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маршрутизації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транспортних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 err="1">
                <a:latin typeface="Arial" panose="020B0604020202020204" pitchFamily="34" charset="0"/>
                <a:cs typeface="Arial" panose="020B0604020202020204" pitchFamily="34" charset="0"/>
              </a:rPr>
              <a:t>засобів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Vehicle Routing Problem, VRP)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i="1" dirty="0" err="1"/>
              <a:t>Оптимізація</a:t>
            </a:r>
            <a:r>
              <a:rPr lang="ru-RU" i="1" dirty="0"/>
              <a:t> </a:t>
            </a:r>
            <a:r>
              <a:rPr lang="ru-RU" i="1" dirty="0" err="1" smtClean="0"/>
              <a:t>маршрутів</a:t>
            </a:r>
            <a:r>
              <a:rPr lang="ru-RU" i="1" dirty="0" smtClean="0"/>
              <a:t> </a:t>
            </a:r>
            <a:r>
              <a:rPr lang="ru-RU" i="1" dirty="0"/>
              <a:t>для </a:t>
            </a:r>
            <a:r>
              <a:rPr lang="ru-RU" i="1" dirty="0" err="1"/>
              <a:t>підвищення</a:t>
            </a:r>
            <a:r>
              <a:rPr lang="ru-RU" i="1" dirty="0"/>
              <a:t> </a:t>
            </a:r>
            <a:r>
              <a:rPr lang="ru-RU" i="1" dirty="0" err="1" smtClean="0"/>
              <a:t>ефективності</a:t>
            </a:r>
            <a:endParaRPr lang="ru-RU" i="1" dirty="0" smtClean="0"/>
          </a:p>
          <a:p>
            <a:r>
              <a:rPr lang="ru-RU" i="1" dirty="0" err="1" smtClean="0"/>
              <a:t>В.А.Бородін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8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Обмеження</a:t>
            </a:r>
            <a:r>
              <a:rPr lang="en-US" dirty="0"/>
              <a:t> </a:t>
            </a:r>
            <a:r>
              <a:rPr lang="en-US" dirty="0" err="1"/>
              <a:t>задачі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en-US" b="1" dirty="0" smtClean="0"/>
                  <a:t>Кожен</a:t>
                </a:r>
                <a:r>
                  <a:rPr lang="en-US" b="1" dirty="0"/>
                  <a:t> </a:t>
                </a:r>
                <a:r>
                  <a:rPr lang="en-US" b="1" dirty="0" err="1"/>
                  <a:t>клієнт</a:t>
                </a:r>
                <a:r>
                  <a:rPr lang="en-US" b="1" dirty="0"/>
                  <a:t> </a:t>
                </a:r>
                <a:r>
                  <a:rPr lang="en-US" b="1" dirty="0" err="1"/>
                  <a:t>обслуговується</a:t>
                </a:r>
                <a:r>
                  <a:rPr lang="en-US" b="1" dirty="0"/>
                  <a:t> </a:t>
                </a:r>
                <a:r>
                  <a:rPr lang="en-US" b="1" dirty="0" err="1"/>
                  <a:t>рівно</a:t>
                </a:r>
                <a:r>
                  <a:rPr lang="en-US" b="1" dirty="0"/>
                  <a:t> </a:t>
                </a:r>
                <a:r>
                  <a:rPr lang="en-US" b="1" dirty="0" err="1"/>
                  <a:t>один</a:t>
                </a:r>
                <a:r>
                  <a:rPr lang="en-US" b="1" dirty="0"/>
                  <a:t> </a:t>
                </a:r>
                <a:r>
                  <a:rPr lang="en-US" b="1" dirty="0" err="1"/>
                  <a:t>раз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0"/>
                <a:r>
                  <a:rPr lang="en-US" b="1" dirty="0" err="1"/>
                  <a:t>Транспортний</a:t>
                </a:r>
                <a:r>
                  <a:rPr lang="en-US" b="1" dirty="0"/>
                  <a:t> </a:t>
                </a:r>
                <a:r>
                  <a:rPr lang="en-US" b="1" dirty="0" err="1"/>
                  <a:t>засіб</a:t>
                </a:r>
                <a:r>
                  <a:rPr lang="en-US" b="1" dirty="0"/>
                  <a:t> </a:t>
                </a:r>
                <a:r>
                  <a:rPr lang="en-US" b="1" dirty="0" err="1"/>
                  <a:t>в'їжджає</a:t>
                </a:r>
                <a:r>
                  <a:rPr lang="en-US" b="1" dirty="0"/>
                  <a:t> і </a:t>
                </a:r>
                <a:r>
                  <a:rPr lang="en-US" b="1" dirty="0" err="1"/>
                  <a:t>виїжджає</a:t>
                </a:r>
                <a:r>
                  <a:rPr lang="en-US" b="1" dirty="0"/>
                  <a:t> з </a:t>
                </a:r>
                <a:r>
                  <a:rPr lang="en-US" b="1" dirty="0" err="1"/>
                  <a:t>кожного</a:t>
                </a:r>
                <a:r>
                  <a:rPr lang="en-US" b="1" dirty="0"/>
                  <a:t> </a:t>
                </a:r>
                <a:r>
                  <a:rPr lang="en-US" b="1" dirty="0" err="1"/>
                  <a:t>клієнта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0"/>
                <a:r>
                  <a:rPr lang="en-US" b="1" dirty="0" err="1"/>
                  <a:t>Обмеження</a:t>
                </a:r>
                <a:r>
                  <a:rPr lang="en-US" b="1" dirty="0"/>
                  <a:t> </a:t>
                </a:r>
                <a:r>
                  <a:rPr lang="en-US" b="1" dirty="0" err="1"/>
                  <a:t>місткості</a:t>
                </a:r>
                <a:r>
                  <a:rPr lang="en-US" b="1" dirty="0"/>
                  <a:t> </a:t>
                </a:r>
                <a:r>
                  <a:rPr lang="en-US" b="1" dirty="0" err="1"/>
                  <a:t>транспортного</a:t>
                </a:r>
                <a:r>
                  <a:rPr lang="en-US" b="1" dirty="0"/>
                  <a:t> </a:t>
                </a:r>
                <a:r>
                  <a:rPr lang="en-US" b="1" dirty="0" err="1"/>
                  <a:t>засобу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r>
                      <a:rPr lang="en-US" i="1" dirty="0" err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,∀</a:t>
                </a:r>
                <a:r>
                  <a:rPr lang="en-US" dirty="0" err="1"/>
                  <a:t>k∈</a:t>
                </a:r>
                <a:r>
                  <a:rPr lang="en-US" dirty="0" err="1" smtClean="0"/>
                  <a:t>K</a:t>
                </a:r>
                <a:endParaRPr lang="en-US" dirty="0"/>
              </a:p>
              <a:p>
                <a:pPr lvl="0"/>
                <a:r>
                  <a:rPr lang="en-US" b="1" dirty="0" err="1"/>
                  <a:t>Часові</a:t>
                </a:r>
                <a:r>
                  <a:rPr lang="en-US" b="1" dirty="0"/>
                  <a:t> </a:t>
                </a:r>
                <a:r>
                  <a:rPr lang="en-US" b="1" dirty="0" err="1"/>
                  <a:t>обмеження</a:t>
                </a:r>
                <a:r>
                  <a:rPr lang="en-US" b="1" dirty="0"/>
                  <a:t> (</a:t>
                </a:r>
                <a:r>
                  <a:rPr lang="en-US" b="1" dirty="0" err="1"/>
                  <a:t>якщо</a:t>
                </a:r>
                <a:r>
                  <a:rPr lang="en-US" b="1" dirty="0"/>
                  <a:t> є </a:t>
                </a:r>
                <a:r>
                  <a:rPr lang="en-US" b="1" dirty="0" err="1"/>
                  <a:t>часові</a:t>
                </a:r>
                <a:r>
                  <a:rPr lang="en-US" b="1" dirty="0"/>
                  <a:t> </a:t>
                </a:r>
                <a:r>
                  <a:rPr lang="en-US" b="1" dirty="0" err="1"/>
                  <a:t>вікна</a:t>
                </a:r>
                <a:r>
                  <a:rPr lang="en-US" b="1" dirty="0"/>
                  <a:t>):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,∀i,</a:t>
                </a:r>
                <a:r>
                  <a:rPr lang="en-US" dirty="0" err="1"/>
                  <a:t>j∈C</a:t>
                </a:r>
                <a:r>
                  <a:rPr lang="en-US" dirty="0"/>
                  <a:t>,∀</a:t>
                </a:r>
                <a:r>
                  <a:rPr lang="en-US" dirty="0" err="1"/>
                  <a:t>k∈</a:t>
                </a:r>
                <a:r>
                  <a:rPr lang="en-US" dirty="0" err="1" smtClean="0"/>
                  <a:t>K</a:t>
                </a:r>
                <a:r>
                  <a:rPr lang="en-US" dirty="0" smtClean="0"/>
                  <a:t> </a:t>
                </a:r>
              </a:p>
              <a:p>
                <a:pPr marL="0" lvl="0" indent="0">
                  <a:buNone/>
                </a:pPr>
                <a:r>
                  <a:rPr lang="en-US" dirty="0" err="1" smtClean="0"/>
                  <a:t>де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- час </a:t>
                </a:r>
                <a:r>
                  <a:rPr lang="en-US" dirty="0" err="1"/>
                  <a:t>обслуговування</a:t>
                </a:r>
                <a:r>
                  <a:rPr lang="en-US" dirty="0"/>
                  <a:t> </a:t>
                </a:r>
                <a:r>
                  <a:rPr lang="en-US" dirty="0" err="1"/>
                  <a:t>клієнта</a:t>
                </a:r>
                <a:r>
                  <a:rPr lang="en-US" dirty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b="1" dirty="0" err="1"/>
                  <a:t>Всі</a:t>
                </a:r>
                <a:r>
                  <a:rPr lang="en-US" b="1" dirty="0"/>
                  <a:t> </a:t>
                </a:r>
                <a:r>
                  <a:rPr lang="en-US" b="1" dirty="0" err="1"/>
                  <a:t>маршрути</a:t>
                </a:r>
                <a:r>
                  <a:rPr lang="en-US" b="1" dirty="0"/>
                  <a:t> </a:t>
                </a:r>
                <a:r>
                  <a:rPr lang="en-US" b="1" dirty="0" err="1"/>
                  <a:t>починаються</a:t>
                </a:r>
                <a:r>
                  <a:rPr lang="en-US" b="1" dirty="0"/>
                  <a:t> і </a:t>
                </a:r>
                <a:r>
                  <a:rPr lang="en-US" b="1" dirty="0" err="1"/>
                  <a:t>закінчуються</a:t>
                </a:r>
                <a:r>
                  <a:rPr lang="en-US" b="1" dirty="0"/>
                  <a:t> в </a:t>
                </a:r>
                <a:r>
                  <a:rPr lang="en-US" b="1" dirty="0" err="1"/>
                  <a:t>депо</a:t>
                </a:r>
                <a:r>
                  <a:rPr lang="en-US" b="1" dirty="0"/>
                  <a:t>:</a:t>
                </a:r>
                <a:r>
                  <a:rPr lang="en-US" dirty="0"/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,∀</a:t>
                </a:r>
                <a:r>
                  <a:rPr lang="en-US" dirty="0" err="1"/>
                  <a:t>k∈</a:t>
                </a:r>
                <a:r>
                  <a:rPr lang="en-US" dirty="0" err="1" smtClean="0"/>
                  <a:t>K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7" t="-18165" b="-2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978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Особливості</a:t>
            </a:r>
            <a:r>
              <a:rPr lang="en-US" dirty="0"/>
              <a:t> </a:t>
            </a:r>
            <a:r>
              <a:rPr lang="en-US" dirty="0" err="1"/>
              <a:t>формулювання</a:t>
            </a:r>
            <a:r>
              <a:rPr lang="en-US" dirty="0"/>
              <a:t> </a:t>
            </a:r>
            <a:r>
              <a:rPr lang="en-US" dirty="0" err="1"/>
              <a:t>як</a:t>
            </a:r>
            <a:r>
              <a:rPr lang="en-US" dirty="0"/>
              <a:t> </a:t>
            </a:r>
            <a:r>
              <a:rPr lang="en-US" dirty="0" err="1"/>
              <a:t>задачі</a:t>
            </a:r>
            <a:r>
              <a:rPr lang="en-US" dirty="0"/>
              <a:t> </a:t>
            </a:r>
            <a:r>
              <a:rPr lang="en-US" dirty="0" err="1"/>
              <a:t>комбінаторної</a:t>
            </a:r>
            <a:r>
              <a:rPr lang="en-US" dirty="0"/>
              <a:t> </a:t>
            </a:r>
            <a:r>
              <a:rPr lang="en-US" dirty="0" err="1"/>
              <a:t>оптимізації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VRP є </a:t>
            </a:r>
            <a:r>
              <a:rPr lang="en-US" dirty="0" err="1"/>
              <a:t>узагальненням</a:t>
            </a:r>
            <a:r>
              <a:rPr lang="en-US" dirty="0"/>
              <a:t> </a:t>
            </a:r>
            <a:r>
              <a:rPr lang="en-US" dirty="0" err="1"/>
              <a:t>задачі</a:t>
            </a:r>
            <a:r>
              <a:rPr lang="en-US" dirty="0"/>
              <a:t> </a:t>
            </a:r>
            <a:r>
              <a:rPr lang="en-US" dirty="0" err="1"/>
              <a:t>комівояжера</a:t>
            </a:r>
            <a:r>
              <a:rPr lang="en-US" dirty="0"/>
              <a:t> (TSP), </a:t>
            </a:r>
            <a:r>
              <a:rPr lang="en-US" dirty="0" err="1"/>
              <a:t>що</a:t>
            </a:r>
            <a:r>
              <a:rPr lang="en-US" dirty="0"/>
              <a:t> є NP-</a:t>
            </a:r>
            <a:r>
              <a:rPr lang="en-US" dirty="0" err="1"/>
              <a:t>складною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Використовуються</a:t>
            </a:r>
            <a:r>
              <a:rPr lang="en-US" dirty="0"/>
              <a:t> </a:t>
            </a:r>
            <a:r>
              <a:rPr lang="en-US" dirty="0" err="1"/>
              <a:t>методи</a:t>
            </a:r>
            <a:r>
              <a:rPr lang="en-US" dirty="0"/>
              <a:t> </a:t>
            </a:r>
            <a:r>
              <a:rPr lang="en-US" dirty="0" err="1"/>
              <a:t>вирішення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Точні</a:t>
            </a:r>
            <a:r>
              <a:rPr lang="en-US" dirty="0"/>
              <a:t> </a:t>
            </a:r>
            <a:r>
              <a:rPr lang="en-US" dirty="0" err="1"/>
              <a:t>алгоритми</a:t>
            </a:r>
            <a:r>
              <a:rPr lang="en-US" dirty="0"/>
              <a:t>: </a:t>
            </a:r>
            <a:r>
              <a:rPr lang="en-US" dirty="0" err="1"/>
              <a:t>гілок</a:t>
            </a:r>
            <a:r>
              <a:rPr lang="en-US" dirty="0"/>
              <a:t> і </a:t>
            </a:r>
            <a:r>
              <a:rPr lang="en-US" dirty="0" err="1"/>
              <a:t>меж</a:t>
            </a:r>
            <a:r>
              <a:rPr lang="en-US" dirty="0"/>
              <a:t>, </a:t>
            </a:r>
            <a:r>
              <a:rPr lang="en-US" dirty="0" err="1"/>
              <a:t>лінійне</a:t>
            </a:r>
            <a:r>
              <a:rPr lang="en-US" dirty="0"/>
              <a:t> </a:t>
            </a:r>
            <a:r>
              <a:rPr lang="en-US" dirty="0" err="1"/>
              <a:t>програмування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Евристики</a:t>
            </a:r>
            <a:r>
              <a:rPr lang="en-US" dirty="0"/>
              <a:t>: </a:t>
            </a:r>
            <a:r>
              <a:rPr lang="en-US" dirty="0" err="1"/>
              <a:t>жадібні</a:t>
            </a:r>
            <a:r>
              <a:rPr lang="en-US" dirty="0"/>
              <a:t> </a:t>
            </a:r>
            <a:r>
              <a:rPr lang="en-US" dirty="0" err="1"/>
              <a:t>алгоритми</a:t>
            </a:r>
            <a:r>
              <a:rPr lang="en-US" dirty="0"/>
              <a:t>, </a:t>
            </a:r>
            <a:r>
              <a:rPr lang="en-US" dirty="0" err="1"/>
              <a:t>мурашині</a:t>
            </a:r>
            <a:r>
              <a:rPr lang="en-US" dirty="0"/>
              <a:t> </a:t>
            </a:r>
            <a:r>
              <a:rPr lang="en-US" dirty="0" err="1"/>
              <a:t>алгоритми</a:t>
            </a:r>
            <a:r>
              <a:rPr lang="en-US" dirty="0"/>
              <a:t>, </a:t>
            </a:r>
            <a:r>
              <a:rPr lang="en-US" dirty="0" err="1"/>
              <a:t>генетичні</a:t>
            </a:r>
            <a:r>
              <a:rPr lang="en-US" dirty="0"/>
              <a:t> </a:t>
            </a:r>
            <a:r>
              <a:rPr lang="en-US" dirty="0" err="1"/>
              <a:t>алгоритми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Метагевристики</a:t>
            </a:r>
            <a:r>
              <a:rPr lang="en-US" dirty="0"/>
              <a:t>: </a:t>
            </a:r>
            <a:r>
              <a:rPr lang="en-US" dirty="0" err="1"/>
              <a:t>симуляція</a:t>
            </a:r>
            <a:r>
              <a:rPr lang="en-US" dirty="0"/>
              <a:t> </a:t>
            </a:r>
            <a:r>
              <a:rPr lang="en-US" dirty="0" err="1"/>
              <a:t>відпалу</a:t>
            </a:r>
            <a:r>
              <a:rPr lang="en-US" dirty="0"/>
              <a:t>, </a:t>
            </a:r>
            <a:r>
              <a:rPr lang="en-US" dirty="0" err="1"/>
              <a:t>табуйований</a:t>
            </a:r>
            <a:r>
              <a:rPr lang="en-US" dirty="0"/>
              <a:t> </a:t>
            </a:r>
            <a:r>
              <a:rPr lang="en-US" dirty="0" err="1"/>
              <a:t>пошук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Врахування</a:t>
            </a:r>
            <a:r>
              <a:rPr lang="en-US" dirty="0"/>
              <a:t> </a:t>
            </a:r>
            <a:r>
              <a:rPr lang="en-US" dirty="0" err="1"/>
              <a:t>реальних</a:t>
            </a:r>
            <a:r>
              <a:rPr lang="en-US" dirty="0"/>
              <a:t> </a:t>
            </a:r>
            <a:r>
              <a:rPr lang="en-US" dirty="0" err="1"/>
              <a:t>умов</a:t>
            </a:r>
            <a:r>
              <a:rPr lang="en-US" dirty="0"/>
              <a:t>: </a:t>
            </a:r>
            <a:r>
              <a:rPr lang="en-US" dirty="0" err="1"/>
              <a:t>трафік</a:t>
            </a:r>
            <a:r>
              <a:rPr lang="en-US" dirty="0"/>
              <a:t>, </a:t>
            </a:r>
            <a:r>
              <a:rPr lang="en-US" dirty="0" err="1"/>
              <a:t>змінні</a:t>
            </a:r>
            <a:r>
              <a:rPr lang="en-US" dirty="0"/>
              <a:t> </a:t>
            </a:r>
            <a:r>
              <a:rPr lang="en-US" dirty="0" err="1"/>
              <a:t>потреби</a:t>
            </a:r>
            <a:r>
              <a:rPr lang="en-US" dirty="0"/>
              <a:t> </a:t>
            </a:r>
            <a:r>
              <a:rPr lang="en-US" dirty="0" err="1"/>
              <a:t>клієнтів</a:t>
            </a:r>
            <a:r>
              <a:rPr lang="en-US" dirty="0"/>
              <a:t>, </a:t>
            </a:r>
            <a:r>
              <a:rPr lang="en-US" dirty="0" err="1"/>
              <a:t>динамічні</a:t>
            </a:r>
            <a:r>
              <a:rPr lang="en-US" dirty="0"/>
              <a:t> </a:t>
            </a:r>
            <a:r>
              <a:rPr lang="en-US" dirty="0" err="1"/>
              <a:t>маршрути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58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Nearest Neighbor (NN)</a:t>
            </a:r>
            <a:r>
              <a:rPr lang="ru-RU" b="1" dirty="0"/>
              <a:t/>
            </a:r>
            <a:br>
              <a:rPr lang="ru-RU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Починаємо </a:t>
                </a:r>
                <a:r>
                  <a:rPr lang="ru-RU" dirty="0"/>
                  <a:t>з депо (</a:t>
                </a:r>
                <a:r>
                  <a:rPr lang="ru-RU" dirty="0" err="1"/>
                  <a:t>або</a:t>
                </a:r>
                <a:r>
                  <a:rPr lang="ru-RU" dirty="0"/>
                  <a:t> </a:t>
                </a:r>
                <a:r>
                  <a:rPr lang="ru-RU" dirty="0" err="1"/>
                  <a:t>випадкового</a:t>
                </a:r>
                <a:r>
                  <a:rPr lang="ru-RU" dirty="0"/>
                  <a:t> </a:t>
                </a:r>
                <a:r>
                  <a:rPr lang="ru-RU" dirty="0" err="1"/>
                  <a:t>клієнта</a:t>
                </a:r>
                <a:r>
                  <a:rPr lang="ru-RU" dirty="0"/>
                  <a:t>).</a:t>
                </a:r>
              </a:p>
              <a:p>
                <a:r>
                  <a:rPr lang="ru-RU" dirty="0"/>
                  <a:t>Кожного разу </a:t>
                </a:r>
                <a:r>
                  <a:rPr lang="ru-RU" dirty="0" err="1"/>
                  <a:t>вибираємо</a:t>
                </a:r>
                <a:r>
                  <a:rPr lang="ru-RU" dirty="0"/>
                  <a:t> </a:t>
                </a:r>
                <a:r>
                  <a:rPr lang="ru-RU" dirty="0" err="1"/>
                  <a:t>найближчого</a:t>
                </a:r>
                <a:r>
                  <a:rPr lang="ru-RU" dirty="0"/>
                  <a:t> </a:t>
                </a:r>
                <a:r>
                  <a:rPr lang="ru-RU" dirty="0" err="1"/>
                  <a:t>невідвіданого</a:t>
                </a:r>
                <a:r>
                  <a:rPr lang="ru-RU" dirty="0"/>
                  <a:t> </a:t>
                </a:r>
                <a:r>
                  <a:rPr lang="ru-RU" dirty="0" err="1"/>
                  <a:t>клієнта</a:t>
                </a:r>
                <a:r>
                  <a:rPr lang="ru-RU" dirty="0"/>
                  <a:t>.</a:t>
                </a:r>
              </a:p>
              <a:p>
                <a:r>
                  <a:rPr lang="ru-RU" dirty="0" err="1"/>
                  <a:t>Повторюємо</a:t>
                </a:r>
                <a:r>
                  <a:rPr lang="ru-RU" dirty="0"/>
                  <a:t>, </a:t>
                </a:r>
                <a:r>
                  <a:rPr lang="ru-RU" dirty="0" err="1"/>
                  <a:t>поки</a:t>
                </a:r>
                <a:r>
                  <a:rPr lang="ru-RU" dirty="0"/>
                  <a:t> </a:t>
                </a:r>
                <a:r>
                  <a:rPr lang="ru-RU" dirty="0" err="1"/>
                  <a:t>всі</a:t>
                </a:r>
                <a:r>
                  <a:rPr lang="ru-RU" dirty="0"/>
                  <a:t> </a:t>
                </a:r>
                <a:r>
                  <a:rPr lang="ru-RU" dirty="0" err="1"/>
                  <a:t>клієнти</a:t>
                </a:r>
                <a:r>
                  <a:rPr lang="ru-RU" dirty="0"/>
                  <a:t> не </a:t>
                </a:r>
                <a:r>
                  <a:rPr lang="ru-RU" dirty="0" err="1"/>
                  <a:t>будуть</a:t>
                </a:r>
                <a:r>
                  <a:rPr lang="ru-RU" dirty="0"/>
                  <a:t> </a:t>
                </a:r>
                <a:r>
                  <a:rPr lang="ru-RU" dirty="0" err="1"/>
                  <a:t>відвідані</a:t>
                </a:r>
                <a:r>
                  <a:rPr lang="ru-RU" dirty="0"/>
                  <a:t>.</a:t>
                </a:r>
              </a:p>
              <a:p>
                <a:r>
                  <a:rPr lang="ru-RU" dirty="0" err="1"/>
                  <a:t>Повертаємося</a:t>
                </a:r>
                <a:r>
                  <a:rPr lang="ru-RU" dirty="0"/>
                  <a:t> в депо.</a:t>
                </a:r>
              </a:p>
              <a:p>
                <a:r>
                  <a:rPr lang="en-US" dirty="0" err="1"/>
                  <a:t>Формально</a:t>
                </a:r>
                <a:r>
                  <a:rPr lang="en-US" dirty="0"/>
                  <a:t>, </a:t>
                </a:r>
                <a:r>
                  <a:rPr lang="en-US" dirty="0" err="1"/>
                  <a:t>маршрут</a:t>
                </a:r>
                <a:r>
                  <a:rPr lang="en-US" dirty="0"/>
                  <a:t> </a:t>
                </a:r>
                <a:r>
                  <a:rPr lang="en-US" dirty="0" err="1"/>
                  <a:t>формується</a:t>
                </a:r>
                <a:r>
                  <a:rPr lang="en-US" dirty="0"/>
                  <a:t> </a:t>
                </a:r>
                <a:r>
                  <a:rPr lang="en-US" dirty="0" err="1"/>
                  <a:t>за</a:t>
                </a:r>
                <a:r>
                  <a:rPr lang="en-US" dirty="0"/>
                  <a:t> </a:t>
                </a:r>
                <a:r>
                  <a:rPr lang="en-US" dirty="0" err="1"/>
                  <a:t>допомогою</a:t>
                </a:r>
                <a:r>
                  <a:rPr lang="en-US" dirty="0"/>
                  <a:t> </a:t>
                </a:r>
                <a:r>
                  <a:rPr lang="en-US" dirty="0" err="1"/>
                  <a:t>правила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⁡</m:t>
                    </m:r>
                    <m:func>
                      <m:funcPr>
                        <m:ctrlPr>
                          <a:rPr lang="uk-UA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uk-UA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err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</a:t>
                </a:r>
                <a:r>
                  <a:rPr lang="en-US" dirty="0" err="1"/>
                  <a:t>де</a:t>
                </a:r>
                <a:r>
                  <a:rPr lang="en-US" dirty="0"/>
                  <a:t> C</a:t>
                </a:r>
                <a:r>
                  <a:rPr lang="en-US" dirty="0" smtClean="0"/>
                  <a:t>′ </a:t>
                </a:r>
                <a:r>
                  <a:rPr lang="en-US" dirty="0"/>
                  <a:t>– </a:t>
                </a:r>
                <a:r>
                  <a:rPr lang="en-US" dirty="0" err="1"/>
                  <a:t>множина</a:t>
                </a:r>
                <a:r>
                  <a:rPr lang="en-US" dirty="0"/>
                  <a:t> </a:t>
                </a:r>
                <a:r>
                  <a:rPr lang="en-US" dirty="0" err="1"/>
                  <a:t>ще</a:t>
                </a:r>
                <a:r>
                  <a:rPr lang="en-US" dirty="0"/>
                  <a:t> </a:t>
                </a:r>
                <a:r>
                  <a:rPr lang="en-US" dirty="0" err="1"/>
                  <a:t>не</a:t>
                </a:r>
                <a:r>
                  <a:rPr lang="en-US" dirty="0"/>
                  <a:t> </a:t>
                </a:r>
                <a:r>
                  <a:rPr lang="en-US" dirty="0" err="1"/>
                  <a:t>відвіданих</a:t>
                </a:r>
                <a:r>
                  <a:rPr lang="en-US" dirty="0"/>
                  <a:t> </a:t>
                </a:r>
                <a:r>
                  <a:rPr lang="en-US" dirty="0" err="1"/>
                  <a:t>клієнтів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04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Savings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lvl="0"/>
                <a:r>
                  <a:rPr lang="en-US" dirty="0" smtClean="0"/>
                  <a:t>Початково</a:t>
                </a:r>
                <a:r>
                  <a:rPr lang="en-US" dirty="0"/>
                  <a:t> </a:t>
                </a:r>
                <a:r>
                  <a:rPr lang="en-US" dirty="0" err="1"/>
                  <a:t>кожен</a:t>
                </a:r>
                <a:r>
                  <a:rPr lang="en-US" dirty="0"/>
                  <a:t> </a:t>
                </a:r>
                <a:r>
                  <a:rPr lang="en-US" dirty="0" err="1"/>
                  <a:t>клієнт</a:t>
                </a:r>
                <a:r>
                  <a:rPr lang="en-US" dirty="0"/>
                  <a:t> </a:t>
                </a:r>
                <a:r>
                  <a:rPr lang="en-US" dirty="0" err="1"/>
                  <a:t>обслуговується</a:t>
                </a:r>
                <a:r>
                  <a:rPr lang="en-US" dirty="0"/>
                  <a:t> </a:t>
                </a:r>
                <a:r>
                  <a:rPr lang="en-US" dirty="0" err="1"/>
                  <a:t>окремим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транспортним</a:t>
                </a:r>
                <a:r>
                  <a:rPr lang="en-US" dirty="0"/>
                  <a:t> </a:t>
                </a:r>
                <a:r>
                  <a:rPr lang="en-US" dirty="0" err="1"/>
                  <a:t>засобом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 err="1"/>
                  <a:t>Обчислюємо</a:t>
                </a:r>
                <a:r>
                  <a:rPr lang="en-US" dirty="0"/>
                  <a:t> "</a:t>
                </a:r>
                <a:r>
                  <a:rPr lang="en-US" dirty="0" err="1"/>
                  <a:t>економію</a:t>
                </a:r>
                <a:r>
                  <a:rPr lang="en-US" dirty="0"/>
                  <a:t>" </a:t>
                </a:r>
                <a:r>
                  <a:rPr lang="en-US" dirty="0" err="1"/>
                  <a:t>від</a:t>
                </a:r>
                <a:r>
                  <a:rPr lang="en-US" dirty="0"/>
                  <a:t> </a:t>
                </a:r>
                <a:r>
                  <a:rPr lang="en-US" dirty="0" err="1"/>
                  <a:t>об'єднання</a:t>
                </a:r>
                <a:r>
                  <a:rPr lang="en-US" dirty="0"/>
                  <a:t> </a:t>
                </a:r>
                <a:r>
                  <a:rPr lang="en-US" dirty="0" err="1"/>
                  <a:t>двох</a:t>
                </a:r>
                <a:r>
                  <a:rPr lang="en-US" dirty="0"/>
                  <a:t> </a:t>
                </a:r>
                <a:r>
                  <a:rPr lang="en-US" dirty="0" err="1"/>
                  <a:t>маршрутів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/>
                  <a:t>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/>
                  <a:t>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 </a:t>
                </a:r>
                <a:r>
                  <a:rPr lang="en-US" dirty="0" err="1"/>
                  <a:t>відстані</a:t>
                </a:r>
                <a:r>
                  <a:rPr lang="en-US" dirty="0"/>
                  <a:t> </a:t>
                </a:r>
                <a:r>
                  <a:rPr lang="en-US" dirty="0" err="1"/>
                  <a:t>від</a:t>
                </a:r>
                <a:r>
                  <a:rPr lang="en-US" dirty="0"/>
                  <a:t> </a:t>
                </a:r>
                <a:r>
                  <a:rPr lang="en-US" dirty="0" err="1"/>
                  <a:t>депо</a:t>
                </a:r>
                <a:r>
                  <a:rPr lang="en-US" dirty="0"/>
                  <a:t> </a:t>
                </a:r>
                <a:r>
                  <a:rPr lang="en-US" dirty="0" err="1"/>
                  <a:t>до</a:t>
                </a:r>
                <a:r>
                  <a:rPr lang="en-US" dirty="0"/>
                  <a:t> </a:t>
                </a:r>
                <a:r>
                  <a:rPr lang="en-US" dirty="0" err="1"/>
                  <a:t>клієнтів</a:t>
                </a:r>
                <a:r>
                  <a:rPr lang="en-US" dirty="0"/>
                  <a:t>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en-US" dirty="0" err="1"/>
                  <a:t>відстань</a:t>
                </a:r>
                <a:r>
                  <a:rPr lang="en-US" dirty="0"/>
                  <a:t> </a:t>
                </a:r>
                <a:r>
                  <a:rPr lang="en-US" dirty="0" err="1"/>
                  <a:t>між</a:t>
                </a:r>
                <a:r>
                  <a:rPr lang="en-US" dirty="0"/>
                  <a:t> </a:t>
                </a:r>
                <a:r>
                  <a:rPr lang="en-US" dirty="0" err="1"/>
                  <a:t>клієнтами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 err="1"/>
                  <a:t>Сортуємо</a:t>
                </a:r>
                <a:r>
                  <a:rPr lang="en-US" dirty="0"/>
                  <a:t> </a:t>
                </a:r>
                <a:r>
                  <a:rPr lang="en-US" dirty="0" err="1"/>
                  <a:t>пари</a:t>
                </a:r>
                <a:r>
                  <a:rPr lang="en-US" dirty="0"/>
                  <a:t> (</a:t>
                </a:r>
                <a:r>
                  <a:rPr lang="en-US" dirty="0" err="1"/>
                  <a:t>i,j</a:t>
                </a:r>
                <a:r>
                  <a:rPr lang="en-US" dirty="0" smtClean="0"/>
                  <a:t>) </a:t>
                </a:r>
                <a:r>
                  <a:rPr lang="en-US" dirty="0" err="1"/>
                  <a:t>за</a:t>
                </a:r>
                <a:r>
                  <a:rPr lang="en-US" dirty="0"/>
                  <a:t> </a:t>
                </a:r>
                <a:r>
                  <a:rPr lang="en-US" dirty="0" err="1"/>
                  <a:t>значенням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у </a:t>
                </a:r>
                <a:r>
                  <a:rPr lang="en-US" dirty="0" err="1"/>
                  <a:t>порядку</a:t>
                </a:r>
                <a:r>
                  <a:rPr lang="en-US" dirty="0"/>
                  <a:t> </a:t>
                </a:r>
                <a:r>
                  <a:rPr lang="en-US" dirty="0" err="1"/>
                  <a:t>спадання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 err="1"/>
                  <a:t>Об’єднуємо</a:t>
                </a:r>
                <a:r>
                  <a:rPr lang="en-US" dirty="0"/>
                  <a:t> </a:t>
                </a:r>
                <a:r>
                  <a:rPr lang="en-US" dirty="0" err="1"/>
                  <a:t>маршрути</a:t>
                </a:r>
                <a:r>
                  <a:rPr lang="en-US" dirty="0"/>
                  <a:t>, </a:t>
                </a:r>
                <a:r>
                  <a:rPr lang="en-US" dirty="0" err="1"/>
                  <a:t>якщо</a:t>
                </a:r>
                <a:r>
                  <a:rPr lang="en-US" dirty="0"/>
                  <a:t> </a:t>
                </a:r>
                <a:r>
                  <a:rPr lang="en-US" dirty="0" err="1"/>
                  <a:t>вони</a:t>
                </a:r>
                <a:r>
                  <a:rPr lang="en-US" dirty="0"/>
                  <a:t> </a:t>
                </a:r>
                <a:r>
                  <a:rPr lang="en-US" dirty="0" err="1"/>
                  <a:t>відповідають</a:t>
                </a:r>
                <a:r>
                  <a:rPr lang="en-US" dirty="0"/>
                  <a:t> </a:t>
                </a:r>
                <a:r>
                  <a:rPr lang="en-US" dirty="0" err="1"/>
                  <a:t>обмеженням</a:t>
                </a:r>
                <a:r>
                  <a:rPr lang="en-US" dirty="0"/>
                  <a:t> </a:t>
                </a:r>
                <a:r>
                  <a:rPr lang="en-US" dirty="0" err="1"/>
                  <a:t>місткості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 err="1"/>
                  <a:t>Повторюємо</a:t>
                </a:r>
                <a:r>
                  <a:rPr lang="en-US" dirty="0"/>
                  <a:t> </a:t>
                </a:r>
                <a:r>
                  <a:rPr lang="en-US" dirty="0" err="1"/>
                  <a:t>процес</a:t>
                </a:r>
                <a:r>
                  <a:rPr lang="en-US" dirty="0"/>
                  <a:t>, </a:t>
                </a:r>
                <a:r>
                  <a:rPr lang="en-US" dirty="0" err="1"/>
                  <a:t>поки</a:t>
                </a:r>
                <a:r>
                  <a:rPr lang="en-US" dirty="0"/>
                  <a:t> </a:t>
                </a:r>
                <a:r>
                  <a:rPr lang="en-US" dirty="0" err="1"/>
                  <a:t>неможливо</a:t>
                </a:r>
                <a:r>
                  <a:rPr lang="en-US" dirty="0"/>
                  <a:t> </a:t>
                </a:r>
                <a:r>
                  <a:rPr lang="en-US" dirty="0" err="1"/>
                  <a:t>отримати</a:t>
                </a:r>
                <a:r>
                  <a:rPr lang="en-US" dirty="0"/>
                  <a:t> </a:t>
                </a:r>
                <a:r>
                  <a:rPr lang="en-US" dirty="0" err="1"/>
                  <a:t>подальші</a:t>
                </a:r>
                <a:r>
                  <a:rPr lang="en-US" dirty="0"/>
                  <a:t> "</a:t>
                </a:r>
                <a:r>
                  <a:rPr lang="en-US" dirty="0" err="1"/>
                  <a:t>економії</a:t>
                </a:r>
                <a:r>
                  <a:rPr lang="en-US" dirty="0"/>
                  <a:t>".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3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47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Жадібний</a:t>
            </a:r>
            <a:r>
              <a:rPr lang="ru-RU" b="1" dirty="0"/>
              <a:t> </a:t>
            </a:r>
            <a:r>
              <a:rPr lang="ru-RU" b="1" dirty="0" err="1"/>
              <a:t>адаптивний</a:t>
            </a:r>
            <a:r>
              <a:rPr lang="ru-RU" b="1" dirty="0"/>
              <a:t> </a:t>
            </a:r>
            <a:r>
              <a:rPr lang="ru-RU" b="1" dirty="0" err="1"/>
              <a:t>пошук</a:t>
            </a:r>
            <a:r>
              <a:rPr lang="ru-RU" b="1" dirty="0"/>
              <a:t> (</a:t>
            </a:r>
            <a:r>
              <a:rPr lang="en-US" b="1" dirty="0"/>
              <a:t>GRASP)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Greedy </a:t>
            </a:r>
            <a:r>
              <a:rPr lang="en-US" dirty="0"/>
              <a:t>Randomized Adaptive Search Procedure (GRASP) – </a:t>
            </a:r>
            <a:r>
              <a:rPr lang="ru-RU" dirty="0" err="1"/>
              <a:t>це</a:t>
            </a:r>
            <a:r>
              <a:rPr lang="ru-RU" dirty="0"/>
              <a:t> метод,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комбінує</a:t>
            </a:r>
            <a:r>
              <a:rPr lang="ru-RU" dirty="0"/>
              <a:t> </a:t>
            </a:r>
            <a:r>
              <a:rPr lang="ru-RU" dirty="0" err="1"/>
              <a:t>жадібний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з </a:t>
            </a:r>
            <a:r>
              <a:rPr lang="ru-RU" dirty="0" err="1"/>
              <a:t>випадковістю</a:t>
            </a:r>
            <a:r>
              <a:rPr lang="ru-RU" dirty="0"/>
              <a:t> та </a:t>
            </a:r>
            <a:r>
              <a:rPr lang="ru-RU" dirty="0" err="1"/>
              <a:t>локальним</a:t>
            </a:r>
            <a:r>
              <a:rPr lang="ru-RU" dirty="0"/>
              <a:t> </a:t>
            </a:r>
            <a:r>
              <a:rPr lang="ru-RU" dirty="0" err="1"/>
              <a:t>пошуком</a:t>
            </a:r>
            <a:r>
              <a:rPr lang="ru-RU" dirty="0"/>
              <a:t>:</a:t>
            </a:r>
          </a:p>
          <a:p>
            <a:r>
              <a:rPr lang="ru-RU" b="1" dirty="0" err="1"/>
              <a:t>Побудова</a:t>
            </a:r>
            <a:r>
              <a:rPr lang="ru-RU" b="1" dirty="0"/>
              <a:t> початкового </a:t>
            </a:r>
            <a:r>
              <a:rPr lang="ru-RU" b="1" dirty="0" err="1"/>
              <a:t>рішення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Використовуємо</a:t>
            </a:r>
            <a:r>
              <a:rPr lang="ru-RU" dirty="0"/>
              <a:t> </a:t>
            </a:r>
            <a:r>
              <a:rPr lang="ru-RU" dirty="0" err="1"/>
              <a:t>випадковий</a:t>
            </a:r>
            <a:r>
              <a:rPr lang="ru-RU" dirty="0"/>
              <a:t>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наступного</a:t>
            </a:r>
            <a:r>
              <a:rPr lang="ru-RU" dirty="0"/>
              <a:t> </a:t>
            </a:r>
            <a:r>
              <a:rPr lang="ru-RU" dirty="0" err="1"/>
              <a:t>кроку</a:t>
            </a:r>
            <a:r>
              <a:rPr lang="ru-RU" dirty="0"/>
              <a:t>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жадібного</a:t>
            </a:r>
            <a:r>
              <a:rPr lang="ru-RU" dirty="0"/>
              <a:t> правила.</a:t>
            </a:r>
          </a:p>
          <a:p>
            <a:pPr lvl="1"/>
            <a:r>
              <a:rPr lang="ru-RU" dirty="0" err="1"/>
              <a:t>Розглядаємо</a:t>
            </a:r>
            <a:r>
              <a:rPr lang="ru-RU" dirty="0"/>
              <a:t> </a:t>
            </a:r>
            <a:r>
              <a:rPr lang="ru-RU" dirty="0" err="1"/>
              <a:t>множину</a:t>
            </a:r>
            <a:r>
              <a:rPr lang="ru-RU" dirty="0"/>
              <a:t> "</a:t>
            </a:r>
            <a:r>
              <a:rPr lang="ru-RU" dirty="0" err="1"/>
              <a:t>добрих</a:t>
            </a:r>
            <a:r>
              <a:rPr lang="ru-RU" dirty="0"/>
              <a:t>" </a:t>
            </a:r>
            <a:r>
              <a:rPr lang="ru-RU" dirty="0" err="1"/>
              <a:t>кандидатів</a:t>
            </a:r>
            <a:r>
              <a:rPr lang="ru-RU" dirty="0"/>
              <a:t>, </a:t>
            </a:r>
            <a:r>
              <a:rPr lang="ru-RU" dirty="0" err="1"/>
              <a:t>обираючи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них </a:t>
            </a:r>
            <a:r>
              <a:rPr lang="ru-RU" dirty="0" err="1"/>
              <a:t>випадково</a:t>
            </a:r>
            <a:r>
              <a:rPr lang="ru-RU" dirty="0"/>
              <a:t>.</a:t>
            </a:r>
          </a:p>
          <a:p>
            <a:r>
              <a:rPr lang="ru-RU" b="1" dirty="0" err="1"/>
              <a:t>Локальний</a:t>
            </a:r>
            <a:r>
              <a:rPr lang="ru-RU" b="1" dirty="0"/>
              <a:t> </a:t>
            </a:r>
            <a:r>
              <a:rPr lang="ru-RU" b="1" dirty="0" err="1"/>
              <a:t>пошук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Оптимізуємо</a:t>
            </a:r>
            <a:r>
              <a:rPr lang="ru-RU" dirty="0"/>
              <a:t> </a:t>
            </a:r>
            <a:r>
              <a:rPr lang="ru-RU" dirty="0" err="1"/>
              <a:t>отримане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локальних</a:t>
            </a:r>
            <a:r>
              <a:rPr lang="ru-RU" dirty="0"/>
              <a:t> перестановок (</a:t>
            </a:r>
            <a:r>
              <a:rPr lang="ru-RU" dirty="0" err="1"/>
              <a:t>наприклад</a:t>
            </a:r>
            <a:r>
              <a:rPr lang="ru-RU" dirty="0"/>
              <a:t>, "2-</a:t>
            </a:r>
            <a:r>
              <a:rPr lang="en-US" dirty="0"/>
              <a:t>opt" </a:t>
            </a:r>
            <a:r>
              <a:rPr lang="ru-RU" dirty="0" err="1"/>
              <a:t>або</a:t>
            </a:r>
            <a:r>
              <a:rPr lang="ru-RU" dirty="0"/>
              <a:t> "</a:t>
            </a:r>
            <a:r>
              <a:rPr lang="en-US" dirty="0"/>
              <a:t>swap").</a:t>
            </a:r>
          </a:p>
          <a:p>
            <a:r>
              <a:rPr lang="ru-RU" b="1" dirty="0" err="1"/>
              <a:t>Повторення</a:t>
            </a:r>
            <a:r>
              <a:rPr lang="ru-RU" b="1" dirty="0"/>
              <a:t> </a:t>
            </a:r>
            <a:r>
              <a:rPr lang="ru-RU" b="1" dirty="0" err="1"/>
              <a:t>процесу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Запускаємо</a:t>
            </a:r>
            <a:r>
              <a:rPr lang="ru-RU" dirty="0"/>
              <a:t> алгоритм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разів</a:t>
            </a:r>
            <a:r>
              <a:rPr lang="ru-RU" dirty="0"/>
              <a:t> та </a:t>
            </a:r>
            <a:r>
              <a:rPr lang="ru-RU" dirty="0" err="1"/>
              <a:t>обираємо</a:t>
            </a:r>
            <a:r>
              <a:rPr lang="ru-RU" dirty="0"/>
              <a:t> </a:t>
            </a:r>
            <a:r>
              <a:rPr lang="ru-RU" dirty="0" err="1"/>
              <a:t>найкраще</a:t>
            </a:r>
            <a:r>
              <a:rPr lang="ru-RU" dirty="0"/>
              <a:t> </a:t>
            </a:r>
            <a:r>
              <a:rPr lang="ru-RU" dirty="0" err="1"/>
              <a:t>знайдене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7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Імплементація </a:t>
            </a:r>
            <a:r>
              <a:rPr lang="en-US" dirty="0" smtClean="0"/>
              <a:t>GRASP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2-Swap Method (2-Opt)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b="1" dirty="0" err="1"/>
                  <a:t>Е</a:t>
                </a:r>
                <a:r>
                  <a:rPr lang="ru-RU" b="1" dirty="0" err="1" smtClean="0"/>
                  <a:t>вристичний</a:t>
                </a:r>
                <a:r>
                  <a:rPr lang="ru-RU" b="1" dirty="0" smtClean="0"/>
                  <a:t> </a:t>
                </a:r>
                <a:r>
                  <a:rPr lang="ru-RU" b="1" dirty="0"/>
                  <a:t>метод </a:t>
                </a:r>
                <a:r>
                  <a:rPr lang="ru-RU" b="1" dirty="0" err="1"/>
                  <a:t>покращення</a:t>
                </a:r>
                <a:r>
                  <a:rPr lang="ru-RU" b="1" dirty="0"/>
                  <a:t> маршруту</a:t>
                </a:r>
                <a:r>
                  <a:rPr lang="ru-RU" dirty="0"/>
                  <a:t>, </a:t>
                </a:r>
                <a:r>
                  <a:rPr lang="ru-RU" dirty="0" err="1"/>
                  <a:t>який</a:t>
                </a:r>
                <a:r>
                  <a:rPr lang="ru-RU" dirty="0"/>
                  <a:t> </a:t>
                </a:r>
                <a:r>
                  <a:rPr lang="ru-RU" dirty="0" err="1"/>
                  <a:t>усуває</a:t>
                </a:r>
                <a:r>
                  <a:rPr lang="ru-RU" dirty="0"/>
                  <a:t> </a:t>
                </a:r>
                <a:r>
                  <a:rPr lang="ru-RU" dirty="0" err="1"/>
                  <a:t>перехрещення</a:t>
                </a:r>
                <a:r>
                  <a:rPr lang="ru-RU" dirty="0"/>
                  <a:t> </a:t>
                </a:r>
                <a:r>
                  <a:rPr lang="ru-RU" dirty="0" err="1"/>
                  <a:t>шляхів</a:t>
                </a:r>
                <a:r>
                  <a:rPr lang="ru-RU" dirty="0"/>
                  <a:t>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:r>
                  <a:rPr lang="ru-RU" dirty="0" err="1"/>
                  <a:t>дозволяє</a:t>
                </a:r>
                <a:r>
                  <a:rPr lang="ru-RU" dirty="0"/>
                  <a:t> </a:t>
                </a:r>
                <a:r>
                  <a:rPr lang="ru-RU" dirty="0" err="1"/>
                  <a:t>знайти</a:t>
                </a:r>
                <a:r>
                  <a:rPr lang="ru-RU" dirty="0"/>
                  <a:t> </a:t>
                </a:r>
                <a:r>
                  <a:rPr lang="ru-RU" dirty="0" err="1"/>
                  <a:t>кращі</a:t>
                </a:r>
                <a:r>
                  <a:rPr lang="ru-RU" dirty="0"/>
                  <a:t> </a:t>
                </a:r>
                <a:r>
                  <a:rPr lang="ru-RU" dirty="0" err="1"/>
                  <a:t>рішення</a:t>
                </a:r>
                <a:r>
                  <a:rPr lang="ru-RU" dirty="0"/>
                  <a:t> для </a:t>
                </a:r>
                <a:r>
                  <a:rPr lang="ru-RU" dirty="0" err="1"/>
                  <a:t>задачі</a:t>
                </a:r>
                <a:r>
                  <a:rPr lang="ru-RU" dirty="0"/>
                  <a:t> </a:t>
                </a:r>
                <a:r>
                  <a:rPr lang="ru-RU" dirty="0" err="1"/>
                  <a:t>комівояжера</a:t>
                </a:r>
                <a:r>
                  <a:rPr lang="ru-RU" dirty="0"/>
                  <a:t> (</a:t>
                </a:r>
                <a:r>
                  <a:rPr lang="en-US" dirty="0"/>
                  <a:t>TSP) </a:t>
                </a:r>
                <a:r>
                  <a:rPr lang="ru-RU" dirty="0" err="1"/>
                  <a:t>або</a:t>
                </a:r>
                <a:r>
                  <a:rPr lang="ru-RU" dirty="0"/>
                  <a:t> </a:t>
                </a:r>
                <a:r>
                  <a:rPr lang="ru-RU" dirty="0" err="1"/>
                  <a:t>задачі</a:t>
                </a:r>
                <a:r>
                  <a:rPr lang="ru-RU" dirty="0"/>
                  <a:t> </a:t>
                </a:r>
                <a:r>
                  <a:rPr lang="ru-RU" dirty="0" err="1"/>
                  <a:t>маршрутизації</a:t>
                </a:r>
                <a:r>
                  <a:rPr lang="ru-RU" dirty="0"/>
                  <a:t> </a:t>
                </a:r>
                <a:r>
                  <a:rPr lang="ru-RU" dirty="0" err="1"/>
                  <a:t>транспортних</a:t>
                </a:r>
                <a:r>
                  <a:rPr lang="ru-RU" dirty="0"/>
                  <a:t> </a:t>
                </a:r>
                <a:r>
                  <a:rPr lang="ru-RU" dirty="0" err="1"/>
                  <a:t>засобів</a:t>
                </a:r>
                <a:r>
                  <a:rPr lang="ru-RU" dirty="0"/>
                  <a:t> (</a:t>
                </a:r>
                <a:r>
                  <a:rPr lang="en-US" dirty="0"/>
                  <a:t>VRP).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err="1" smtClean="0"/>
                  <a:t>Вибираємо</a:t>
                </a:r>
                <a:r>
                  <a:rPr lang="ru-RU" b="1" dirty="0" smtClean="0"/>
                  <a:t> </a:t>
                </a:r>
                <a:r>
                  <a:rPr lang="ru-RU" b="1" dirty="0" err="1"/>
                  <a:t>дві</a:t>
                </a:r>
                <a:r>
                  <a:rPr lang="ru-RU" b="1" dirty="0"/>
                  <a:t> </a:t>
                </a:r>
                <a:r>
                  <a:rPr lang="ru-RU" b="1" dirty="0" err="1"/>
                  <a:t>довільні</a:t>
                </a:r>
                <a:r>
                  <a:rPr lang="ru-RU" b="1" dirty="0"/>
                  <a:t> </a:t>
                </a:r>
                <a:r>
                  <a:rPr lang="ru-RU" b="1" dirty="0" err="1"/>
                  <a:t>вершини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у </a:t>
                </a:r>
                <a:r>
                  <a:rPr lang="ru-RU" dirty="0" err="1"/>
                  <a:t>маршруті</a:t>
                </a:r>
                <a:r>
                  <a:rPr lang="ru-RU" dirty="0"/>
                  <a:t>, </a:t>
                </a:r>
                <a:r>
                  <a:rPr lang="ru-RU" dirty="0" err="1"/>
                  <a:t>такі</a:t>
                </a:r>
                <a:r>
                  <a:rPr lang="ru-RU" dirty="0"/>
                  <a:t>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smtClean="0"/>
                  <a:t>Міняємо </a:t>
                </a:r>
                <a:r>
                  <a:rPr lang="ru-RU" b="1" dirty="0"/>
                  <a:t>порядок вершин </a:t>
                </a:r>
                <a:r>
                  <a:rPr lang="ru-RU" b="1" dirty="0" err="1"/>
                  <a:t>між</a:t>
                </a:r>
                <a:r>
                  <a:rPr lang="ru-RU" b="1" dirty="0"/>
                  <a:t> ними на </a:t>
                </a:r>
                <a:r>
                  <a:rPr lang="ru-RU" b="1" dirty="0" err="1"/>
                  <a:t>протилежний</a:t>
                </a:r>
                <a:r>
                  <a:rPr lang="ru-RU" b="1" dirty="0"/>
                  <a:t> (</a:t>
                </a:r>
                <a:r>
                  <a:rPr lang="ru-RU" b="1" dirty="0" err="1"/>
                  <a:t>реверсуємо</a:t>
                </a:r>
                <a:r>
                  <a:rPr lang="ru-RU" b="1" dirty="0"/>
                  <a:t> </a:t>
                </a:r>
                <a:r>
                  <a:rPr lang="ru-RU" b="1" dirty="0" err="1"/>
                  <a:t>підпослідовність</a:t>
                </a:r>
                <a:r>
                  <a:rPr lang="ru-RU" b="1" dirty="0" smtClean="0"/>
                  <a:t>)</a:t>
                </a:r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err="1" smtClean="0"/>
                  <a:t>Обчислюємо</a:t>
                </a:r>
                <a:r>
                  <a:rPr lang="ru-RU" b="1" dirty="0" smtClean="0"/>
                  <a:t> </a:t>
                </a:r>
                <a:r>
                  <a:rPr lang="ru-RU" b="1" dirty="0" err="1"/>
                  <a:t>нову</a:t>
                </a:r>
                <a:r>
                  <a:rPr lang="ru-RU" b="1" dirty="0"/>
                  <a:t> </a:t>
                </a:r>
                <a:r>
                  <a:rPr lang="ru-RU" b="1" dirty="0" err="1"/>
                  <a:t>довжину</a:t>
                </a:r>
                <a:r>
                  <a:rPr lang="ru-RU" b="1" dirty="0"/>
                  <a:t> </a:t>
                </a:r>
                <a:r>
                  <a:rPr lang="ru-RU" b="1" dirty="0" smtClean="0"/>
                  <a:t>маршруту</a:t>
                </a:r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err="1" smtClean="0"/>
                  <a:t>Якщо</a:t>
                </a:r>
                <a:r>
                  <a:rPr lang="ru-RU" b="1" dirty="0" smtClean="0"/>
                  <a:t> </a:t>
                </a:r>
                <a:r>
                  <a:rPr lang="ru-RU" b="1" dirty="0"/>
                  <a:t>маршрут </a:t>
                </a:r>
                <a:r>
                  <a:rPr lang="ru-RU" b="1" dirty="0" err="1"/>
                  <a:t>покращився</a:t>
                </a:r>
                <a:r>
                  <a:rPr lang="ru-RU" b="1" dirty="0"/>
                  <a:t> (</a:t>
                </a:r>
                <a:r>
                  <a:rPr lang="ru-RU" b="1" dirty="0" err="1"/>
                  <a:t>зменшилась</a:t>
                </a:r>
                <a:r>
                  <a:rPr lang="ru-RU" b="1" dirty="0"/>
                  <a:t> </a:t>
                </a:r>
                <a:r>
                  <a:rPr lang="ru-RU" b="1" dirty="0" err="1"/>
                  <a:t>довжина</a:t>
                </a:r>
                <a:r>
                  <a:rPr lang="ru-RU" b="1" dirty="0"/>
                  <a:t>/</a:t>
                </a:r>
                <a:r>
                  <a:rPr lang="ru-RU" b="1" dirty="0" err="1"/>
                  <a:t>вартість</a:t>
                </a:r>
                <a:r>
                  <a:rPr lang="ru-RU" b="1" dirty="0"/>
                  <a:t>), </a:t>
                </a:r>
                <a:r>
                  <a:rPr lang="ru-RU" b="1" dirty="0" err="1"/>
                  <a:t>приймаємо</a:t>
                </a:r>
                <a:r>
                  <a:rPr lang="ru-RU" b="1" dirty="0"/>
                  <a:t> </a:t>
                </a:r>
                <a:r>
                  <a:rPr lang="ru-RU" b="1" dirty="0" err="1"/>
                  <a:t>зміни</a:t>
                </a:r>
                <a:r>
                  <a:rPr lang="ru-RU" dirty="0" smtClean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b="1" dirty="0" err="1" smtClean="0"/>
                  <a:t>Повторюємо</a:t>
                </a:r>
                <a:r>
                  <a:rPr lang="ru-RU" b="1" dirty="0" smtClean="0"/>
                  <a:t> </a:t>
                </a:r>
                <a:r>
                  <a:rPr lang="ru-RU" b="1" dirty="0"/>
                  <a:t>кроки 1-4</a:t>
                </a:r>
                <a:r>
                  <a:rPr lang="ru-RU" dirty="0"/>
                  <a:t>, </a:t>
                </a:r>
                <a:r>
                  <a:rPr lang="ru-RU" dirty="0" err="1"/>
                  <a:t>поки</a:t>
                </a:r>
                <a:r>
                  <a:rPr lang="ru-RU" dirty="0"/>
                  <a:t> не </a:t>
                </a:r>
                <a:r>
                  <a:rPr lang="ru-RU" dirty="0" err="1"/>
                  <a:t>можна</a:t>
                </a:r>
                <a:r>
                  <a:rPr lang="ru-RU" dirty="0"/>
                  <a:t> </a:t>
                </a:r>
                <a:r>
                  <a:rPr lang="ru-RU" dirty="0" err="1"/>
                  <a:t>покращити</a:t>
                </a:r>
                <a:r>
                  <a:rPr lang="ru-RU" dirty="0"/>
                  <a:t> </a:t>
                </a:r>
                <a:r>
                  <a:rPr lang="ru-RU" dirty="0" err="1"/>
                  <a:t>рішення</a:t>
                </a:r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6" t="-2385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160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Маємо</a:t>
            </a:r>
            <a:r>
              <a:rPr lang="ru-RU" dirty="0"/>
              <a:t> маршрут:</a:t>
            </a:r>
            <a:br>
              <a:rPr lang="ru-RU" dirty="0"/>
            </a:br>
            <a:r>
              <a:rPr lang="en-US" dirty="0"/>
              <a:t>A→B→C→D→E→</a:t>
            </a:r>
            <a:r>
              <a:rPr lang="en-US" dirty="0" smtClean="0"/>
              <a:t>A</a:t>
            </a:r>
            <a:r>
              <a:rPr lang="ru-RU" dirty="0" smtClean="0"/>
              <a:t> </a:t>
            </a:r>
          </a:p>
          <a:p>
            <a:r>
              <a:rPr lang="ru-RU" b="1" dirty="0" err="1" smtClean="0"/>
              <a:t>Обираємо</a:t>
            </a:r>
            <a:r>
              <a:rPr lang="ru-RU" b="1" dirty="0" smtClean="0"/>
              <a:t> </a:t>
            </a:r>
            <a:r>
              <a:rPr lang="ru-RU" b="1" dirty="0"/>
              <a:t>(</a:t>
            </a:r>
            <a:r>
              <a:rPr lang="en-US" b="1" dirty="0"/>
              <a:t>B, D), </a:t>
            </a:r>
            <a:r>
              <a:rPr lang="ru-RU" b="1" dirty="0" err="1"/>
              <a:t>міняємо</a:t>
            </a:r>
            <a:r>
              <a:rPr lang="ru-RU" b="1" dirty="0"/>
              <a:t> </a:t>
            </a:r>
            <a:r>
              <a:rPr lang="ru-RU" b="1" dirty="0" err="1"/>
              <a:t>напрямок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A→D→C→B→E→</a:t>
            </a:r>
            <a:r>
              <a:rPr lang="en-US" dirty="0" smtClean="0"/>
              <a:t>A</a:t>
            </a:r>
            <a:endParaRPr lang="ru-RU" dirty="0" smtClean="0"/>
          </a:p>
          <a:p>
            <a:r>
              <a:rPr lang="ru-RU" b="1" dirty="0" smtClean="0"/>
              <a:t>Часова </a:t>
            </a:r>
            <a:r>
              <a:rPr lang="ru-RU" b="1" dirty="0" err="1"/>
              <a:t>складність</a:t>
            </a:r>
            <a:r>
              <a:rPr lang="ru-RU" b="1" dirty="0" smtClean="0"/>
              <a:t>: </a:t>
            </a:r>
            <a:r>
              <a:rPr lang="en-US" b="1" dirty="0" smtClean="0"/>
              <a:t>O(n²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ru-RU" dirty="0" err="1"/>
              <a:t>найгіршому</a:t>
            </a:r>
            <a:r>
              <a:rPr lang="ru-RU" dirty="0"/>
              <a:t> </a:t>
            </a:r>
            <a:r>
              <a:rPr lang="ru-RU" dirty="0" err="1"/>
              <a:t>випадку</a:t>
            </a:r>
            <a:r>
              <a:rPr lang="ru-RU" dirty="0"/>
              <a:t> (</a:t>
            </a:r>
            <a:r>
              <a:rPr lang="ru-RU" dirty="0" err="1"/>
              <a:t>повторні</a:t>
            </a:r>
            <a:r>
              <a:rPr lang="ru-RU" dirty="0"/>
              <a:t>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можливих</a:t>
            </a:r>
            <a:r>
              <a:rPr lang="ru-RU" dirty="0"/>
              <a:t> пар).</a:t>
            </a:r>
          </a:p>
          <a:p>
            <a:r>
              <a:rPr lang="ru-RU" b="1" dirty="0" err="1" smtClean="0"/>
              <a:t>Переваги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✔ </a:t>
            </a:r>
            <a:r>
              <a:rPr lang="ru-RU" dirty="0" err="1" smtClean="0"/>
              <a:t>Простий</a:t>
            </a:r>
            <a:r>
              <a:rPr lang="ru-RU" dirty="0" smtClean="0"/>
              <a:t> </a:t>
            </a:r>
            <a:r>
              <a:rPr lang="ru-RU" dirty="0"/>
              <a:t>у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smtClean="0"/>
              <a:t>✔ Добре </a:t>
            </a:r>
            <a:r>
              <a:rPr lang="ru-RU" dirty="0" err="1"/>
              <a:t>працює</a:t>
            </a:r>
            <a:r>
              <a:rPr lang="ru-RU" dirty="0"/>
              <a:t> для </a:t>
            </a:r>
            <a:r>
              <a:rPr lang="ru-RU" b="1" dirty="0"/>
              <a:t>локального </a:t>
            </a:r>
            <a:r>
              <a:rPr lang="ru-RU" b="1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 smtClean="0"/>
              <a:t>✔ </a:t>
            </a:r>
            <a:r>
              <a:rPr lang="ru-RU" dirty="0" err="1" smtClean="0"/>
              <a:t>Зменшує</a:t>
            </a:r>
            <a:r>
              <a:rPr lang="ru-RU" dirty="0" smtClean="0"/>
              <a:t> </a:t>
            </a:r>
            <a:r>
              <a:rPr lang="ru-RU" dirty="0" err="1"/>
              <a:t>довжину</a:t>
            </a:r>
            <a:r>
              <a:rPr lang="ru-RU" dirty="0"/>
              <a:t> маршруту, особливо </a:t>
            </a:r>
            <a:r>
              <a:rPr lang="ru-RU" dirty="0" err="1"/>
              <a:t>якщо</a:t>
            </a:r>
            <a:r>
              <a:rPr lang="ru-RU" dirty="0"/>
              <a:t> є </a:t>
            </a:r>
            <a:r>
              <a:rPr lang="ru-RU" dirty="0" err="1"/>
              <a:t>перехрещення</a:t>
            </a:r>
            <a:r>
              <a:rPr lang="ru-RU" dirty="0"/>
              <a:t>.</a:t>
            </a:r>
          </a:p>
          <a:p>
            <a:r>
              <a:rPr lang="ru-RU" b="1" dirty="0" err="1" smtClean="0"/>
              <a:t>Недоліки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❌ </a:t>
            </a:r>
            <a:r>
              <a:rPr lang="ru-RU" dirty="0"/>
              <a:t>Не </a:t>
            </a:r>
            <a:r>
              <a:rPr lang="ru-RU" dirty="0" err="1"/>
              <a:t>гарантує</a:t>
            </a:r>
            <a:r>
              <a:rPr lang="ru-RU" dirty="0"/>
              <a:t> глобального оптимуму.</a:t>
            </a:r>
            <a:br>
              <a:rPr lang="ru-RU" dirty="0"/>
            </a:br>
            <a:r>
              <a:rPr lang="en-US" dirty="0"/>
              <a:t>❌ </a:t>
            </a:r>
            <a:r>
              <a:rPr lang="ru-RU" dirty="0" err="1"/>
              <a:t>Потребує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ітерацій</a:t>
            </a:r>
            <a:r>
              <a:rPr lang="ru-RU" dirty="0"/>
              <a:t> на великих графах.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7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відгалужень</a:t>
            </a:r>
            <a:r>
              <a:rPr lang="ru-RU" dirty="0"/>
              <a:t> і меж для VRP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Ідея</a:t>
            </a:r>
            <a:r>
              <a:rPr lang="ru-RU" b="1" dirty="0" smtClean="0"/>
              <a:t> </a:t>
            </a:r>
            <a:r>
              <a:rPr lang="ru-RU" b="1" dirty="0"/>
              <a:t>алгоритму</a:t>
            </a:r>
            <a:r>
              <a:rPr lang="ru-RU" b="1" dirty="0" smtClean="0"/>
              <a:t>: </a:t>
            </a:r>
            <a:r>
              <a:rPr lang="ru-RU" dirty="0" err="1" smtClean="0"/>
              <a:t>використовує</a:t>
            </a:r>
            <a:r>
              <a:rPr lang="ru-RU" dirty="0" smtClean="0"/>
              <a:t> </a:t>
            </a:r>
            <a:r>
              <a:rPr lang="ru-RU" b="1" dirty="0"/>
              <a:t>дерево </a:t>
            </a:r>
            <a:r>
              <a:rPr lang="ru-RU" b="1" dirty="0" err="1"/>
              <a:t>пошуку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поступово</a:t>
            </a:r>
            <a:r>
              <a:rPr lang="ru-RU" dirty="0"/>
              <a:t> </a:t>
            </a:r>
            <a:r>
              <a:rPr lang="ru-RU" dirty="0" err="1"/>
              <a:t>знаходити</a:t>
            </a:r>
            <a:r>
              <a:rPr lang="ru-RU" dirty="0"/>
              <a:t> </a:t>
            </a:r>
            <a:r>
              <a:rPr lang="ru-RU" dirty="0" err="1"/>
              <a:t>оптимальний</a:t>
            </a:r>
            <a:r>
              <a:rPr lang="ru-RU" dirty="0"/>
              <a:t> маршрут, </a:t>
            </a:r>
            <a:r>
              <a:rPr lang="ru-RU" dirty="0" err="1"/>
              <a:t>відсікаючи</a:t>
            </a:r>
            <a:r>
              <a:rPr lang="ru-RU" dirty="0"/>
              <a:t> </a:t>
            </a:r>
            <a:r>
              <a:rPr lang="ru-RU" dirty="0" err="1"/>
              <a:t>невигідні</a:t>
            </a:r>
            <a:r>
              <a:rPr lang="ru-RU" dirty="0"/>
              <a:t> </a:t>
            </a:r>
            <a:r>
              <a:rPr lang="ru-RU" dirty="0" err="1"/>
              <a:t>варіанти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Генерація</a:t>
            </a:r>
            <a:r>
              <a:rPr lang="ru-RU" b="1" dirty="0" smtClean="0"/>
              <a:t> </a:t>
            </a:r>
            <a:r>
              <a:rPr lang="ru-RU" b="1" dirty="0" err="1"/>
              <a:t>вузлів</a:t>
            </a:r>
            <a:r>
              <a:rPr lang="ru-RU" b="1" dirty="0"/>
              <a:t> дерева</a:t>
            </a:r>
            <a:r>
              <a:rPr lang="ru-RU" dirty="0"/>
              <a:t> –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частковому</a:t>
            </a:r>
            <a:r>
              <a:rPr lang="ru-RU" dirty="0"/>
              <a:t> маршруту</a:t>
            </a:r>
            <a:r>
              <a:rPr lang="ru-RU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Обчислення</a:t>
            </a:r>
            <a:r>
              <a:rPr lang="ru-RU" b="1" dirty="0" smtClean="0"/>
              <a:t> </a:t>
            </a:r>
            <a:r>
              <a:rPr lang="ru-RU" b="1" dirty="0" err="1"/>
              <a:t>нижньої</a:t>
            </a:r>
            <a:r>
              <a:rPr lang="ru-RU" b="1" dirty="0"/>
              <a:t> </a:t>
            </a:r>
            <a:r>
              <a:rPr lang="ru-RU" b="1" dirty="0" err="1"/>
              <a:t>межі</a:t>
            </a:r>
            <a:r>
              <a:rPr lang="ru-RU" dirty="0"/>
              <a:t> – </a:t>
            </a:r>
            <a:r>
              <a:rPr lang="ru-RU" dirty="0" err="1"/>
              <a:t>оцінюємо</a:t>
            </a:r>
            <a:r>
              <a:rPr lang="ru-RU" dirty="0"/>
              <a:t> </a:t>
            </a:r>
            <a:r>
              <a:rPr lang="ru-RU" dirty="0" err="1"/>
              <a:t>мінімальну</a:t>
            </a:r>
            <a:r>
              <a:rPr lang="ru-RU" dirty="0"/>
              <a:t> </a:t>
            </a:r>
            <a:r>
              <a:rPr lang="ru-RU" dirty="0" err="1"/>
              <a:t>можливу</a:t>
            </a:r>
            <a:r>
              <a:rPr lang="ru-RU" dirty="0"/>
              <a:t> </a:t>
            </a:r>
            <a:r>
              <a:rPr lang="ru-RU" dirty="0" err="1" smtClean="0"/>
              <a:t>вартість</a:t>
            </a:r>
            <a:r>
              <a:rPr lang="ru-RU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Пріоритетна</a:t>
            </a:r>
            <a:r>
              <a:rPr lang="ru-RU" b="1" dirty="0" smtClean="0"/>
              <a:t> </a:t>
            </a:r>
            <a:r>
              <a:rPr lang="ru-RU" b="1" dirty="0" err="1"/>
              <a:t>черга</a:t>
            </a:r>
            <a:r>
              <a:rPr lang="ru-RU" dirty="0"/>
              <a:t> – </a:t>
            </a:r>
            <a:r>
              <a:rPr lang="ru-RU" dirty="0" err="1"/>
              <a:t>вибираємо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найменшою</a:t>
            </a:r>
            <a:r>
              <a:rPr lang="ru-RU" dirty="0"/>
              <a:t> </a:t>
            </a:r>
            <a:r>
              <a:rPr lang="ru-RU" dirty="0" err="1"/>
              <a:t>нижньою</a:t>
            </a:r>
            <a:r>
              <a:rPr lang="ru-RU" dirty="0"/>
              <a:t> </a:t>
            </a:r>
            <a:r>
              <a:rPr lang="ru-RU" dirty="0" err="1"/>
              <a:t>межею</a:t>
            </a:r>
            <a:r>
              <a:rPr lang="ru-RU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Відсікання</a:t>
            </a:r>
            <a:r>
              <a:rPr lang="ru-RU" b="1" dirty="0" smtClean="0"/>
              <a:t> </a:t>
            </a:r>
            <a:r>
              <a:rPr lang="ru-RU" b="1" dirty="0" err="1"/>
              <a:t>гілок</a:t>
            </a:r>
            <a:r>
              <a:rPr lang="ru-RU" b="1" dirty="0"/>
              <a:t> (</a:t>
            </a:r>
            <a:r>
              <a:rPr lang="en-US" b="1" dirty="0"/>
              <a:t>bound)</a:t>
            </a:r>
            <a:r>
              <a:rPr lang="en-US" dirty="0"/>
              <a:t> – </a:t>
            </a:r>
            <a:r>
              <a:rPr lang="ru-RU" dirty="0" err="1"/>
              <a:t>якщо</a:t>
            </a:r>
            <a:r>
              <a:rPr lang="ru-RU" dirty="0"/>
              <a:t> межа </a:t>
            </a:r>
            <a:r>
              <a:rPr lang="ru-RU" dirty="0" err="1"/>
              <a:t>вища</a:t>
            </a:r>
            <a:r>
              <a:rPr lang="ru-RU" dirty="0"/>
              <a:t> за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мінімум</a:t>
            </a:r>
            <a:r>
              <a:rPr lang="ru-RU" dirty="0"/>
              <a:t>, </a:t>
            </a:r>
            <a:r>
              <a:rPr lang="ru-RU" dirty="0" err="1"/>
              <a:t>вузол</a:t>
            </a:r>
            <a:r>
              <a:rPr lang="ru-RU" dirty="0"/>
              <a:t> </a:t>
            </a:r>
            <a:r>
              <a:rPr lang="ru-RU" dirty="0" err="1"/>
              <a:t>відкидається</a:t>
            </a:r>
            <a:r>
              <a:rPr lang="ru-RU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err="1" smtClean="0"/>
              <a:t>Продовження</a:t>
            </a:r>
            <a:r>
              <a:rPr lang="ru-RU" b="1" dirty="0" smtClean="0"/>
              <a:t> </a:t>
            </a:r>
            <a:r>
              <a:rPr lang="ru-RU" b="1" dirty="0" err="1"/>
              <a:t>пошуку</a:t>
            </a:r>
            <a:r>
              <a:rPr lang="ru-RU" dirty="0"/>
              <a:t> – </a:t>
            </a:r>
            <a:r>
              <a:rPr lang="ru-RU" dirty="0" err="1"/>
              <a:t>поки</a:t>
            </a:r>
            <a:r>
              <a:rPr lang="ru-RU" dirty="0"/>
              <a:t> не </a:t>
            </a:r>
            <a:r>
              <a:rPr lang="ru-RU" dirty="0" err="1"/>
              <a:t>знайдено</a:t>
            </a:r>
            <a:r>
              <a:rPr lang="ru-RU" dirty="0"/>
              <a:t> </a:t>
            </a:r>
            <a:r>
              <a:rPr lang="ru-RU" dirty="0" err="1"/>
              <a:t>найкоротший</a:t>
            </a:r>
            <a:r>
              <a:rPr lang="ru-RU" dirty="0"/>
              <a:t> маршрут.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6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Реалізація</a:t>
            </a:r>
            <a:r>
              <a:rPr lang="ru-RU" dirty="0"/>
              <a:t> та </a:t>
            </a:r>
            <a:r>
              <a:rPr lang="ru-RU" dirty="0" err="1"/>
              <a:t>особливості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Використовуємо</a:t>
            </a:r>
            <a:r>
              <a:rPr lang="ru-RU" b="1" dirty="0"/>
              <a:t> </a:t>
            </a:r>
            <a:r>
              <a:rPr lang="ru-RU" b="1" dirty="0" err="1"/>
              <a:t>пріоритетну</a:t>
            </a:r>
            <a:r>
              <a:rPr lang="ru-RU" b="1" dirty="0"/>
              <a:t> </a:t>
            </a:r>
            <a:r>
              <a:rPr lang="ru-RU" b="1" dirty="0" err="1"/>
              <a:t>чергу</a:t>
            </a:r>
            <a:r>
              <a:rPr lang="ru-RU" b="1" dirty="0"/>
              <a:t> (</a:t>
            </a:r>
            <a:r>
              <a:rPr lang="en-US" b="1" dirty="0"/>
              <a:t>Priority Queue)</a:t>
            </a:r>
            <a:r>
              <a:rPr lang="en-US" dirty="0"/>
              <a:t> – </a:t>
            </a:r>
            <a:r>
              <a:rPr lang="ru-RU" dirty="0" err="1"/>
              <a:t>спочатку</a:t>
            </a:r>
            <a:r>
              <a:rPr lang="ru-RU" dirty="0"/>
              <a:t> </a:t>
            </a:r>
            <a:r>
              <a:rPr lang="ru-RU" dirty="0" err="1"/>
              <a:t>розглядаються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перспективні</a:t>
            </a:r>
            <a:r>
              <a:rPr lang="ru-RU" dirty="0"/>
              <a:t> </a:t>
            </a:r>
            <a:r>
              <a:rPr lang="ru-RU" dirty="0" err="1"/>
              <a:t>вузли</a:t>
            </a:r>
            <a:r>
              <a:rPr lang="ru-RU" dirty="0"/>
              <a:t>.</a:t>
            </a:r>
            <a:br>
              <a:rPr lang="ru-RU" dirty="0"/>
            </a:br>
            <a:r>
              <a:rPr lang="ru-RU" b="1" dirty="0" err="1" smtClean="0"/>
              <a:t>Розраховуємо</a:t>
            </a:r>
            <a:r>
              <a:rPr lang="ru-RU" b="1" dirty="0" smtClean="0"/>
              <a:t> </a:t>
            </a:r>
            <a:r>
              <a:rPr lang="ru-RU" b="1" dirty="0" err="1"/>
              <a:t>нижню</a:t>
            </a:r>
            <a:r>
              <a:rPr lang="ru-RU" b="1" dirty="0"/>
              <a:t> межу (</a:t>
            </a:r>
            <a:r>
              <a:rPr lang="en-US" b="1" dirty="0"/>
              <a:t>Lower Bound)</a:t>
            </a:r>
            <a:r>
              <a:rPr lang="en-US" dirty="0"/>
              <a:t> – </a:t>
            </a:r>
            <a:r>
              <a:rPr lang="ru-RU" dirty="0" err="1"/>
              <a:t>беремо</a:t>
            </a:r>
            <a:r>
              <a:rPr lang="ru-RU" dirty="0"/>
              <a:t> два </a:t>
            </a:r>
            <a:r>
              <a:rPr lang="ru-RU" dirty="0" err="1"/>
              <a:t>найменші</a:t>
            </a:r>
            <a:r>
              <a:rPr lang="ru-RU" dirty="0"/>
              <a:t> ребра для кожного </a:t>
            </a:r>
            <a:r>
              <a:rPr lang="ru-RU" dirty="0" err="1"/>
              <a:t>міста</a:t>
            </a:r>
            <a:r>
              <a:rPr lang="ru-RU" dirty="0"/>
              <a:t>.</a:t>
            </a:r>
            <a:br>
              <a:rPr lang="ru-RU" dirty="0"/>
            </a:br>
            <a:r>
              <a:rPr lang="ru-RU" b="1" dirty="0" err="1" smtClean="0"/>
              <a:t>Генеруємо</a:t>
            </a:r>
            <a:r>
              <a:rPr lang="ru-RU" b="1" dirty="0" smtClean="0"/>
              <a:t> </a:t>
            </a:r>
            <a:r>
              <a:rPr lang="ru-RU" b="1" dirty="0" err="1"/>
              <a:t>нові</a:t>
            </a:r>
            <a:r>
              <a:rPr lang="ru-RU" b="1" dirty="0"/>
              <a:t> </a:t>
            </a:r>
            <a:r>
              <a:rPr lang="ru-RU" b="1" dirty="0" err="1"/>
              <a:t>маршрути</a:t>
            </a:r>
            <a:r>
              <a:rPr lang="ru-RU" b="1" dirty="0"/>
              <a:t> (</a:t>
            </a:r>
            <a:r>
              <a:rPr lang="en-US" b="1" dirty="0"/>
              <a:t>Branching)</a:t>
            </a:r>
            <a:r>
              <a:rPr lang="en-US" dirty="0"/>
              <a:t> – </a:t>
            </a:r>
            <a:r>
              <a:rPr lang="ru-RU" dirty="0" err="1"/>
              <a:t>додаємо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міста</a:t>
            </a:r>
            <a:r>
              <a:rPr lang="ru-RU" dirty="0"/>
              <a:t> в маршрут.</a:t>
            </a:r>
            <a:br>
              <a:rPr lang="ru-RU" dirty="0"/>
            </a:br>
            <a:r>
              <a:rPr lang="ru-RU" b="1" dirty="0" err="1" smtClean="0"/>
              <a:t>Відсікаємо</a:t>
            </a:r>
            <a:r>
              <a:rPr lang="ru-RU" b="1" dirty="0" smtClean="0"/>
              <a:t> </a:t>
            </a:r>
            <a:r>
              <a:rPr lang="ru-RU" b="1" dirty="0" err="1"/>
              <a:t>неефективні</a:t>
            </a:r>
            <a:r>
              <a:rPr lang="ru-RU" b="1" dirty="0"/>
              <a:t> </a:t>
            </a:r>
            <a:r>
              <a:rPr lang="ru-RU" b="1" dirty="0" err="1"/>
              <a:t>варіанти</a:t>
            </a:r>
            <a:r>
              <a:rPr lang="ru-RU" b="1" dirty="0"/>
              <a:t> (</a:t>
            </a:r>
            <a:r>
              <a:rPr lang="en-US" b="1" dirty="0"/>
              <a:t>Bounding)</a:t>
            </a:r>
            <a:r>
              <a:rPr lang="en-US" dirty="0"/>
              <a:t> – </a:t>
            </a:r>
            <a:r>
              <a:rPr lang="ru-RU" dirty="0" err="1"/>
              <a:t>якщо</a:t>
            </a:r>
            <a:r>
              <a:rPr lang="ru-RU" dirty="0"/>
              <a:t> межа </a:t>
            </a:r>
            <a:r>
              <a:rPr lang="ru-RU" dirty="0" err="1"/>
              <a:t>вища</a:t>
            </a:r>
            <a:r>
              <a:rPr lang="ru-RU" dirty="0"/>
              <a:t> за </a:t>
            </a:r>
            <a:r>
              <a:rPr lang="ru-RU" dirty="0" err="1"/>
              <a:t>поточний</a:t>
            </a:r>
            <a:r>
              <a:rPr lang="ru-RU" dirty="0"/>
              <a:t> </a:t>
            </a:r>
            <a:r>
              <a:rPr lang="ru-RU" dirty="0" err="1"/>
              <a:t>мінімум</a:t>
            </a:r>
            <a:r>
              <a:rPr lang="ru-RU" dirty="0"/>
              <a:t>, </a:t>
            </a:r>
            <a:r>
              <a:rPr lang="ru-RU" dirty="0" err="1"/>
              <a:t>відкидаємо</a:t>
            </a:r>
            <a:r>
              <a:rPr lang="ru-RU" dirty="0"/>
              <a:t> </a:t>
            </a:r>
            <a:r>
              <a:rPr lang="ru-RU" dirty="0" err="1"/>
              <a:t>вузол</a:t>
            </a:r>
            <a:r>
              <a:rPr lang="ru-RU" dirty="0"/>
              <a:t>.</a:t>
            </a:r>
            <a:br>
              <a:rPr lang="ru-RU" dirty="0"/>
            </a:br>
            <a:r>
              <a:rPr lang="ru-RU" b="1" dirty="0" err="1" smtClean="0"/>
              <a:t>Завершуємо</a:t>
            </a:r>
            <a:r>
              <a:rPr lang="ru-RU" b="1" dirty="0" smtClean="0"/>
              <a:t> </a:t>
            </a:r>
            <a:r>
              <a:rPr lang="ru-RU" b="1" dirty="0"/>
              <a:t>маршрут </a:t>
            </a:r>
            <a:r>
              <a:rPr lang="ru-RU" b="1" dirty="0" err="1"/>
              <a:t>поверненням</a:t>
            </a:r>
            <a:r>
              <a:rPr lang="ru-RU" b="1" dirty="0"/>
              <a:t> у </a:t>
            </a:r>
            <a:r>
              <a:rPr lang="ru-RU" b="1" dirty="0" err="1"/>
              <a:t>початкове</a:t>
            </a:r>
            <a:r>
              <a:rPr lang="ru-RU" b="1" dirty="0"/>
              <a:t> </a:t>
            </a:r>
            <a:r>
              <a:rPr lang="ru-RU" b="1" dirty="0" err="1"/>
              <a:t>місто</a:t>
            </a:r>
            <a:r>
              <a:rPr lang="ru-RU" b="1" dirty="0"/>
              <a:t> (</a:t>
            </a:r>
            <a:r>
              <a:rPr lang="en-US" b="1" dirty="0"/>
              <a:t>Depot)</a:t>
            </a:r>
            <a:r>
              <a:rPr lang="en-US" dirty="0"/>
              <a:t>.</a:t>
            </a:r>
          </a:p>
          <a:p>
            <a:r>
              <a:rPr lang="ru-RU" b="1" dirty="0" smtClean="0"/>
              <a:t>Часова </a:t>
            </a:r>
            <a:r>
              <a:rPr lang="ru-RU" b="1" dirty="0" err="1"/>
              <a:t>складність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err="1" smtClean="0"/>
              <a:t>Найгірший</a:t>
            </a:r>
            <a:r>
              <a:rPr lang="ru-RU" dirty="0" smtClean="0"/>
              <a:t> </a:t>
            </a:r>
            <a:r>
              <a:rPr lang="ru-RU" dirty="0" err="1"/>
              <a:t>випадок</a:t>
            </a:r>
            <a:r>
              <a:rPr lang="ru-RU" dirty="0"/>
              <a:t> – </a:t>
            </a:r>
            <a:r>
              <a:rPr lang="en-US" b="1" dirty="0"/>
              <a:t>O(n!)</a:t>
            </a:r>
            <a:r>
              <a:rPr lang="en-US" dirty="0"/>
              <a:t>, </a:t>
            </a:r>
            <a:r>
              <a:rPr lang="ru-RU" dirty="0"/>
              <a:t>але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відсіченню</a:t>
            </a:r>
            <a:r>
              <a:rPr lang="ru-RU" dirty="0"/>
              <a:t> </a:t>
            </a:r>
            <a:r>
              <a:rPr lang="ru-RU" dirty="0" err="1"/>
              <a:t>гілок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швидше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8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</a:t>
            </a:r>
            <a:r>
              <a:rPr lang="ru-RU" dirty="0" err="1"/>
              <a:t>маршрутизації</a:t>
            </a:r>
            <a:r>
              <a:rPr lang="ru-RU" dirty="0"/>
              <a:t> </a:t>
            </a:r>
            <a:r>
              <a:rPr lang="ru-RU" dirty="0" err="1"/>
              <a:t>транспортних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(</a:t>
            </a:r>
            <a:r>
              <a:rPr lang="en-US" dirty="0"/>
              <a:t>VRP)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Задача </a:t>
            </a:r>
            <a:r>
              <a:rPr lang="ru-RU" dirty="0" err="1"/>
              <a:t>маршрутизації</a:t>
            </a:r>
            <a:r>
              <a:rPr lang="ru-RU" dirty="0"/>
              <a:t> </a:t>
            </a:r>
            <a:r>
              <a:rPr lang="ru-RU" dirty="0" err="1"/>
              <a:t>транспортних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(</a:t>
            </a:r>
            <a:r>
              <a:rPr lang="en-US" dirty="0"/>
              <a:t>VRP)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оптимізаційних</a:t>
            </a:r>
            <a:r>
              <a:rPr lang="ru-RU" dirty="0"/>
              <a:t> задач,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полягають</a:t>
            </a:r>
            <a:r>
              <a:rPr lang="ru-RU" dirty="0"/>
              <a:t> у </a:t>
            </a:r>
            <a:r>
              <a:rPr lang="ru-RU" dirty="0" err="1"/>
              <a:t>знаходженні</a:t>
            </a:r>
            <a:r>
              <a:rPr lang="ru-RU" dirty="0"/>
              <a:t> </a:t>
            </a:r>
            <a:r>
              <a:rPr lang="ru-RU" dirty="0" err="1"/>
              <a:t>найефективніших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 для </a:t>
            </a:r>
            <a:r>
              <a:rPr lang="ru-RU" dirty="0" err="1"/>
              <a:t>транспортних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обслуговують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клієнтів.</a:t>
            </a:r>
            <a:r>
              <a:rPr lang="ru-RU" dirty="0" err="1" smtClean="0"/>
              <a:t>спортних</a:t>
            </a:r>
            <a:r>
              <a:rPr lang="ru-RU" dirty="0" smtClean="0"/>
              <a:t> </a:t>
            </a:r>
            <a:r>
              <a:rPr lang="ru-RU" dirty="0" err="1"/>
              <a:t>засобів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обслуговують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 smtClean="0"/>
              <a:t>клієнтів</a:t>
            </a:r>
            <a:r>
              <a:rPr lang="ru-RU" dirty="0"/>
              <a:t> </a:t>
            </a:r>
            <a:r>
              <a:rPr lang="ru-RU" dirty="0" smtClean="0"/>
              <a:t>і </a:t>
            </a:r>
            <a:r>
              <a:rPr lang="ru-RU" dirty="0" err="1"/>
              <a:t>повернутися</a:t>
            </a:r>
            <a:r>
              <a:rPr lang="ru-RU" dirty="0"/>
              <a:t> до депо, </a:t>
            </a:r>
            <a:r>
              <a:rPr lang="ru-RU" dirty="0" err="1"/>
              <a:t>враховуючи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.</a:t>
            </a:r>
          </a:p>
          <a:p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компоненти</a:t>
            </a:r>
            <a:r>
              <a:rPr lang="ru-RU" b="1" dirty="0"/>
              <a:t>:</a:t>
            </a:r>
            <a:endParaRPr lang="ru-RU" dirty="0"/>
          </a:p>
          <a:p>
            <a:pPr lvl="1"/>
            <a:r>
              <a:rPr lang="ru-RU" b="1" dirty="0" err="1"/>
              <a:t>Транспортні</a:t>
            </a:r>
            <a:r>
              <a:rPr lang="ru-RU" b="1" dirty="0"/>
              <a:t> </a:t>
            </a:r>
            <a:r>
              <a:rPr lang="ru-RU" b="1" dirty="0" err="1"/>
              <a:t>засоби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автомобілі</a:t>
            </a:r>
            <a:r>
              <a:rPr lang="ru-RU" dirty="0"/>
              <a:t>, </a:t>
            </a:r>
            <a:r>
              <a:rPr lang="ru-RU" dirty="0" err="1"/>
              <a:t>вантажівки</a:t>
            </a:r>
            <a:r>
              <a:rPr lang="ru-RU" dirty="0"/>
              <a:t>, </a:t>
            </a:r>
            <a:r>
              <a:rPr lang="ru-RU" dirty="0" err="1"/>
              <a:t>автобуси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</a:t>
            </a:r>
          </a:p>
          <a:p>
            <a:pPr lvl="1"/>
            <a:r>
              <a:rPr lang="ru-RU" b="1" dirty="0"/>
              <a:t>Депо:</a:t>
            </a:r>
            <a:r>
              <a:rPr lang="ru-RU" dirty="0"/>
              <a:t> точка початку та </a:t>
            </a:r>
            <a:r>
              <a:rPr lang="ru-RU" dirty="0" err="1"/>
              <a:t>завершення</a:t>
            </a:r>
            <a:r>
              <a:rPr lang="ru-RU" dirty="0"/>
              <a:t> маршруту.</a:t>
            </a:r>
          </a:p>
          <a:p>
            <a:pPr lvl="1"/>
            <a:r>
              <a:rPr lang="ru-RU" b="1" dirty="0" err="1"/>
              <a:t>Клієнти</a:t>
            </a:r>
            <a:r>
              <a:rPr lang="ru-RU" b="1" dirty="0"/>
              <a:t>:</a:t>
            </a:r>
            <a:r>
              <a:rPr lang="ru-RU" dirty="0"/>
              <a:t> точки,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</a:t>
            </a:r>
            <a:r>
              <a:rPr lang="ru-RU" dirty="0" err="1"/>
              <a:t>відвідати</a:t>
            </a:r>
            <a:r>
              <a:rPr lang="ru-RU" dirty="0"/>
              <a:t>.</a:t>
            </a:r>
          </a:p>
          <a:p>
            <a:pPr lvl="1"/>
            <a:r>
              <a:rPr lang="ru-RU" b="1" dirty="0" err="1"/>
              <a:t>Маршрути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відвідування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.</a:t>
            </a:r>
          </a:p>
          <a:p>
            <a:r>
              <a:rPr lang="ru-RU" b="1" dirty="0" err="1"/>
              <a:t>Історична</a:t>
            </a:r>
            <a:r>
              <a:rPr lang="ru-RU" b="1" dirty="0"/>
              <a:t> </a:t>
            </a:r>
            <a:r>
              <a:rPr lang="ru-RU" b="1" dirty="0" err="1"/>
              <a:t>довідка</a:t>
            </a:r>
            <a:r>
              <a:rPr lang="ru-RU" b="1" dirty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Задача </a:t>
            </a:r>
            <a:r>
              <a:rPr lang="ru-RU" dirty="0" err="1"/>
              <a:t>вперше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сформульована</a:t>
            </a:r>
            <a:r>
              <a:rPr lang="ru-RU" dirty="0"/>
              <a:t> у 1959 </a:t>
            </a:r>
            <a:r>
              <a:rPr lang="ru-RU" dirty="0" err="1"/>
              <a:t>році</a:t>
            </a:r>
            <a:r>
              <a:rPr lang="ru-RU" dirty="0"/>
              <a:t> Джорджем </a:t>
            </a:r>
            <a:r>
              <a:rPr lang="ru-RU" dirty="0" err="1"/>
              <a:t>Данцігом</a:t>
            </a:r>
            <a:r>
              <a:rPr lang="ru-RU" dirty="0"/>
              <a:t> та Джоном </a:t>
            </a:r>
            <a:r>
              <a:rPr lang="ru-RU" dirty="0" err="1" smtClean="0"/>
              <a:t>Рамзером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263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Чому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важлива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маршрутизація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транспорту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Логістика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є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ключовою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в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економіці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та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виробництві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Ефективне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планування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маршрутів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знижує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витрати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Вплив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на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швидкість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доставки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та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екологічність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 err="1"/>
              <a:t>Сфери</a:t>
            </a:r>
            <a:r>
              <a:rPr lang="ru-RU" b="1" dirty="0"/>
              <a:t>, де </a:t>
            </a:r>
            <a:r>
              <a:rPr lang="ru-RU" b="1" dirty="0" err="1"/>
              <a:t>застосовується</a:t>
            </a:r>
            <a:r>
              <a:rPr lang="ru-RU" b="1" dirty="0"/>
              <a:t> </a:t>
            </a:r>
            <a:r>
              <a:rPr lang="en-US" b="1" dirty="0"/>
              <a:t>VRP:</a:t>
            </a:r>
            <a:endParaRPr lang="en-US" dirty="0"/>
          </a:p>
          <a:p>
            <a:r>
              <a:rPr lang="ru-RU" dirty="0"/>
              <a:t>Доставка </a:t>
            </a:r>
            <a:r>
              <a:rPr lang="ru-RU" dirty="0" err="1"/>
              <a:t>товарів</a:t>
            </a:r>
            <a:r>
              <a:rPr lang="ru-RU" dirty="0"/>
              <a:t> (</a:t>
            </a:r>
            <a:r>
              <a:rPr lang="en-US" dirty="0"/>
              <a:t>Amazon, UPS, FedEx)</a:t>
            </a:r>
          </a:p>
          <a:p>
            <a:r>
              <a:rPr lang="ru-RU" dirty="0" err="1"/>
              <a:t>Оптимізація</a:t>
            </a:r>
            <a:r>
              <a:rPr lang="ru-RU" dirty="0"/>
              <a:t> </a:t>
            </a:r>
            <a:r>
              <a:rPr lang="ru-RU" dirty="0" err="1"/>
              <a:t>пасажирських</a:t>
            </a:r>
            <a:r>
              <a:rPr lang="ru-RU" dirty="0"/>
              <a:t> </a:t>
            </a:r>
            <a:r>
              <a:rPr lang="ru-RU" dirty="0" err="1"/>
              <a:t>перевезень</a:t>
            </a:r>
            <a:endParaRPr lang="ru-RU" dirty="0"/>
          </a:p>
          <a:p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комунальним</a:t>
            </a:r>
            <a:r>
              <a:rPr lang="ru-RU" dirty="0"/>
              <a:t> транспортом (</a:t>
            </a:r>
            <a:r>
              <a:rPr lang="ru-RU" dirty="0" err="1"/>
              <a:t>сміттєвози</a:t>
            </a:r>
            <a:r>
              <a:rPr lang="ru-RU" dirty="0"/>
              <a:t>, </a:t>
            </a:r>
            <a:r>
              <a:rPr lang="ru-RU" dirty="0" err="1"/>
              <a:t>пошта</a:t>
            </a:r>
            <a:r>
              <a:rPr lang="ru-RU" dirty="0"/>
              <a:t>)</a:t>
            </a:r>
          </a:p>
          <a:p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маршрутів</a:t>
            </a:r>
            <a:r>
              <a:rPr lang="ru-RU" dirty="0"/>
              <a:t>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допомоги</a:t>
            </a:r>
            <a:endParaRPr lang="ru-RU" dirty="0"/>
          </a:p>
          <a:p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4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136177" cy="3318936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uk-UA" dirty="0" smtClean="0"/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Транспортні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засоби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обмеження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по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місткості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паливу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Пункти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доставки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координати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часові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вікна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Маршрути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оптимізація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на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графі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Обмеження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Кожен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клієнт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відвідується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рівно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один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раз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Всі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маршрути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починаються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та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закінчуються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у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депо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Загальне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навантаження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не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перевищує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місткість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транспортного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засобу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6" name="Picture 8" descr="https://upload.wikimedia.org/wikipedia/commons/thumb/2/2b/Figure_illustrating_the_vehicle_routing_problem.png/220px-Figure_illustrating_the_vehicle_routing_proble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021" y="3067396"/>
            <a:ext cx="3202355" cy="212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3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Формулювання</a:t>
            </a:r>
            <a:r>
              <a:rPr lang="ru-RU" b="1" dirty="0"/>
              <a:t> </a:t>
            </a:r>
            <a:r>
              <a:rPr lang="ru-RU" b="1" dirty="0" err="1"/>
              <a:t>задачі</a:t>
            </a:r>
            <a:r>
              <a:rPr lang="ru-RU" b="1" dirty="0"/>
              <a:t> </a:t>
            </a:r>
            <a:r>
              <a:rPr lang="en-US" b="1" dirty="0" smtClean="0"/>
              <a:t>VRP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Дано: </a:t>
                </a:r>
                <a:r>
                  <a:rPr lang="ru-RU" dirty="0" err="1"/>
                  <a:t>набір</a:t>
                </a:r>
                <a:r>
                  <a:rPr lang="ru-RU" dirty="0"/>
                  <a:t> </a:t>
                </a:r>
                <a:r>
                  <a:rPr lang="ru-RU" dirty="0" err="1" smtClean="0"/>
                  <a:t>клієнтів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один </a:t>
                </a:r>
                <a:r>
                  <a:rPr lang="ru-RU" dirty="0" err="1"/>
                  <a:t>або</a:t>
                </a:r>
                <a:r>
                  <a:rPr lang="ru-RU" dirty="0"/>
                  <a:t> </a:t>
                </a:r>
                <a:r>
                  <a:rPr lang="ru-RU" dirty="0" err="1"/>
                  <a:t>кілька</a:t>
                </a:r>
                <a:r>
                  <a:rPr lang="ru-RU" dirty="0"/>
                  <a:t> </a:t>
                </a:r>
                <a:r>
                  <a:rPr lang="ru-RU" dirty="0" err="1"/>
                  <a:t>транспортних</a:t>
                </a:r>
                <a:r>
                  <a:rPr lang="ru-RU" dirty="0"/>
                  <a:t> </a:t>
                </a:r>
                <a:r>
                  <a:rPr lang="ru-RU" dirty="0" err="1"/>
                  <a:t>засобів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fr-CA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CA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 err="1"/>
                  <a:t>матриця</a:t>
                </a:r>
                <a:r>
                  <a:rPr lang="ru-RU" dirty="0"/>
                  <a:t> </a:t>
                </a:r>
                <a:r>
                  <a:rPr lang="ru-RU" dirty="0" err="1"/>
                  <a:t>відстаней</a:t>
                </a:r>
                <a:r>
                  <a:rPr lang="ru-RU" dirty="0"/>
                  <a:t> </a:t>
                </a:r>
                <a:r>
                  <a:rPr lang="ru-RU" dirty="0" err="1"/>
                  <a:t>між</a:t>
                </a:r>
                <a:r>
                  <a:rPr lang="ru-RU" dirty="0"/>
                  <a:t> пунктами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ru-RU" dirty="0"/>
              </a:p>
              <a:p>
                <a:r>
                  <a:rPr lang="ru-RU" dirty="0" err="1"/>
                  <a:t>Потрібно</a:t>
                </a:r>
                <a:r>
                  <a:rPr lang="ru-RU" dirty="0"/>
                  <a:t>: </a:t>
                </a:r>
                <a:r>
                  <a:rPr lang="ru-RU" dirty="0" err="1"/>
                  <a:t>знайти</a:t>
                </a:r>
                <a:r>
                  <a:rPr lang="ru-RU" dirty="0"/>
                  <a:t> </a:t>
                </a:r>
                <a:r>
                  <a:rPr lang="ru-RU" dirty="0" err="1" smtClean="0"/>
                  <a:t>маршрути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для кожного транспортного </a:t>
                </a:r>
                <a:r>
                  <a:rPr lang="ru-RU" dirty="0" err="1"/>
                  <a:t>засобу</a:t>
                </a:r>
                <a:r>
                  <a:rPr lang="ru-RU" dirty="0"/>
                  <a:t> 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:r>
                  <a:rPr lang="ru-RU" dirty="0" err="1"/>
                  <a:t>мінімізують</a:t>
                </a:r>
                <a:r>
                  <a:rPr lang="ru-RU" dirty="0"/>
                  <a:t> </a:t>
                </a:r>
                <a:r>
                  <a:rPr lang="ru-RU" dirty="0" err="1"/>
                  <a:t>загальні</a:t>
                </a:r>
                <a:r>
                  <a:rPr lang="ru-RU" dirty="0"/>
                  <a:t> </a:t>
                </a:r>
                <a:r>
                  <a:rPr lang="ru-RU" dirty="0" err="1"/>
                  <a:t>витрати</a:t>
                </a:r>
                <a:r>
                  <a:rPr lang="ru-RU" dirty="0"/>
                  <a:t>, </a:t>
                </a:r>
                <a:r>
                  <a:rPr lang="ru-RU" dirty="0" err="1"/>
                  <a:t>задовольняючи</a:t>
                </a:r>
                <a:r>
                  <a:rPr lang="ru-RU" dirty="0"/>
                  <a:t> </a:t>
                </a:r>
                <a:r>
                  <a:rPr lang="ru-RU" dirty="0" err="1"/>
                  <a:t>обмеження</a:t>
                </a:r>
                <a:r>
                  <a:rPr lang="ru-RU" dirty="0"/>
                  <a:t>.</a:t>
                </a:r>
              </a:p>
              <a:p>
                <a:r>
                  <a:rPr lang="ru-RU" dirty="0" err="1"/>
                  <a:t>Функція</a:t>
                </a:r>
                <a:r>
                  <a:rPr lang="ru-RU" dirty="0"/>
                  <a:t> </a:t>
                </a:r>
                <a:r>
                  <a:rPr lang="ru-RU" dirty="0" err="1"/>
                  <a:t>мінімізації</a:t>
                </a:r>
                <a:r>
                  <a:rPr lang="ru-RU" dirty="0"/>
                  <a:t>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- </a:t>
                </a:r>
                <a:r>
                  <a:rPr lang="ru-RU" dirty="0" smtClean="0"/>
                  <a:t>бінарна </a:t>
                </a:r>
                <a:r>
                  <a:rPr lang="ru-RU" dirty="0" err="1"/>
                  <a:t>змінна</a:t>
                </a:r>
                <a:r>
                  <a:rPr lang="ru-RU" dirty="0"/>
                  <a:t>, </a:t>
                </a:r>
                <a:r>
                  <a:rPr lang="ru-RU" dirty="0" err="1"/>
                  <a:t>що</a:t>
                </a:r>
                <a:r>
                  <a:rPr lang="ru-RU" dirty="0"/>
                  <a:t> </a:t>
                </a:r>
                <a:r>
                  <a:rPr lang="ru-RU" dirty="0" err="1"/>
                  <a:t>дорівнює</a:t>
                </a:r>
                <a:r>
                  <a:rPr lang="ru-RU" dirty="0"/>
                  <a:t> 1, </a:t>
                </a:r>
                <a:r>
                  <a:rPr lang="ru-RU" dirty="0" err="1"/>
                  <a:t>якщо</a:t>
                </a:r>
                <a:r>
                  <a:rPr lang="ru-RU" dirty="0"/>
                  <a:t> </a:t>
                </a:r>
                <a:r>
                  <a:rPr lang="ru-RU" dirty="0" err="1"/>
                  <a:t>транспортний</a:t>
                </a:r>
                <a:r>
                  <a:rPr lang="ru-RU" dirty="0"/>
                  <a:t> </a:t>
                </a:r>
                <a:r>
                  <a:rPr lang="ru-RU" dirty="0" err="1"/>
                  <a:t>засіб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err="1" smtClean="0"/>
                  <a:t>рухається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від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до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 r="-508" b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1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en-US" b="1" dirty="0"/>
              <a:t>VRP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5595850" cy="3318936"/>
          </a:xfrm>
        </p:spPr>
        <p:txBody>
          <a:bodyPr/>
          <a:lstStyle/>
          <a:p>
            <a:r>
              <a:rPr lang="ru-RU" b="1" dirty="0" err="1"/>
              <a:t>Класичний</a:t>
            </a:r>
            <a:r>
              <a:rPr lang="ru-RU" b="1" dirty="0"/>
              <a:t> </a:t>
            </a:r>
            <a:r>
              <a:rPr lang="en-US" b="1" dirty="0"/>
              <a:t>VRP</a:t>
            </a:r>
            <a:r>
              <a:rPr lang="en-US" dirty="0"/>
              <a:t> –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ru-RU" dirty="0" err="1"/>
              <a:t>мінімальної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маршруту</a:t>
            </a:r>
          </a:p>
          <a:p>
            <a:r>
              <a:rPr lang="en-US" b="1" dirty="0"/>
              <a:t>VRP </a:t>
            </a:r>
            <a:r>
              <a:rPr lang="ru-RU" b="1" dirty="0"/>
              <a:t>з </a:t>
            </a:r>
            <a:r>
              <a:rPr lang="ru-RU" b="1" dirty="0" err="1"/>
              <a:t>часовими</a:t>
            </a:r>
            <a:r>
              <a:rPr lang="ru-RU" b="1" dirty="0"/>
              <a:t> </a:t>
            </a:r>
            <a:r>
              <a:rPr lang="ru-RU" b="1" dirty="0" err="1"/>
              <a:t>вікнами</a:t>
            </a:r>
            <a:r>
              <a:rPr lang="ru-RU" b="1" dirty="0"/>
              <a:t> (</a:t>
            </a:r>
            <a:r>
              <a:rPr lang="en-US" b="1" dirty="0"/>
              <a:t>VRPTW)</a:t>
            </a:r>
            <a:endParaRPr lang="en-US" dirty="0"/>
          </a:p>
          <a:p>
            <a:r>
              <a:rPr lang="en-US" b="1" dirty="0"/>
              <a:t>VRP </a:t>
            </a:r>
            <a:r>
              <a:rPr lang="ru-RU" b="1" dirty="0"/>
              <a:t>з </a:t>
            </a:r>
            <a:r>
              <a:rPr lang="ru-RU" b="1" dirty="0" err="1"/>
              <a:t>обмеженою</a:t>
            </a:r>
            <a:r>
              <a:rPr lang="ru-RU" b="1" dirty="0"/>
              <a:t> </a:t>
            </a:r>
            <a:r>
              <a:rPr lang="ru-RU" b="1" dirty="0" err="1"/>
              <a:t>місткістю</a:t>
            </a:r>
            <a:r>
              <a:rPr lang="ru-RU" b="1" dirty="0"/>
              <a:t> (</a:t>
            </a:r>
            <a:r>
              <a:rPr lang="en-US" b="1" dirty="0"/>
              <a:t>CVRP)</a:t>
            </a:r>
            <a:endParaRPr lang="en-US" dirty="0"/>
          </a:p>
          <a:p>
            <a:r>
              <a:rPr lang="ru-RU" b="1" dirty="0" err="1"/>
              <a:t>Динамічний</a:t>
            </a:r>
            <a:r>
              <a:rPr lang="ru-RU" b="1" dirty="0"/>
              <a:t> </a:t>
            </a:r>
            <a:r>
              <a:rPr lang="en-US" b="1" dirty="0"/>
              <a:t>VRP (DVRP)</a:t>
            </a:r>
            <a:r>
              <a:rPr lang="en-US" dirty="0"/>
              <a:t> – </a:t>
            </a:r>
            <a:r>
              <a:rPr lang="ru-RU" dirty="0" err="1"/>
              <a:t>маршрути</a:t>
            </a:r>
            <a:r>
              <a:rPr lang="ru-RU" dirty="0"/>
              <a:t> </a:t>
            </a:r>
            <a:r>
              <a:rPr lang="ru-RU" dirty="0" err="1"/>
              <a:t>змінюються</a:t>
            </a:r>
            <a:r>
              <a:rPr lang="ru-RU" dirty="0"/>
              <a:t> в реальному час</a:t>
            </a:r>
          </a:p>
          <a:p>
            <a:endParaRPr lang="en-US" dirty="0"/>
          </a:p>
        </p:txBody>
      </p:sp>
      <p:pic>
        <p:nvPicPr>
          <p:cNvPr id="3074" name="Picture 2" descr="https://upload.wikimedia.org/wikipedia/commons/thumb/2/29/Map_of_vrp_subproblems.jpg/440px-Map_of_vrp_subproblem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98" y="2455342"/>
            <a:ext cx="4421390" cy="362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82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Приклад: </a:t>
            </a:r>
            <a:r>
              <a:rPr lang="ru-RU" b="1" dirty="0" err="1"/>
              <a:t>Оптимізація</a:t>
            </a:r>
            <a:r>
              <a:rPr lang="ru-RU" b="1" dirty="0"/>
              <a:t> </a:t>
            </a:r>
            <a:r>
              <a:rPr lang="ru-RU" b="1" dirty="0" err="1"/>
              <a:t>маршрутів</a:t>
            </a:r>
            <a:r>
              <a:rPr lang="ru-RU" b="1" dirty="0"/>
              <a:t> доставки для </a:t>
            </a:r>
            <a:r>
              <a:rPr lang="ru-RU" b="1" dirty="0" err="1" smtClean="0"/>
              <a:t>інтернет</a:t>
            </a:r>
            <a:r>
              <a:rPr lang="ru-RU" b="1" dirty="0" smtClean="0"/>
              <a:t>-магазину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/>
              <a:t>Інтернет</a:t>
            </a:r>
            <a:r>
              <a:rPr lang="ru-RU" dirty="0"/>
              <a:t>-магазин,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займається</a:t>
            </a:r>
            <a:r>
              <a:rPr lang="ru-RU" dirty="0"/>
              <a:t> </a:t>
            </a:r>
            <a:r>
              <a:rPr lang="ru-RU" dirty="0" err="1"/>
              <a:t>доставкою</a:t>
            </a:r>
            <a:r>
              <a:rPr lang="ru-RU" dirty="0"/>
              <a:t> </a:t>
            </a:r>
            <a:r>
              <a:rPr lang="ru-RU" dirty="0" err="1"/>
              <a:t>товарів</a:t>
            </a:r>
            <a:r>
              <a:rPr lang="ru-RU" dirty="0"/>
              <a:t> </a:t>
            </a:r>
            <a:r>
              <a:rPr lang="ru-RU" dirty="0" err="1"/>
              <a:t>додому</a:t>
            </a:r>
            <a:r>
              <a:rPr lang="ru-RU" dirty="0"/>
              <a:t>, </a:t>
            </a:r>
            <a:r>
              <a:rPr lang="ru-RU" dirty="0" err="1"/>
              <a:t>щодня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сотні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клієнтів</a:t>
            </a:r>
            <a:r>
              <a:rPr lang="ru-RU" dirty="0"/>
              <a:t> у межах </a:t>
            </a:r>
            <a:r>
              <a:rPr lang="ru-RU" dirty="0" err="1"/>
              <a:t>міста</a:t>
            </a:r>
            <a:r>
              <a:rPr lang="ru-RU" dirty="0"/>
              <a:t>. Магазин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кілька</a:t>
            </a:r>
            <a:r>
              <a:rPr lang="ru-RU" dirty="0"/>
              <a:t> </a:t>
            </a:r>
            <a:r>
              <a:rPr lang="ru-RU" dirty="0" err="1"/>
              <a:t>вантажівок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виїжджають</a:t>
            </a:r>
            <a:r>
              <a:rPr lang="ru-RU" dirty="0"/>
              <a:t> з одного центрального складу (депо) і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доставити</a:t>
            </a:r>
            <a:r>
              <a:rPr lang="ru-RU" dirty="0"/>
              <a:t> </a:t>
            </a:r>
            <a:r>
              <a:rPr lang="ru-RU" dirty="0" err="1"/>
              <a:t>товари</a:t>
            </a:r>
            <a:r>
              <a:rPr lang="ru-RU" dirty="0"/>
              <a:t> до </a:t>
            </a:r>
            <a:r>
              <a:rPr lang="ru-RU" dirty="0" err="1"/>
              <a:t>клієнтів</a:t>
            </a:r>
            <a:r>
              <a:rPr lang="ru-RU" dirty="0"/>
              <a:t>, </a:t>
            </a:r>
            <a:r>
              <a:rPr lang="ru-RU" dirty="0" err="1"/>
              <a:t>враховуючи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на </a:t>
            </a:r>
            <a:r>
              <a:rPr lang="ru-RU" dirty="0" err="1"/>
              <a:t>вантажопідйомність</a:t>
            </a:r>
            <a:r>
              <a:rPr lang="ru-RU" dirty="0"/>
              <a:t> та час доставки</a:t>
            </a:r>
            <a:r>
              <a:rPr lang="ru-RU" dirty="0" smtClean="0"/>
              <a:t>.</a:t>
            </a:r>
          </a:p>
          <a:p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замовлень</a:t>
            </a:r>
            <a:r>
              <a:rPr lang="ru-RU" b="1" dirty="0"/>
              <a:t>:</a:t>
            </a:r>
            <a:r>
              <a:rPr lang="ru-RU" dirty="0"/>
              <a:t> 100 </a:t>
            </a:r>
            <a:r>
              <a:rPr lang="ru-RU" dirty="0" err="1"/>
              <a:t>замовлень</a:t>
            </a:r>
            <a:r>
              <a:rPr lang="ru-RU" dirty="0"/>
              <a:t> на день.</a:t>
            </a:r>
          </a:p>
          <a:p>
            <a:r>
              <a:rPr lang="ru-RU" b="1" dirty="0" err="1"/>
              <a:t>Транспортні</a:t>
            </a:r>
            <a:r>
              <a:rPr lang="ru-RU" b="1" dirty="0"/>
              <a:t> </a:t>
            </a:r>
            <a:r>
              <a:rPr lang="ru-RU" b="1" dirty="0" err="1"/>
              <a:t>засоби</a:t>
            </a:r>
            <a:r>
              <a:rPr lang="ru-RU" b="1" dirty="0"/>
              <a:t>:</a:t>
            </a:r>
            <a:r>
              <a:rPr lang="ru-RU" dirty="0"/>
              <a:t> 5 </a:t>
            </a:r>
            <a:r>
              <a:rPr lang="ru-RU" dirty="0" err="1"/>
              <a:t>вантажівок</a:t>
            </a:r>
            <a:r>
              <a:rPr lang="ru-RU" dirty="0"/>
              <a:t>, </a:t>
            </a:r>
            <a:r>
              <a:rPr lang="ru-RU" dirty="0" err="1"/>
              <a:t>кожна</a:t>
            </a:r>
            <a:r>
              <a:rPr lang="ru-RU" dirty="0"/>
              <a:t> з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обмежену</a:t>
            </a:r>
            <a:r>
              <a:rPr lang="ru-RU" dirty="0"/>
              <a:t> </a:t>
            </a:r>
            <a:r>
              <a:rPr lang="ru-RU" dirty="0" err="1"/>
              <a:t>вантажопідйомність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500 кг).</a:t>
            </a:r>
          </a:p>
          <a:p>
            <a:r>
              <a:rPr lang="ru-RU" b="1" dirty="0"/>
              <a:t>Час доставки:</a:t>
            </a:r>
            <a:r>
              <a:rPr lang="ru-RU" dirty="0"/>
              <a:t> 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клієнт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певний</a:t>
            </a:r>
            <a:r>
              <a:rPr lang="ru-RU" dirty="0"/>
              <a:t> </a:t>
            </a:r>
            <a:r>
              <a:rPr lang="ru-RU" dirty="0" err="1"/>
              <a:t>часовий</a:t>
            </a:r>
            <a:r>
              <a:rPr lang="ru-RU" dirty="0"/>
              <a:t> </a:t>
            </a:r>
            <a:r>
              <a:rPr lang="ru-RU" dirty="0" err="1"/>
              <a:t>вікно</a:t>
            </a:r>
            <a:r>
              <a:rPr lang="ru-RU" dirty="0"/>
              <a:t>, коли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прийняти</a:t>
            </a:r>
            <a:r>
              <a:rPr lang="ru-RU" dirty="0"/>
              <a:t> </a:t>
            </a:r>
            <a:r>
              <a:rPr lang="ru-RU" dirty="0" err="1"/>
              <a:t>замовлення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з 9:00 до 18:00).</a:t>
            </a:r>
          </a:p>
          <a:p>
            <a:r>
              <a:rPr lang="ru-RU" b="1" dirty="0" err="1"/>
              <a:t>Відстані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Відстані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складом і </a:t>
            </a:r>
            <a:r>
              <a:rPr lang="ru-RU" dirty="0" err="1"/>
              <a:t>клієнтами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клієнтами</a:t>
            </a:r>
            <a:r>
              <a:rPr lang="ru-RU" dirty="0"/>
              <a:t>, </a:t>
            </a:r>
            <a:r>
              <a:rPr lang="ru-RU" dirty="0" err="1"/>
              <a:t>відомі</a:t>
            </a:r>
            <a:r>
              <a:rPr lang="ru-RU" dirty="0"/>
              <a:t>.</a:t>
            </a:r>
          </a:p>
          <a:p>
            <a:r>
              <a:rPr lang="ru-RU" b="1" dirty="0"/>
              <a:t>Мета:</a:t>
            </a:r>
            <a:r>
              <a:rPr lang="ru-RU" dirty="0"/>
              <a:t> </a:t>
            </a:r>
            <a:r>
              <a:rPr lang="ru-RU" dirty="0" err="1"/>
              <a:t>Мінімізувати</a:t>
            </a:r>
            <a:r>
              <a:rPr lang="ru-RU" dirty="0"/>
              <a:t> </a:t>
            </a:r>
            <a:r>
              <a:rPr lang="ru-RU" dirty="0" err="1"/>
              <a:t>загальну</a:t>
            </a:r>
            <a:r>
              <a:rPr lang="ru-RU" dirty="0"/>
              <a:t> </a:t>
            </a:r>
            <a:r>
              <a:rPr lang="ru-RU" dirty="0" err="1"/>
              <a:t>відстань</a:t>
            </a:r>
            <a:r>
              <a:rPr lang="ru-RU" dirty="0"/>
              <a:t>, яку </a:t>
            </a:r>
            <a:r>
              <a:rPr lang="ru-RU" dirty="0" err="1"/>
              <a:t>проїжджають</a:t>
            </a:r>
            <a:r>
              <a:rPr lang="ru-RU" dirty="0"/>
              <a:t> </a:t>
            </a:r>
            <a:r>
              <a:rPr lang="ru-RU" dirty="0" err="1"/>
              <a:t>вантажівки</a:t>
            </a:r>
            <a:r>
              <a:rPr lang="ru-RU" dirty="0"/>
              <a:t>, </a:t>
            </a:r>
            <a:r>
              <a:rPr lang="ru-RU" dirty="0" err="1"/>
              <a:t>забезпечивши</a:t>
            </a:r>
            <a:r>
              <a:rPr lang="ru-RU" dirty="0"/>
              <a:t> </a:t>
            </a:r>
            <a:r>
              <a:rPr lang="ru-RU" dirty="0" err="1"/>
              <a:t>своєчасну</a:t>
            </a:r>
            <a:r>
              <a:rPr lang="ru-RU" dirty="0"/>
              <a:t> доставку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7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={1,2,…,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— </a:t>
                </a:r>
                <a:r>
                  <a:rPr lang="en-US" dirty="0" err="1"/>
                  <a:t>множина</a:t>
                </a:r>
                <a:r>
                  <a:rPr lang="en-US" dirty="0"/>
                  <a:t> </a:t>
                </a:r>
                <a:r>
                  <a:rPr lang="en-US" dirty="0" err="1"/>
                  <a:t>клієнтів</a:t>
                </a:r>
                <a:r>
                  <a:rPr lang="en-US" dirty="0"/>
                  <a:t>.</a:t>
                </a:r>
              </a:p>
              <a:p>
                <a:pPr lvl="0"/>
                <a:r>
                  <a:rPr lang="en-US" dirty="0"/>
                  <a:t>K={1,2,…,m</a:t>
                </a:r>
                <a:r>
                  <a:rPr lang="en-US" dirty="0" smtClean="0"/>
                  <a:t>} </a:t>
                </a:r>
                <a:r>
                  <a:rPr lang="en-US" dirty="0"/>
                  <a:t>— </a:t>
                </a:r>
                <a:r>
                  <a:rPr lang="en-US" dirty="0" err="1"/>
                  <a:t>множина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транспортних</a:t>
                </a:r>
                <a:r>
                  <a:rPr lang="en-US" dirty="0"/>
                  <a:t> </a:t>
                </a:r>
                <a:r>
                  <a:rPr lang="en-US" dirty="0" err="1"/>
                  <a:t>засобів</a:t>
                </a:r>
                <a:r>
                  <a:rPr lang="en-US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відстань</a:t>
                </a:r>
                <a:r>
                  <a:rPr lang="en-US" dirty="0"/>
                  <a:t> </a:t>
                </a:r>
                <a:r>
                  <a:rPr lang="en-US" dirty="0" err="1"/>
                  <a:t>або</a:t>
                </a:r>
                <a:r>
                  <a:rPr lang="en-US" dirty="0"/>
                  <a:t> </a:t>
                </a:r>
                <a:r>
                  <a:rPr lang="en-US" dirty="0" err="1"/>
                  <a:t>вартість</a:t>
                </a:r>
                <a:r>
                  <a:rPr lang="en-US" dirty="0"/>
                  <a:t> </a:t>
                </a:r>
                <a:r>
                  <a:rPr lang="en-US" dirty="0" err="1"/>
                  <a:t>переїзду</a:t>
                </a:r>
                <a:r>
                  <a:rPr lang="en-US" dirty="0"/>
                  <a:t> </a:t>
                </a:r>
                <a:r>
                  <a:rPr lang="en-US" dirty="0" err="1"/>
                  <a:t>між</a:t>
                </a:r>
                <a:r>
                  <a:rPr lang="en-US" dirty="0"/>
                  <a:t> </a:t>
                </a:r>
                <a:r>
                  <a:rPr lang="en-US" dirty="0" err="1"/>
                  <a:t>пунктами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і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en-US" dirty="0"/>
                  <a:t>— </a:t>
                </a:r>
                <a:r>
                  <a:rPr lang="en-US" dirty="0" err="1"/>
                  <a:t>попит</a:t>
                </a:r>
                <a:r>
                  <a:rPr lang="en-US" dirty="0"/>
                  <a:t> </a:t>
                </a:r>
                <a:r>
                  <a:rPr lang="en-US" dirty="0" err="1"/>
                  <a:t>клієнта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місткість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транспортного</a:t>
                </a:r>
                <a:r>
                  <a:rPr lang="en-US" dirty="0"/>
                  <a:t> </a:t>
                </a:r>
                <a:r>
                  <a:rPr lang="en-US" dirty="0" err="1"/>
                  <a:t>засобу</a:t>
                </a:r>
                <a:r>
                  <a:rPr lang="en-US" dirty="0"/>
                  <a:t> </a:t>
                </a:r>
                <a:r>
                  <a:rPr lang="en-US" dirty="0" smtClean="0"/>
                  <a:t>k.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бінарна</a:t>
                </a:r>
                <a:r>
                  <a:rPr lang="en-US" dirty="0"/>
                  <a:t> </a:t>
                </a:r>
                <a:r>
                  <a:rPr lang="en-US" dirty="0" err="1"/>
                  <a:t>змінна</a:t>
                </a:r>
                <a:r>
                  <a:rPr lang="en-US" dirty="0"/>
                  <a:t>: 1, </a:t>
                </a:r>
                <a:r>
                  <a:rPr lang="en-US" dirty="0" err="1"/>
                  <a:t>якщо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транспортний</a:t>
                </a:r>
                <a:r>
                  <a:rPr lang="en-US" dirty="0"/>
                  <a:t> </a:t>
                </a:r>
                <a:r>
                  <a:rPr lang="en-US" dirty="0" err="1"/>
                  <a:t>засіб</a:t>
                </a:r>
                <a:r>
                  <a:rPr lang="en-US" dirty="0"/>
                  <a:t> </a:t>
                </a:r>
                <a:r>
                  <a:rPr lang="en-US" dirty="0" smtClean="0"/>
                  <a:t>k </a:t>
                </a:r>
                <a:r>
                  <a:rPr lang="en-US" dirty="0" err="1"/>
                  <a:t>рухається</a:t>
                </a:r>
                <a:r>
                  <a:rPr lang="en-US" dirty="0"/>
                  <a:t> </a:t>
                </a:r>
                <a:r>
                  <a:rPr lang="en-US" dirty="0" err="1"/>
                  <a:t>від</a:t>
                </a:r>
                <a:r>
                  <a:rPr lang="en-US" dirty="0"/>
                  <a:t>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</a:t>
                </a:r>
                <a:r>
                  <a:rPr lang="en-US" dirty="0" err="1"/>
                  <a:t>до</a:t>
                </a:r>
                <a:r>
                  <a:rPr lang="en-US" dirty="0"/>
                  <a:t> </a:t>
                </a:r>
                <a:r>
                  <a:rPr lang="en-US" dirty="0" smtClean="0"/>
                  <a:t>j.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бінарна</a:t>
                </a:r>
                <a:r>
                  <a:rPr lang="en-US" dirty="0"/>
                  <a:t> </a:t>
                </a:r>
                <a:r>
                  <a:rPr lang="en-US" dirty="0" err="1"/>
                  <a:t>змінна</a:t>
                </a:r>
                <a:r>
                  <a:rPr lang="en-US" dirty="0"/>
                  <a:t>: 1, </a:t>
                </a:r>
                <a:r>
                  <a:rPr lang="en-US" dirty="0" err="1"/>
                  <a:t>якщо</a:t>
                </a:r>
                <a:r>
                  <a:rPr lang="en-US" dirty="0"/>
                  <a:t> </a:t>
                </a:r>
                <a:r>
                  <a:rPr lang="en-US" dirty="0" err="1"/>
                  <a:t>клієнт</a:t>
                </a:r>
                <a:r>
                  <a:rPr lang="en-US" dirty="0"/>
                  <a:t> ii </a:t>
                </a:r>
                <a:r>
                  <a:rPr lang="en-US" dirty="0" err="1"/>
                  <a:t>обслуговується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транспортним</a:t>
                </a:r>
                <a:r>
                  <a:rPr lang="en-US" dirty="0"/>
                  <a:t> </a:t>
                </a:r>
                <a:r>
                  <a:rPr lang="en-US" dirty="0" err="1"/>
                  <a:t>засобом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— </a:t>
                </a:r>
                <a:r>
                  <a:rPr lang="en-US" dirty="0" err="1"/>
                  <a:t>час</a:t>
                </a:r>
                <a:r>
                  <a:rPr lang="en-US" dirty="0"/>
                  <a:t> </a:t>
                </a:r>
                <a:r>
                  <a:rPr lang="en-US" dirty="0" err="1"/>
                  <a:t>прибуття</a:t>
                </a:r>
                <a:r>
                  <a:rPr lang="en-US" dirty="0"/>
                  <a:t> </a:t>
                </a:r>
                <a:r>
                  <a:rPr lang="en-US" dirty="0" err="1"/>
                  <a:t>транспортного</a:t>
                </a:r>
                <a:r>
                  <a:rPr lang="en-US" dirty="0"/>
                  <a:t> </a:t>
                </a:r>
                <a:r>
                  <a:rPr lang="en-US" dirty="0" err="1"/>
                  <a:t>засобу</a:t>
                </a:r>
                <a:r>
                  <a:rPr lang="en-US" dirty="0"/>
                  <a:t> </a:t>
                </a:r>
                <a:r>
                  <a:rPr lang="en-US" dirty="0" err="1"/>
                  <a:t>до</a:t>
                </a:r>
                <a:r>
                  <a:rPr lang="en-US" dirty="0"/>
                  <a:t> </a:t>
                </a:r>
                <a:r>
                  <a:rPr lang="en-US" dirty="0" err="1"/>
                  <a:t>клієнта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62" t="-2752" b="-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44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Потрібно</a:t>
                </a:r>
                <a:r>
                  <a:rPr lang="en-US" dirty="0"/>
                  <a:t> </a:t>
                </a:r>
                <a:r>
                  <a:rPr lang="en-US" dirty="0" err="1"/>
                  <a:t>мінімізувати</a:t>
                </a:r>
                <a:r>
                  <a:rPr lang="en-US" dirty="0"/>
                  <a:t> </a:t>
                </a:r>
                <a:r>
                  <a:rPr lang="en-US" dirty="0" err="1"/>
                  <a:t>загальні</a:t>
                </a:r>
                <a:r>
                  <a:rPr lang="en-US" dirty="0"/>
                  <a:t> </a:t>
                </a:r>
                <a:r>
                  <a:rPr lang="en-US" dirty="0" err="1"/>
                  <a:t>витрати</a:t>
                </a:r>
                <a:r>
                  <a:rPr lang="en-US" dirty="0"/>
                  <a:t> (</a:t>
                </a:r>
                <a:r>
                  <a:rPr lang="en-US" dirty="0" err="1"/>
                  <a:t>наприклад</a:t>
                </a:r>
                <a:r>
                  <a:rPr lang="en-US" dirty="0"/>
                  <a:t>, </a:t>
                </a:r>
                <a:r>
                  <a:rPr lang="en-US" dirty="0" err="1"/>
                  <a:t>відстань</a:t>
                </a:r>
                <a:r>
                  <a:rPr lang="en-US" dirty="0"/>
                  <a:t>, </a:t>
                </a:r>
                <a:r>
                  <a:rPr lang="en-US" dirty="0" err="1"/>
                  <a:t>час</a:t>
                </a:r>
                <a:r>
                  <a:rPr lang="en-US" dirty="0"/>
                  <a:t>, </a:t>
                </a:r>
                <a:r>
                  <a:rPr lang="en-US" dirty="0" err="1"/>
                  <a:t>паливо</a:t>
                </a:r>
                <a:r>
                  <a:rPr lang="en-US" dirty="0"/>
                  <a:t>):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𝑖𝑗𝑘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262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117</TotalTime>
  <Words>734</Words>
  <Application>Microsoft Office PowerPoint</Application>
  <PresentationFormat>Широкоэкранный</PresentationFormat>
  <Paragraphs>115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Garamond</vt:lpstr>
      <vt:lpstr>Натуральные материалы</vt:lpstr>
      <vt:lpstr>Задача маршрутизації транспортних засобів (Vehicle Routing Problem, VRP)</vt:lpstr>
      <vt:lpstr>Задача маршрутизації транспортних засобів (VRP)</vt:lpstr>
      <vt:lpstr>Чому важлива маршрутизація транспорту? </vt:lpstr>
      <vt:lpstr>Презентация PowerPoint</vt:lpstr>
      <vt:lpstr>Формулювання задачі VRP</vt:lpstr>
      <vt:lpstr>Види VRP</vt:lpstr>
      <vt:lpstr>Приклад: Оптимізація маршрутів доставки для інтернет-магазину</vt:lpstr>
      <vt:lpstr>Презентация PowerPoint</vt:lpstr>
      <vt:lpstr>Презентация PowerPoint</vt:lpstr>
      <vt:lpstr>Обмеження задачі</vt:lpstr>
      <vt:lpstr>Особливості формулювання як задачі комбінаторної оптимізації</vt:lpstr>
      <vt:lpstr>Nearest Neighbor (NN) </vt:lpstr>
      <vt:lpstr>Savings Algorithm</vt:lpstr>
      <vt:lpstr>Жадібний адаптивний пошук (GRASP) </vt:lpstr>
      <vt:lpstr>Імплементація GRASP</vt:lpstr>
      <vt:lpstr>2-Swap Method (2-Opt)</vt:lpstr>
      <vt:lpstr>Приклад</vt:lpstr>
      <vt:lpstr>Метод відгалужень і меж для VRP</vt:lpstr>
      <vt:lpstr>Реалізація та особливості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маршрутизації транспортних засобів (Vehicle Routing Problem, VRP)</dc:title>
  <dc:creator>brprivet@gmail.com</dc:creator>
  <cp:lastModifiedBy>brprivet@gmail.com</cp:lastModifiedBy>
  <cp:revision>14</cp:revision>
  <dcterms:created xsi:type="dcterms:W3CDTF">2025-02-03T08:55:53Z</dcterms:created>
  <dcterms:modified xsi:type="dcterms:W3CDTF">2025-02-05T10:03:48Z</dcterms:modified>
</cp:coreProperties>
</file>