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  <p:sldId id="271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F2648-7B29-4B88-85E3-F06B442A7C07}">
          <p14:sldIdLst>
            <p14:sldId id="256"/>
            <p14:sldId id="257"/>
            <p14:sldId id="260"/>
            <p14:sldId id="262"/>
            <p14:sldId id="261"/>
            <p14:sldId id="263"/>
            <p14:sldId id="258"/>
            <p14:sldId id="259"/>
            <p14:sldId id="271"/>
            <p14:sldId id="275"/>
            <p14:sldId id="272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1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7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5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0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5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4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72C62-B147-496D-8D17-D8BF68F2B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8098" y="214206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Гурток </a:t>
            </a:r>
            <a:r>
              <a:rPr lang="uk-UA" b="1" dirty="0"/>
              <a:t>Оптимізація та основи квантової інформації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7567" y="3991705"/>
            <a:ext cx="6815669" cy="967156"/>
          </a:xfrm>
        </p:spPr>
        <p:txBody>
          <a:bodyPr/>
          <a:lstStyle/>
          <a:p>
            <a:r>
              <a:rPr lang="uk-UA" dirty="0" smtClean="0"/>
              <a:t>Формалізація програмування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8539" y="2429376"/>
            <a:ext cx="109394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послідовності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формат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поставити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стерти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←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j1; j2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j1-го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інакше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j2-го.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позицію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Опис роботи машини Поста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, яка </a:t>
            </a:r>
            <a:r>
              <a:rPr lang="ru-RU" dirty="0" err="1" smtClean="0"/>
              <a:t>розділена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і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клітинка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</a:t>
            </a:r>
            <a:r>
              <a:rPr lang="ru-RU" b="1" dirty="0" smtClean="0"/>
              <a:t>1</a:t>
            </a:r>
            <a:r>
              <a:rPr lang="ru-RU" dirty="0" smtClean="0"/>
              <a:t>, </a:t>
            </a:r>
            <a:r>
              <a:rPr lang="ru-RU" err="1" smtClean="0"/>
              <a:t>або</a:t>
            </a:r>
            <a:r>
              <a:rPr lang="ru-RU" smtClean="0"/>
              <a:t> </a:t>
            </a:r>
            <a:r>
              <a:rPr lang="en-US" b="1" smtClean="0"/>
              <a:t>s</a:t>
            </a:r>
            <a:r>
              <a:rPr lang="ru-RU" smtClean="0"/>
              <a:t>.</a:t>
            </a:r>
            <a:endParaRPr lang="ru-RU" dirty="0" smtClean="0"/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і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зчитувати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ru-RU" b="1" dirty="0" smtClean="0"/>
              <a:t>δ</a:t>
            </a:r>
            <a:r>
              <a:rPr lang="ru-RU" dirty="0" smtClean="0"/>
              <a:t>.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машина:</a:t>
            </a:r>
          </a:p>
          <a:p>
            <a:pPr lvl="1"/>
            <a:r>
              <a:rPr lang="ru-RU" dirty="0" err="1" smtClean="0"/>
              <a:t>Читає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Записує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символ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</a:t>
            </a:r>
            <a:r>
              <a:rPr lang="ru-RU" dirty="0" smtClean="0"/>
              <a:t> </a:t>
            </a:r>
            <a:r>
              <a:rPr lang="ru-RU" dirty="0" err="1" smtClean="0"/>
              <a:t>поточний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Переміщує</a:t>
            </a:r>
            <a:r>
              <a:rPr lang="ru-RU" dirty="0" smtClean="0"/>
              <a:t> головку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на </a:t>
            </a:r>
            <a:r>
              <a:rPr lang="ru-RU" dirty="0" err="1" smtClean="0"/>
              <a:t>місці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Переходить у </a:t>
            </a:r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в поточному.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 </a:t>
            </a:r>
            <a:r>
              <a:rPr lang="ru-RU" b="1" dirty="0" smtClean="0"/>
              <a:t>qₐ</a:t>
            </a:r>
            <a:r>
              <a:rPr lang="ru-RU" dirty="0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Формалізоване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latin typeface="Arial" panose="020B0604020202020204" pitchFamily="34" charset="0"/>
              </a:rPr>
              <a:t>представлення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9304" y="2640257"/>
            <a:ext cx="94323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Нехай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представлена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як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функція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T: Z → Σ,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Z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множина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цілих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чисел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представляють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індекси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клітинок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а Σ = {0, 1</a:t>
            </a:r>
            <a:r>
              <a:rPr kumimoji="0" lang="uk-U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kumimoji="0" lang="fr-C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}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алфавіт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переміщується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індексах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тобто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позиція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h ∈ 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набору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P = {p1, p2, ...,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pi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задає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перебуває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S = (T, h, 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Таким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чином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дискретні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переходи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між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вміст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переміщуючи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згідно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програмою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6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240" y="539342"/>
            <a:ext cx="9601196" cy="1303867"/>
          </a:xfrm>
        </p:spPr>
        <p:txBody>
          <a:bodyPr/>
          <a:lstStyle/>
          <a:p>
            <a:r>
              <a:rPr lang="ru-RU" dirty="0" err="1" smtClean="0"/>
              <a:t>Віднімання</a:t>
            </a:r>
            <a:r>
              <a:rPr lang="ru-RU" dirty="0" smtClean="0"/>
              <a:t> чисел (1-на </a:t>
            </a:r>
            <a:r>
              <a:rPr lang="ru-RU" dirty="0" err="1" smtClean="0"/>
              <a:t>с.ч</a:t>
            </a:r>
            <a:r>
              <a:rPr lang="ru-RU" dirty="0" smtClean="0"/>
              <a:t>.)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1" y="1684947"/>
            <a:ext cx="10785231" cy="49180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…00111110111000…</a:t>
            </a:r>
            <a:br>
              <a:rPr lang="en-US" dirty="0" smtClean="0"/>
            </a:br>
            <a:r>
              <a:rPr lang="en-US" sz="3300" dirty="0" smtClean="0"/>
              <a:t>╚═══╝ ╚═╝</a:t>
            </a:r>
            <a:br>
              <a:rPr lang="en-US" sz="3300" dirty="0" smtClean="0"/>
            </a:br>
            <a:r>
              <a:rPr lang="en-US" sz="3300" dirty="0" smtClean="0"/>
              <a:t>P </a:t>
            </a:r>
            <a:r>
              <a:rPr lang="uk-UA" sz="3300" dirty="0" smtClean="0"/>
              <a:t>                  </a:t>
            </a:r>
            <a:r>
              <a:rPr lang="en-US" sz="3300" dirty="0" smtClean="0"/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На початку </a:t>
            </a:r>
            <a:r>
              <a:rPr lang="ru-RU" sz="3300" dirty="0" err="1" smtClean="0"/>
              <a:t>програми</a:t>
            </a:r>
            <a:r>
              <a:rPr lang="ru-RU" sz="3300" dirty="0" smtClean="0"/>
              <a:t> каретка </a:t>
            </a:r>
            <a:r>
              <a:rPr lang="ru-RU" sz="3300" dirty="0" err="1" smtClean="0"/>
              <a:t>встановлена</a:t>
            </a:r>
            <a:r>
              <a:rPr lang="ru-RU" sz="3300" dirty="0" smtClean="0"/>
              <a:t> на </a:t>
            </a:r>
            <a:r>
              <a:rPr lang="ru-RU" sz="3300" dirty="0" err="1" smtClean="0"/>
              <a:t>крайню</a:t>
            </a:r>
            <a:r>
              <a:rPr lang="ru-RU" sz="3300" dirty="0" smtClean="0"/>
              <a:t> </a:t>
            </a:r>
            <a:r>
              <a:rPr lang="ru-RU" sz="3300" dirty="0" err="1" smtClean="0"/>
              <a:t>ліву</a:t>
            </a:r>
            <a:r>
              <a:rPr lang="ru-RU" sz="3300" dirty="0" smtClean="0"/>
              <a:t> «1» у </a:t>
            </a:r>
            <a:r>
              <a:rPr lang="en-US" sz="3300" dirty="0" smtClean="0"/>
              <a:t>Q: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←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</a:t>
            </a:r>
            <a:r>
              <a:rPr lang="ru-RU" sz="3300" dirty="0" err="1" smtClean="0"/>
              <a:t>вліво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1; 3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1-го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X — </a:t>
            </a:r>
            <a:r>
              <a:rPr lang="ru-RU" sz="3300" dirty="0" err="1" smtClean="0"/>
              <a:t>стерти</a:t>
            </a:r>
            <a:r>
              <a:rPr lang="ru-RU" sz="3300" dirty="0" smtClean="0"/>
              <a:t> </a:t>
            </a:r>
            <a:r>
              <a:rPr lang="ru-RU" sz="3300" dirty="0" err="1" smtClean="0"/>
              <a:t>мітку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4; 6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4-го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X — </a:t>
            </a:r>
            <a:r>
              <a:rPr lang="ru-RU" sz="3300" dirty="0" err="1" smtClean="0"/>
              <a:t>стерти</a:t>
            </a:r>
            <a:r>
              <a:rPr lang="ru-RU" sz="3300" dirty="0" smtClean="0"/>
              <a:t> </a:t>
            </a:r>
            <a:r>
              <a:rPr lang="ru-RU" sz="3300" dirty="0" err="1" smtClean="0"/>
              <a:t>мітку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9; 1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9-го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1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! — </a:t>
            </a:r>
            <a:r>
              <a:rPr lang="ru-RU" sz="3300" dirty="0" err="1" smtClean="0"/>
              <a:t>кінець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У 5-й </a:t>
            </a:r>
            <a:r>
              <a:rPr lang="ru-RU" sz="3300" dirty="0" err="1" smtClean="0"/>
              <a:t>команді</a:t>
            </a:r>
            <a:r>
              <a:rPr lang="ru-RU" sz="3300" dirty="0" smtClean="0"/>
              <a:t> </a:t>
            </a:r>
            <a:r>
              <a:rPr lang="ru-RU" sz="3300" dirty="0" err="1" smtClean="0"/>
              <a:t>можливе</a:t>
            </a:r>
            <a:r>
              <a:rPr lang="ru-RU" sz="3300" dirty="0" smtClean="0"/>
              <a:t> </a:t>
            </a:r>
            <a:r>
              <a:rPr lang="ru-RU" sz="3300" dirty="0" err="1" smtClean="0"/>
              <a:t>зациклення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en-US" sz="3300" dirty="0" smtClean="0"/>
              <a:t>Q &gt;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smtClean="0"/>
              <a:t>Мінського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Модель яка </a:t>
            </a:r>
            <a:r>
              <a:rPr lang="ru-RU" dirty="0" err="1" smtClean="0"/>
              <a:t>працює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зберігають</a:t>
            </a:r>
            <a:r>
              <a:rPr lang="ru-RU" dirty="0" smtClean="0"/>
              <a:t> </a:t>
            </a:r>
            <a:r>
              <a:rPr lang="ru-RU" dirty="0" err="1" smtClean="0"/>
              <a:t>невід'ємні</a:t>
            </a:r>
            <a:r>
              <a:rPr lang="ru-RU" dirty="0" smtClean="0"/>
              <a:t> </a:t>
            </a:r>
            <a:r>
              <a:rPr lang="ru-RU" dirty="0" err="1" smtClean="0"/>
              <a:t>цілі</a:t>
            </a:r>
            <a:r>
              <a:rPr lang="ru-RU" dirty="0" smtClean="0"/>
              <a:t> числа, і набору </a:t>
            </a:r>
            <a:r>
              <a:rPr lang="ru-RU" dirty="0" err="1" smtClean="0"/>
              <a:t>простих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 для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модифікації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Вона м</a:t>
            </a:r>
            <a:r>
              <a:rPr lang="uk-UA" dirty="0" smtClean="0"/>
              <a:t>і</a:t>
            </a:r>
            <a:r>
              <a:rPr lang="ru-RU" dirty="0" err="1" smtClean="0"/>
              <a:t>стить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Регістри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 err="1" smtClean="0"/>
              <a:t>невід'ємне</a:t>
            </a:r>
            <a:r>
              <a:rPr lang="ru-RU" dirty="0" smtClean="0"/>
              <a:t> число (0, 1, 2, …).</a:t>
            </a:r>
          </a:p>
          <a:p>
            <a:pPr lvl="1"/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унікальний</a:t>
            </a:r>
            <a:r>
              <a:rPr lang="ru-RU" dirty="0" smtClean="0"/>
              <a:t> </a:t>
            </a:r>
            <a:r>
              <a:rPr lang="ru-RU" dirty="0" err="1" smtClean="0"/>
              <a:t>індекс</a:t>
            </a:r>
            <a:r>
              <a:rPr lang="ru-RU" dirty="0" smtClean="0"/>
              <a:t>, за </a:t>
            </a:r>
            <a:r>
              <a:rPr lang="ru-RU" dirty="0" err="1" smtClean="0"/>
              <a:t>яким</a:t>
            </a:r>
            <a:r>
              <a:rPr lang="ru-RU" dirty="0" smtClean="0"/>
              <a:t> до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звернутися</a:t>
            </a:r>
            <a:r>
              <a:rPr lang="ru-RU" dirty="0" smtClean="0"/>
              <a:t> </a:t>
            </a:r>
          </a:p>
          <a:p>
            <a:pPr marL="457200" lvl="1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US" dirty="0" smtClean="0"/>
              <a:t>R1,R2,…,Rn​).</a:t>
            </a:r>
          </a:p>
          <a:p>
            <a:r>
              <a:rPr lang="ru-RU" b="1" dirty="0" err="1" smtClean="0"/>
              <a:t>Програми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Мінського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пронумерованих</a:t>
            </a:r>
            <a:r>
              <a:rPr lang="ru-RU" dirty="0" smtClean="0"/>
              <a:t> команд. </a:t>
            </a:r>
            <a:r>
              <a:rPr lang="ru-RU" dirty="0" err="1" smtClean="0"/>
              <a:t>Кожна</a:t>
            </a:r>
            <a:r>
              <a:rPr lang="ru-RU" dirty="0" smtClean="0"/>
              <a:t> команда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впливати</a:t>
            </a:r>
            <a:r>
              <a:rPr lang="ru-RU" dirty="0" smtClean="0"/>
              <a:t> на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dirty="0" err="1" smtClean="0"/>
              <a:t>Мінського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2383723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ипи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Інкремент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Декремент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більше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дорівнює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L_j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L_j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треба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Зупинка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вказує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оновлюється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кроці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Приклад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програми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6270" y="2528350"/>
            <a:ext cx="76926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бчислення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R1​=R2​+R3​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додавання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двох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регістрів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 R_2, 5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R2​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1,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en-US" sz="2000" dirty="0" smtClean="0"/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R2=0,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 R_1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JUMP 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 R_3, 7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R3​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R3=0,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 R_1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JUMP 4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HALT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завершити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програму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86037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абстрактний</a:t>
            </a:r>
            <a:r>
              <a:rPr lang="ru-RU" dirty="0" smtClean="0"/>
              <a:t> </a:t>
            </a:r>
            <a:r>
              <a:rPr lang="ru-RU" dirty="0" err="1" smtClean="0"/>
              <a:t>обчислювальний</a:t>
            </a:r>
            <a:r>
              <a:rPr lang="ru-RU" dirty="0" smtClean="0"/>
              <a:t> </a:t>
            </a:r>
            <a:r>
              <a:rPr lang="ru-RU" dirty="0" err="1" smtClean="0"/>
              <a:t>пристрій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</a:t>
            </a:r>
            <a:r>
              <a:rPr lang="ru-RU" dirty="0" err="1" smtClean="0"/>
              <a:t>кінцевої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стрічки</a:t>
            </a:r>
            <a:r>
              <a:rPr lang="ru-RU" dirty="0" smtClean="0"/>
              <a:t> для </a:t>
            </a:r>
            <a:r>
              <a:rPr lang="ru-RU" dirty="0" err="1" smtClean="0"/>
              <a:t>запису</a:t>
            </a:r>
            <a:r>
              <a:rPr lang="ru-RU" dirty="0" smtClean="0"/>
              <a:t> та </a:t>
            </a:r>
            <a:r>
              <a:rPr lang="ru-RU" dirty="0" err="1" smtClean="0"/>
              <a:t>читання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і </a:t>
            </a:r>
            <a:r>
              <a:rPr lang="ru-RU" dirty="0" err="1" smtClean="0"/>
              <a:t>керуючого</a:t>
            </a:r>
            <a:r>
              <a:rPr lang="ru-RU" dirty="0" smtClean="0"/>
              <a:t> </a:t>
            </a:r>
            <a:r>
              <a:rPr lang="ru-RU" dirty="0" err="1" smtClean="0"/>
              <a:t>механізму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змінює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стан та </a:t>
            </a:r>
            <a:r>
              <a:rPr lang="ru-RU" dirty="0" err="1" smtClean="0"/>
              <a:t>маніпулює</a:t>
            </a:r>
            <a:r>
              <a:rPr lang="ru-RU" dirty="0" smtClean="0"/>
              <a:t> </a:t>
            </a:r>
            <a:r>
              <a:rPr lang="ru-RU" dirty="0" err="1" smtClean="0"/>
              <a:t>стрічкою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певних</a:t>
            </a:r>
            <a:r>
              <a:rPr lang="ru-RU" dirty="0" smtClean="0"/>
              <a:t> правил. Вона є </a:t>
            </a:r>
            <a:r>
              <a:rPr lang="ru-RU" dirty="0" err="1" smtClean="0"/>
              <a:t>математичною</a:t>
            </a:r>
            <a:r>
              <a:rPr lang="ru-RU" dirty="0" smtClean="0"/>
              <a:t> </a:t>
            </a:r>
            <a:r>
              <a:rPr lang="ru-RU" dirty="0" err="1" smtClean="0"/>
              <a:t>моделлю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і </a:t>
            </a:r>
            <a:r>
              <a:rPr lang="ru-RU" dirty="0" err="1" smtClean="0"/>
              <a:t>здатна</a:t>
            </a:r>
            <a:r>
              <a:rPr lang="ru-RU" dirty="0" smtClean="0"/>
              <a:t> </a:t>
            </a:r>
            <a:r>
              <a:rPr lang="ru-RU" dirty="0" err="1" smtClean="0"/>
              <a:t>симулювати</a:t>
            </a:r>
            <a:r>
              <a:rPr lang="ru-RU" dirty="0" smtClean="0"/>
              <a:t> будь-яку </a:t>
            </a:r>
            <a:r>
              <a:rPr lang="ru-RU" dirty="0" err="1" smtClean="0"/>
              <a:t>іншу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систему.</a:t>
            </a:r>
          </a:p>
          <a:p>
            <a:pPr marL="0" indent="0">
              <a:buNone/>
            </a:pPr>
            <a:r>
              <a:rPr lang="ru-RU" dirty="0" smtClean="0"/>
              <a:t>Формально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визначається</a:t>
            </a:r>
            <a:r>
              <a:rPr lang="ru-RU" dirty="0" smtClean="0"/>
              <a:t> як 7-кортеж:</a:t>
            </a:r>
          </a:p>
          <a:p>
            <a:pPr marL="0" indent="0">
              <a:buNone/>
            </a:pPr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де: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— </a:t>
            </a:r>
            <a:r>
              <a:rPr lang="ru-RU" dirty="0" err="1" smtClean="0"/>
              <a:t>скінченна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Σ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з’являтися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 як </a:t>
            </a:r>
            <a:r>
              <a:rPr lang="ru-RU" dirty="0" err="1" smtClean="0"/>
              <a:t>вхідні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). </a:t>
            </a:r>
            <a:r>
              <a:rPr lang="el-GR" b="1" dirty="0" smtClean="0"/>
              <a:t>Σ</a:t>
            </a:r>
            <a:r>
              <a:rPr lang="el-GR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містить</a:t>
            </a:r>
            <a:r>
              <a:rPr lang="ru-RU" dirty="0" smtClean="0"/>
              <a:t> </a:t>
            </a:r>
            <a:r>
              <a:rPr lang="ru-RU" dirty="0" err="1" smtClean="0"/>
              <a:t>спеціального</a:t>
            </a:r>
            <a:r>
              <a:rPr lang="ru-RU" dirty="0" smtClean="0"/>
              <a:t> символу </a:t>
            </a:r>
            <a:r>
              <a:rPr lang="ru-RU" dirty="0" err="1" smtClean="0"/>
              <a:t>пробілу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Γ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записані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), де </a:t>
            </a:r>
            <a:r>
              <a:rPr lang="el-GR" b="1" dirty="0" smtClean="0"/>
              <a:t>Σ ⊆ Γ</a:t>
            </a:r>
            <a:r>
              <a:rPr lang="el-GR" dirty="0" smtClean="0"/>
              <a:t> </a:t>
            </a:r>
            <a:r>
              <a:rPr lang="ru-RU" dirty="0" smtClean="0"/>
              <a:t>і </a:t>
            </a:r>
            <a:r>
              <a:rPr lang="ru-RU" b="1" dirty="0" smtClean="0"/>
              <a:t>□</a:t>
            </a:r>
            <a:r>
              <a:rPr lang="ru-RU" dirty="0" smtClean="0"/>
              <a:t> (</a:t>
            </a:r>
            <a:r>
              <a:rPr lang="ru-RU" dirty="0" err="1" smtClean="0"/>
              <a:t>пробіл</a:t>
            </a:r>
            <a:r>
              <a:rPr lang="ru-RU" dirty="0" smtClean="0"/>
              <a:t>) ∈ </a:t>
            </a:r>
            <a:r>
              <a:rPr lang="el-GR" dirty="0" smtClean="0"/>
              <a:t>Γ.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b="1" dirty="0" smtClean="0"/>
              <a:t>δ: </a:t>
            </a:r>
            <a:r>
              <a:rPr lang="en-US" b="1" dirty="0" smtClean="0"/>
              <a:t>Q × </a:t>
            </a:r>
            <a:r>
              <a:rPr lang="el-GR" b="1" dirty="0" smtClean="0"/>
              <a:t>Γ → </a:t>
            </a:r>
            <a:r>
              <a:rPr lang="en-US" b="1" dirty="0" smtClean="0"/>
              <a:t>Q × </a:t>
            </a:r>
            <a:r>
              <a:rPr lang="el-GR" b="1" dirty="0" smtClean="0"/>
              <a:t>Γ × {</a:t>
            </a:r>
            <a:r>
              <a:rPr lang="en-US" b="1" dirty="0" smtClean="0"/>
              <a:t>L, R, N}</a:t>
            </a:r>
            <a:r>
              <a:rPr lang="en-US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(правило </a:t>
            </a:r>
            <a:r>
              <a:rPr lang="ru-RU" dirty="0" err="1" smtClean="0"/>
              <a:t>керування</a:t>
            </a:r>
            <a:r>
              <a:rPr lang="ru-RU" dirty="0" smtClean="0"/>
              <a:t>), 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Символ,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записати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переміщення</a:t>
            </a:r>
            <a:r>
              <a:rPr lang="ru-RU" dirty="0" smtClean="0"/>
              <a:t> головки (</a:t>
            </a:r>
            <a:r>
              <a:rPr lang="en-US" dirty="0" smtClean="0"/>
              <a:t>L - </a:t>
            </a:r>
            <a:r>
              <a:rPr lang="ru-RU" dirty="0" err="1" smtClean="0"/>
              <a:t>вліво</a:t>
            </a:r>
            <a:r>
              <a:rPr lang="ru-RU" dirty="0" smtClean="0"/>
              <a:t>, </a:t>
            </a:r>
            <a:r>
              <a:rPr lang="en-US" dirty="0" smtClean="0"/>
              <a:t>R - </a:t>
            </a:r>
            <a:r>
              <a:rPr lang="ru-RU" dirty="0" smtClean="0"/>
              <a:t>вправо, </a:t>
            </a:r>
            <a:r>
              <a:rPr lang="en-US" dirty="0" smtClean="0"/>
              <a:t>N - </a:t>
            </a:r>
            <a:r>
              <a:rPr lang="ru-RU" dirty="0" smtClean="0"/>
              <a:t>не </a:t>
            </a:r>
            <a:r>
              <a:rPr lang="ru-RU" dirty="0" err="1" smtClean="0"/>
              <a:t>рухатись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q₀ ∈ Q</a:t>
            </a:r>
            <a:r>
              <a:rPr lang="en-US" dirty="0" smtClean="0"/>
              <a:t> — </a:t>
            </a:r>
            <a:r>
              <a:rPr lang="ru-RU" dirty="0" err="1" smtClean="0"/>
              <a:t>початковий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 (стан, з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починається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qₐ ∈ Q</a:t>
            </a:r>
            <a:r>
              <a:rPr lang="en-US" dirty="0" smtClean="0"/>
              <a:t> — </a:t>
            </a:r>
            <a:r>
              <a:rPr lang="ru-RU" dirty="0" err="1" smtClean="0"/>
              <a:t>приймаючий</a:t>
            </a:r>
            <a:r>
              <a:rPr lang="ru-RU" dirty="0" smtClean="0"/>
              <a:t> (</a:t>
            </a:r>
            <a:r>
              <a:rPr lang="ru-RU" dirty="0" err="1" smtClean="0"/>
              <a:t>фінальний</a:t>
            </a:r>
            <a:r>
              <a:rPr lang="ru-RU" dirty="0" smtClean="0"/>
              <a:t>)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стану).</a:t>
            </a:r>
          </a:p>
          <a:p>
            <a:r>
              <a:rPr lang="en-US" b="1" dirty="0" smtClean="0"/>
              <a:t>qᵣ ∈ Q</a:t>
            </a:r>
            <a:r>
              <a:rPr lang="en-US" dirty="0" smtClean="0"/>
              <a:t> —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стану, але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невдачу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Опис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dirty="0" err="1" smtClean="0"/>
              <a:t>зліва</a:t>
            </a:r>
            <a:r>
              <a:rPr lang="ru-RU" dirty="0" smtClean="0"/>
              <a:t> та справа, </a:t>
            </a:r>
            <a:r>
              <a:rPr lang="ru-RU" dirty="0" err="1" smtClean="0"/>
              <a:t>розділену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</a:t>
            </a:r>
            <a:r>
              <a:rPr lang="ru-RU" dirty="0" err="1" smtClean="0"/>
              <a:t>кожна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символ з </a:t>
            </a:r>
            <a:r>
              <a:rPr lang="ru-RU" dirty="0" err="1" smtClean="0"/>
              <a:t>алфавіту</a:t>
            </a:r>
            <a:r>
              <a:rPr lang="ru-RU" dirty="0" smtClean="0"/>
              <a:t> </a:t>
            </a:r>
            <a:r>
              <a:rPr lang="el-GR" b="1" dirty="0" smtClean="0"/>
              <a:t>Γ</a:t>
            </a:r>
            <a:r>
              <a:rPr lang="el-GR" dirty="0" smtClean="0"/>
              <a:t>.</a:t>
            </a:r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та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читати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, </a:t>
            </a:r>
            <a:r>
              <a:rPr lang="ru-RU" dirty="0" smtClean="0"/>
              <a:t>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далі</a:t>
            </a:r>
            <a:r>
              <a:rPr lang="ru-RU" dirty="0" smtClean="0"/>
              <a:t> (</a:t>
            </a:r>
            <a:r>
              <a:rPr lang="ru-RU" dirty="0" err="1" smtClean="0"/>
              <a:t>змінити</a:t>
            </a:r>
            <a:r>
              <a:rPr lang="ru-RU" dirty="0" smtClean="0"/>
              <a:t> стан, </a:t>
            </a:r>
            <a:r>
              <a:rPr lang="ru-RU" dirty="0" err="1" smtClean="0"/>
              <a:t>перемістити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/вправо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зупинитись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потрапляє</a:t>
            </a:r>
            <a:r>
              <a:rPr lang="ru-RU" dirty="0" smtClean="0"/>
              <a:t> в </a:t>
            </a:r>
            <a:r>
              <a:rPr lang="ru-RU" dirty="0" err="1" smtClean="0"/>
              <a:t>приймаючий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стан. </a:t>
            </a:r>
            <a:r>
              <a:rPr lang="ru-RU" dirty="0" err="1" smtClean="0"/>
              <a:t>Якщо</a:t>
            </a:r>
            <a:r>
              <a:rPr lang="ru-RU" dirty="0" smtClean="0"/>
              <a:t> вона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успішне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19" y="207183"/>
            <a:ext cx="10515600" cy="1325563"/>
          </a:xfrm>
        </p:spPr>
        <p:txBody>
          <a:bodyPr/>
          <a:lstStyle/>
          <a:p>
            <a:r>
              <a:rPr lang="uk-UA" b="1" dirty="0" smtClean="0"/>
              <a:t>Види програмування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4819" y="2650225"/>
            <a:ext cx="105975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Функціональне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фокусується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обчисленнях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побічних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ефектів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обирається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паралельних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зосереджено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моделюванні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чітко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визначеними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пристроїв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Імперативне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програмістам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низькорівневого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Декларативне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дозволяє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високого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увагу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кінцевого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18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Таблиця</a:t>
            </a:r>
            <a:r>
              <a:rPr lang="ru-RU" b="1" dirty="0" smtClean="0"/>
              <a:t> </a:t>
            </a:r>
            <a:r>
              <a:rPr lang="ru-RU" b="1" dirty="0" err="1" smtClean="0"/>
              <a:t>переходів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представити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, де </a:t>
            </a:r>
            <a:r>
              <a:rPr lang="ru-RU" dirty="0" err="1" smtClean="0"/>
              <a:t>кожен</a:t>
            </a:r>
            <a:r>
              <a:rPr lang="ru-RU" dirty="0" smtClean="0"/>
              <a:t> рядок </a:t>
            </a:r>
            <a:r>
              <a:rPr lang="ru-RU" dirty="0" err="1" smtClean="0"/>
              <a:t>описує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для </a:t>
            </a:r>
            <a:r>
              <a:rPr lang="ru-RU" dirty="0" err="1" smtClean="0"/>
              <a:t>поточної</a:t>
            </a:r>
            <a:r>
              <a:rPr lang="ru-RU" dirty="0" smtClean="0"/>
              <a:t> </a:t>
            </a:r>
            <a:r>
              <a:rPr lang="ru-RU" dirty="0" err="1" smtClean="0"/>
              <a:t>комбінації</a:t>
            </a:r>
            <a:r>
              <a:rPr lang="ru-RU" dirty="0" smtClean="0"/>
              <a:t> стану та символу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Приклад</a:t>
            </a:r>
            <a:r>
              <a:rPr lang="ru-RU" dirty="0" smtClean="0"/>
              <a:t> (для </a:t>
            </a:r>
            <a:r>
              <a:rPr lang="ru-RU" dirty="0" err="1" smtClean="0"/>
              <a:t>простої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):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q0, 0) = (q1, 1, R)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q0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вона </a:t>
            </a:r>
            <a:r>
              <a:rPr lang="ru-RU" dirty="0" err="1" smtClean="0"/>
              <a:t>перейде</a:t>
            </a:r>
            <a:r>
              <a:rPr lang="ru-RU" dirty="0" smtClean="0"/>
              <a:t> в стан </a:t>
            </a:r>
            <a:r>
              <a:rPr lang="en-US" b="1" dirty="0" smtClean="0"/>
              <a:t>q1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1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вправо.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q1, 1) = (q0, 0, L)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q1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1</a:t>
            </a:r>
            <a:r>
              <a:rPr lang="ru-RU" dirty="0" smtClean="0"/>
              <a:t>, вона </a:t>
            </a:r>
            <a:r>
              <a:rPr lang="ru-RU" dirty="0" err="1" smtClean="0"/>
              <a:t>повернеться</a:t>
            </a:r>
            <a:r>
              <a:rPr lang="ru-RU" dirty="0" smtClean="0"/>
              <a:t> в стан </a:t>
            </a:r>
            <a:r>
              <a:rPr lang="en-US" b="1" dirty="0" smtClean="0"/>
              <a:t>q0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0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роботи: </a:t>
            </a:r>
            <a:r>
              <a:rPr lang="uk-UA" dirty="0" err="1" smtClean="0"/>
              <a:t>конкатинація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498" y="2386094"/>
            <a:ext cx="11115502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('q0', '1'): ('q0', '1', 'R'),  # </a:t>
            </a:r>
            <a:r>
              <a:rPr lang="ru-RU" sz="2000" dirty="0" err="1" smtClean="0"/>
              <a:t>Пропускати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 '1' вправо</a:t>
            </a:r>
          </a:p>
          <a:p>
            <a:r>
              <a:rPr lang="ru-RU" sz="2000" dirty="0" smtClean="0"/>
              <a:t> ('</a:t>
            </a:r>
            <a:r>
              <a:rPr lang="en-US" sz="2000" dirty="0" smtClean="0"/>
              <a:t>q0', '0'): ('q1', '1', 'N'),  # </a:t>
            </a:r>
            <a:r>
              <a:rPr lang="ru-RU" sz="2000" dirty="0" err="1" smtClean="0"/>
              <a:t>Зустріли</a:t>
            </a:r>
            <a:r>
              <a:rPr lang="ru-RU" sz="2000" dirty="0" smtClean="0"/>
              <a:t> '0' — переходимо в стан </a:t>
            </a:r>
            <a:r>
              <a:rPr lang="en-US" sz="2000" dirty="0" smtClean="0"/>
              <a:t>q1 </a:t>
            </a:r>
            <a:r>
              <a:rPr lang="ru-RU" sz="2000" dirty="0" smtClean="0"/>
              <a:t>і </a:t>
            </a:r>
            <a:r>
              <a:rPr lang="ru-RU" sz="2000" dirty="0" err="1" smtClean="0"/>
              <a:t>видаляємо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розділювач</a:t>
            </a:r>
            <a:endParaRPr lang="ru-RU" sz="2000" dirty="0" smtClean="0"/>
          </a:p>
          <a:p>
            <a:r>
              <a:rPr lang="ru-RU" sz="2000" dirty="0" smtClean="0"/>
              <a:t> ('</a:t>
            </a:r>
            <a:r>
              <a:rPr lang="en-US" sz="2000" dirty="0" smtClean="0"/>
              <a:t>q1', '1'): ('q1', '1','R'),  # </a:t>
            </a:r>
            <a:r>
              <a:rPr lang="ru-RU" sz="2000" dirty="0" err="1" smtClean="0"/>
              <a:t>Йдемо</a:t>
            </a:r>
            <a:r>
              <a:rPr lang="ru-RU" sz="2000" dirty="0" smtClean="0"/>
              <a:t> вправо,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знайти</a:t>
            </a:r>
            <a:r>
              <a:rPr lang="ru-RU" sz="2000" dirty="0" smtClean="0"/>
              <a:t> </a:t>
            </a:r>
            <a:r>
              <a:rPr lang="ru-RU" sz="2000" dirty="0" err="1" smtClean="0"/>
              <a:t>кінець</a:t>
            </a:r>
            <a:r>
              <a:rPr lang="ru-RU" sz="2000" dirty="0" smtClean="0"/>
              <a:t> </a:t>
            </a:r>
            <a:r>
              <a:rPr lang="ru-RU" sz="2000" dirty="0" err="1" smtClean="0"/>
              <a:t>лівого</a:t>
            </a:r>
            <a:r>
              <a:rPr lang="ru-RU" sz="2000" dirty="0" smtClean="0"/>
              <a:t> числа</a:t>
            </a:r>
          </a:p>
          <a:p>
            <a:r>
              <a:rPr lang="ru-RU" sz="2000" dirty="0" smtClean="0"/>
              <a:t> ('</a:t>
            </a:r>
            <a:r>
              <a:rPr lang="en-US" sz="2000" dirty="0" smtClean="0"/>
              <a:t>q1', '0'): ('q2', ' ', 'L'),  #</a:t>
            </a:r>
            <a:r>
              <a:rPr lang="ru-RU" sz="2000" dirty="0" smtClean="0"/>
              <a:t> </a:t>
            </a:r>
            <a:r>
              <a:rPr lang="ru-RU" sz="2000" dirty="0" err="1" smtClean="0"/>
              <a:t>Зустр</a:t>
            </a:r>
            <a:r>
              <a:rPr lang="uk-UA" sz="2000" dirty="0" err="1" smtClean="0"/>
              <a:t>іли</a:t>
            </a:r>
            <a:r>
              <a:rPr lang="uk-UA" sz="2000" dirty="0" smtClean="0"/>
              <a:t> 0 – нищимо його та повертаємося</a:t>
            </a:r>
            <a:endParaRPr lang="en-US" sz="2000" dirty="0" smtClean="0"/>
          </a:p>
          <a:p>
            <a:r>
              <a:rPr lang="en-US" sz="2000" dirty="0" smtClean="0"/>
              <a:t> ('q1', ' '): ('q2', ' ', 'L'),  #</a:t>
            </a:r>
            <a:r>
              <a:rPr lang="uk-UA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 ('q2', '1'):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'R'),  #</a:t>
            </a:r>
            <a:r>
              <a:rPr lang="uk-UA" sz="2000" dirty="0" smtClean="0"/>
              <a:t> Завершуємо роботу</a:t>
            </a:r>
            <a:endParaRPr lang="en-US" sz="2000" dirty="0" smtClean="0"/>
          </a:p>
          <a:p>
            <a:r>
              <a:rPr lang="en-US" sz="2000" dirty="0" smtClean="0"/>
              <a:t> ('q2', '0'):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'R'),  #</a:t>
            </a:r>
          </a:p>
          <a:p>
            <a:r>
              <a:rPr lang="en-US" sz="2000" dirty="0" smtClean="0"/>
              <a:t> ('q2', ' 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  #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0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Діаграма (для бінарної копіювання)</a:t>
            </a:r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2" y="1987062"/>
            <a:ext cx="9823935" cy="4325018"/>
          </a:xfrm>
        </p:spPr>
      </p:pic>
    </p:spTree>
    <p:extLst>
      <p:ext uri="{BB962C8B-B14F-4D97-AF65-F5344CB8AC3E}">
        <p14:creationId xmlns:p14="http://schemas.microsoft.com/office/powerpoint/2010/main" val="29579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Реалізація на </a:t>
            </a:r>
            <a:r>
              <a:rPr lang="fr-CA" dirty="0" smtClean="0"/>
              <a:t>Python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mtClean="0"/>
              <a:t>Недетермінована машина Тьюрінга (НМТ)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r>
              <a:rPr lang="ru-RU" b="1" dirty="0" err="1" smtClean="0"/>
              <a:t>Недетермінована</a:t>
            </a:r>
            <a:r>
              <a:rPr lang="ru-RU" b="1" dirty="0" smtClean="0"/>
              <a:t> машина </a:t>
            </a:r>
            <a:r>
              <a:rPr lang="ru-RU" b="1" dirty="0" err="1" smtClean="0"/>
              <a:t>Тьюрінга</a:t>
            </a:r>
            <a:r>
              <a:rPr lang="ru-RU" b="1" dirty="0" smtClean="0"/>
              <a:t> (НМТ)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узагальнення</a:t>
            </a:r>
            <a:r>
              <a:rPr lang="ru-RU" dirty="0" smtClean="0"/>
              <a:t> </a:t>
            </a:r>
            <a:r>
              <a:rPr lang="ru-RU" dirty="0" err="1" smtClean="0"/>
              <a:t>класичної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допускається</a:t>
            </a:r>
            <a:r>
              <a:rPr lang="ru-RU" dirty="0" smtClean="0"/>
              <a:t> </a:t>
            </a: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у кожному </a:t>
            </a:r>
            <a:r>
              <a:rPr lang="ru-RU" dirty="0" err="1" smtClean="0"/>
              <a:t>стані</a:t>
            </a:r>
            <a:r>
              <a:rPr lang="ru-RU" dirty="0" smtClean="0"/>
              <a:t> для </a:t>
            </a:r>
            <a:r>
              <a:rPr lang="ru-RU" dirty="0" err="1" smtClean="0"/>
              <a:t>однієї</a:t>
            </a:r>
            <a:r>
              <a:rPr lang="ru-RU" dirty="0" smtClean="0"/>
              <a:t> і </a:t>
            </a:r>
            <a:r>
              <a:rPr lang="ru-RU" dirty="0" err="1" smtClean="0"/>
              <a:t>тієї</a:t>
            </a:r>
            <a:r>
              <a:rPr lang="ru-RU" dirty="0" smtClean="0"/>
              <a:t> ж </a:t>
            </a:r>
            <a:r>
              <a:rPr lang="ru-RU" dirty="0" err="1" smtClean="0"/>
              <a:t>конфігурації</a:t>
            </a:r>
            <a:r>
              <a:rPr lang="ru-RU" dirty="0" smtClean="0"/>
              <a:t>. </a:t>
            </a:r>
            <a:r>
              <a:rPr lang="ru-RU" dirty="0" err="1" smtClean="0"/>
              <a:t>Іншими</a:t>
            </a:r>
            <a:r>
              <a:rPr lang="ru-RU" dirty="0" smtClean="0"/>
              <a:t> словами,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варіантів</a:t>
            </a:r>
            <a:r>
              <a:rPr lang="ru-RU" dirty="0" smtClean="0"/>
              <a:t> переходу для </a:t>
            </a:r>
            <a:r>
              <a:rPr lang="ru-RU" dirty="0" err="1" smtClean="0"/>
              <a:t>даного</a:t>
            </a:r>
            <a:r>
              <a:rPr lang="ru-RU" dirty="0" smtClean="0"/>
              <a:t> стану і символу на </a:t>
            </a:r>
            <a:r>
              <a:rPr lang="ru-RU" dirty="0" err="1" smtClean="0"/>
              <a:t>стрічці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вибирати</a:t>
            </a:r>
            <a:r>
              <a:rPr lang="ru-RU" dirty="0" smtClean="0"/>
              <a:t> один </a:t>
            </a:r>
            <a:r>
              <a:rPr lang="ru-RU" dirty="0" err="1" smtClean="0"/>
              <a:t>із</a:t>
            </a:r>
            <a:r>
              <a:rPr lang="ru-RU" dirty="0" smtClean="0"/>
              <a:t> них "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", без конкретного правила </a:t>
            </a:r>
            <a:r>
              <a:rPr lang="ru-RU" dirty="0" err="1" smtClean="0"/>
              <a:t>вибору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Формальне</a:t>
            </a:r>
            <a:r>
              <a:rPr lang="ru-RU" b="1" dirty="0" smtClean="0"/>
              <a:t> </a:t>
            </a:r>
            <a:r>
              <a:rPr lang="ru-RU" b="1" dirty="0" err="1" smtClean="0"/>
              <a:t>визначення</a:t>
            </a:r>
            <a:r>
              <a:rPr lang="ru-RU" b="1" dirty="0" smtClean="0"/>
              <a:t>:</a:t>
            </a:r>
          </a:p>
          <a:p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r>
              <a:rPr lang="uk-UA" b="1" dirty="0" smtClean="0"/>
              <a:t>, але</a:t>
            </a:r>
          </a:p>
          <a:p>
            <a:r>
              <a:rPr lang="el-GR" dirty="0" smtClean="0"/>
              <a:t>δ:</a:t>
            </a:r>
            <a:r>
              <a:rPr lang="en-US" smtClean="0"/>
              <a:t>Q×</a:t>
            </a:r>
            <a:r>
              <a:rPr lang="el-GR" dirty="0" smtClean="0"/>
              <a:t>Γ→</a:t>
            </a:r>
            <a:r>
              <a:rPr lang="en-US" dirty="0" smtClean="0"/>
              <a:t>P(Q×</a:t>
            </a:r>
            <a:r>
              <a:rPr lang="el-GR" dirty="0" smtClean="0"/>
              <a:t>Γ×{</a:t>
            </a:r>
            <a:r>
              <a:rPr lang="en-US" dirty="0" smtClean="0"/>
              <a:t>L,R</a:t>
            </a:r>
            <a:r>
              <a:rPr lang="uk-UA" smtClean="0"/>
              <a:t>,</a:t>
            </a:r>
            <a:r>
              <a:rPr lang="fr-CA" dirty="0" smtClean="0"/>
              <a:t>N</a:t>
            </a:r>
            <a:r>
              <a:rPr lang="en-US" smtClean="0"/>
              <a:t>}) </a:t>
            </a:r>
            <a:r>
              <a:rPr lang="en-US" dirty="0" smtClean="0"/>
              <a:t>— </a:t>
            </a:r>
            <a:r>
              <a:rPr lang="ru-RU" b="1" smtClean="0"/>
              <a:t>недетермінована</a:t>
            </a:r>
            <a:r>
              <a:rPr lang="ru-RU" smtClean="0"/>
              <a:t> функція переходу. </a:t>
            </a:r>
            <a:r>
              <a:rPr lang="ru-RU" dirty="0" smtClean="0"/>
              <a:t>Вона </a:t>
            </a:r>
            <a:r>
              <a:rPr lang="ru-RU" dirty="0" err="1" smtClean="0"/>
              <a:t>відображає</a:t>
            </a:r>
            <a:r>
              <a:rPr lang="ru-RU" dirty="0" smtClean="0"/>
              <a:t> пару (</a:t>
            </a:r>
            <a:r>
              <a:rPr lang="ru-RU" dirty="0" err="1" smtClean="0"/>
              <a:t>поточний</a:t>
            </a:r>
            <a:r>
              <a:rPr lang="ru-RU" dirty="0" smtClean="0"/>
              <a:t> стан,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в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(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новий</a:t>
            </a:r>
            <a:r>
              <a:rPr lang="ru-RU" dirty="0" smtClean="0"/>
              <a:t> символ і </a:t>
            </a:r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руху</a:t>
            </a:r>
            <a:r>
              <a:rPr lang="ru-RU" dirty="0" smtClean="0"/>
              <a:t> каретки).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mtClean="0"/>
              <a:t>Відмінності від детермінованої машини Тьюрінга (ДМТ):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smtClean="0"/>
              <a:t>Детермінованість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(стан +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b="1" dirty="0" err="1" smtClean="0"/>
              <a:t>однозначне</a:t>
            </a:r>
            <a:r>
              <a:rPr lang="ru-RU" dirty="0" smtClean="0"/>
              <a:t> правило,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наступну</a:t>
            </a:r>
            <a:r>
              <a:rPr lang="ru-RU" dirty="0" smtClean="0"/>
              <a:t> </a:t>
            </a:r>
            <a:r>
              <a:rPr lang="ru-RU" dirty="0" err="1" smtClean="0"/>
              <a:t>дію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Для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машина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можливих</a:t>
            </a:r>
            <a:r>
              <a:rPr lang="ru-RU" b="1" dirty="0" smtClean="0"/>
              <a:t> правил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вибрати</a:t>
            </a:r>
            <a:r>
              <a:rPr lang="ru-RU" dirty="0" smtClean="0"/>
              <a:t> будь-яке з них, </a:t>
            </a:r>
            <a:r>
              <a:rPr lang="ru-RU" dirty="0" err="1" smtClean="0"/>
              <a:t>наче</a:t>
            </a:r>
            <a:r>
              <a:rPr lang="ru-RU" dirty="0" smtClean="0"/>
              <a:t> за "</a:t>
            </a:r>
            <a:r>
              <a:rPr lang="ru-RU" dirty="0" err="1" smtClean="0"/>
              <a:t>щасливим</a:t>
            </a:r>
            <a:r>
              <a:rPr lang="ru-RU" dirty="0" smtClean="0"/>
              <a:t> </a:t>
            </a:r>
            <a:r>
              <a:rPr lang="ru-RU" dirty="0" err="1" smtClean="0"/>
              <a:t>випадком</a:t>
            </a:r>
            <a:r>
              <a:rPr lang="ru-RU" dirty="0" smtClean="0"/>
              <a:t>".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недетермінованістю</a:t>
            </a:r>
            <a:r>
              <a:rPr lang="ru-RU" dirty="0" smtClean="0"/>
              <a:t>".</a:t>
            </a:r>
          </a:p>
          <a:p>
            <a:r>
              <a:rPr lang="ru-RU" b="1" dirty="0" smtClean="0"/>
              <a:t>Природа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послідовний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, </a:t>
            </a:r>
            <a:r>
              <a:rPr lang="ru-RU" dirty="0" err="1" smtClean="0"/>
              <a:t>кожен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визначений</a:t>
            </a:r>
            <a:r>
              <a:rPr lang="ru-RU" dirty="0" smtClean="0"/>
              <a:t>, і </a:t>
            </a:r>
            <a:r>
              <a:rPr lang="ru-RU" dirty="0" err="1" smtClean="0"/>
              <a:t>рухається</a:t>
            </a:r>
            <a:r>
              <a:rPr lang="ru-RU" dirty="0" smtClean="0"/>
              <a:t> по одному шляху </a:t>
            </a:r>
            <a:r>
              <a:rPr lang="ru-RU" dirty="0" err="1" smtClean="0"/>
              <a:t>обчислення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йти</a:t>
            </a:r>
            <a:r>
              <a:rPr lang="ru-RU" dirty="0" smtClean="0"/>
              <a:t> </a:t>
            </a:r>
            <a:r>
              <a:rPr lang="ru-RU" dirty="0" err="1" smtClean="0"/>
              <a:t>кількома</a:t>
            </a:r>
            <a:r>
              <a:rPr lang="ru-RU" dirty="0" smtClean="0"/>
              <a:t> </a:t>
            </a:r>
            <a:r>
              <a:rPr lang="ru-RU" dirty="0" err="1" smtClean="0"/>
              <a:t>можливими</a:t>
            </a:r>
            <a:r>
              <a:rPr lang="ru-RU" dirty="0" smtClean="0"/>
              <a:t> шляхами </a:t>
            </a:r>
            <a:r>
              <a:rPr lang="ru-RU" dirty="0" err="1" smtClean="0"/>
              <a:t>одночасно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прийняття</a:t>
            </a:r>
            <a:r>
              <a:rPr lang="ru-RU" dirty="0" smtClean="0"/>
              <a:t>, машина </a:t>
            </a:r>
            <a:r>
              <a:rPr lang="ru-RU" dirty="0" err="1" smtClean="0"/>
              <a:t>вважається</a:t>
            </a:r>
            <a:r>
              <a:rPr lang="ru-RU" dirty="0" smtClean="0"/>
              <a:t> </a:t>
            </a:r>
            <a:r>
              <a:rPr lang="ru-RU" dirty="0" err="1" smtClean="0"/>
              <a:t>успішною</a:t>
            </a:r>
            <a:r>
              <a:rPr lang="ru-RU" dirty="0" smtClean="0"/>
              <a:t> (як </a:t>
            </a:r>
            <a:r>
              <a:rPr lang="ru-RU" dirty="0" err="1" smtClean="0"/>
              <a:t>якщо</a:t>
            </a:r>
            <a:r>
              <a:rPr lang="ru-RU" dirty="0" smtClean="0"/>
              <a:t> б вона "</a:t>
            </a:r>
            <a:r>
              <a:rPr lang="ru-RU" dirty="0" err="1" smtClean="0"/>
              <a:t>вгадала</a:t>
            </a:r>
            <a:r>
              <a:rPr lang="ru-RU" dirty="0" smtClean="0"/>
              <a:t>" </a:t>
            </a:r>
            <a:r>
              <a:rPr lang="ru-RU" dirty="0" err="1" smtClean="0"/>
              <a:t>правильний</a:t>
            </a:r>
            <a:r>
              <a:rPr lang="ru-RU" dirty="0" smtClean="0"/>
              <a:t> шлях).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Відмінності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детермінованої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r>
              <a:rPr lang="ru-RU" b="1" dirty="0" smtClean="0"/>
              <a:t> </a:t>
            </a:r>
            <a:r>
              <a:rPr lang="ru-RU" b="1" dirty="0" err="1" smtClean="0"/>
              <a:t>Тьюрінга</a:t>
            </a:r>
            <a:r>
              <a:rPr lang="ru-RU" b="1" smtClean="0"/>
              <a:t> (ДМТ):</a:t>
            </a:r>
            <a:br>
              <a:rPr lang="ru-RU" b="1" smtClean="0"/>
            </a:b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Обчислювальні</a:t>
            </a:r>
            <a:r>
              <a:rPr lang="ru-RU" b="1" dirty="0" smtClean="0"/>
              <a:t> </a:t>
            </a:r>
            <a:r>
              <a:rPr lang="ru-RU" b="1" dirty="0" err="1" smtClean="0"/>
              <a:t>можливості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Теоретично</a:t>
            </a:r>
            <a:r>
              <a:rPr lang="ru-RU" dirty="0" smtClean="0"/>
              <a:t>: </a:t>
            </a:r>
            <a:r>
              <a:rPr lang="ru-RU" b="1" dirty="0" smtClean="0"/>
              <a:t>ДМТ</a:t>
            </a:r>
            <a:r>
              <a:rPr lang="ru-RU" dirty="0" smtClean="0"/>
              <a:t> і </a:t>
            </a:r>
            <a:r>
              <a:rPr lang="ru-RU" b="1" dirty="0" smtClean="0"/>
              <a:t>НМТ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однакову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</a:t>
            </a:r>
            <a:r>
              <a:rPr lang="ru-RU" dirty="0" err="1" smtClean="0"/>
              <a:t>потужність</a:t>
            </a:r>
            <a:r>
              <a:rPr lang="ru-RU" dirty="0" smtClean="0"/>
              <a:t>. Будь-яка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перетворена</a:t>
            </a:r>
            <a:r>
              <a:rPr lang="ru-RU" dirty="0" smtClean="0"/>
              <a:t> в </a:t>
            </a:r>
            <a:r>
              <a:rPr lang="ru-RU" dirty="0" err="1" smtClean="0"/>
              <a:t>детерміновану</a:t>
            </a:r>
            <a:r>
              <a:rPr lang="ru-RU" dirty="0" smtClean="0"/>
              <a:t> машину </a:t>
            </a:r>
            <a:r>
              <a:rPr lang="ru-RU" dirty="0" err="1" smtClean="0"/>
              <a:t>Тьюрінга</a:t>
            </a:r>
            <a:r>
              <a:rPr lang="ru-RU" dirty="0" smtClean="0"/>
              <a:t>, яка </a:t>
            </a:r>
            <a:r>
              <a:rPr lang="ru-RU" dirty="0" err="1" smtClean="0"/>
              <a:t>виконує</a:t>
            </a:r>
            <a:r>
              <a:rPr lang="ru-RU" dirty="0" smtClean="0"/>
              <a:t> те ж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(але </a:t>
            </a:r>
            <a:r>
              <a:rPr lang="ru-RU" dirty="0" err="1" smtClean="0"/>
              <a:t>можливо</a:t>
            </a:r>
            <a:r>
              <a:rPr lang="ru-RU" dirty="0" smtClean="0"/>
              <a:t> з </a:t>
            </a:r>
            <a:r>
              <a:rPr lang="ru-RU" dirty="0" err="1" smtClean="0"/>
              <a:t>експоненціальним</a:t>
            </a:r>
            <a:r>
              <a:rPr lang="ru-RU" dirty="0" smtClean="0"/>
              <a:t> </a:t>
            </a:r>
            <a:r>
              <a:rPr lang="ru-RU" dirty="0" err="1" smtClean="0"/>
              <a:t>зростанням</a:t>
            </a:r>
            <a:r>
              <a:rPr lang="ru-RU" dirty="0" smtClean="0"/>
              <a:t> часу </a:t>
            </a:r>
            <a:r>
              <a:rPr lang="ru-RU" dirty="0" err="1" smtClean="0"/>
              <a:t>обчислення</a:t>
            </a:r>
            <a:r>
              <a:rPr lang="ru-RU" dirty="0" smtClean="0"/>
              <a:t>).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проблем,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вирішити</a:t>
            </a:r>
            <a:r>
              <a:rPr lang="ru-RU" dirty="0" smtClean="0"/>
              <a:t> на ДМТ та НМТ, є </a:t>
            </a:r>
            <a:r>
              <a:rPr lang="ru-RU" dirty="0" err="1" smtClean="0"/>
              <a:t>однаковими</a:t>
            </a:r>
            <a:r>
              <a:rPr lang="ru-RU" dirty="0" smtClean="0"/>
              <a:t> з точки </a:t>
            </a:r>
            <a:r>
              <a:rPr lang="ru-RU" dirty="0" err="1" smtClean="0"/>
              <a:t>зору</a:t>
            </a:r>
            <a:r>
              <a:rPr lang="ru-RU" dirty="0" smtClean="0"/>
              <a:t> </a:t>
            </a:r>
            <a:r>
              <a:rPr lang="ru-RU" dirty="0" err="1" smtClean="0"/>
              <a:t>вирішуваності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Час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за </a:t>
            </a:r>
            <a:r>
              <a:rPr lang="ru-RU" dirty="0" err="1" smtClean="0"/>
              <a:t>визначену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. Час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 на одному шляху.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вирішувати</a:t>
            </a:r>
            <a:r>
              <a:rPr lang="ru-RU" dirty="0" smtClean="0"/>
              <a:t> 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швидше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недетермінованому</a:t>
            </a:r>
            <a:r>
              <a:rPr lang="ru-RU" dirty="0" smtClean="0"/>
              <a:t> </a:t>
            </a:r>
            <a:r>
              <a:rPr lang="ru-RU" dirty="0" err="1" smtClean="0"/>
              <a:t>вгадуванню</a:t>
            </a:r>
            <a:r>
              <a:rPr lang="ru-RU" dirty="0" smtClean="0"/>
              <a:t>" правильного шляху. Теоретично,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рішення</a:t>
            </a:r>
            <a:r>
              <a:rPr lang="ru-RU" dirty="0" smtClean="0"/>
              <a:t>, НМТ </a:t>
            </a:r>
            <a:r>
              <a:rPr lang="ru-RU" dirty="0" err="1" smtClean="0"/>
              <a:t>знайде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, на </a:t>
            </a:r>
            <a:r>
              <a:rPr lang="ru-RU" dirty="0" err="1" smtClean="0"/>
              <a:t>практиці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не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вона </a:t>
            </a:r>
            <a:r>
              <a:rPr lang="ru-RU" dirty="0" err="1" smtClean="0"/>
              <a:t>вирішить</a:t>
            </a:r>
            <a:r>
              <a:rPr lang="ru-RU" dirty="0" smtClean="0"/>
              <a:t> проблему </a:t>
            </a:r>
            <a:r>
              <a:rPr lang="ru-RU" dirty="0" err="1" smtClean="0"/>
              <a:t>швидше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ДМТ </a:t>
            </a:r>
            <a:r>
              <a:rPr lang="ru-RU" dirty="0" err="1" smtClean="0"/>
              <a:t>може</a:t>
            </a:r>
            <a:r>
              <a:rPr lang="ru-RU" dirty="0" smtClean="0"/>
              <a:t> пройти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 (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зайняти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часу).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Розглянемо задачу перевірки того, що задане </a:t>
            </a:r>
            <a:r>
              <a:rPr lang="en-US" smtClean="0"/>
              <a:t>b-</a:t>
            </a:r>
            <a:r>
              <a:rPr lang="ru-RU" smtClean="0"/>
              <a:t>розрядне ціле число </a:t>
            </a:r>
            <a:r>
              <a:rPr lang="en-US" smtClean="0"/>
              <a:t>N (2ᵇ⁻¹ ≤ N &lt; 2ᵇ) </a:t>
            </a:r>
            <a:r>
              <a:rPr lang="ru-RU" smtClean="0"/>
              <a:t>є складеним. </a:t>
            </a:r>
            <a:r>
              <a:rPr lang="ru-RU" dirty="0" err="1" smtClean="0"/>
              <a:t>Тоді</a:t>
            </a:r>
            <a:r>
              <a:rPr lang="ru-RU" dirty="0" smtClean="0"/>
              <a:t> </a:t>
            </a:r>
            <a:r>
              <a:rPr lang="en-US" smtClean="0"/>
              <a:t>b — </a:t>
            </a:r>
            <a:r>
              <a:rPr lang="ru-RU" smtClean="0"/>
              <a:t>це довжина вхідних даних, відносно якої оцінюється час обчислення. </a:t>
            </a:r>
            <a:r>
              <a:rPr lang="ru-RU" dirty="0" err="1" smtClean="0"/>
              <a:t>Відповідь</a:t>
            </a:r>
            <a:r>
              <a:rPr lang="ru-RU" dirty="0" smtClean="0"/>
              <a:t> «ТАК»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число є </a:t>
            </a:r>
            <a:r>
              <a:rPr lang="ru-RU" dirty="0" err="1" smtClean="0"/>
              <a:t>складеним</a:t>
            </a:r>
            <a:r>
              <a:rPr lang="ru-RU" dirty="0" smtClean="0"/>
              <a:t>, а «НІ» —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просте</a:t>
            </a:r>
            <a:r>
              <a:rPr lang="ru-RU" dirty="0" smtClean="0"/>
              <a:t>. </a:t>
            </a:r>
            <a:r>
              <a:rPr lang="ru-RU" dirty="0" err="1" smtClean="0"/>
              <a:t>Недетермінований</a:t>
            </a:r>
            <a:r>
              <a:rPr lang="ru-RU" dirty="0" smtClean="0"/>
              <a:t> алгоритм для </a:t>
            </a:r>
            <a:r>
              <a:rPr lang="ru-RU" dirty="0" err="1" smtClean="0"/>
              <a:t>цієї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виглядати</a:t>
            </a:r>
            <a:r>
              <a:rPr lang="ru-RU" dirty="0" smtClean="0"/>
              <a:t> так: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Вибрати</a:t>
            </a:r>
            <a:r>
              <a:rPr lang="ru-RU" dirty="0" smtClean="0"/>
              <a:t> 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число </a:t>
            </a:r>
            <a:r>
              <a:rPr lang="en-US" smtClean="0"/>
              <a:t>m </a:t>
            </a:r>
            <a:r>
              <a:rPr lang="ru-RU" smtClean="0"/>
              <a:t>так, щоб 1 &lt; </a:t>
            </a:r>
            <a:r>
              <a:rPr lang="en-US" smtClean="0"/>
              <a:t>m &lt; N.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Поділити </a:t>
            </a:r>
            <a:r>
              <a:rPr lang="en-US" smtClean="0"/>
              <a:t>N </a:t>
            </a:r>
            <a:r>
              <a:rPr lang="ru-RU" smtClean="0"/>
              <a:t>на </a:t>
            </a:r>
            <a:r>
              <a:rPr lang="en-US" smtClean="0"/>
              <a:t>m </a:t>
            </a:r>
            <a:r>
              <a:rPr lang="ru-RU" smtClean="0"/>
              <a:t>націло, залишок позначити як </a:t>
            </a:r>
            <a:r>
              <a:rPr lang="en-US" smtClean="0"/>
              <a:t>a.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Якщо </a:t>
            </a:r>
            <a:r>
              <a:rPr lang="en-US" smtClean="0"/>
              <a:t>a = 0, </a:t>
            </a:r>
            <a:r>
              <a:rPr lang="ru-RU" smtClean="0"/>
              <a:t>видати відповідь «ТАК» (</a:t>
            </a:r>
            <a:r>
              <a:rPr lang="en-US" smtClean="0"/>
              <a:t>m </a:t>
            </a:r>
            <a:r>
              <a:rPr lang="ru-RU" smtClean="0"/>
              <a:t>тоді є дільником </a:t>
            </a:r>
            <a:r>
              <a:rPr lang="en-US" smtClean="0"/>
              <a:t>N), </a:t>
            </a:r>
            <a:r>
              <a:rPr lang="ru-RU" smtClean="0"/>
              <a:t>інакше видати відповідь «НІ».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mtClean="0"/>
              <a:t>Визначальним етапом у часі обчислення цього алгоритму є операція ділення, яка може бути виконана за </a:t>
            </a:r>
            <a:r>
              <a:rPr lang="en-US" smtClean="0"/>
              <a:t>O(b²) </a:t>
            </a:r>
            <a:r>
              <a:rPr lang="ru-RU" smtClean="0"/>
              <a:t>кроків, що є поліноміальним часом. </a:t>
            </a:r>
            <a:r>
              <a:rPr lang="ru-RU" dirty="0" smtClean="0"/>
              <a:t>Таким чином, задача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класі</a:t>
            </a:r>
            <a:r>
              <a:rPr lang="ru-RU" dirty="0" smtClean="0"/>
              <a:t> </a:t>
            </a:r>
            <a:r>
              <a:rPr lang="en-US" smtClean="0"/>
              <a:t>NP.</a:t>
            </a:r>
          </a:p>
          <a:p>
            <a:r>
              <a:rPr lang="ru-RU" smtClean="0"/>
              <a:t>Щоб реалізувати такий час обчислення, необхідно вгадати число </a:t>
            </a:r>
            <a:r>
              <a:rPr lang="en-US" smtClean="0"/>
              <a:t>m </a:t>
            </a:r>
            <a:r>
              <a:rPr lang="ru-RU" smtClean="0"/>
              <a:t>або виконати обчислення по всіх можливих шляхах (для всіх можливих </a:t>
            </a:r>
            <a:r>
              <a:rPr lang="en-US" smtClean="0"/>
              <a:t>m) </a:t>
            </a:r>
            <a:r>
              <a:rPr lang="ru-RU" smtClean="0"/>
              <a:t>одночасно на безлічі копій машини.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моделювати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на </a:t>
            </a:r>
            <a:r>
              <a:rPr lang="ru-RU" dirty="0" err="1" smtClean="0"/>
              <a:t>детермінованій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</a:t>
            </a:r>
            <a:r>
              <a:rPr lang="ru-RU" dirty="0" err="1" smtClean="0"/>
              <a:t>послідовно</a:t>
            </a:r>
            <a:r>
              <a:rPr lang="ru-RU" dirty="0" smtClean="0"/>
              <a:t> </a:t>
            </a:r>
            <a:r>
              <a:rPr lang="ru-RU" dirty="0" err="1" smtClean="0"/>
              <a:t>перевіряючи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en-US" smtClean="0"/>
              <a:t>N-2 = O(2ᵇ) </a:t>
            </a:r>
            <a:r>
              <a:rPr lang="ru-RU" smtClean="0"/>
              <a:t>гілок. </a:t>
            </a:r>
            <a:r>
              <a:rPr lang="ru-RU" dirty="0" smtClean="0"/>
              <a:t>Таким чином, </a:t>
            </a:r>
            <a:r>
              <a:rPr lang="ru-RU" dirty="0" err="1" smtClean="0"/>
              <a:t>загальний</a:t>
            </a:r>
            <a:r>
              <a:rPr lang="ru-RU" dirty="0" smtClean="0"/>
              <a:t> час </a:t>
            </a:r>
            <a:r>
              <a:rPr lang="ru-RU" dirty="0" err="1" smtClean="0"/>
              <a:t>обчислення</a:t>
            </a:r>
            <a:r>
              <a:rPr lang="ru-RU" dirty="0" smtClean="0"/>
              <a:t> буде </a:t>
            </a:r>
            <a:r>
              <a:rPr lang="en-US" smtClean="0"/>
              <a:t>O(b²2ᵇ) </a:t>
            </a:r>
            <a:r>
              <a:rPr lang="ru-RU" smtClean="0"/>
              <a:t>кроків, що є експоненціальним часом, значно більшим за поліноміальний. </a:t>
            </a:r>
            <a:r>
              <a:rPr lang="ru-RU" dirty="0" smtClean="0"/>
              <a:t>Тому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не </a:t>
            </a:r>
            <a:r>
              <a:rPr lang="ru-RU" dirty="0" err="1" smtClean="0"/>
              <a:t>належить</a:t>
            </a:r>
            <a:r>
              <a:rPr lang="ru-RU" dirty="0" smtClean="0"/>
              <a:t> до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smtClean="0"/>
              <a:t>P. </a:t>
            </a:r>
            <a:r>
              <a:rPr lang="en-US" dirty="0" smtClean="0"/>
              <a:t>(</a:t>
            </a:r>
            <a:r>
              <a:rPr lang="ru-RU" smtClean="0"/>
              <a:t>Однак, для цієї задачі можуть бути застосовані інші, швидші алгоритми, які працюють за поліноміальний час, і тому задача може потрапляти в клас </a:t>
            </a:r>
            <a:r>
              <a:rPr lang="en-US" smtClean="0"/>
              <a:t>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Ймовірнісна МТ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0423" y="2292849"/>
            <a:ext cx="11251223" cy="3524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детермінований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механізм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b="1" dirty="0" smtClean="0"/>
              <a:t>M = (Q, </a:t>
            </a:r>
            <a:r>
              <a:rPr lang="el-GR" sz="1800" b="1" dirty="0" smtClean="0"/>
              <a:t>Σ, Γ, δ, </a:t>
            </a:r>
            <a:r>
              <a:rPr lang="en-US" sz="1800" b="1" dirty="0" smtClean="0"/>
              <a:t>q₀, qₐ, qᵣ)</a:t>
            </a:r>
            <a:r>
              <a:rPr lang="uk-UA" sz="1800" b="1" dirty="0" smtClean="0"/>
              <a:t>, але</a:t>
            </a:r>
          </a:p>
          <a:p>
            <a:r>
              <a:rPr lang="el-GR" sz="1800" dirty="0" smtClean="0"/>
              <a:t>δ:</a:t>
            </a:r>
            <a:r>
              <a:rPr lang="en-US" sz="1800" dirty="0" smtClean="0"/>
              <a:t>Q×</a:t>
            </a:r>
            <a:r>
              <a:rPr lang="el-GR" sz="1800" dirty="0" smtClean="0"/>
              <a:t>Γ→</a:t>
            </a:r>
            <a:r>
              <a:rPr lang="en-US" sz="1800" dirty="0" smtClean="0"/>
              <a:t>P(Q×</a:t>
            </a:r>
            <a:r>
              <a:rPr lang="el-GR" sz="1800" dirty="0" smtClean="0"/>
              <a:t>Γ×{</a:t>
            </a:r>
            <a:r>
              <a:rPr lang="en-US" sz="1800" dirty="0" smtClean="0"/>
              <a:t>L,R</a:t>
            </a:r>
            <a:r>
              <a:rPr lang="uk-UA" sz="1800" dirty="0" smtClean="0"/>
              <a:t>,</a:t>
            </a:r>
            <a:r>
              <a:rPr lang="fr-CA" sz="1800" dirty="0" smtClean="0"/>
              <a:t>N</a:t>
            </a:r>
            <a:r>
              <a:rPr lang="en-US" sz="1800" dirty="0" smtClean="0"/>
              <a:t>}) —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відображає</a:t>
            </a:r>
            <a:r>
              <a:rPr lang="ru-RU" sz="1800" dirty="0" smtClean="0"/>
              <a:t> пару (</a:t>
            </a:r>
            <a:r>
              <a:rPr lang="ru-RU" sz="1800" dirty="0" err="1" smtClean="0"/>
              <a:t>поточний</a:t>
            </a:r>
            <a:r>
              <a:rPr lang="ru-RU" sz="1800" dirty="0" smtClean="0"/>
              <a:t> стан, символ на </a:t>
            </a:r>
            <a:r>
              <a:rPr lang="ru-RU" sz="1800" dirty="0" err="1" smtClean="0"/>
              <a:t>стрічці</a:t>
            </a:r>
            <a:r>
              <a:rPr lang="ru-RU" sz="1800" dirty="0" smtClean="0"/>
              <a:t>) </a:t>
            </a:r>
            <a:r>
              <a:rPr lang="uk-UA" sz="1800" dirty="0" smtClean="0"/>
              <a:t>разом з </a:t>
            </a:r>
            <a:r>
              <a:rPr lang="uk-UA" sz="1800" dirty="0" err="1"/>
              <a:t>і</a:t>
            </a:r>
            <a:r>
              <a:rPr lang="uk-UA" sz="1800" dirty="0" err="1" smtClean="0"/>
              <a:t>м</a:t>
            </a:r>
            <a:r>
              <a:rPr lang="ru-RU" sz="1800" dirty="0"/>
              <a:t>о</a:t>
            </a:r>
            <a:r>
              <a:rPr lang="uk-UA" sz="1800" dirty="0" smtClean="0"/>
              <a:t>вірністю </a:t>
            </a:r>
            <a:endParaRPr lang="en-US" sz="1800" dirty="0" smtClean="0"/>
          </a:p>
          <a:p>
            <a:pPr marL="0" indent="0">
              <a:buNone/>
            </a:pPr>
            <a:r>
              <a:rPr lang="uk-UA" sz="1800" dirty="0" smtClean="0"/>
              <a:t>переходу</a:t>
            </a:r>
            <a:r>
              <a:rPr lang="uk-UA" sz="1800" dirty="0" smtClean="0"/>
              <a:t>.</a:t>
            </a:r>
          </a:p>
          <a:p>
            <a:r>
              <a:rPr lang="uk-UA" sz="1800" dirty="0" smtClean="0"/>
              <a:t>Без обмеження </a:t>
            </a:r>
            <a:r>
              <a:rPr lang="uk-UA" sz="1800" dirty="0" smtClean="0"/>
              <a:t>загальності </a:t>
            </a:r>
            <a:r>
              <a:rPr lang="uk-UA" sz="1800" dirty="0" smtClean="0"/>
              <a:t>– це може бути лише пара переходів</a:t>
            </a:r>
            <a:endParaRPr lang="fr-CA" sz="1800" dirty="0" smtClean="0"/>
          </a:p>
          <a:p>
            <a:pPr marL="0" indent="0">
              <a:buNone/>
            </a:pPr>
            <a:endParaRPr kumimoji="0" lang="fr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q,a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a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кожен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ймовірністю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4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Імперативне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</a:t>
            </a:r>
            <a:r>
              <a:rPr lang="ru-RU" dirty="0" err="1" smtClean="0"/>
              <a:t>Найпоширеніша</a:t>
            </a:r>
            <a:r>
              <a:rPr lang="ru-RU" dirty="0" smtClean="0"/>
              <a:t> парадигма,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є </a:t>
            </a:r>
            <a:r>
              <a:rPr lang="ru-RU" dirty="0" err="1" smtClean="0"/>
              <a:t>послідовністю</a:t>
            </a:r>
            <a:r>
              <a:rPr lang="ru-RU" dirty="0" smtClean="0"/>
              <a:t> команд,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змінюють</a:t>
            </a:r>
            <a:r>
              <a:rPr lang="ru-RU" dirty="0" smtClean="0"/>
              <a:t> стан </a:t>
            </a:r>
            <a:r>
              <a:rPr lang="ru-RU" dirty="0" err="1" smtClean="0"/>
              <a:t>системи</a:t>
            </a:r>
            <a:r>
              <a:rPr lang="ru-RU" dirty="0" smtClean="0"/>
              <a:t>.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як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досягає</a:t>
            </a:r>
            <a:r>
              <a:rPr lang="ru-RU" dirty="0" smtClean="0"/>
              <a:t> результату через </a:t>
            </a:r>
            <a:r>
              <a:rPr lang="ru-RU" dirty="0" err="1" smtClean="0"/>
              <a:t>інструкції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Послідовність</a:t>
            </a:r>
            <a:r>
              <a:rPr lang="ru-RU" b="1" dirty="0" smtClean="0"/>
              <a:t> команд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набору команд,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виконуються</a:t>
            </a:r>
            <a:r>
              <a:rPr lang="ru-RU" dirty="0" smtClean="0"/>
              <a:t> по </a:t>
            </a:r>
            <a:r>
              <a:rPr lang="ru-RU" dirty="0" err="1" smtClean="0"/>
              <a:t>черзі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Змінювані</a:t>
            </a:r>
            <a:r>
              <a:rPr lang="ru-RU" b="1" dirty="0" smtClean="0"/>
              <a:t> </a:t>
            </a:r>
            <a:r>
              <a:rPr lang="ru-RU" b="1" dirty="0" err="1" smtClean="0"/>
              <a:t>змінні</a:t>
            </a:r>
            <a:r>
              <a:rPr lang="ru-RU" dirty="0" smtClean="0"/>
              <a:t>: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 err="1" smtClean="0"/>
              <a:t>змінні</a:t>
            </a:r>
            <a:r>
              <a:rPr lang="ru-RU" dirty="0" smtClean="0"/>
              <a:t>,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змінюються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Прямий</a:t>
            </a:r>
            <a:r>
              <a:rPr lang="ru-RU" b="1" dirty="0" smtClean="0"/>
              <a:t> контроль над </a:t>
            </a:r>
            <a:r>
              <a:rPr lang="ru-RU" b="1" dirty="0" err="1" smtClean="0"/>
              <a:t>процесором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</a:t>
            </a:r>
            <a:r>
              <a:rPr lang="ru-RU" dirty="0" err="1" smtClean="0"/>
              <a:t>управляє</a:t>
            </a:r>
            <a:r>
              <a:rPr lang="ru-RU" dirty="0" smtClean="0"/>
              <a:t> </a:t>
            </a:r>
            <a:r>
              <a:rPr lang="ru-RU" dirty="0" err="1" smtClean="0"/>
              <a:t>процесом</a:t>
            </a:r>
            <a:r>
              <a:rPr lang="ru-RU" dirty="0" smtClean="0"/>
              <a:t> </a:t>
            </a:r>
            <a:r>
              <a:rPr lang="ru-RU" dirty="0" err="1" smtClean="0"/>
              <a:t>обчислень</a:t>
            </a:r>
            <a:r>
              <a:rPr lang="ru-RU" dirty="0" smtClean="0"/>
              <a:t> і </a:t>
            </a:r>
            <a:r>
              <a:rPr lang="ru-RU" dirty="0" err="1" smtClean="0"/>
              <a:t>зміною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C, C++, Java, Python (</a:t>
            </a:r>
            <a:r>
              <a:rPr lang="ru-RU" dirty="0" smtClean="0"/>
              <a:t>при </a:t>
            </a:r>
            <a:r>
              <a:rPr lang="ru-RU" dirty="0" err="1" smtClean="0"/>
              <a:t>використанні</a:t>
            </a:r>
            <a:r>
              <a:rPr lang="ru-RU" dirty="0" smtClean="0"/>
              <a:t> </a:t>
            </a:r>
            <a:r>
              <a:rPr lang="ru-RU" dirty="0" err="1" smtClean="0"/>
              <a:t>імперативних</a:t>
            </a:r>
            <a:r>
              <a:rPr lang="ru-RU" dirty="0" smtClean="0"/>
              <a:t> </a:t>
            </a:r>
            <a:r>
              <a:rPr lang="ru-RU" dirty="0" err="1" smtClean="0"/>
              <a:t>конструкцій</a:t>
            </a:r>
            <a:r>
              <a:rPr lang="ru-RU" dirty="0" smtClean="0"/>
              <a:t>), </a:t>
            </a:r>
            <a:r>
              <a:rPr lang="en-US" dirty="0" smtClean="0"/>
              <a:t>Ruby.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Ймовірнісна машина Тьюрінга являє собою детерміновану машину Тьюрінга, яка додатково має апаратне джерело випадкових бітів. </a:t>
            </a:r>
            <a:r>
              <a:rPr lang="ru-RU" dirty="0" smtClean="0"/>
              <a:t>Машина </a:t>
            </a:r>
            <a:r>
              <a:rPr lang="ru-RU" dirty="0" err="1" smtClean="0"/>
              <a:t>може</a:t>
            </a:r>
            <a:r>
              <a:rPr lang="ru-RU" dirty="0" smtClean="0"/>
              <a:t> «</a:t>
            </a:r>
            <a:r>
              <a:rPr lang="ru-RU" dirty="0" err="1" smtClean="0"/>
              <a:t>замовити</a:t>
            </a:r>
            <a:r>
              <a:rPr lang="ru-RU" dirty="0" smtClean="0"/>
              <a:t>» і «</a:t>
            </a:r>
            <a:r>
              <a:rPr lang="ru-RU" dirty="0" err="1" smtClean="0"/>
              <a:t>завантажити</a:t>
            </a:r>
            <a:r>
              <a:rPr lang="ru-RU" dirty="0" smtClean="0"/>
              <a:t>» будь-яку </a:t>
            </a:r>
            <a:r>
              <a:rPr lang="ru-RU" dirty="0" err="1" smtClean="0"/>
              <a:t>кількість</a:t>
            </a:r>
            <a:r>
              <a:rPr lang="ru-RU" dirty="0" smtClean="0"/>
              <a:t> таких </a:t>
            </a:r>
            <a:r>
              <a:rPr lang="ru-RU" dirty="0" err="1" smtClean="0"/>
              <a:t>бітів</a:t>
            </a:r>
            <a:r>
              <a:rPr lang="ru-RU" dirty="0" smtClean="0"/>
              <a:t> на </a:t>
            </a:r>
            <a:r>
              <a:rPr lang="ru-RU" dirty="0" err="1" smtClean="0"/>
              <a:t>окрему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та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у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обчисленнях</a:t>
            </a:r>
            <a:r>
              <a:rPr lang="ru-RU" dirty="0" smtClean="0"/>
              <a:t> </a:t>
            </a:r>
            <a:r>
              <a:rPr lang="ru-RU" dirty="0" err="1" smtClean="0"/>
              <a:t>звичайним</a:t>
            </a:r>
            <a:r>
              <a:rPr lang="ru-RU" dirty="0" smtClean="0"/>
              <a:t> для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способом.</a:t>
            </a:r>
          </a:p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завершуються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на </a:t>
            </a:r>
            <a:r>
              <a:rPr lang="ru-RU" dirty="0" err="1" smtClean="0"/>
              <a:t>ймовірнісній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і </a:t>
            </a:r>
            <a:r>
              <a:rPr lang="ru-RU" dirty="0" err="1" smtClean="0"/>
              <a:t>повертають</a:t>
            </a:r>
            <a:r>
              <a:rPr lang="ru-RU" dirty="0" smtClean="0"/>
              <a:t> </a:t>
            </a:r>
            <a:r>
              <a:rPr lang="ru-RU" dirty="0" err="1" smtClean="0"/>
              <a:t>відповідь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похибкою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1/3,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smtClean="0"/>
              <a:t>BP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42544"/>
            <a:ext cx="606493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мперативн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й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стиль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[]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порожній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cs typeface="Courier New" panose="020703090202050204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для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кожного елементу</a:t>
            </a: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endParaRPr lang="uk-UA" altLang="en-US" sz="2000" dirty="0" smtClean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F()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додати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в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2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Декларативне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У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ru-RU" dirty="0" err="1" smtClean="0"/>
              <a:t>парадигмі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вказує</a:t>
            </a:r>
            <a:r>
              <a:rPr lang="ru-RU" dirty="0" smtClean="0"/>
              <a:t>, </a:t>
            </a:r>
            <a:r>
              <a:rPr lang="ru-RU" b="1" dirty="0" err="1" smtClean="0"/>
              <a:t>що</a:t>
            </a:r>
            <a:r>
              <a:rPr lang="ru-RU" dirty="0" smtClean="0"/>
              <a:t> повинно бути </a:t>
            </a:r>
            <a:r>
              <a:rPr lang="ru-RU" dirty="0" err="1" smtClean="0"/>
              <a:t>зроблено</a:t>
            </a:r>
            <a:r>
              <a:rPr lang="ru-RU" dirty="0" smtClean="0"/>
              <a:t>, а не </a:t>
            </a:r>
            <a:r>
              <a:rPr lang="ru-RU" b="1" dirty="0" smtClean="0"/>
              <a:t>як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виконано</a:t>
            </a:r>
            <a:r>
              <a:rPr lang="ru-RU" dirty="0" smtClean="0"/>
              <a:t>.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описує</a:t>
            </a:r>
            <a:r>
              <a:rPr lang="ru-RU" dirty="0" smtClean="0"/>
              <a:t> </a:t>
            </a:r>
            <a:r>
              <a:rPr lang="ru-RU" dirty="0" err="1" smtClean="0"/>
              <a:t>бажаний</a:t>
            </a:r>
            <a:r>
              <a:rPr lang="ru-RU" dirty="0" smtClean="0"/>
              <a:t> результат, а не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 результату.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Відсутність</a:t>
            </a:r>
            <a:r>
              <a:rPr lang="ru-RU" b="1" dirty="0" smtClean="0"/>
              <a:t> контролю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не </a:t>
            </a:r>
            <a:r>
              <a:rPr lang="ru-RU" dirty="0" err="1" smtClean="0"/>
              <a:t>вказує</a:t>
            </a:r>
            <a:r>
              <a:rPr lang="ru-RU" dirty="0" smtClean="0"/>
              <a:t> явного порядку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система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оптимізації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кінцевий</a:t>
            </a:r>
            <a:r>
              <a:rPr lang="ru-RU" dirty="0" smtClean="0"/>
              <a:t> результат, система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оптимальні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для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Підходить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опису</a:t>
            </a:r>
            <a:r>
              <a:rPr lang="ru-RU" b="1" dirty="0" smtClean="0"/>
              <a:t> </a:t>
            </a:r>
            <a:r>
              <a:rPr lang="ru-RU" b="1" dirty="0" err="1" smtClean="0"/>
              <a:t>складних</a:t>
            </a:r>
            <a:r>
              <a:rPr lang="ru-RU" b="1" dirty="0" smtClean="0"/>
              <a:t> систем</a:t>
            </a:r>
            <a:r>
              <a:rPr lang="ru-RU" dirty="0" smtClean="0"/>
              <a:t>: Часто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базах </a:t>
            </a:r>
            <a:r>
              <a:rPr lang="ru-RU" dirty="0" err="1" smtClean="0"/>
              <a:t>даних</a:t>
            </a:r>
            <a:r>
              <a:rPr lang="ru-RU" dirty="0" smtClean="0"/>
              <a:t>, </a:t>
            </a:r>
            <a:r>
              <a:rPr lang="ru-RU" dirty="0" err="1" smtClean="0"/>
              <a:t>конфігураційних</a:t>
            </a:r>
            <a:r>
              <a:rPr lang="ru-RU" dirty="0" smtClean="0"/>
              <a:t> системах, </a:t>
            </a:r>
            <a:r>
              <a:rPr lang="ru-RU" dirty="0" err="1" smtClean="0"/>
              <a:t>web-програмуванні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SQL, </a:t>
            </a:r>
            <a:r>
              <a:rPr lang="ru-RU" dirty="0" err="1" smtClean="0"/>
              <a:t>Prolog</a:t>
            </a:r>
            <a:r>
              <a:rPr lang="ru-RU" dirty="0" smtClean="0"/>
              <a:t>, HTML/CSS, </a:t>
            </a:r>
            <a:r>
              <a:rPr lang="ru-RU" dirty="0" err="1" smtClean="0"/>
              <a:t>функціональне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в </a:t>
            </a:r>
            <a:r>
              <a:rPr lang="ru-RU" dirty="0" err="1" smtClean="0"/>
              <a:t>певних</a:t>
            </a:r>
            <a:r>
              <a:rPr lang="ru-RU" dirty="0" smtClean="0"/>
              <a:t> аспектах.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834395"/>
            <a:ext cx="107829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Декларативний</a:t>
            </a:r>
            <a:r>
              <a:rPr kumimoji="0" lang="uk-UA" altLang="en-US" sz="2000" b="0" i="1" u="none" strike="noStrike" cap="none" normalizeH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(функціональний)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))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Функціональне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яка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обчисленнях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, де </a:t>
            </a:r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визначаються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до </a:t>
            </a:r>
            <a:r>
              <a:rPr lang="ru-RU" dirty="0" err="1" smtClean="0"/>
              <a:t>аргументів</a:t>
            </a:r>
            <a:r>
              <a:rPr lang="ru-RU" dirty="0" smtClean="0"/>
              <a:t>. Головна </a:t>
            </a:r>
            <a:r>
              <a:rPr lang="ru-RU" dirty="0" err="1" smtClean="0"/>
              <a:t>концепція</a:t>
            </a:r>
            <a:r>
              <a:rPr lang="ru-RU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як "перша особа",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як </a:t>
            </a:r>
            <a:r>
              <a:rPr lang="ru-RU" dirty="0" err="1" smtClean="0"/>
              <a:t>аргументи</a:t>
            </a:r>
            <a:r>
              <a:rPr lang="ru-RU" dirty="0" smtClean="0"/>
              <a:t>, </a:t>
            </a:r>
            <a:r>
              <a:rPr lang="ru-RU" dirty="0" err="1" smtClean="0"/>
              <a:t>повертати</a:t>
            </a:r>
            <a:r>
              <a:rPr lang="ru-RU" dirty="0" smtClean="0"/>
              <a:t> з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та </a:t>
            </a:r>
            <a:r>
              <a:rPr lang="ru-RU" dirty="0" err="1" smtClean="0"/>
              <a:t>зберігати</a:t>
            </a:r>
            <a:r>
              <a:rPr lang="ru-RU" dirty="0" smtClean="0"/>
              <a:t> у </a:t>
            </a:r>
            <a:r>
              <a:rPr lang="ru-RU" dirty="0" err="1" smtClean="0"/>
              <a:t>змінних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Чисті</a:t>
            </a:r>
            <a:r>
              <a:rPr lang="ru-RU" b="1" dirty="0" smtClean="0"/>
              <a:t> </a:t>
            </a:r>
            <a:r>
              <a:rPr lang="ru-RU" b="1" dirty="0" err="1" smtClean="0"/>
              <a:t>функції</a:t>
            </a:r>
            <a:r>
              <a:rPr lang="ru-RU" dirty="0" smtClean="0"/>
              <a:t>: </a:t>
            </a:r>
            <a:r>
              <a:rPr lang="ru-RU" dirty="0" err="1" smtClean="0"/>
              <a:t>Функції</a:t>
            </a:r>
            <a:r>
              <a:rPr lang="ru-RU" dirty="0" smtClean="0"/>
              <a:t> не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побічних</a:t>
            </a:r>
            <a:r>
              <a:rPr lang="ru-RU" dirty="0" smtClean="0"/>
              <a:t> </a:t>
            </a:r>
            <a:r>
              <a:rPr lang="ru-RU" dirty="0" err="1" smtClean="0"/>
              <a:t>ефектів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результат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, а не </a:t>
            </a:r>
            <a:r>
              <a:rPr lang="ru-RU" dirty="0" err="1" smtClean="0"/>
              <a:t>від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Необов'язковість</a:t>
            </a:r>
            <a:r>
              <a:rPr lang="ru-RU" b="1" dirty="0" smtClean="0"/>
              <a:t> </a:t>
            </a:r>
            <a:r>
              <a:rPr lang="ru-RU" b="1" dirty="0" err="1" smtClean="0"/>
              <a:t>змінних</a:t>
            </a:r>
            <a:r>
              <a:rPr lang="ru-RU" b="1" dirty="0" smtClean="0"/>
              <a:t> </a:t>
            </a:r>
            <a:r>
              <a:rPr lang="ru-RU" b="1" dirty="0" err="1" smtClean="0"/>
              <a:t>станів</a:t>
            </a:r>
            <a:r>
              <a:rPr lang="ru-RU" dirty="0" smtClean="0"/>
              <a:t>: </a:t>
            </a:r>
            <a:r>
              <a:rPr lang="ru-RU" dirty="0" err="1" smtClean="0"/>
              <a:t>Замість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обчислюють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аргументів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паралельного</a:t>
            </a:r>
            <a:r>
              <a:rPr lang="ru-RU" b="1" dirty="0" smtClean="0"/>
              <a:t>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 err="1" smtClean="0"/>
              <a:t>спільного</a:t>
            </a:r>
            <a:r>
              <a:rPr lang="ru-RU" dirty="0" smtClean="0"/>
              <a:t> стану,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виконуватися</a:t>
            </a:r>
            <a:r>
              <a:rPr lang="ru-RU" dirty="0" smtClean="0"/>
              <a:t> </a:t>
            </a:r>
            <a:r>
              <a:rPr lang="ru-RU" dirty="0" err="1" smtClean="0"/>
              <a:t>паралельно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Haskell, Lisp, Scala (</a:t>
            </a:r>
            <a:r>
              <a:rPr lang="ru-RU" dirty="0" err="1" smtClean="0"/>
              <a:t>частково</a:t>
            </a:r>
            <a:r>
              <a:rPr lang="ru-RU" dirty="0" smtClean="0"/>
              <a:t>), </a:t>
            </a:r>
            <a:r>
              <a:rPr lang="en-US" dirty="0" smtClean="0"/>
              <a:t>Python (</a:t>
            </a:r>
            <a:r>
              <a:rPr lang="ru-RU" dirty="0" err="1" smtClean="0"/>
              <a:t>частково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 як </a:t>
            </a:r>
            <a:r>
              <a:rPr lang="ru-RU" dirty="0" err="1" smtClean="0"/>
              <a:t>об'єкти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Автоматне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b="1" dirty="0" err="1" smtClean="0"/>
              <a:t>кінцеві</a:t>
            </a:r>
            <a:r>
              <a:rPr lang="ru-RU" b="1" dirty="0" smtClean="0"/>
              <a:t> </a:t>
            </a:r>
            <a:r>
              <a:rPr lang="ru-RU" b="1" dirty="0" err="1" smtClean="0"/>
              <a:t>автомати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для </a:t>
            </a:r>
            <a:r>
              <a:rPr lang="ru-RU" dirty="0" err="1" smtClean="0"/>
              <a:t>моделювання</a:t>
            </a:r>
            <a:r>
              <a:rPr lang="ru-RU" dirty="0" smtClean="0"/>
              <a:t> </a:t>
            </a:r>
            <a:r>
              <a:rPr lang="ru-RU" dirty="0" err="1" smtClean="0"/>
              <a:t>поведінки</a:t>
            </a:r>
            <a:r>
              <a:rPr lang="ru-RU" dirty="0" smtClean="0"/>
              <a:t> систем.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ідея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</a:t>
            </a:r>
            <a:r>
              <a:rPr lang="ru-RU" dirty="0" smtClean="0"/>
              <a:t> система переходить з одного стану до </a:t>
            </a:r>
            <a:r>
              <a:rPr lang="ru-RU" dirty="0" err="1" smtClean="0"/>
              <a:t>іншого</a:t>
            </a:r>
            <a:r>
              <a:rPr lang="ru-RU" dirty="0" smtClean="0"/>
              <a:t> в </a:t>
            </a:r>
            <a:r>
              <a:rPr lang="ru-RU" dirty="0" err="1" smtClean="0"/>
              <a:t>залежності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та правил переходу.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Модель переходу </a:t>
            </a:r>
            <a:r>
              <a:rPr lang="ru-RU" b="1" dirty="0" err="1" smtClean="0"/>
              <a:t>між</a:t>
            </a:r>
            <a:r>
              <a:rPr lang="ru-RU" b="1" dirty="0" smtClean="0"/>
              <a:t> станами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і правила переходу </a:t>
            </a:r>
            <a:r>
              <a:rPr lang="ru-RU" dirty="0" err="1" smtClean="0"/>
              <a:t>між</a:t>
            </a:r>
            <a:r>
              <a:rPr lang="ru-RU" dirty="0" smtClean="0"/>
              <a:t> ними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Використання</a:t>
            </a:r>
            <a:r>
              <a:rPr lang="ru-RU" b="1" dirty="0" smtClean="0"/>
              <a:t> </a:t>
            </a:r>
            <a:r>
              <a:rPr lang="ru-RU" b="1" dirty="0" err="1" smtClean="0"/>
              <a:t>подій</a:t>
            </a:r>
            <a:r>
              <a:rPr lang="ru-RU" dirty="0" smtClean="0"/>
              <a:t>: </a:t>
            </a:r>
            <a:r>
              <a:rPr lang="ru-RU" dirty="0" err="1" smtClean="0"/>
              <a:t>Кінцеві</a:t>
            </a:r>
            <a:r>
              <a:rPr lang="ru-RU" dirty="0" smtClean="0"/>
              <a:t> </a:t>
            </a:r>
            <a:r>
              <a:rPr lang="ru-RU" dirty="0" err="1" smtClean="0"/>
              <a:t>автомати</a:t>
            </a:r>
            <a:r>
              <a:rPr lang="ru-RU" dirty="0" smtClean="0"/>
              <a:t> часто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в </a:t>
            </a:r>
            <a:r>
              <a:rPr lang="ru-RU" dirty="0" err="1" smtClean="0"/>
              <a:t>подієво-орієнтованих</a:t>
            </a:r>
            <a:r>
              <a:rPr lang="ru-RU" dirty="0" smtClean="0"/>
              <a:t> системах, де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подія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 стану.</a:t>
            </a:r>
          </a:p>
          <a:p>
            <a:pPr lvl="1"/>
            <a:r>
              <a:rPr lang="ru-RU" b="1" dirty="0" err="1" smtClean="0"/>
              <a:t>Придатність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вбудованих</a:t>
            </a:r>
            <a:r>
              <a:rPr lang="ru-RU" b="1" dirty="0" smtClean="0"/>
              <a:t> систем</a:t>
            </a:r>
            <a:r>
              <a:rPr lang="ru-RU" dirty="0" smtClean="0"/>
              <a:t>: Парадигма добре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r>
              <a:rPr lang="ru-RU" dirty="0" err="1" smtClean="0"/>
              <a:t>мікроконтролерів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систем з </a:t>
            </a:r>
            <a:r>
              <a:rPr lang="ru-RU" dirty="0" err="1" smtClean="0"/>
              <a:t>обмеженими</a:t>
            </a:r>
            <a:r>
              <a:rPr lang="ru-RU" dirty="0" smtClean="0"/>
              <a:t> ресурсами.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ru-RU" dirty="0" err="1" smtClean="0"/>
              <a:t>Автоматні</a:t>
            </a:r>
            <a:r>
              <a:rPr lang="ru-RU" dirty="0" smtClean="0"/>
              <a:t> </a:t>
            </a:r>
            <a:r>
              <a:rPr lang="ru-RU" dirty="0" err="1" smtClean="0"/>
              <a:t>інтерпретатори</a:t>
            </a:r>
            <a:r>
              <a:rPr lang="ru-RU" dirty="0" smtClean="0"/>
              <a:t>, </a:t>
            </a:r>
            <a:r>
              <a:rPr lang="ru-RU" dirty="0" err="1" smtClean="0"/>
              <a:t>вбудоване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кінцевих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у </a:t>
            </a:r>
            <a:r>
              <a:rPr lang="ru-RU" dirty="0" err="1" smtClean="0"/>
              <a:t>робототехніці</a:t>
            </a:r>
            <a:r>
              <a:rPr lang="ru-RU" dirty="0" smtClean="0"/>
              <a:t> та </a:t>
            </a:r>
            <a:r>
              <a:rPr lang="ru-RU" dirty="0" err="1" smtClean="0"/>
              <a:t>цифрових</a:t>
            </a:r>
            <a:r>
              <a:rPr lang="ru-RU" dirty="0" smtClean="0"/>
              <a:t> системах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9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16520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(Σ)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розбита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1).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обидві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сторони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головка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Переміщуватися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410" t="17949" r="2243" b="57550"/>
          <a:stretch/>
        </p:blipFill>
        <p:spPr bwMode="auto">
          <a:xfrm>
            <a:off x="563880" y="4818185"/>
            <a:ext cx="10180319" cy="1318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624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402</TotalTime>
  <Words>2857</Words>
  <Application>Microsoft Office PowerPoint</Application>
  <PresentationFormat>Широкоэкранный</PresentationFormat>
  <Paragraphs>216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Arial Unicode MS</vt:lpstr>
      <vt:lpstr>Courier New</vt:lpstr>
      <vt:lpstr>Garamond</vt:lpstr>
      <vt:lpstr>Натуральные материалы</vt:lpstr>
      <vt:lpstr>Гурток Оптимізація та основи квантової інформації</vt:lpstr>
      <vt:lpstr>Види програмування</vt:lpstr>
      <vt:lpstr>Імперативне програмування</vt:lpstr>
      <vt:lpstr>Презентация PowerPoint</vt:lpstr>
      <vt:lpstr>Декларативне програмування</vt:lpstr>
      <vt:lpstr>Презентация PowerPoint</vt:lpstr>
      <vt:lpstr>Функціональне програмування</vt:lpstr>
      <vt:lpstr>Автоматне програмування</vt:lpstr>
      <vt:lpstr>Машина Поста</vt:lpstr>
      <vt:lpstr>Машина Поста</vt:lpstr>
      <vt:lpstr>Опис роботи машини Поста</vt:lpstr>
      <vt:lpstr>Формалізоване представлення</vt:lpstr>
      <vt:lpstr>Віднімання чисел (1-на с.ч.)</vt:lpstr>
      <vt:lpstr>Машина Мінського</vt:lpstr>
      <vt:lpstr>Машина Мінського</vt:lpstr>
      <vt:lpstr>Приклад програми:</vt:lpstr>
      <vt:lpstr>Машина Тьюрінга</vt:lpstr>
      <vt:lpstr>Машина Тьюрінга</vt:lpstr>
      <vt:lpstr>Опис роботи машини</vt:lpstr>
      <vt:lpstr>Таблиця переходів</vt:lpstr>
      <vt:lpstr>Приклад роботи: конкатинація</vt:lpstr>
      <vt:lpstr>Діаграма (для бінарної копіювання)</vt:lpstr>
      <vt:lpstr>Реалізація на Python</vt:lpstr>
      <vt:lpstr>Недетермінована машина Тьюрінга (НМТ)</vt:lpstr>
      <vt:lpstr>Відмінності від детермінованої машини Тьюрінга (ДМТ):</vt:lpstr>
      <vt:lpstr>Відмінності від детермінованої машини Тьюрінга (ДМТ): </vt:lpstr>
      <vt:lpstr>Порівняння складностей</vt:lpstr>
      <vt:lpstr>Порівняння складностей</vt:lpstr>
      <vt:lpstr>Ймовірнісна МТ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30</cp:revision>
  <dcterms:created xsi:type="dcterms:W3CDTF">2024-10-14T11:24:08Z</dcterms:created>
  <dcterms:modified xsi:type="dcterms:W3CDTF">2024-10-17T14:02:19Z</dcterms:modified>
</cp:coreProperties>
</file>