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comments/comment11.xml" ContentType="application/vnd.openxmlformats-officedocument.presentationml.comments+xml"/>
  <Override PartName="/ppt/notesSlides/notesSlide12.xml" ContentType="application/vnd.openxmlformats-officedocument.presentationml.notesSlide+xml"/>
  <Override PartName="/ppt/comments/comment12.xml" ContentType="application/vnd.openxmlformats-officedocument.presentationml.comments+xml"/>
  <Override PartName="/ppt/notesSlides/notesSlide13.xml" ContentType="application/vnd.openxmlformats-officedocument.presentationml.notesSlide+xml"/>
  <Override PartName="/ppt/comments/comment1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4.xml" ContentType="application/vnd.openxmlformats-officedocument.presentationml.comment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cahel Demissie" initials="" lastIdx="14" clrIdx="0"/>
  <p:cmAuthor id="1" name="Keith Bans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18"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3-09T20:44:49.232" idx="1">
    <p:pos x="6000" y="0"/>
    <p:text>*MECAHEL:*
Hello Class,
Our topic is on Homeowners vs Renters and which one is statistically fit for you, I am presenting this along with my group mates *READ NAMES*</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21-03-10T16:29:18.851" idx="10">
    <p:pos x="6000" y="0"/>
    <p:text>The next demographic looked at is gender, where there are more homeowners and renters who are male than female. The difference between homeowners and renters for both genders is only 1% which is not far off.</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21-03-10T17:09:49.625" idx="11">
    <p:pos x="6000" y="0"/>
    <p:text>The fourth variable we are looking at is income where as the income gets higher there were less instances, but as you can see more people were homeowners if they had low income, but as the income starts getting higher, renters gradually become more populated than homeowners.</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21-03-10T17:29:20.379" idx="12">
    <p:pos x="6000" y="0"/>
    <p:text>Race is another feature that we looked that shows trends with owning homes and renting. As white people make up about 60% of the United States, they have more instances in the dataset, which influences the chart. But other than that white people were more likely to own homes  than rent, while every other race in the dataset were more likely to rent a home than own one.</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21-03-10T22:19:18.135" idx="13">
    <p:pos x="6000" y="0"/>
    <p:text>The last variable analyzed was school attainment and how it can play a factor with renting a home vs buying one. Starting with people who didn't graduate high school, there wasn't a lot of instances of this group as they were unlikely to do both but it showed that they were more likely to rent than own a home, the next group which is obtaining a HS diploma or equivalent where 19% of them were home owners and 21% were renters, but the instances lowered when we went to people who didn't graduate college after attending to 18% owning homes, and 20% renting homes. The instances lowered even more with people who obtained their associate's with 10% being homeowners, and 8% being renters. But the instances of people who obtained their bachelor's were at an all time high and made up most of the data with 31% being homeowners, and 30% being renters. Degrees above bachelor's still had more home owners than renters but were only at 19% and 16%.
After analyzing the data *KEITH* will cover the insights grasped from the charts.</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21-03-10T21:22:04.769" idx="14">
    <p:pos x="6000" y="0"/>
    <p:text>I also like to include that I liked the process of data wrangling and turning the data into information with graphs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03-10T22:01:14.590" idx="2">
    <p:pos x="6000" y="0"/>
    <p:text>*MECAHEL:* 
A quick rundown with the table of contents, this presentation will include of course, an introduction, the steps of the data science pipeline which is ingestion, wrangling, exploratory data analysis, visualization. Along with Insights of the data, Recommendations and Future Projects and finally insights from the semester.
I'll let *STEVE* start with the introduction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1-03-10T03:19:41.969" idx="3">
    <p:pos x="6000" y="0"/>
    <p:text>*NAME:*
This project is about the differences between owning a home and renting one. During research, articles were found arguing over which one suits people more, but this is based on experiences and stories, so we decided to focus this topic on the data collected from the Census Bureau, and transform the data into information for analysis.
To explain the difference between the two, when you own a home you *READ OWNING BULLETS*, and when you rent a home you *READ RENTING BULLETS*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1-03-10T02:47:02.531" idx="4">
    <p:pos x="6000" y="0"/>
    <p:text>*NAME:*
The problem of this topic is everybody has their own circumstances when it comes to deciding between the two options. Whether if the place is close to your job, the income of a person, or more, people can't decide for themselves if they want to rent or buy a home. The concept map gives a brief understanding that lists things people should be aware of when deciding.</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1-03-10T22:15:22.426" idx="5">
    <p:pos x="6000" y="0"/>
    <p:text>*NAME:*
The concept map starts with the topic, which is owning or renting a home, and key points surrounding it that play a factor in the decision, is age: if a person is old enough to settle down for a home, or do they want to experience moving place to place with no hassle by renting, income: does the person have enough money to put down payment on mortgage. education: does the person have a high enough education to rent or own a home, and race: can it play a part on gaining a home to stay in.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1-03-10T22:15:45.818" idx="6">
    <p:pos x="6000" y="0"/>
    <p:text>*NAME:*
The purpose of this project is to examine the demographic, economic and social differences between renters and homeowners.
The objectives include 
*READ OBJECTIVES*
And the research questions include
*READ QUESTIONS*
That concludes the introduction, so I'm going to let *KEITH* start talking about the data science pipeline</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1-03-10T07:34:33.141" idx="7">
    <p:pos x="6000" y="0"/>
    <p:text>To start off the data science pipeline, we have ingestion. The data source used for the project is ACS 1-Year Estimates - Public Use Microdata Sample and the year used is 2019. The United States Census Bureau is the one who collects this data and uses it to find changes within the communities and states from housing, to demographics of people, and finances. This dataset is collected yearly with the most recent being 2019, dating to 2004.
The data files included housing and person files which were split into parts A and B because of how large they were. The number of instances were about a whopping count of 3,645,000, but we only needed variables that were related to our topic. These variables were race, age, income, tenure, gender, and school attainment. We managed to separate these variables from the files using data wrangling.</p:text>
  </p:cm>
  <p:cm authorId="1" dt="2021-03-10T07:34:33.141" idx="1">
    <p:pos x="6000" y="0"/>
    <p:text>put the number of instances "before wrangling" was 3,645,000</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1-03-10T06:59:04.029" idx="8">
    <p:pos x="6000" y="0"/>
    <p:text>Once we got the variables, the data was still a little bit too much than what we needed, so we used feature engineering. Starting off with marital status we only filtered people that were never married, the reason behind this is because we want to focus on individual people, that are living by themselves, with no relationship with others. 
Age is another variable is used where we removed everything from less than 22 to more than 82, because 22 is about the time people graduate college and get a job, while 82 is where some people may go into a group home, or unfortunately pass. 
Next we have race, where blacks, whites, Indians and Asians have their own column. The data had a Hispanic column but there were different types of Hispanics so we created a function that regardless if they were categorized Hispanic they received a 1 for true and 0 for false if they weren't.  Finally we categorized all the other races into one variable for whenever someone doesn't qualify for the other races.
The next variable wrangled was school attainment in which we removed, anything under 9th grade and kept everything above because we plan to group by people who didn't graduate HS,who got their GEDs or equivalent, who didn't graduate college, and who got their associate's, bachelor's or anything above a bachelor's.
We also wrangled income to remove any blanks, 0s, and negative numbers. The blanks meant they were under 15 years old, 0 meant they had no income, and negative meant they lost income which was unnecessary. But we cutoff the income at 150000 because this where the middle class average income ends, so anything above is high class.
The final variable wrangled was Tenure, where we removed blanks which were people in group homes that did not relate to the topic. We made a function where if someone owns with mortgage or loan, or own free and clear, they are considered a homeowner, but if someone is rented, or occupied without payment of rent, they are considered renters.</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1-03-10T16:13:09.021" idx="9">
    <p:pos x="6000" y="0"/>
    <p:text>After wrangling, it was time for visualizations where the first variable analyzed was age. As said before the age ranged from 22-82 where the average age in the dataset was 46 years old. We grouped the ages by 10 for even distribution and categorized the ages of the people by homeowner or renter. With that being said we see that renters dominated the age groups 22-31 and 32-41 with 36% and 22% as the average for renters in the set are 42 years old. But as the age groups get older homeowners start to rise from 42 all the way to 82 as the average of homeowners are 52 years old with percentages totaling to 16%,  23%, 22%, and 10%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6c8f3db2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6c8f3db2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8a903f6d_2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8a903f6d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6c8f3db2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6c8f3db2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c8f3db2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c8f3db2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3398cd976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3398cd97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68a903f6d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68a903f6d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68a903f6d_2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68a903f6d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6bf5e2d1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6bf5e2d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8a903f6d_2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8a903f6d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8a903f6d_2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8a903f6d_2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8a903f6d_2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8a903f6d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3398cd976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3398cd976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8a903f6d_2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8a903f6d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8a903f6d_2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8a903f6d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8a903f6d_2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8a903f6d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68a903f6d_2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68a903f6d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2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omments" Target="../comments/commen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13" y="1899863"/>
            <a:ext cx="8520600" cy="891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rgbClr val="573100"/>
                </a:solidFill>
                <a:latin typeface="Trebuchet MS"/>
                <a:ea typeface="Trebuchet MS"/>
                <a:cs typeface="Trebuchet MS"/>
                <a:sym typeface="Trebuchet MS"/>
              </a:rPr>
              <a:t>Homeowners vs Renters</a:t>
            </a:r>
            <a:endParaRPr>
              <a:solidFill>
                <a:srgbClr val="573100"/>
              </a:solidFill>
              <a:latin typeface="Trebuchet MS"/>
              <a:ea typeface="Trebuchet MS"/>
              <a:cs typeface="Trebuchet MS"/>
              <a:sym typeface="Trebuchet MS"/>
            </a:endParaRPr>
          </a:p>
        </p:txBody>
      </p:sp>
      <p:sp>
        <p:nvSpPr>
          <p:cNvPr id="55" name="Google Shape;55;p13"/>
          <p:cNvSpPr txBox="1">
            <a:spLocks noGrp="1"/>
          </p:cNvSpPr>
          <p:nvPr>
            <p:ph type="subTitle" idx="1"/>
          </p:nvPr>
        </p:nvSpPr>
        <p:spPr>
          <a:xfrm>
            <a:off x="425675" y="3247325"/>
            <a:ext cx="8520600" cy="1860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 sz="2280">
                <a:solidFill>
                  <a:srgbClr val="573100"/>
                </a:solidFill>
                <a:latin typeface="Trebuchet MS"/>
                <a:ea typeface="Trebuchet MS"/>
                <a:cs typeface="Trebuchet MS"/>
                <a:sym typeface="Trebuchet MS"/>
              </a:rPr>
              <a:t>Mecahel Demissie, Keith Bansa, Victor Adekola, Steve Scott II</a:t>
            </a:r>
            <a:endParaRPr sz="2280">
              <a:solidFill>
                <a:srgbClr val="573100"/>
              </a:solidFill>
              <a:latin typeface="Trebuchet MS"/>
              <a:ea typeface="Trebuchet MS"/>
              <a:cs typeface="Trebuchet MS"/>
              <a:sym typeface="Trebuchet MS"/>
            </a:endParaRPr>
          </a:p>
          <a:p>
            <a:pPr marL="0" lvl="0" indent="0" algn="ctr" rtl="0">
              <a:lnSpc>
                <a:spcPct val="80000"/>
              </a:lnSpc>
              <a:spcBef>
                <a:spcPts val="0"/>
              </a:spcBef>
              <a:spcAft>
                <a:spcPts val="0"/>
              </a:spcAft>
              <a:buSzPts val="935"/>
              <a:buNone/>
            </a:pPr>
            <a:r>
              <a:rPr lang="en" sz="2280">
                <a:solidFill>
                  <a:srgbClr val="573100"/>
                </a:solidFill>
                <a:latin typeface="Trebuchet MS"/>
                <a:ea typeface="Trebuchet MS"/>
                <a:cs typeface="Trebuchet MS"/>
                <a:sym typeface="Trebuchet MS"/>
              </a:rPr>
              <a:t>March 2021</a:t>
            </a:r>
            <a:endParaRPr sz="2280">
              <a:solidFill>
                <a:srgbClr val="573100"/>
              </a:solidFill>
              <a:latin typeface="Trebuchet MS"/>
              <a:ea typeface="Trebuchet MS"/>
              <a:cs typeface="Trebuchet MS"/>
              <a:sym typeface="Trebuchet MS"/>
            </a:endParaRPr>
          </a:p>
          <a:p>
            <a:pPr marL="0" lvl="0" indent="0" algn="ctr" rtl="0">
              <a:lnSpc>
                <a:spcPct val="80000"/>
              </a:lnSpc>
              <a:spcBef>
                <a:spcPts val="0"/>
              </a:spcBef>
              <a:spcAft>
                <a:spcPts val="0"/>
              </a:spcAft>
              <a:buSzPts val="935"/>
              <a:buNone/>
            </a:pPr>
            <a:r>
              <a:rPr lang="en" sz="2280">
                <a:solidFill>
                  <a:srgbClr val="573100"/>
                </a:solidFill>
                <a:latin typeface="Trebuchet MS"/>
                <a:ea typeface="Trebuchet MS"/>
                <a:cs typeface="Trebuchet MS"/>
                <a:sym typeface="Trebuchet MS"/>
              </a:rPr>
              <a:t>Bowie State University</a:t>
            </a:r>
            <a:endParaRPr sz="2280">
              <a:solidFill>
                <a:srgbClr val="573100"/>
              </a:solidFill>
              <a:latin typeface="Trebuchet MS"/>
              <a:ea typeface="Trebuchet MS"/>
              <a:cs typeface="Trebuchet MS"/>
              <a:sym typeface="Trebuchet MS"/>
            </a:endParaRPr>
          </a:p>
          <a:p>
            <a:pPr marL="0" lvl="0" indent="0" algn="ctr" rtl="0">
              <a:lnSpc>
                <a:spcPct val="80000"/>
              </a:lnSpc>
              <a:spcBef>
                <a:spcPts val="0"/>
              </a:spcBef>
              <a:spcAft>
                <a:spcPts val="0"/>
              </a:spcAft>
              <a:buSzPts val="935"/>
              <a:buNone/>
            </a:pPr>
            <a:r>
              <a:rPr lang="en" sz="2280">
                <a:solidFill>
                  <a:srgbClr val="573100"/>
                </a:solidFill>
                <a:latin typeface="Trebuchet MS"/>
                <a:ea typeface="Trebuchet MS"/>
                <a:cs typeface="Trebuchet MS"/>
                <a:sym typeface="Trebuchet MS"/>
              </a:rPr>
              <a:t>CTEC 128</a:t>
            </a:r>
            <a:endParaRPr sz="2280">
              <a:solidFill>
                <a:srgbClr val="573100"/>
              </a:solidFill>
              <a:latin typeface="Trebuchet MS"/>
              <a:ea typeface="Trebuchet MS"/>
              <a:cs typeface="Trebuchet MS"/>
              <a:sym typeface="Trebuchet MS"/>
            </a:endParaRPr>
          </a:p>
          <a:p>
            <a:pPr marL="0" lvl="0" indent="0" algn="ctr" rtl="0">
              <a:lnSpc>
                <a:spcPct val="80000"/>
              </a:lnSpc>
              <a:spcBef>
                <a:spcPts val="0"/>
              </a:spcBef>
              <a:spcAft>
                <a:spcPts val="0"/>
              </a:spcAft>
              <a:buSzPts val="935"/>
              <a:buNone/>
            </a:pPr>
            <a:endParaRPr sz="2280">
              <a:solidFill>
                <a:srgbClr val="573100"/>
              </a:solidFill>
              <a:latin typeface="Trebuchet MS"/>
              <a:ea typeface="Trebuchet MS"/>
              <a:cs typeface="Trebuchet MS"/>
              <a:sym typeface="Trebuchet MS"/>
            </a:endParaRPr>
          </a:p>
          <a:p>
            <a:pPr marL="0" lvl="0" indent="0" algn="ctr" rtl="0">
              <a:lnSpc>
                <a:spcPct val="80000"/>
              </a:lnSpc>
              <a:spcBef>
                <a:spcPts val="0"/>
              </a:spcBef>
              <a:spcAft>
                <a:spcPts val="0"/>
              </a:spcAft>
              <a:buSzPts val="935"/>
              <a:buNone/>
            </a:pPr>
            <a:endParaRPr sz="2280">
              <a:solidFill>
                <a:srgbClr val="573100"/>
              </a:solidFill>
              <a:latin typeface="Trebuchet MS"/>
              <a:ea typeface="Trebuchet MS"/>
              <a:cs typeface="Trebuchet MS"/>
              <a:sym typeface="Trebuchet MS"/>
            </a:endParaRPr>
          </a:p>
        </p:txBody>
      </p:sp>
      <p:pic>
        <p:nvPicPr>
          <p:cNvPr id="56" name="Google Shape;56;p13"/>
          <p:cNvPicPr preferRelativeResize="0"/>
          <p:nvPr/>
        </p:nvPicPr>
        <p:blipFill>
          <a:blip r:embed="rId3">
            <a:alphaModFix/>
          </a:blip>
          <a:stretch>
            <a:fillRect/>
          </a:stretch>
        </p:blipFill>
        <p:spPr>
          <a:xfrm>
            <a:off x="2361388" y="102900"/>
            <a:ext cx="4421226" cy="1768475"/>
          </a:xfrm>
          <a:prstGeom prst="rect">
            <a:avLst/>
          </a:prstGeom>
          <a:noFill/>
          <a:ln>
            <a:noFill/>
          </a:ln>
        </p:spPr>
      </p:pic>
      <p:sp>
        <p:nvSpPr>
          <p:cNvPr id="57" name="Google Shape;57;p13"/>
          <p:cNvSpPr txBox="1"/>
          <p:nvPr/>
        </p:nvSpPr>
        <p:spPr>
          <a:xfrm>
            <a:off x="2666400" y="2763275"/>
            <a:ext cx="38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Which one is STATISTICALLY fit for you?</a:t>
            </a:r>
            <a:endParaRPr>
              <a:solidFill>
                <a:srgbClr val="5731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Data Science Pipeline</a:t>
            </a:r>
            <a:endParaRPr>
              <a:solidFill>
                <a:srgbClr val="573100"/>
              </a:solidFill>
              <a:latin typeface="Trebuchet MS"/>
              <a:ea typeface="Trebuchet MS"/>
              <a:cs typeface="Trebuchet MS"/>
              <a:sym typeface="Trebuchet MS"/>
            </a:endParaRPr>
          </a:p>
        </p:txBody>
      </p:sp>
      <p:sp>
        <p:nvSpPr>
          <p:cNvPr id="131" name="Google Shape;131;p22"/>
          <p:cNvSpPr txBox="1">
            <a:spLocks noGrp="1"/>
          </p:cNvSpPr>
          <p:nvPr>
            <p:ph type="title"/>
          </p:nvPr>
        </p:nvSpPr>
        <p:spPr>
          <a:xfrm>
            <a:off x="311700" y="903750"/>
            <a:ext cx="9420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EDA</a:t>
            </a:r>
            <a:endParaRPr sz="1220">
              <a:solidFill>
                <a:srgbClr val="573100"/>
              </a:solidFill>
              <a:latin typeface="Trebuchet MS"/>
              <a:ea typeface="Trebuchet MS"/>
              <a:cs typeface="Trebuchet MS"/>
              <a:sym typeface="Trebuchet MS"/>
            </a:endParaRPr>
          </a:p>
        </p:txBody>
      </p:sp>
      <p:sp>
        <p:nvSpPr>
          <p:cNvPr id="132" name="Google Shape;132;p22"/>
          <p:cNvSpPr txBox="1">
            <a:spLocks noGrp="1"/>
          </p:cNvSpPr>
          <p:nvPr>
            <p:ph type="title"/>
          </p:nvPr>
        </p:nvSpPr>
        <p:spPr>
          <a:xfrm>
            <a:off x="4101000" y="3592925"/>
            <a:ext cx="9420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Figure 2.</a:t>
            </a:r>
            <a:endParaRPr sz="1220">
              <a:solidFill>
                <a:srgbClr val="573100"/>
              </a:solidFill>
              <a:latin typeface="Trebuchet MS"/>
              <a:ea typeface="Trebuchet MS"/>
              <a:cs typeface="Trebuchet MS"/>
              <a:sym typeface="Trebuchet MS"/>
            </a:endParaRPr>
          </a:p>
        </p:txBody>
      </p:sp>
      <p:sp>
        <p:nvSpPr>
          <p:cNvPr id="133" name="Google Shape;133;p22"/>
          <p:cNvSpPr txBox="1">
            <a:spLocks noGrp="1"/>
          </p:cNvSpPr>
          <p:nvPr>
            <p:ph type="title"/>
          </p:nvPr>
        </p:nvSpPr>
        <p:spPr>
          <a:xfrm>
            <a:off x="311700" y="4315225"/>
            <a:ext cx="85206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Not much of a difference between the two.</a:t>
            </a:r>
            <a:endParaRPr sz="1220">
              <a:solidFill>
                <a:srgbClr val="573100"/>
              </a:solidFill>
              <a:latin typeface="Trebuchet MS"/>
              <a:ea typeface="Trebuchet MS"/>
              <a:cs typeface="Trebuchet MS"/>
              <a:sym typeface="Trebuchet MS"/>
            </a:endParaRPr>
          </a:p>
        </p:txBody>
      </p:sp>
      <p:pic>
        <p:nvPicPr>
          <p:cNvPr id="134" name="Google Shape;134;p22"/>
          <p:cNvPicPr preferRelativeResize="0"/>
          <p:nvPr/>
        </p:nvPicPr>
        <p:blipFill>
          <a:blip r:embed="rId3">
            <a:alphaModFix/>
          </a:blip>
          <a:stretch>
            <a:fillRect/>
          </a:stretch>
        </p:blipFill>
        <p:spPr>
          <a:xfrm>
            <a:off x="2683025" y="1322525"/>
            <a:ext cx="3777946" cy="2270400"/>
          </a:xfrm>
          <a:prstGeom prst="rect">
            <a:avLst/>
          </a:prstGeom>
          <a:noFill/>
          <a:ln>
            <a:noFill/>
          </a:ln>
        </p:spPr>
      </p:pic>
      <p:sp>
        <p:nvSpPr>
          <p:cNvPr id="135" name="Google Shape;135;p22"/>
          <p:cNvSpPr txBox="1"/>
          <p:nvPr/>
        </p:nvSpPr>
        <p:spPr>
          <a:xfrm>
            <a:off x="6774875" y="2219700"/>
            <a:ext cx="18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Correlation = 1</a:t>
            </a:r>
            <a:endParaRPr>
              <a:solidFill>
                <a:srgbClr val="573100"/>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Data Science Pipeline</a:t>
            </a:r>
            <a:endParaRPr>
              <a:solidFill>
                <a:srgbClr val="573100"/>
              </a:solidFill>
              <a:latin typeface="Trebuchet MS"/>
              <a:ea typeface="Trebuchet MS"/>
              <a:cs typeface="Trebuchet MS"/>
              <a:sym typeface="Trebuchet MS"/>
            </a:endParaRPr>
          </a:p>
        </p:txBody>
      </p:sp>
      <p:sp>
        <p:nvSpPr>
          <p:cNvPr id="141" name="Google Shape;141;p23"/>
          <p:cNvSpPr txBox="1">
            <a:spLocks noGrp="1"/>
          </p:cNvSpPr>
          <p:nvPr>
            <p:ph type="title"/>
          </p:nvPr>
        </p:nvSpPr>
        <p:spPr>
          <a:xfrm>
            <a:off x="311700" y="903750"/>
            <a:ext cx="9420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EDA</a:t>
            </a:r>
            <a:endParaRPr sz="1220">
              <a:solidFill>
                <a:srgbClr val="573100"/>
              </a:solidFill>
              <a:latin typeface="Trebuchet MS"/>
              <a:ea typeface="Trebuchet MS"/>
              <a:cs typeface="Trebuchet MS"/>
              <a:sym typeface="Trebuchet MS"/>
            </a:endParaRPr>
          </a:p>
        </p:txBody>
      </p:sp>
      <p:sp>
        <p:nvSpPr>
          <p:cNvPr id="142" name="Google Shape;142;p23"/>
          <p:cNvSpPr txBox="1">
            <a:spLocks noGrp="1"/>
          </p:cNvSpPr>
          <p:nvPr>
            <p:ph type="title"/>
          </p:nvPr>
        </p:nvSpPr>
        <p:spPr>
          <a:xfrm>
            <a:off x="4101000" y="3585800"/>
            <a:ext cx="9420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Figure 3.</a:t>
            </a:r>
            <a:endParaRPr sz="1220">
              <a:solidFill>
                <a:srgbClr val="573100"/>
              </a:solidFill>
              <a:latin typeface="Trebuchet MS"/>
              <a:ea typeface="Trebuchet MS"/>
              <a:cs typeface="Trebuchet MS"/>
              <a:sym typeface="Trebuchet MS"/>
            </a:endParaRPr>
          </a:p>
        </p:txBody>
      </p:sp>
      <p:sp>
        <p:nvSpPr>
          <p:cNvPr id="143" name="Google Shape;143;p23"/>
          <p:cNvSpPr txBox="1">
            <a:spLocks noGrp="1"/>
          </p:cNvSpPr>
          <p:nvPr>
            <p:ph type="title"/>
          </p:nvPr>
        </p:nvSpPr>
        <p:spPr>
          <a:xfrm>
            <a:off x="311700" y="4315225"/>
            <a:ext cx="8520600" cy="45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Instances drop after $100,000+ income</a:t>
            </a:r>
            <a:endParaRPr sz="1220">
              <a:solidFill>
                <a:srgbClr val="573100"/>
              </a:solidFill>
              <a:latin typeface="Trebuchet MS"/>
              <a:ea typeface="Trebuchet MS"/>
              <a:cs typeface="Trebuchet MS"/>
              <a:sym typeface="Trebuchet MS"/>
            </a:endParaRPr>
          </a:p>
        </p:txBody>
      </p:sp>
      <p:pic>
        <p:nvPicPr>
          <p:cNvPr id="144" name="Google Shape;144;p23"/>
          <p:cNvPicPr preferRelativeResize="0"/>
          <p:nvPr/>
        </p:nvPicPr>
        <p:blipFill>
          <a:blip r:embed="rId3">
            <a:alphaModFix/>
          </a:blip>
          <a:stretch>
            <a:fillRect/>
          </a:stretch>
        </p:blipFill>
        <p:spPr>
          <a:xfrm>
            <a:off x="2052263" y="1170125"/>
            <a:ext cx="5039466" cy="2263274"/>
          </a:xfrm>
          <a:prstGeom prst="rect">
            <a:avLst/>
          </a:prstGeom>
          <a:noFill/>
          <a:ln>
            <a:noFill/>
          </a:ln>
        </p:spPr>
      </p:pic>
      <p:sp>
        <p:nvSpPr>
          <p:cNvPr id="145" name="Google Shape;145;p23"/>
          <p:cNvSpPr txBox="1"/>
          <p:nvPr/>
        </p:nvSpPr>
        <p:spPr>
          <a:xfrm>
            <a:off x="7180925" y="2233950"/>
            <a:ext cx="18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Correlation = 0.99</a:t>
            </a:r>
            <a:endParaRPr>
              <a:solidFill>
                <a:srgbClr val="5731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Data Science Pipeline</a:t>
            </a:r>
            <a:endParaRPr>
              <a:solidFill>
                <a:srgbClr val="573100"/>
              </a:solidFill>
              <a:latin typeface="Trebuchet MS"/>
              <a:ea typeface="Trebuchet MS"/>
              <a:cs typeface="Trebuchet MS"/>
              <a:sym typeface="Trebuchet MS"/>
            </a:endParaRPr>
          </a:p>
        </p:txBody>
      </p:sp>
      <p:sp>
        <p:nvSpPr>
          <p:cNvPr id="151" name="Google Shape;151;p24"/>
          <p:cNvSpPr txBox="1">
            <a:spLocks noGrp="1"/>
          </p:cNvSpPr>
          <p:nvPr>
            <p:ph type="title"/>
          </p:nvPr>
        </p:nvSpPr>
        <p:spPr>
          <a:xfrm>
            <a:off x="311700" y="903750"/>
            <a:ext cx="9420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EDA</a:t>
            </a:r>
            <a:endParaRPr sz="1220">
              <a:solidFill>
                <a:srgbClr val="573100"/>
              </a:solidFill>
              <a:latin typeface="Trebuchet MS"/>
              <a:ea typeface="Trebuchet MS"/>
              <a:cs typeface="Trebuchet MS"/>
              <a:sym typeface="Trebuchet MS"/>
            </a:endParaRPr>
          </a:p>
        </p:txBody>
      </p:sp>
      <p:sp>
        <p:nvSpPr>
          <p:cNvPr id="152" name="Google Shape;152;p24"/>
          <p:cNvSpPr txBox="1">
            <a:spLocks noGrp="1"/>
          </p:cNvSpPr>
          <p:nvPr>
            <p:ph type="title"/>
          </p:nvPr>
        </p:nvSpPr>
        <p:spPr>
          <a:xfrm>
            <a:off x="4101000" y="3592925"/>
            <a:ext cx="9420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Figure 4.</a:t>
            </a:r>
            <a:endParaRPr sz="1220">
              <a:solidFill>
                <a:srgbClr val="573100"/>
              </a:solidFill>
              <a:latin typeface="Trebuchet MS"/>
              <a:ea typeface="Trebuchet MS"/>
              <a:cs typeface="Trebuchet MS"/>
              <a:sym typeface="Trebuchet MS"/>
            </a:endParaRPr>
          </a:p>
        </p:txBody>
      </p:sp>
      <p:sp>
        <p:nvSpPr>
          <p:cNvPr id="153" name="Google Shape;153;p24"/>
          <p:cNvSpPr txBox="1">
            <a:spLocks noGrp="1"/>
          </p:cNvSpPr>
          <p:nvPr>
            <p:ph type="title"/>
          </p:nvPr>
        </p:nvSpPr>
        <p:spPr>
          <a:xfrm>
            <a:off x="311700" y="4315225"/>
            <a:ext cx="85206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Many instances of white people which influences the chart heavily, making up 70% of the data set</a:t>
            </a:r>
            <a:endParaRPr sz="1220">
              <a:solidFill>
                <a:srgbClr val="573100"/>
              </a:solidFill>
              <a:latin typeface="Trebuchet MS"/>
              <a:ea typeface="Trebuchet MS"/>
              <a:cs typeface="Trebuchet MS"/>
              <a:sym typeface="Trebuchet MS"/>
            </a:endParaRPr>
          </a:p>
        </p:txBody>
      </p:sp>
      <p:pic>
        <p:nvPicPr>
          <p:cNvPr id="154" name="Google Shape;154;p24"/>
          <p:cNvPicPr preferRelativeResize="0"/>
          <p:nvPr/>
        </p:nvPicPr>
        <p:blipFill>
          <a:blip r:embed="rId3">
            <a:alphaModFix/>
          </a:blip>
          <a:stretch>
            <a:fillRect/>
          </a:stretch>
        </p:blipFill>
        <p:spPr>
          <a:xfrm>
            <a:off x="2681525" y="1246650"/>
            <a:ext cx="3780949" cy="2270400"/>
          </a:xfrm>
          <a:prstGeom prst="rect">
            <a:avLst/>
          </a:prstGeom>
          <a:noFill/>
          <a:ln>
            <a:noFill/>
          </a:ln>
        </p:spPr>
      </p:pic>
      <p:sp>
        <p:nvSpPr>
          <p:cNvPr id="155" name="Google Shape;155;p24"/>
          <p:cNvSpPr txBox="1"/>
          <p:nvPr/>
        </p:nvSpPr>
        <p:spPr>
          <a:xfrm>
            <a:off x="6774875" y="2219700"/>
            <a:ext cx="18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Correlation = 0.99</a:t>
            </a:r>
            <a:endParaRPr>
              <a:solidFill>
                <a:srgbClr val="5731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Data Science Pipeline</a:t>
            </a:r>
            <a:endParaRPr>
              <a:solidFill>
                <a:srgbClr val="573100"/>
              </a:solidFill>
              <a:latin typeface="Trebuchet MS"/>
              <a:ea typeface="Trebuchet MS"/>
              <a:cs typeface="Trebuchet MS"/>
              <a:sym typeface="Trebuchet MS"/>
            </a:endParaRPr>
          </a:p>
        </p:txBody>
      </p:sp>
      <p:sp>
        <p:nvSpPr>
          <p:cNvPr id="161" name="Google Shape;161;p25"/>
          <p:cNvSpPr txBox="1">
            <a:spLocks noGrp="1"/>
          </p:cNvSpPr>
          <p:nvPr>
            <p:ph type="title"/>
          </p:nvPr>
        </p:nvSpPr>
        <p:spPr>
          <a:xfrm>
            <a:off x="311700" y="903750"/>
            <a:ext cx="9420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EDA</a:t>
            </a:r>
            <a:endParaRPr sz="1220">
              <a:solidFill>
                <a:srgbClr val="573100"/>
              </a:solidFill>
              <a:latin typeface="Trebuchet MS"/>
              <a:ea typeface="Trebuchet MS"/>
              <a:cs typeface="Trebuchet MS"/>
              <a:sym typeface="Trebuchet MS"/>
            </a:endParaRPr>
          </a:p>
        </p:txBody>
      </p:sp>
      <p:sp>
        <p:nvSpPr>
          <p:cNvPr id="162" name="Google Shape;162;p25"/>
          <p:cNvSpPr txBox="1">
            <a:spLocks noGrp="1"/>
          </p:cNvSpPr>
          <p:nvPr>
            <p:ph type="title"/>
          </p:nvPr>
        </p:nvSpPr>
        <p:spPr>
          <a:xfrm>
            <a:off x="4101000" y="3585800"/>
            <a:ext cx="9420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Figure 5.</a:t>
            </a:r>
            <a:endParaRPr sz="1220">
              <a:solidFill>
                <a:srgbClr val="573100"/>
              </a:solidFill>
              <a:latin typeface="Trebuchet MS"/>
              <a:ea typeface="Trebuchet MS"/>
              <a:cs typeface="Trebuchet MS"/>
              <a:sym typeface="Trebuchet MS"/>
            </a:endParaRPr>
          </a:p>
        </p:txBody>
      </p:sp>
      <p:sp>
        <p:nvSpPr>
          <p:cNvPr id="163" name="Google Shape;163;p25"/>
          <p:cNvSpPr txBox="1">
            <a:spLocks noGrp="1"/>
          </p:cNvSpPr>
          <p:nvPr>
            <p:ph type="title"/>
          </p:nvPr>
        </p:nvSpPr>
        <p:spPr>
          <a:xfrm>
            <a:off x="311700" y="4315225"/>
            <a:ext cx="85206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More homeowners as school attainment increases</a:t>
            </a:r>
            <a:endParaRPr sz="1220">
              <a:solidFill>
                <a:srgbClr val="573100"/>
              </a:solidFill>
              <a:latin typeface="Trebuchet MS"/>
              <a:ea typeface="Trebuchet MS"/>
              <a:cs typeface="Trebuchet MS"/>
              <a:sym typeface="Trebuchet MS"/>
            </a:endParaRPr>
          </a:p>
        </p:txBody>
      </p:sp>
      <p:pic>
        <p:nvPicPr>
          <p:cNvPr id="164" name="Google Shape;164;p25"/>
          <p:cNvPicPr preferRelativeResize="0"/>
          <p:nvPr/>
        </p:nvPicPr>
        <p:blipFill>
          <a:blip r:embed="rId3">
            <a:alphaModFix/>
          </a:blip>
          <a:stretch>
            <a:fillRect/>
          </a:stretch>
        </p:blipFill>
        <p:spPr>
          <a:xfrm>
            <a:off x="2588063" y="1109488"/>
            <a:ext cx="3967882" cy="2384538"/>
          </a:xfrm>
          <a:prstGeom prst="rect">
            <a:avLst/>
          </a:prstGeom>
          <a:noFill/>
          <a:ln>
            <a:noFill/>
          </a:ln>
        </p:spPr>
      </p:pic>
      <p:sp>
        <p:nvSpPr>
          <p:cNvPr id="165" name="Google Shape;165;p25"/>
          <p:cNvSpPr txBox="1"/>
          <p:nvPr/>
        </p:nvSpPr>
        <p:spPr>
          <a:xfrm>
            <a:off x="6774875" y="2219700"/>
            <a:ext cx="18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Correlation = 0.97</a:t>
            </a:r>
            <a:endParaRPr>
              <a:solidFill>
                <a:srgbClr val="5731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Data Insights </a:t>
            </a:r>
            <a:endParaRPr>
              <a:solidFill>
                <a:srgbClr val="573100"/>
              </a:solidFill>
              <a:latin typeface="Trebuchet MS"/>
              <a:ea typeface="Trebuchet MS"/>
              <a:cs typeface="Trebuchet MS"/>
              <a:sym typeface="Trebuchet MS"/>
            </a:endParaRPr>
          </a:p>
        </p:txBody>
      </p:sp>
      <p:sp>
        <p:nvSpPr>
          <p:cNvPr id="171" name="Google Shape;17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5000"/>
              </a:lnSpc>
              <a:spcBef>
                <a:spcPts val="0"/>
              </a:spcBef>
              <a:spcAft>
                <a:spcPts val="0"/>
              </a:spcAft>
              <a:buClr>
                <a:srgbClr val="573100"/>
              </a:buClr>
              <a:buSzPts val="1400"/>
              <a:buFont typeface="Trebuchet MS"/>
              <a:buChar char="●"/>
            </a:pPr>
            <a:r>
              <a:rPr lang="en" sz="1400">
                <a:solidFill>
                  <a:srgbClr val="573100"/>
                </a:solidFill>
                <a:latin typeface="Trebuchet MS"/>
                <a:ea typeface="Trebuchet MS"/>
                <a:cs typeface="Trebuchet MS"/>
                <a:sym typeface="Trebuchet MS"/>
              </a:rPr>
              <a:t>The data visualizations can be used to build some conclusions about the data. After considering the data, it can be concluded that 60-70% were White, and the rest of categories making up that remaining 30%. The biased representation of this data is a concern and must be quickly addressed rather than put aside, because if data isn’t processed correctly and accurately it is still just information and due to this we cannot be 100% sure the correlations, lower instances of income, and along with the rest of the data wrangling are accurate.</a:t>
            </a:r>
            <a:endParaRPr sz="1400">
              <a:solidFill>
                <a:srgbClr val="573100"/>
              </a:solidFill>
              <a:latin typeface="Trebuchet MS"/>
              <a:ea typeface="Trebuchet MS"/>
              <a:cs typeface="Trebuchet MS"/>
              <a:sym typeface="Trebuchet MS"/>
            </a:endParaRPr>
          </a:p>
          <a:p>
            <a:pPr marL="0" lvl="0" indent="0" algn="l" rtl="0">
              <a:lnSpc>
                <a:spcPct val="105000"/>
              </a:lnSpc>
              <a:spcBef>
                <a:spcPts val="1200"/>
              </a:spcBef>
              <a:spcAft>
                <a:spcPts val="0"/>
              </a:spcAft>
              <a:buSzPts val="1018"/>
              <a:buNone/>
            </a:pPr>
            <a:endParaRPr sz="1400">
              <a:solidFill>
                <a:srgbClr val="573100"/>
              </a:solidFill>
              <a:latin typeface="Trebuchet MS"/>
              <a:ea typeface="Trebuchet MS"/>
              <a:cs typeface="Trebuchet MS"/>
              <a:sym typeface="Trebuchet MS"/>
            </a:endParaRPr>
          </a:p>
          <a:p>
            <a:pPr marL="457200" lvl="0" indent="-317500" algn="l" rtl="0">
              <a:lnSpc>
                <a:spcPct val="105000"/>
              </a:lnSpc>
              <a:spcBef>
                <a:spcPts val="1200"/>
              </a:spcBef>
              <a:spcAft>
                <a:spcPts val="0"/>
              </a:spcAft>
              <a:buClr>
                <a:srgbClr val="573100"/>
              </a:buClr>
              <a:buSzPts val="1400"/>
              <a:buFont typeface="Trebuchet MS"/>
              <a:buChar char="●"/>
            </a:pPr>
            <a:r>
              <a:rPr lang="en" sz="1400">
                <a:solidFill>
                  <a:srgbClr val="573100"/>
                </a:solidFill>
                <a:latin typeface="Trebuchet MS"/>
                <a:ea typeface="Trebuchet MS"/>
                <a:cs typeface="Trebuchet MS"/>
                <a:sym typeface="Trebuchet MS"/>
              </a:rPr>
              <a:t>Overall, it would be safe to say there are more renters in the age group 22-31 as compared to the others and more homeowners in the age group 52-61 as compared to the rest of the age groups, more male homeowners and renters as compared to the opposite sex and also people who have attained a Bachelor’s degree tend more to be homeowners and renters.</a:t>
            </a:r>
            <a:endParaRPr sz="1400">
              <a:solidFill>
                <a:srgbClr val="5731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Recommendations/Future Projects</a:t>
            </a:r>
            <a:endParaRPr>
              <a:solidFill>
                <a:srgbClr val="573100"/>
              </a:solidFill>
              <a:latin typeface="Trebuchet MS"/>
              <a:ea typeface="Trebuchet MS"/>
              <a:cs typeface="Trebuchet MS"/>
              <a:sym typeface="Trebuchet MS"/>
            </a:endParaRPr>
          </a:p>
        </p:txBody>
      </p:sp>
      <p:sp>
        <p:nvSpPr>
          <p:cNvPr id="177" name="Google Shape;177;p27"/>
          <p:cNvSpPr txBox="1"/>
          <p:nvPr/>
        </p:nvSpPr>
        <p:spPr>
          <a:xfrm>
            <a:off x="311700" y="1016300"/>
            <a:ext cx="8722500" cy="3632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u="sng">
                <a:solidFill>
                  <a:srgbClr val="573100"/>
                </a:solidFill>
                <a:latin typeface="Trebuchet MS"/>
                <a:ea typeface="Trebuchet MS"/>
                <a:cs typeface="Trebuchet MS"/>
                <a:sym typeface="Trebuchet MS"/>
              </a:rPr>
              <a:t>Recommendations</a:t>
            </a:r>
            <a:endParaRPr u="sng">
              <a:solidFill>
                <a:srgbClr val="573100"/>
              </a:solidFill>
              <a:latin typeface="Trebuchet MS"/>
              <a:ea typeface="Trebuchet MS"/>
              <a:cs typeface="Trebuchet MS"/>
              <a:sym typeface="Trebuchet MS"/>
            </a:endParaRPr>
          </a:p>
          <a:p>
            <a:pPr marL="457200" lvl="0" indent="0" algn="l" rtl="0">
              <a:spcBef>
                <a:spcPts val="0"/>
              </a:spcBef>
              <a:spcAft>
                <a:spcPts val="0"/>
              </a:spcAft>
              <a:buNone/>
            </a:pPr>
            <a:endParaRPr>
              <a:solidFill>
                <a:srgbClr val="573100"/>
              </a:solidFill>
              <a:latin typeface="Trebuchet MS"/>
              <a:ea typeface="Trebuchet MS"/>
              <a:cs typeface="Trebuchet MS"/>
              <a:sym typeface="Trebuchet MS"/>
            </a:endParaRPr>
          </a:p>
          <a:p>
            <a:pPr marL="457200" lvl="0" indent="-317500" algn="l" rtl="0">
              <a:spcBef>
                <a:spcPts val="0"/>
              </a:spcBef>
              <a:spcAft>
                <a:spcPts val="0"/>
              </a:spcAft>
              <a:buClr>
                <a:srgbClr val="573100"/>
              </a:buClr>
              <a:buSzPts val="1400"/>
              <a:buFont typeface="Trebuchet MS"/>
              <a:buChar char="●"/>
            </a:pPr>
            <a:r>
              <a:rPr lang="en">
                <a:solidFill>
                  <a:srgbClr val="573100"/>
                </a:solidFill>
                <a:latin typeface="Trebuchet MS"/>
                <a:ea typeface="Trebuchet MS"/>
                <a:cs typeface="Trebuchet MS"/>
                <a:sym typeface="Trebuchet MS"/>
              </a:rPr>
              <a:t>Doing intensive research to come up with a comprehensive reason to use data only in specific states to reduce the number of instances for smooth and effective use in excel.</a:t>
            </a:r>
            <a:endParaRPr>
              <a:solidFill>
                <a:srgbClr val="573100"/>
              </a:solidFill>
              <a:latin typeface="Trebuchet MS"/>
              <a:ea typeface="Trebuchet MS"/>
              <a:cs typeface="Trebuchet MS"/>
              <a:sym typeface="Trebuchet MS"/>
            </a:endParaRPr>
          </a:p>
          <a:p>
            <a:pPr marL="457200" lvl="0" indent="0" algn="l" rtl="0">
              <a:spcBef>
                <a:spcPts val="0"/>
              </a:spcBef>
              <a:spcAft>
                <a:spcPts val="0"/>
              </a:spcAft>
              <a:buNone/>
            </a:pPr>
            <a:endParaRPr>
              <a:solidFill>
                <a:srgbClr val="573100"/>
              </a:solidFill>
              <a:latin typeface="Trebuchet MS"/>
              <a:ea typeface="Trebuchet MS"/>
              <a:cs typeface="Trebuchet MS"/>
              <a:sym typeface="Trebuchet MS"/>
            </a:endParaRPr>
          </a:p>
          <a:p>
            <a:pPr marL="457200" lvl="0" indent="-317500" algn="l" rtl="0">
              <a:spcBef>
                <a:spcPts val="0"/>
              </a:spcBef>
              <a:spcAft>
                <a:spcPts val="0"/>
              </a:spcAft>
              <a:buClr>
                <a:srgbClr val="573100"/>
              </a:buClr>
              <a:buSzPts val="1400"/>
              <a:buFont typeface="Trebuchet MS"/>
              <a:buChar char="●"/>
            </a:pPr>
            <a:r>
              <a:rPr lang="en">
                <a:solidFill>
                  <a:srgbClr val="573100"/>
                </a:solidFill>
                <a:latin typeface="Trebuchet MS"/>
                <a:ea typeface="Trebuchet MS"/>
                <a:cs typeface="Trebuchet MS"/>
                <a:sym typeface="Trebuchet MS"/>
              </a:rPr>
              <a:t>Would recommend taking time to learn programming languages applicable to excel, such as: Python, C++, and C#  to ensure hassle free data wrangling and save a lot more time.</a:t>
            </a:r>
            <a:endParaRPr>
              <a:solidFill>
                <a:srgbClr val="573100"/>
              </a:solidFill>
              <a:latin typeface="Trebuchet MS"/>
              <a:ea typeface="Trebuchet MS"/>
              <a:cs typeface="Trebuchet MS"/>
              <a:sym typeface="Trebuchet MS"/>
            </a:endParaRPr>
          </a:p>
          <a:p>
            <a:pPr marL="457200" lvl="0" indent="0" algn="l" rtl="0">
              <a:spcBef>
                <a:spcPts val="0"/>
              </a:spcBef>
              <a:spcAft>
                <a:spcPts val="0"/>
              </a:spcAft>
              <a:buNone/>
            </a:pPr>
            <a:endParaRPr>
              <a:solidFill>
                <a:srgbClr val="573100"/>
              </a:solidFill>
              <a:latin typeface="Trebuchet MS"/>
              <a:ea typeface="Trebuchet MS"/>
              <a:cs typeface="Trebuchet MS"/>
              <a:sym typeface="Trebuchet MS"/>
            </a:endParaRPr>
          </a:p>
          <a:p>
            <a:pPr marL="457200" lvl="0" indent="-317500" algn="l" rtl="0">
              <a:spcBef>
                <a:spcPts val="0"/>
              </a:spcBef>
              <a:spcAft>
                <a:spcPts val="0"/>
              </a:spcAft>
              <a:buClr>
                <a:srgbClr val="573100"/>
              </a:buClr>
              <a:buSzPts val="1400"/>
              <a:buFont typeface="Trebuchet MS"/>
              <a:buChar char="●"/>
            </a:pPr>
            <a:r>
              <a:rPr lang="en">
                <a:solidFill>
                  <a:srgbClr val="573100"/>
                </a:solidFill>
                <a:latin typeface="Trebuchet MS"/>
                <a:ea typeface="Trebuchet MS"/>
                <a:cs typeface="Trebuchet MS"/>
                <a:sym typeface="Trebuchet MS"/>
              </a:rPr>
              <a:t>Taking time to read past data science reports in and out of the class to take note of do’s, donts, vocabulary words etc.</a:t>
            </a:r>
            <a:endParaRPr>
              <a:solidFill>
                <a:srgbClr val="573100"/>
              </a:solidFill>
              <a:latin typeface="Trebuchet MS"/>
              <a:ea typeface="Trebuchet MS"/>
              <a:cs typeface="Trebuchet MS"/>
              <a:sym typeface="Trebuchet MS"/>
            </a:endParaRPr>
          </a:p>
          <a:p>
            <a:pPr marL="457200" lvl="0" indent="0" algn="l" rtl="0">
              <a:spcBef>
                <a:spcPts val="0"/>
              </a:spcBef>
              <a:spcAft>
                <a:spcPts val="0"/>
              </a:spcAft>
              <a:buNone/>
            </a:pPr>
            <a:endParaRPr u="sng">
              <a:solidFill>
                <a:srgbClr val="573100"/>
              </a:solidFill>
              <a:latin typeface="Trebuchet MS"/>
              <a:ea typeface="Trebuchet MS"/>
              <a:cs typeface="Trebuchet MS"/>
              <a:sym typeface="Trebuchet MS"/>
            </a:endParaRPr>
          </a:p>
          <a:p>
            <a:pPr marL="457200" lvl="0" indent="0" algn="l" rtl="0">
              <a:spcBef>
                <a:spcPts val="0"/>
              </a:spcBef>
              <a:spcAft>
                <a:spcPts val="0"/>
              </a:spcAft>
              <a:buNone/>
            </a:pPr>
            <a:r>
              <a:rPr lang="en" u="sng">
                <a:solidFill>
                  <a:srgbClr val="573100"/>
                </a:solidFill>
                <a:latin typeface="Trebuchet MS"/>
                <a:ea typeface="Trebuchet MS"/>
                <a:cs typeface="Trebuchet MS"/>
                <a:sym typeface="Trebuchet MS"/>
              </a:rPr>
              <a:t>Future Projects</a:t>
            </a:r>
            <a:endParaRPr u="sng">
              <a:solidFill>
                <a:srgbClr val="573100"/>
              </a:solidFill>
              <a:latin typeface="Trebuchet MS"/>
              <a:ea typeface="Trebuchet MS"/>
              <a:cs typeface="Trebuchet MS"/>
              <a:sym typeface="Trebuchet MS"/>
            </a:endParaRPr>
          </a:p>
          <a:p>
            <a:pPr marL="457200" lvl="0" indent="0" algn="l" rtl="0">
              <a:spcBef>
                <a:spcPts val="0"/>
              </a:spcBef>
              <a:spcAft>
                <a:spcPts val="0"/>
              </a:spcAft>
              <a:buNone/>
            </a:pPr>
            <a:endParaRPr u="sng">
              <a:solidFill>
                <a:srgbClr val="573100"/>
              </a:solidFill>
              <a:latin typeface="Trebuchet MS"/>
              <a:ea typeface="Trebuchet MS"/>
              <a:cs typeface="Trebuchet MS"/>
              <a:sym typeface="Trebuchet MS"/>
            </a:endParaRPr>
          </a:p>
          <a:p>
            <a:pPr marL="457200" lvl="0" indent="-317500" algn="l" rtl="0">
              <a:spcBef>
                <a:spcPts val="0"/>
              </a:spcBef>
              <a:spcAft>
                <a:spcPts val="0"/>
              </a:spcAft>
              <a:buClr>
                <a:srgbClr val="573100"/>
              </a:buClr>
              <a:buSzPts val="1400"/>
              <a:buFont typeface="Trebuchet MS"/>
              <a:buChar char="●"/>
            </a:pPr>
            <a:r>
              <a:rPr lang="en">
                <a:solidFill>
                  <a:srgbClr val="573100"/>
                </a:solidFill>
                <a:latin typeface="Trebuchet MS"/>
                <a:ea typeface="Trebuchet MS"/>
                <a:cs typeface="Trebuchet MS"/>
                <a:sym typeface="Trebuchet MS"/>
              </a:rPr>
              <a:t>Why most smart wrist watch devices don't capture accurate data on darker skin tones.</a:t>
            </a:r>
            <a:endParaRPr>
              <a:solidFill>
                <a:srgbClr val="573100"/>
              </a:solidFill>
              <a:latin typeface="Trebuchet MS"/>
              <a:ea typeface="Trebuchet MS"/>
              <a:cs typeface="Trebuchet MS"/>
              <a:sym typeface="Trebuchet MS"/>
            </a:endParaRPr>
          </a:p>
          <a:p>
            <a:pPr marL="914400" lvl="0" indent="0" algn="l" rtl="0">
              <a:spcBef>
                <a:spcPts val="0"/>
              </a:spcBef>
              <a:spcAft>
                <a:spcPts val="0"/>
              </a:spcAft>
              <a:buNone/>
            </a:pPr>
            <a:endParaRPr>
              <a:solidFill>
                <a:srgbClr val="573100"/>
              </a:solidFill>
              <a:latin typeface="Trebuchet MS"/>
              <a:ea typeface="Trebuchet MS"/>
              <a:cs typeface="Trebuchet MS"/>
              <a:sym typeface="Trebuchet MS"/>
            </a:endParaRPr>
          </a:p>
          <a:p>
            <a:pPr marL="457200" lvl="0" indent="-317500" algn="l" rtl="0">
              <a:spcBef>
                <a:spcPts val="0"/>
              </a:spcBef>
              <a:spcAft>
                <a:spcPts val="0"/>
              </a:spcAft>
              <a:buClr>
                <a:srgbClr val="573100"/>
              </a:buClr>
              <a:buSzPts val="1400"/>
              <a:buFont typeface="Trebuchet MS"/>
              <a:buChar char="●"/>
            </a:pPr>
            <a:r>
              <a:rPr lang="en">
                <a:solidFill>
                  <a:srgbClr val="573100"/>
                </a:solidFill>
                <a:latin typeface="Trebuchet MS"/>
                <a:ea typeface="Trebuchet MS"/>
                <a:cs typeface="Trebuchet MS"/>
                <a:sym typeface="Trebuchet MS"/>
              </a:rPr>
              <a:t>The decrease or increase of homeowners and renters over the years.</a:t>
            </a:r>
            <a:endParaRPr>
              <a:solidFill>
                <a:srgbClr val="57310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Insight from the Semester</a:t>
            </a:r>
            <a:endParaRPr>
              <a:solidFill>
                <a:srgbClr val="573100"/>
              </a:solidFill>
              <a:latin typeface="Trebuchet MS"/>
              <a:ea typeface="Trebuchet MS"/>
              <a:cs typeface="Trebuchet MS"/>
              <a:sym typeface="Trebuchet MS"/>
            </a:endParaRPr>
          </a:p>
        </p:txBody>
      </p:sp>
      <p:sp>
        <p:nvSpPr>
          <p:cNvPr id="183" name="Google Shape;183;p28"/>
          <p:cNvSpPr txBox="1"/>
          <p:nvPr/>
        </p:nvSpPr>
        <p:spPr>
          <a:xfrm>
            <a:off x="582525" y="1140250"/>
            <a:ext cx="6918300" cy="4155900"/>
          </a:xfrm>
          <a:prstGeom prst="rect">
            <a:avLst/>
          </a:prstGeom>
          <a:noFill/>
          <a:ln>
            <a:noFill/>
          </a:ln>
        </p:spPr>
        <p:txBody>
          <a:bodyPr spcFirstLastPara="1" wrap="square" lIns="91425" tIns="91425" rIns="91425" bIns="91425" anchor="t" anchorCtr="0">
            <a:spAutoFit/>
          </a:bodyPr>
          <a:lstStyle/>
          <a:p>
            <a:pPr marL="457200" lvl="0" indent="-279400" algn="l" rtl="0">
              <a:lnSpc>
                <a:spcPct val="100000"/>
              </a:lnSpc>
              <a:spcBef>
                <a:spcPts val="1200"/>
              </a:spcBef>
              <a:spcAft>
                <a:spcPts val="0"/>
              </a:spcAft>
              <a:buClr>
                <a:srgbClr val="573100"/>
              </a:buClr>
              <a:buSzPts val="800"/>
              <a:buChar char="●"/>
            </a:pPr>
            <a:r>
              <a:rPr lang="en" sz="800">
                <a:solidFill>
                  <a:srgbClr val="573100"/>
                </a:solidFill>
                <a:latin typeface="Trebuchet MS"/>
                <a:ea typeface="Trebuchet MS"/>
                <a:cs typeface="Trebuchet MS"/>
                <a:sym typeface="Trebuchet MS"/>
              </a:rPr>
              <a:t>      We learned how to use excel in many ways than one. From the intensive wrangling of data to the creation of data visualizations through pivot tables and recommended charts.</a:t>
            </a:r>
            <a:endParaRPr sz="800">
              <a:solidFill>
                <a:srgbClr val="573100"/>
              </a:solidFill>
              <a:latin typeface="Trebuchet MS"/>
              <a:ea typeface="Trebuchet MS"/>
              <a:cs typeface="Trebuchet MS"/>
              <a:sym typeface="Trebuchet MS"/>
            </a:endParaRPr>
          </a:p>
          <a:p>
            <a:pPr marL="457200" lvl="0" indent="0" algn="l" rtl="0">
              <a:lnSpc>
                <a:spcPct val="100000"/>
              </a:lnSpc>
              <a:spcBef>
                <a:spcPts val="1200"/>
              </a:spcBef>
              <a:spcAft>
                <a:spcPts val="0"/>
              </a:spcAft>
              <a:buNone/>
            </a:pPr>
            <a:endParaRPr sz="800">
              <a:solidFill>
                <a:srgbClr val="573100"/>
              </a:solidFill>
              <a:latin typeface="Trebuchet MS"/>
              <a:ea typeface="Trebuchet MS"/>
              <a:cs typeface="Trebuchet MS"/>
              <a:sym typeface="Trebuchet MS"/>
            </a:endParaRPr>
          </a:p>
          <a:p>
            <a:pPr marL="457200" lvl="0" indent="-279400" algn="l" rtl="0">
              <a:lnSpc>
                <a:spcPct val="100000"/>
              </a:lnSpc>
              <a:spcBef>
                <a:spcPts val="1200"/>
              </a:spcBef>
              <a:spcAft>
                <a:spcPts val="0"/>
              </a:spcAft>
              <a:buClr>
                <a:srgbClr val="573100"/>
              </a:buClr>
              <a:buSzPts val="800"/>
              <a:buChar char="●"/>
            </a:pPr>
            <a:r>
              <a:rPr lang="en" sz="800">
                <a:solidFill>
                  <a:srgbClr val="573100"/>
                </a:solidFill>
                <a:latin typeface="Trebuchet MS"/>
                <a:ea typeface="Trebuchet MS"/>
                <a:cs typeface="Trebuchet MS"/>
                <a:sym typeface="Trebuchet MS"/>
              </a:rPr>
              <a:t> We learned how to analyze data from the perspectives of data analyzers and scientist to make it easier to finalize our datasheets, features, and instances to conduct a good report.</a:t>
            </a:r>
            <a:endParaRPr sz="800">
              <a:solidFill>
                <a:srgbClr val="573100"/>
              </a:solidFill>
              <a:latin typeface="Trebuchet MS"/>
              <a:ea typeface="Trebuchet MS"/>
              <a:cs typeface="Trebuchet MS"/>
              <a:sym typeface="Trebuchet MS"/>
            </a:endParaRPr>
          </a:p>
          <a:p>
            <a:pPr marL="457200" lvl="0" indent="0" algn="l" rtl="0">
              <a:lnSpc>
                <a:spcPct val="100000"/>
              </a:lnSpc>
              <a:spcBef>
                <a:spcPts val="1200"/>
              </a:spcBef>
              <a:spcAft>
                <a:spcPts val="0"/>
              </a:spcAft>
              <a:buNone/>
            </a:pPr>
            <a:endParaRPr sz="800">
              <a:solidFill>
                <a:srgbClr val="573100"/>
              </a:solidFill>
              <a:latin typeface="Trebuchet MS"/>
              <a:ea typeface="Trebuchet MS"/>
              <a:cs typeface="Trebuchet MS"/>
              <a:sym typeface="Trebuchet MS"/>
            </a:endParaRPr>
          </a:p>
          <a:p>
            <a:pPr marL="457200" lvl="0" indent="-279400" algn="l" rtl="0">
              <a:lnSpc>
                <a:spcPct val="100000"/>
              </a:lnSpc>
              <a:spcBef>
                <a:spcPts val="1200"/>
              </a:spcBef>
              <a:spcAft>
                <a:spcPts val="0"/>
              </a:spcAft>
              <a:buClr>
                <a:srgbClr val="573100"/>
              </a:buClr>
              <a:buSzPts val="800"/>
              <a:buChar char="●"/>
            </a:pPr>
            <a:r>
              <a:rPr lang="en" sz="800">
                <a:solidFill>
                  <a:srgbClr val="573100"/>
                </a:solidFill>
                <a:latin typeface="Trebuchet MS"/>
                <a:ea typeface="Trebuchet MS"/>
                <a:cs typeface="Trebuchet MS"/>
                <a:sym typeface="Trebuchet MS"/>
              </a:rPr>
              <a:t>    What we liked most about the course was the flexibility to come up with our own topics and the criticism and feedback to help steer us in the right direction.</a:t>
            </a:r>
            <a:endParaRPr sz="800">
              <a:solidFill>
                <a:srgbClr val="573100"/>
              </a:solidFill>
              <a:latin typeface="Trebuchet MS"/>
              <a:ea typeface="Trebuchet MS"/>
              <a:cs typeface="Trebuchet MS"/>
              <a:sym typeface="Trebuchet MS"/>
            </a:endParaRPr>
          </a:p>
          <a:p>
            <a:pPr marL="457200" lvl="0" indent="0" algn="l" rtl="0">
              <a:lnSpc>
                <a:spcPct val="100000"/>
              </a:lnSpc>
              <a:spcBef>
                <a:spcPts val="1200"/>
              </a:spcBef>
              <a:spcAft>
                <a:spcPts val="0"/>
              </a:spcAft>
              <a:buNone/>
            </a:pPr>
            <a:endParaRPr sz="800">
              <a:solidFill>
                <a:srgbClr val="573100"/>
              </a:solidFill>
              <a:latin typeface="Trebuchet MS"/>
              <a:ea typeface="Trebuchet MS"/>
              <a:cs typeface="Trebuchet MS"/>
              <a:sym typeface="Trebuchet MS"/>
            </a:endParaRPr>
          </a:p>
          <a:p>
            <a:pPr marL="457200" lvl="0" indent="-279400" algn="l" rtl="0">
              <a:lnSpc>
                <a:spcPct val="100000"/>
              </a:lnSpc>
              <a:spcBef>
                <a:spcPts val="1200"/>
              </a:spcBef>
              <a:spcAft>
                <a:spcPts val="0"/>
              </a:spcAft>
              <a:buClr>
                <a:srgbClr val="573100"/>
              </a:buClr>
              <a:buSzPts val="800"/>
              <a:buChar char="●"/>
            </a:pPr>
            <a:r>
              <a:rPr lang="en" sz="800">
                <a:solidFill>
                  <a:srgbClr val="573100"/>
                </a:solidFill>
                <a:latin typeface="Trebuchet MS"/>
                <a:ea typeface="Trebuchet MS"/>
                <a:cs typeface="Trebuchet MS"/>
                <a:sym typeface="Trebuchet MS"/>
              </a:rPr>
              <a:t>    What we liked least was excel not being able to handle a great amount of data, which ended up being time consuming and resulted in less productivity.</a:t>
            </a:r>
            <a:endParaRPr sz="800">
              <a:solidFill>
                <a:srgbClr val="573100"/>
              </a:solidFill>
              <a:latin typeface="Trebuchet MS"/>
              <a:ea typeface="Trebuchet MS"/>
              <a:cs typeface="Trebuchet MS"/>
              <a:sym typeface="Trebuchet MS"/>
            </a:endParaRPr>
          </a:p>
          <a:p>
            <a:pPr marL="0" lvl="0" indent="0" algn="l" rtl="0">
              <a:lnSpc>
                <a:spcPct val="100000"/>
              </a:lnSpc>
              <a:spcBef>
                <a:spcPts val="1200"/>
              </a:spcBef>
              <a:spcAft>
                <a:spcPts val="0"/>
              </a:spcAft>
              <a:buNone/>
            </a:pPr>
            <a:endParaRPr sz="800">
              <a:solidFill>
                <a:srgbClr val="573100"/>
              </a:solidFill>
              <a:latin typeface="Trebuchet MS"/>
              <a:ea typeface="Trebuchet MS"/>
              <a:cs typeface="Trebuchet MS"/>
              <a:sym typeface="Trebuchet MS"/>
            </a:endParaRPr>
          </a:p>
          <a:p>
            <a:pPr marL="457200" lvl="0" indent="-279400" algn="l" rtl="0">
              <a:lnSpc>
                <a:spcPct val="100000"/>
              </a:lnSpc>
              <a:spcBef>
                <a:spcPts val="1200"/>
              </a:spcBef>
              <a:spcAft>
                <a:spcPts val="0"/>
              </a:spcAft>
              <a:buClr>
                <a:srgbClr val="573100"/>
              </a:buClr>
              <a:buSzPts val="800"/>
              <a:buFont typeface="Trebuchet MS"/>
              <a:buChar char="●"/>
            </a:pPr>
            <a:r>
              <a:rPr lang="en" sz="800">
                <a:solidFill>
                  <a:srgbClr val="573100"/>
                </a:solidFill>
                <a:latin typeface="Trebuchet MS"/>
                <a:ea typeface="Trebuchet MS"/>
                <a:cs typeface="Trebuchet MS"/>
                <a:sym typeface="Trebuchet MS"/>
              </a:rPr>
              <a:t>We also learned a lot of new things in CTEC 128. But the information we learned on the subject of data science was the most outstanding. Most of me and my team members had little to no experience in the topic of data science until this class. But afterwards we feel like we have a much better grasp of it.</a:t>
            </a:r>
            <a:endParaRPr sz="800">
              <a:solidFill>
                <a:srgbClr val="573100"/>
              </a:solidFill>
              <a:latin typeface="Trebuchet MS"/>
              <a:ea typeface="Trebuchet MS"/>
              <a:cs typeface="Trebuchet MS"/>
              <a:sym typeface="Trebuchet MS"/>
            </a:endParaRPr>
          </a:p>
          <a:p>
            <a:pPr marL="0" lvl="0" indent="0" algn="l" rtl="0">
              <a:lnSpc>
                <a:spcPct val="100000"/>
              </a:lnSpc>
              <a:spcBef>
                <a:spcPts val="1200"/>
              </a:spcBef>
              <a:spcAft>
                <a:spcPts val="0"/>
              </a:spcAft>
              <a:buNone/>
            </a:pPr>
            <a:endParaRPr sz="800">
              <a:solidFill>
                <a:srgbClr val="573100"/>
              </a:solidFill>
              <a:latin typeface="Trebuchet MS"/>
              <a:ea typeface="Trebuchet MS"/>
              <a:cs typeface="Trebuchet MS"/>
              <a:sym typeface="Trebuchet MS"/>
            </a:endParaRPr>
          </a:p>
          <a:p>
            <a:pPr marL="457200" lvl="0" indent="-279400" algn="l" rtl="0">
              <a:spcBef>
                <a:spcPts val="1200"/>
              </a:spcBef>
              <a:spcAft>
                <a:spcPts val="0"/>
              </a:spcAft>
              <a:buClr>
                <a:srgbClr val="573100"/>
              </a:buClr>
              <a:buSzPts val="800"/>
              <a:buFont typeface="Trebuchet MS"/>
              <a:buChar char="●"/>
            </a:pPr>
            <a:r>
              <a:rPr lang="en" sz="800">
                <a:solidFill>
                  <a:srgbClr val="573100"/>
                </a:solidFill>
                <a:latin typeface="Trebuchet MS"/>
                <a:ea typeface="Trebuchet MS"/>
                <a:cs typeface="Trebuchet MS"/>
                <a:sym typeface="Trebuchet MS"/>
              </a:rPr>
              <a:t>This course has prepare us how to think like a data analyst, we learned about the 3 v’s of Big data which is very interesting. Overall this course was able to us with analyzing data.</a:t>
            </a:r>
            <a:endParaRPr sz="80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368250" y="2071225"/>
            <a:ext cx="2407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573100"/>
                </a:solidFill>
                <a:latin typeface="Trebuchet MS"/>
                <a:ea typeface="Trebuchet MS"/>
                <a:cs typeface="Trebuchet MS"/>
                <a:sym typeface="Trebuchet MS"/>
              </a:rPr>
              <a:t>Questions?</a:t>
            </a:r>
            <a:endParaRPr>
              <a:solidFill>
                <a:srgbClr val="5731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Table Of Contents</a:t>
            </a:r>
            <a:endParaRPr>
              <a:solidFill>
                <a:srgbClr val="573100"/>
              </a:solidFill>
              <a:latin typeface="Trebuchet MS"/>
              <a:ea typeface="Trebuchet MS"/>
              <a:cs typeface="Trebuchet MS"/>
              <a:sym typeface="Trebuchet MS"/>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573100"/>
              </a:buClr>
              <a:buSzPts val="1800"/>
              <a:buFont typeface="Trebuchet MS"/>
              <a:buChar char="●"/>
            </a:pPr>
            <a:r>
              <a:rPr lang="en">
                <a:solidFill>
                  <a:srgbClr val="573100"/>
                </a:solidFill>
                <a:latin typeface="Trebuchet MS"/>
                <a:ea typeface="Trebuchet MS"/>
                <a:cs typeface="Trebuchet MS"/>
                <a:sym typeface="Trebuchet MS"/>
              </a:rPr>
              <a:t>Introduction</a:t>
            </a:r>
            <a:endParaRPr>
              <a:solidFill>
                <a:srgbClr val="573100"/>
              </a:solidFill>
              <a:latin typeface="Trebuchet MS"/>
              <a:ea typeface="Trebuchet MS"/>
              <a:cs typeface="Trebuchet MS"/>
              <a:sym typeface="Trebuchet MS"/>
            </a:endParaRPr>
          </a:p>
          <a:p>
            <a:pPr marL="457200" lvl="0" indent="-342900" algn="l" rtl="0">
              <a:spcBef>
                <a:spcPts val="0"/>
              </a:spcBef>
              <a:spcAft>
                <a:spcPts val="0"/>
              </a:spcAft>
              <a:buClr>
                <a:srgbClr val="573100"/>
              </a:buClr>
              <a:buSzPts val="1800"/>
              <a:buFont typeface="Trebuchet MS"/>
              <a:buChar char="●"/>
            </a:pPr>
            <a:r>
              <a:rPr lang="en">
                <a:solidFill>
                  <a:srgbClr val="573100"/>
                </a:solidFill>
                <a:latin typeface="Trebuchet MS"/>
                <a:ea typeface="Trebuchet MS"/>
                <a:cs typeface="Trebuchet MS"/>
                <a:sym typeface="Trebuchet MS"/>
              </a:rPr>
              <a:t>Data Science Pipeline</a:t>
            </a:r>
            <a:endParaRPr>
              <a:solidFill>
                <a:srgbClr val="573100"/>
              </a:solidFill>
              <a:latin typeface="Trebuchet MS"/>
              <a:ea typeface="Trebuchet MS"/>
              <a:cs typeface="Trebuchet MS"/>
              <a:sym typeface="Trebuchet MS"/>
            </a:endParaRPr>
          </a:p>
          <a:p>
            <a:pPr marL="914400" lvl="1" indent="-292100" algn="l" rtl="0">
              <a:spcBef>
                <a:spcPts val="0"/>
              </a:spcBef>
              <a:spcAft>
                <a:spcPts val="0"/>
              </a:spcAft>
              <a:buClr>
                <a:srgbClr val="573100"/>
              </a:buClr>
              <a:buSzPts val="1000"/>
              <a:buFont typeface="Trebuchet MS"/>
              <a:buChar char="○"/>
            </a:pPr>
            <a:r>
              <a:rPr lang="en" sz="1000">
                <a:solidFill>
                  <a:srgbClr val="573100"/>
                </a:solidFill>
                <a:latin typeface="Trebuchet MS"/>
                <a:ea typeface="Trebuchet MS"/>
                <a:cs typeface="Trebuchet MS"/>
                <a:sym typeface="Trebuchet MS"/>
              </a:rPr>
              <a:t>Ingestion</a:t>
            </a:r>
            <a:endParaRPr sz="1000">
              <a:solidFill>
                <a:srgbClr val="573100"/>
              </a:solidFill>
              <a:latin typeface="Trebuchet MS"/>
              <a:ea typeface="Trebuchet MS"/>
              <a:cs typeface="Trebuchet MS"/>
              <a:sym typeface="Trebuchet MS"/>
            </a:endParaRPr>
          </a:p>
          <a:p>
            <a:pPr marL="914400" lvl="1" indent="-292100" algn="l" rtl="0">
              <a:spcBef>
                <a:spcPts val="0"/>
              </a:spcBef>
              <a:spcAft>
                <a:spcPts val="0"/>
              </a:spcAft>
              <a:buClr>
                <a:srgbClr val="573100"/>
              </a:buClr>
              <a:buSzPts val="1000"/>
              <a:buFont typeface="Trebuchet MS"/>
              <a:buChar char="○"/>
            </a:pPr>
            <a:r>
              <a:rPr lang="en" sz="1000">
                <a:solidFill>
                  <a:srgbClr val="573100"/>
                </a:solidFill>
                <a:latin typeface="Trebuchet MS"/>
                <a:ea typeface="Trebuchet MS"/>
                <a:cs typeface="Trebuchet MS"/>
                <a:sym typeface="Trebuchet MS"/>
              </a:rPr>
              <a:t>Wrangling</a:t>
            </a:r>
            <a:endParaRPr sz="1000">
              <a:solidFill>
                <a:srgbClr val="573100"/>
              </a:solidFill>
              <a:latin typeface="Trebuchet MS"/>
              <a:ea typeface="Trebuchet MS"/>
              <a:cs typeface="Trebuchet MS"/>
              <a:sym typeface="Trebuchet MS"/>
            </a:endParaRPr>
          </a:p>
          <a:p>
            <a:pPr marL="914400" lvl="1" indent="-292100" algn="l" rtl="0">
              <a:spcBef>
                <a:spcPts val="0"/>
              </a:spcBef>
              <a:spcAft>
                <a:spcPts val="0"/>
              </a:spcAft>
              <a:buClr>
                <a:srgbClr val="573100"/>
              </a:buClr>
              <a:buSzPts val="1000"/>
              <a:buFont typeface="Trebuchet MS"/>
              <a:buChar char="○"/>
            </a:pPr>
            <a:r>
              <a:rPr lang="en" sz="1000">
                <a:solidFill>
                  <a:srgbClr val="573100"/>
                </a:solidFill>
                <a:latin typeface="Trebuchet MS"/>
                <a:ea typeface="Trebuchet MS"/>
                <a:cs typeface="Trebuchet MS"/>
                <a:sym typeface="Trebuchet MS"/>
              </a:rPr>
              <a:t>Exploratory Data Analysis (EDA)</a:t>
            </a:r>
            <a:endParaRPr sz="1000">
              <a:solidFill>
                <a:srgbClr val="573100"/>
              </a:solidFill>
              <a:latin typeface="Trebuchet MS"/>
              <a:ea typeface="Trebuchet MS"/>
              <a:cs typeface="Trebuchet MS"/>
              <a:sym typeface="Trebuchet MS"/>
            </a:endParaRPr>
          </a:p>
          <a:p>
            <a:pPr marL="914400" lvl="1" indent="-292100" algn="l" rtl="0">
              <a:spcBef>
                <a:spcPts val="0"/>
              </a:spcBef>
              <a:spcAft>
                <a:spcPts val="0"/>
              </a:spcAft>
              <a:buClr>
                <a:srgbClr val="573100"/>
              </a:buClr>
              <a:buSzPts val="1000"/>
              <a:buFont typeface="Trebuchet MS"/>
              <a:buChar char="○"/>
            </a:pPr>
            <a:r>
              <a:rPr lang="en" sz="1000">
                <a:solidFill>
                  <a:srgbClr val="573100"/>
                </a:solidFill>
                <a:latin typeface="Trebuchet MS"/>
                <a:ea typeface="Trebuchet MS"/>
                <a:cs typeface="Trebuchet MS"/>
                <a:sym typeface="Trebuchet MS"/>
              </a:rPr>
              <a:t>Visualization</a:t>
            </a:r>
            <a:endParaRPr sz="1000">
              <a:solidFill>
                <a:srgbClr val="573100"/>
              </a:solidFill>
              <a:latin typeface="Trebuchet MS"/>
              <a:ea typeface="Trebuchet MS"/>
              <a:cs typeface="Trebuchet MS"/>
              <a:sym typeface="Trebuchet MS"/>
            </a:endParaRPr>
          </a:p>
          <a:p>
            <a:pPr marL="457200" lvl="0" indent="-342900" algn="l" rtl="0">
              <a:spcBef>
                <a:spcPts val="0"/>
              </a:spcBef>
              <a:spcAft>
                <a:spcPts val="0"/>
              </a:spcAft>
              <a:buClr>
                <a:srgbClr val="573100"/>
              </a:buClr>
              <a:buSzPts val="1800"/>
              <a:buFont typeface="Trebuchet MS"/>
              <a:buChar char="●"/>
            </a:pPr>
            <a:r>
              <a:rPr lang="en">
                <a:solidFill>
                  <a:srgbClr val="573100"/>
                </a:solidFill>
                <a:latin typeface="Trebuchet MS"/>
                <a:ea typeface="Trebuchet MS"/>
                <a:cs typeface="Trebuchet MS"/>
                <a:sym typeface="Trebuchet MS"/>
              </a:rPr>
              <a:t>Insights</a:t>
            </a:r>
            <a:endParaRPr sz="2000">
              <a:solidFill>
                <a:srgbClr val="573100"/>
              </a:solidFill>
              <a:latin typeface="Trebuchet MS"/>
              <a:ea typeface="Trebuchet MS"/>
              <a:cs typeface="Trebuchet MS"/>
              <a:sym typeface="Trebuchet MS"/>
            </a:endParaRPr>
          </a:p>
          <a:p>
            <a:pPr marL="457200" lvl="0" indent="-342900" algn="l" rtl="0">
              <a:spcBef>
                <a:spcPts val="0"/>
              </a:spcBef>
              <a:spcAft>
                <a:spcPts val="0"/>
              </a:spcAft>
              <a:buClr>
                <a:srgbClr val="573100"/>
              </a:buClr>
              <a:buSzPts val="1800"/>
              <a:buFont typeface="Trebuchet MS"/>
              <a:buChar char="●"/>
            </a:pPr>
            <a:r>
              <a:rPr lang="en">
                <a:solidFill>
                  <a:srgbClr val="573100"/>
                </a:solidFill>
                <a:latin typeface="Trebuchet MS"/>
                <a:ea typeface="Trebuchet MS"/>
                <a:cs typeface="Trebuchet MS"/>
                <a:sym typeface="Trebuchet MS"/>
              </a:rPr>
              <a:t>Recommendations/Future Projects</a:t>
            </a:r>
            <a:endParaRPr>
              <a:solidFill>
                <a:srgbClr val="573100"/>
              </a:solidFill>
              <a:latin typeface="Trebuchet MS"/>
              <a:ea typeface="Trebuchet MS"/>
              <a:cs typeface="Trebuchet MS"/>
              <a:sym typeface="Trebuchet MS"/>
            </a:endParaRPr>
          </a:p>
          <a:p>
            <a:pPr marL="457200" lvl="0" indent="-342900" algn="l" rtl="0">
              <a:spcBef>
                <a:spcPts val="0"/>
              </a:spcBef>
              <a:spcAft>
                <a:spcPts val="0"/>
              </a:spcAft>
              <a:buClr>
                <a:srgbClr val="573100"/>
              </a:buClr>
              <a:buSzPts val="1800"/>
              <a:buFont typeface="Trebuchet MS"/>
              <a:buChar char="●"/>
            </a:pPr>
            <a:r>
              <a:rPr lang="en">
                <a:solidFill>
                  <a:srgbClr val="573100"/>
                </a:solidFill>
                <a:latin typeface="Trebuchet MS"/>
                <a:ea typeface="Trebuchet MS"/>
                <a:cs typeface="Trebuchet MS"/>
                <a:sym typeface="Trebuchet MS"/>
              </a:rPr>
              <a:t>Insights from the Semester</a:t>
            </a:r>
            <a:endParaRPr>
              <a:solidFill>
                <a:srgbClr val="5731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Introduction</a:t>
            </a:r>
            <a:endParaRPr>
              <a:solidFill>
                <a:srgbClr val="573100"/>
              </a:solidFill>
              <a:latin typeface="Trebuchet MS"/>
              <a:ea typeface="Trebuchet MS"/>
              <a:cs typeface="Trebuchet MS"/>
              <a:sym typeface="Trebuchet MS"/>
            </a:endParaRPr>
          </a:p>
        </p:txBody>
      </p:sp>
      <p:sp>
        <p:nvSpPr>
          <p:cNvPr id="69" name="Google Shape;69;p15"/>
          <p:cNvSpPr txBox="1">
            <a:spLocks noGrp="1"/>
          </p:cNvSpPr>
          <p:nvPr>
            <p:ph type="title"/>
          </p:nvPr>
        </p:nvSpPr>
        <p:spPr>
          <a:xfrm>
            <a:off x="311700" y="903750"/>
            <a:ext cx="9420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Overview</a:t>
            </a:r>
            <a:endParaRPr sz="1220">
              <a:solidFill>
                <a:srgbClr val="573100"/>
              </a:solidFill>
              <a:latin typeface="Trebuchet MS"/>
              <a:ea typeface="Trebuchet MS"/>
              <a:cs typeface="Trebuchet MS"/>
              <a:sym typeface="Trebuchet MS"/>
            </a:endParaRPr>
          </a:p>
        </p:txBody>
      </p:sp>
      <p:sp>
        <p:nvSpPr>
          <p:cNvPr id="70" name="Google Shape;70;p15"/>
          <p:cNvSpPr txBox="1"/>
          <p:nvPr/>
        </p:nvSpPr>
        <p:spPr>
          <a:xfrm>
            <a:off x="3292050" y="1417725"/>
            <a:ext cx="25599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 sz="1600">
                <a:solidFill>
                  <a:srgbClr val="573100"/>
                </a:solidFill>
                <a:latin typeface="Trebuchet MS"/>
                <a:ea typeface="Trebuchet MS"/>
                <a:cs typeface="Trebuchet MS"/>
                <a:sym typeface="Trebuchet MS"/>
              </a:rPr>
              <a:t>What’s the difference?</a:t>
            </a:r>
            <a:endParaRPr sz="1600">
              <a:solidFill>
                <a:srgbClr val="573100"/>
              </a:solidFill>
              <a:latin typeface="Trebuchet MS"/>
              <a:ea typeface="Trebuchet MS"/>
              <a:cs typeface="Trebuchet MS"/>
              <a:sym typeface="Trebuchet MS"/>
            </a:endParaRPr>
          </a:p>
        </p:txBody>
      </p:sp>
      <p:sp>
        <p:nvSpPr>
          <p:cNvPr id="71" name="Google Shape;71;p15"/>
          <p:cNvSpPr txBox="1"/>
          <p:nvPr/>
        </p:nvSpPr>
        <p:spPr>
          <a:xfrm>
            <a:off x="1117650" y="1794025"/>
            <a:ext cx="21744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a:solidFill>
                  <a:srgbClr val="573100"/>
                </a:solidFill>
                <a:latin typeface="Trebuchet MS"/>
                <a:ea typeface="Trebuchet MS"/>
                <a:cs typeface="Trebuchet MS"/>
                <a:sym typeface="Trebuchet MS"/>
              </a:rPr>
              <a:t>Owning a Home</a:t>
            </a:r>
            <a:endParaRPr sz="1600">
              <a:solidFill>
                <a:srgbClr val="573100"/>
              </a:solidFill>
              <a:latin typeface="Trebuchet MS"/>
              <a:ea typeface="Trebuchet MS"/>
              <a:cs typeface="Trebuchet MS"/>
              <a:sym typeface="Trebuchet MS"/>
            </a:endParaRPr>
          </a:p>
        </p:txBody>
      </p:sp>
      <p:sp>
        <p:nvSpPr>
          <p:cNvPr id="72" name="Google Shape;72;p15"/>
          <p:cNvSpPr txBox="1"/>
          <p:nvPr/>
        </p:nvSpPr>
        <p:spPr>
          <a:xfrm>
            <a:off x="5851950" y="1794025"/>
            <a:ext cx="21744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a:solidFill>
                  <a:srgbClr val="573100"/>
                </a:solidFill>
                <a:latin typeface="Trebuchet MS"/>
                <a:ea typeface="Trebuchet MS"/>
                <a:cs typeface="Trebuchet MS"/>
                <a:sym typeface="Trebuchet MS"/>
              </a:rPr>
              <a:t>Renting a Home</a:t>
            </a:r>
            <a:endParaRPr sz="1600">
              <a:solidFill>
                <a:srgbClr val="573100"/>
              </a:solidFill>
              <a:latin typeface="Trebuchet MS"/>
              <a:ea typeface="Trebuchet MS"/>
              <a:cs typeface="Trebuchet MS"/>
              <a:sym typeface="Trebuchet MS"/>
            </a:endParaRPr>
          </a:p>
        </p:txBody>
      </p:sp>
      <p:sp>
        <p:nvSpPr>
          <p:cNvPr id="73" name="Google Shape;73;p15"/>
          <p:cNvSpPr txBox="1"/>
          <p:nvPr/>
        </p:nvSpPr>
        <p:spPr>
          <a:xfrm>
            <a:off x="311550" y="2196625"/>
            <a:ext cx="2980500" cy="12189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Pay monthly mortgage for a house YOU own </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Can personalize/decorate housing</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If you want to sell, the value can increase/decrease</a:t>
            </a:r>
            <a:endParaRPr sz="1200">
              <a:solidFill>
                <a:srgbClr val="573100"/>
              </a:solidFill>
              <a:latin typeface="Trebuchet MS"/>
              <a:ea typeface="Trebuchet MS"/>
              <a:cs typeface="Trebuchet MS"/>
              <a:sym typeface="Trebuchet MS"/>
            </a:endParaRPr>
          </a:p>
        </p:txBody>
      </p:sp>
      <p:sp>
        <p:nvSpPr>
          <p:cNvPr id="74" name="Google Shape;74;p15"/>
          <p:cNvSpPr txBox="1"/>
          <p:nvPr/>
        </p:nvSpPr>
        <p:spPr>
          <a:xfrm>
            <a:off x="5851950" y="2196625"/>
            <a:ext cx="2980500" cy="10065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Pay monthly rent to live inside a home someone else owns</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Cannot personalize living space</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Rent price may increase</a:t>
            </a:r>
            <a:endParaRPr sz="1200">
              <a:solidFill>
                <a:srgbClr val="573100"/>
              </a:solidFill>
              <a:latin typeface="Trebuchet MS"/>
              <a:ea typeface="Trebuchet MS"/>
              <a:cs typeface="Trebuchet MS"/>
              <a:sym typeface="Trebuchet MS"/>
            </a:endParaRPr>
          </a:p>
        </p:txBody>
      </p:sp>
      <p:pic>
        <p:nvPicPr>
          <p:cNvPr id="75" name="Google Shape;75;p15"/>
          <p:cNvPicPr preferRelativeResize="0"/>
          <p:nvPr/>
        </p:nvPicPr>
        <p:blipFill rotWithShape="1">
          <a:blip r:embed="rId3">
            <a:alphaModFix/>
          </a:blip>
          <a:srcRect/>
          <a:stretch/>
        </p:blipFill>
        <p:spPr>
          <a:xfrm>
            <a:off x="3444450" y="2001225"/>
            <a:ext cx="2255100" cy="213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Introduction</a:t>
            </a:r>
            <a:endParaRPr>
              <a:solidFill>
                <a:srgbClr val="573100"/>
              </a:solidFill>
              <a:latin typeface="Trebuchet MS"/>
              <a:ea typeface="Trebuchet MS"/>
              <a:cs typeface="Trebuchet MS"/>
              <a:sym typeface="Trebuchet MS"/>
            </a:endParaRPr>
          </a:p>
        </p:txBody>
      </p:sp>
      <p:sp>
        <p:nvSpPr>
          <p:cNvPr id="81" name="Google Shape;81;p16"/>
          <p:cNvSpPr txBox="1">
            <a:spLocks noGrp="1"/>
          </p:cNvSpPr>
          <p:nvPr>
            <p:ph type="title"/>
          </p:nvPr>
        </p:nvSpPr>
        <p:spPr>
          <a:xfrm>
            <a:off x="311700" y="903750"/>
            <a:ext cx="19038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Problem</a:t>
            </a:r>
            <a:endParaRPr sz="1220">
              <a:solidFill>
                <a:srgbClr val="573100"/>
              </a:solidFill>
              <a:latin typeface="Trebuchet MS"/>
              <a:ea typeface="Trebuchet MS"/>
              <a:cs typeface="Trebuchet MS"/>
              <a:sym typeface="Trebuchet MS"/>
            </a:endParaRPr>
          </a:p>
        </p:txBody>
      </p:sp>
      <p:sp>
        <p:nvSpPr>
          <p:cNvPr id="82" name="Google Shape;82;p16"/>
          <p:cNvSpPr txBox="1"/>
          <p:nvPr/>
        </p:nvSpPr>
        <p:spPr>
          <a:xfrm>
            <a:off x="2500200" y="2137650"/>
            <a:ext cx="4143600" cy="868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 sz="1600">
                <a:solidFill>
                  <a:srgbClr val="573100"/>
                </a:solidFill>
                <a:latin typeface="Trebuchet MS"/>
                <a:ea typeface="Trebuchet MS"/>
                <a:cs typeface="Trebuchet MS"/>
                <a:sym typeface="Trebuchet MS"/>
              </a:rPr>
              <a:t>The Problem of the Topic?</a:t>
            </a:r>
            <a:endParaRPr sz="1600">
              <a:solidFill>
                <a:srgbClr val="573100"/>
              </a:solidFill>
              <a:latin typeface="Trebuchet MS"/>
              <a:ea typeface="Trebuchet MS"/>
              <a:cs typeface="Trebuchet MS"/>
              <a:sym typeface="Trebuchet MS"/>
            </a:endParaRPr>
          </a:p>
          <a:p>
            <a:pPr marL="0" lvl="0" indent="0" algn="ctr" rtl="0">
              <a:lnSpc>
                <a:spcPct val="115000"/>
              </a:lnSpc>
              <a:spcBef>
                <a:spcPts val="1200"/>
              </a:spcBef>
              <a:spcAft>
                <a:spcPts val="0"/>
              </a:spcAft>
              <a:buNone/>
            </a:pPr>
            <a:r>
              <a:rPr lang="en" sz="1600">
                <a:solidFill>
                  <a:srgbClr val="573100"/>
                </a:solidFill>
                <a:latin typeface="Trebuchet MS"/>
                <a:ea typeface="Trebuchet MS"/>
                <a:cs typeface="Trebuchet MS"/>
                <a:sym typeface="Trebuchet MS"/>
              </a:rPr>
              <a:t>EVERYBODY IS DIFFERENT!</a:t>
            </a:r>
            <a:endParaRPr sz="1600">
              <a:solidFill>
                <a:srgbClr val="5731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Introduction</a:t>
            </a:r>
            <a:endParaRPr>
              <a:solidFill>
                <a:srgbClr val="573100"/>
              </a:solidFill>
              <a:latin typeface="Trebuchet MS"/>
              <a:ea typeface="Trebuchet MS"/>
              <a:cs typeface="Trebuchet MS"/>
              <a:sym typeface="Trebuchet MS"/>
            </a:endParaRPr>
          </a:p>
        </p:txBody>
      </p:sp>
      <p:sp>
        <p:nvSpPr>
          <p:cNvPr id="88" name="Google Shape;88;p17"/>
          <p:cNvSpPr txBox="1">
            <a:spLocks noGrp="1"/>
          </p:cNvSpPr>
          <p:nvPr>
            <p:ph type="title"/>
          </p:nvPr>
        </p:nvSpPr>
        <p:spPr>
          <a:xfrm>
            <a:off x="311700" y="903750"/>
            <a:ext cx="19038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Concept Map</a:t>
            </a:r>
            <a:endParaRPr sz="1220">
              <a:solidFill>
                <a:srgbClr val="573100"/>
              </a:solidFill>
              <a:latin typeface="Trebuchet MS"/>
              <a:ea typeface="Trebuchet MS"/>
              <a:cs typeface="Trebuchet MS"/>
              <a:sym typeface="Trebuchet MS"/>
            </a:endParaRPr>
          </a:p>
        </p:txBody>
      </p:sp>
      <p:pic>
        <p:nvPicPr>
          <p:cNvPr id="89" name="Google Shape;89;p17"/>
          <p:cNvPicPr preferRelativeResize="0"/>
          <p:nvPr/>
        </p:nvPicPr>
        <p:blipFill rotWithShape="1">
          <a:blip r:embed="rId3">
            <a:alphaModFix/>
          </a:blip>
          <a:srcRect l="29724" t="29539" r="33906" b="16210"/>
          <a:stretch/>
        </p:blipFill>
        <p:spPr>
          <a:xfrm>
            <a:off x="311688" y="1461050"/>
            <a:ext cx="3207874" cy="2691549"/>
          </a:xfrm>
          <a:prstGeom prst="rect">
            <a:avLst/>
          </a:prstGeom>
          <a:noFill/>
          <a:ln>
            <a:noFill/>
          </a:ln>
        </p:spPr>
      </p:pic>
      <p:sp>
        <p:nvSpPr>
          <p:cNvPr id="90" name="Google Shape;90;p17"/>
          <p:cNvSpPr txBox="1"/>
          <p:nvPr/>
        </p:nvSpPr>
        <p:spPr>
          <a:xfrm>
            <a:off x="3690275" y="1740600"/>
            <a:ext cx="4545000" cy="1662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Settle down for a house as you get older?</a:t>
            </a:r>
            <a:endParaRPr sz="120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00">
              <a:solidFill>
                <a:srgbClr val="573100"/>
              </a:solidFill>
              <a:latin typeface="Trebuchet MS"/>
              <a:ea typeface="Trebuchet MS"/>
              <a:cs typeface="Trebuchet MS"/>
              <a:sym typeface="Trebuchet MS"/>
            </a:endParaRPr>
          </a:p>
          <a:p>
            <a:pPr marL="457200" lvl="0" indent="-304800" algn="l" rtl="0">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Enough money for down payment or monthly payments?</a:t>
            </a:r>
            <a:endParaRPr sz="120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00">
              <a:solidFill>
                <a:srgbClr val="573100"/>
              </a:solidFill>
              <a:latin typeface="Trebuchet MS"/>
              <a:ea typeface="Trebuchet MS"/>
              <a:cs typeface="Trebuchet MS"/>
              <a:sym typeface="Trebuchet MS"/>
            </a:endParaRPr>
          </a:p>
          <a:p>
            <a:pPr marL="457200" lvl="0" indent="-304800" algn="l" rtl="0">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With higher education, does it help choose an option?</a:t>
            </a:r>
            <a:endParaRPr sz="120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00">
              <a:solidFill>
                <a:srgbClr val="573100"/>
              </a:solidFill>
              <a:latin typeface="Trebuchet MS"/>
              <a:ea typeface="Trebuchet MS"/>
              <a:cs typeface="Trebuchet MS"/>
              <a:sym typeface="Trebuchet MS"/>
            </a:endParaRPr>
          </a:p>
          <a:p>
            <a:pPr marL="457200" lvl="0" indent="-304800" algn="l" rtl="0">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Are there trends that colored people are more likely to rent/buy homes?</a:t>
            </a:r>
            <a:endParaRPr sz="1200">
              <a:solidFill>
                <a:srgbClr val="57310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Introduction</a:t>
            </a:r>
            <a:endParaRPr>
              <a:solidFill>
                <a:srgbClr val="573100"/>
              </a:solidFill>
              <a:latin typeface="Trebuchet MS"/>
              <a:ea typeface="Trebuchet MS"/>
              <a:cs typeface="Trebuchet MS"/>
              <a:sym typeface="Trebuchet MS"/>
            </a:endParaRPr>
          </a:p>
        </p:txBody>
      </p:sp>
      <p:sp>
        <p:nvSpPr>
          <p:cNvPr id="96" name="Google Shape;96;p18"/>
          <p:cNvSpPr txBox="1">
            <a:spLocks noGrp="1"/>
          </p:cNvSpPr>
          <p:nvPr>
            <p:ph type="title"/>
          </p:nvPr>
        </p:nvSpPr>
        <p:spPr>
          <a:xfrm>
            <a:off x="311700" y="903750"/>
            <a:ext cx="9420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Outline</a:t>
            </a:r>
            <a:endParaRPr sz="1220">
              <a:solidFill>
                <a:srgbClr val="573100"/>
              </a:solidFill>
              <a:latin typeface="Trebuchet MS"/>
              <a:ea typeface="Trebuchet MS"/>
              <a:cs typeface="Trebuchet MS"/>
              <a:sym typeface="Trebuchet MS"/>
            </a:endParaRPr>
          </a:p>
        </p:txBody>
      </p:sp>
      <p:sp>
        <p:nvSpPr>
          <p:cNvPr id="97" name="Google Shape;97;p18"/>
          <p:cNvSpPr txBox="1"/>
          <p:nvPr/>
        </p:nvSpPr>
        <p:spPr>
          <a:xfrm>
            <a:off x="311700" y="1971525"/>
            <a:ext cx="252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573100"/>
                </a:solidFill>
                <a:latin typeface="Trebuchet MS"/>
                <a:ea typeface="Trebuchet MS"/>
                <a:cs typeface="Trebuchet MS"/>
                <a:sym typeface="Trebuchet MS"/>
              </a:rPr>
              <a:t>Project Objectives</a:t>
            </a:r>
            <a:endParaRPr sz="1600">
              <a:solidFill>
                <a:srgbClr val="573100"/>
              </a:solidFill>
              <a:latin typeface="Trebuchet MS"/>
              <a:ea typeface="Trebuchet MS"/>
              <a:cs typeface="Trebuchet MS"/>
              <a:sym typeface="Trebuchet MS"/>
            </a:endParaRPr>
          </a:p>
        </p:txBody>
      </p:sp>
      <p:sp>
        <p:nvSpPr>
          <p:cNvPr id="98" name="Google Shape;98;p18"/>
          <p:cNvSpPr txBox="1"/>
          <p:nvPr/>
        </p:nvSpPr>
        <p:spPr>
          <a:xfrm>
            <a:off x="311700" y="2402625"/>
            <a:ext cx="4260300" cy="14316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Understanding the difference of trends between people buying/renting a house</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Providing the reader with data on the demographics of who owns/rents a house  </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Finding out average income for homeowners and renters</a:t>
            </a:r>
            <a:endParaRPr sz="1200">
              <a:solidFill>
                <a:srgbClr val="573100"/>
              </a:solidFill>
              <a:latin typeface="Trebuchet MS"/>
              <a:ea typeface="Trebuchet MS"/>
              <a:cs typeface="Trebuchet MS"/>
              <a:sym typeface="Trebuchet MS"/>
            </a:endParaRPr>
          </a:p>
        </p:txBody>
      </p:sp>
      <p:sp>
        <p:nvSpPr>
          <p:cNvPr id="99" name="Google Shape;99;p18"/>
          <p:cNvSpPr txBox="1"/>
          <p:nvPr/>
        </p:nvSpPr>
        <p:spPr>
          <a:xfrm>
            <a:off x="5646000" y="1971525"/>
            <a:ext cx="318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573100"/>
                </a:solidFill>
                <a:latin typeface="Trebuchet MS"/>
                <a:ea typeface="Trebuchet MS"/>
                <a:cs typeface="Trebuchet MS"/>
                <a:sym typeface="Trebuchet MS"/>
              </a:rPr>
              <a:t>Project Research Questions</a:t>
            </a:r>
            <a:endParaRPr sz="1600">
              <a:solidFill>
                <a:srgbClr val="573100"/>
              </a:solidFill>
              <a:latin typeface="Trebuchet MS"/>
              <a:ea typeface="Trebuchet MS"/>
              <a:cs typeface="Trebuchet MS"/>
              <a:sym typeface="Trebuchet MS"/>
            </a:endParaRPr>
          </a:p>
        </p:txBody>
      </p:sp>
      <p:sp>
        <p:nvSpPr>
          <p:cNvPr id="100" name="Google Shape;100;p18"/>
          <p:cNvSpPr txBox="1"/>
          <p:nvPr/>
        </p:nvSpPr>
        <p:spPr>
          <a:xfrm>
            <a:off x="4572000" y="2402625"/>
            <a:ext cx="4260300" cy="22812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What is the difference of genders being homeowners or renters?</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Are people who graduate college more likely to own a home than people who didn’t graduate high school?</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What is the average income for people renting homes vs buying one? </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Which race of colored people are renting or owning homes the most?</a:t>
            </a:r>
            <a:endParaRPr sz="1200">
              <a:solidFill>
                <a:srgbClr val="573100"/>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573100"/>
              </a:buClr>
              <a:buSzPts val="1200"/>
              <a:buFont typeface="Trebuchet MS"/>
              <a:buChar char="●"/>
            </a:pPr>
            <a:r>
              <a:rPr lang="en" sz="1200">
                <a:solidFill>
                  <a:srgbClr val="573100"/>
                </a:solidFill>
                <a:latin typeface="Trebuchet MS"/>
                <a:ea typeface="Trebuchet MS"/>
                <a:cs typeface="Trebuchet MS"/>
                <a:sym typeface="Trebuchet MS"/>
              </a:rPr>
              <a:t>What age group are buying homes the most?</a:t>
            </a:r>
            <a:endParaRPr sz="1200">
              <a:solidFill>
                <a:srgbClr val="5731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Data Science Pipeline</a:t>
            </a:r>
            <a:endParaRPr>
              <a:solidFill>
                <a:srgbClr val="573100"/>
              </a:solidFill>
              <a:latin typeface="Trebuchet MS"/>
              <a:ea typeface="Trebuchet MS"/>
              <a:cs typeface="Trebuchet MS"/>
              <a:sym typeface="Trebuchet MS"/>
            </a:endParaRPr>
          </a:p>
        </p:txBody>
      </p:sp>
      <p:sp>
        <p:nvSpPr>
          <p:cNvPr id="106" name="Google Shape;106;p19"/>
          <p:cNvSpPr txBox="1">
            <a:spLocks noGrp="1"/>
          </p:cNvSpPr>
          <p:nvPr>
            <p:ph type="title"/>
          </p:nvPr>
        </p:nvSpPr>
        <p:spPr>
          <a:xfrm>
            <a:off x="311700" y="903750"/>
            <a:ext cx="9420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Ingestion</a:t>
            </a:r>
            <a:endParaRPr sz="1220">
              <a:solidFill>
                <a:srgbClr val="573100"/>
              </a:solidFill>
              <a:latin typeface="Trebuchet MS"/>
              <a:ea typeface="Trebuchet MS"/>
              <a:cs typeface="Trebuchet MS"/>
              <a:sym typeface="Trebuchet MS"/>
            </a:endParaRPr>
          </a:p>
        </p:txBody>
      </p:sp>
      <p:pic>
        <p:nvPicPr>
          <p:cNvPr id="107" name="Google Shape;107;p19"/>
          <p:cNvPicPr preferRelativeResize="0"/>
          <p:nvPr/>
        </p:nvPicPr>
        <p:blipFill>
          <a:blip r:embed="rId3">
            <a:alphaModFix/>
          </a:blip>
          <a:stretch>
            <a:fillRect/>
          </a:stretch>
        </p:blipFill>
        <p:spPr>
          <a:xfrm>
            <a:off x="6943675" y="1017725"/>
            <a:ext cx="1888626" cy="1416475"/>
          </a:xfrm>
          <a:prstGeom prst="rect">
            <a:avLst/>
          </a:prstGeom>
          <a:noFill/>
          <a:ln>
            <a:noFill/>
          </a:ln>
        </p:spPr>
      </p:pic>
      <p:sp>
        <p:nvSpPr>
          <p:cNvPr id="108" name="Google Shape;108;p19"/>
          <p:cNvSpPr txBox="1">
            <a:spLocks noGrp="1"/>
          </p:cNvSpPr>
          <p:nvPr>
            <p:ph type="title"/>
          </p:nvPr>
        </p:nvSpPr>
        <p:spPr>
          <a:xfrm>
            <a:off x="368700" y="1410500"/>
            <a:ext cx="5401800" cy="34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Data Source: ACS 1-Year Estimates - Public Use Microdata Sample (2019)</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SzPts val="990"/>
              <a:buNone/>
            </a:pP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Housing File: 1,548,187</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SzPts val="990"/>
              <a:buNone/>
            </a:pP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Person File: 2,097,150</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SzPts val="990"/>
              <a:buNone/>
            </a:pPr>
            <a:br>
              <a:rPr lang="en" sz="1220">
                <a:solidFill>
                  <a:srgbClr val="573100"/>
                </a:solidFill>
                <a:latin typeface="Trebuchet MS"/>
                <a:ea typeface="Trebuchet MS"/>
                <a:cs typeface="Trebuchet MS"/>
                <a:sym typeface="Trebuchet MS"/>
              </a:rPr>
            </a:br>
            <a:r>
              <a:rPr lang="en" sz="1220">
                <a:solidFill>
                  <a:srgbClr val="573100"/>
                </a:solidFill>
                <a:latin typeface="Trebuchet MS"/>
                <a:ea typeface="Trebuchet MS"/>
                <a:cs typeface="Trebuchet MS"/>
                <a:sym typeface="Trebuchet MS"/>
              </a:rPr>
              <a:t>Over 3,645,000 before wrangling!</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SzPts val="990"/>
              <a:buNone/>
            </a:pPr>
            <a:br>
              <a:rPr lang="en" sz="1220">
                <a:solidFill>
                  <a:srgbClr val="573100"/>
                </a:solidFill>
                <a:latin typeface="Trebuchet MS"/>
                <a:ea typeface="Trebuchet MS"/>
                <a:cs typeface="Trebuchet MS"/>
                <a:sym typeface="Trebuchet MS"/>
              </a:rPr>
            </a:br>
            <a:r>
              <a:rPr lang="en" sz="1220">
                <a:solidFill>
                  <a:srgbClr val="573100"/>
                </a:solidFill>
                <a:latin typeface="Trebuchet MS"/>
                <a:ea typeface="Trebuchet MS"/>
                <a:cs typeface="Trebuchet MS"/>
                <a:sym typeface="Trebuchet MS"/>
              </a:rPr>
              <a:t>Variables Needed: Race, Age, Income, Tenure, Gender, School Attainment, Marital Status</a:t>
            </a:r>
            <a:endParaRPr sz="1220">
              <a:solidFill>
                <a:srgbClr val="5731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Data Science Pipeline</a:t>
            </a:r>
            <a:endParaRPr>
              <a:solidFill>
                <a:srgbClr val="573100"/>
              </a:solidFill>
              <a:latin typeface="Trebuchet MS"/>
              <a:ea typeface="Trebuchet MS"/>
              <a:cs typeface="Trebuchet MS"/>
              <a:sym typeface="Trebuchet MS"/>
            </a:endParaRPr>
          </a:p>
        </p:txBody>
      </p:sp>
      <p:sp>
        <p:nvSpPr>
          <p:cNvPr id="114" name="Google Shape;114;p20"/>
          <p:cNvSpPr txBox="1">
            <a:spLocks noGrp="1"/>
          </p:cNvSpPr>
          <p:nvPr>
            <p:ph type="title"/>
          </p:nvPr>
        </p:nvSpPr>
        <p:spPr>
          <a:xfrm>
            <a:off x="311700" y="903750"/>
            <a:ext cx="9420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Wrangling</a:t>
            </a:r>
            <a:endParaRPr sz="1220">
              <a:solidFill>
                <a:srgbClr val="573100"/>
              </a:solidFill>
              <a:latin typeface="Trebuchet MS"/>
              <a:ea typeface="Trebuchet MS"/>
              <a:cs typeface="Trebuchet MS"/>
              <a:sym typeface="Trebuchet MS"/>
            </a:endParaRPr>
          </a:p>
        </p:txBody>
      </p:sp>
      <p:sp>
        <p:nvSpPr>
          <p:cNvPr id="115" name="Google Shape;115;p20"/>
          <p:cNvSpPr txBox="1">
            <a:spLocks noGrp="1"/>
          </p:cNvSpPr>
          <p:nvPr>
            <p:ph type="title"/>
          </p:nvPr>
        </p:nvSpPr>
        <p:spPr>
          <a:xfrm>
            <a:off x="311700" y="1246650"/>
            <a:ext cx="5401800" cy="3697500"/>
          </a:xfrm>
          <a:prstGeom prst="rect">
            <a:avLst/>
          </a:prstGeom>
        </p:spPr>
        <p:txBody>
          <a:bodyPr spcFirstLastPara="1" wrap="square" lIns="91425" tIns="91425" rIns="91425" bIns="91425" anchor="t" anchorCtr="0">
            <a:noAutofit/>
          </a:bodyPr>
          <a:lstStyle/>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Lots of wrangling with variables</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20">
              <a:solidFill>
                <a:srgbClr val="573100"/>
              </a:solidFill>
              <a:latin typeface="Trebuchet MS"/>
              <a:ea typeface="Trebuchet MS"/>
              <a:cs typeface="Trebuchet MS"/>
              <a:sym typeface="Trebuchet MS"/>
            </a:endParaRPr>
          </a:p>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Gender didn’t need to be wrangled</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20">
              <a:solidFill>
                <a:srgbClr val="573100"/>
              </a:solidFill>
              <a:latin typeface="Trebuchet MS"/>
              <a:ea typeface="Trebuchet MS"/>
              <a:cs typeface="Trebuchet MS"/>
              <a:sym typeface="Trebuchet MS"/>
            </a:endParaRPr>
          </a:p>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Only people who are single/never married counted</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20">
              <a:solidFill>
                <a:srgbClr val="573100"/>
              </a:solidFill>
              <a:latin typeface="Trebuchet MS"/>
              <a:ea typeface="Trebuchet MS"/>
              <a:cs typeface="Trebuchet MS"/>
              <a:sym typeface="Trebuchet MS"/>
            </a:endParaRPr>
          </a:p>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Age range from 22-82</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20">
              <a:solidFill>
                <a:srgbClr val="573100"/>
              </a:solidFill>
              <a:latin typeface="Trebuchet MS"/>
              <a:ea typeface="Trebuchet MS"/>
              <a:cs typeface="Trebuchet MS"/>
              <a:sym typeface="Trebuchet MS"/>
            </a:endParaRPr>
          </a:p>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Race groups from Black, White, Asian, Hispanic, Indian, and Others</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20">
              <a:solidFill>
                <a:srgbClr val="573100"/>
              </a:solidFill>
              <a:latin typeface="Trebuchet MS"/>
              <a:ea typeface="Trebuchet MS"/>
              <a:cs typeface="Trebuchet MS"/>
              <a:sym typeface="Trebuchet MS"/>
            </a:endParaRPr>
          </a:p>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Removed anything under 9th grade for School Attainment</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20">
              <a:solidFill>
                <a:srgbClr val="573100"/>
              </a:solidFill>
              <a:latin typeface="Trebuchet MS"/>
              <a:ea typeface="Trebuchet MS"/>
              <a:cs typeface="Trebuchet MS"/>
              <a:sym typeface="Trebuchet MS"/>
            </a:endParaRPr>
          </a:p>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Removed blanks, negatives, and 0s from Income</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20">
              <a:solidFill>
                <a:srgbClr val="573100"/>
              </a:solidFill>
              <a:latin typeface="Trebuchet MS"/>
              <a:ea typeface="Trebuchet MS"/>
              <a:cs typeface="Trebuchet MS"/>
              <a:sym typeface="Trebuchet MS"/>
            </a:endParaRPr>
          </a:p>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Owned with mortgage or loan/Owned free and clear = Homeowner</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20">
              <a:solidFill>
                <a:srgbClr val="573100"/>
              </a:solidFill>
              <a:latin typeface="Trebuchet MS"/>
              <a:ea typeface="Trebuchet MS"/>
              <a:cs typeface="Trebuchet MS"/>
              <a:sym typeface="Trebuchet MS"/>
            </a:endParaRPr>
          </a:p>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Rented/Occupied without payment of rent = Renter</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None/>
            </a:pPr>
            <a:endParaRPr sz="1220">
              <a:solidFill>
                <a:srgbClr val="573100"/>
              </a:solidFill>
              <a:latin typeface="Trebuchet MS"/>
              <a:ea typeface="Trebuchet MS"/>
              <a:cs typeface="Trebuchet MS"/>
              <a:sym typeface="Trebuchet MS"/>
            </a:endParaRPr>
          </a:p>
          <a:p>
            <a:pPr marL="457200" lvl="0" indent="-306070" algn="l" rtl="0">
              <a:spcBef>
                <a:spcPts val="0"/>
              </a:spcBef>
              <a:spcAft>
                <a:spcPts val="0"/>
              </a:spcAft>
              <a:buClr>
                <a:srgbClr val="573100"/>
              </a:buClr>
              <a:buSzPts val="1220"/>
              <a:buFont typeface="Trebuchet MS"/>
              <a:buChar char="●"/>
            </a:pPr>
            <a:r>
              <a:rPr lang="en" sz="1220">
                <a:solidFill>
                  <a:srgbClr val="573100"/>
                </a:solidFill>
                <a:latin typeface="Trebuchet MS"/>
                <a:ea typeface="Trebuchet MS"/>
                <a:cs typeface="Trebuchet MS"/>
                <a:sym typeface="Trebuchet MS"/>
              </a:rPr>
              <a:t>From 3,650,000+ instances to 67073!</a:t>
            </a: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SzPts val="990"/>
              <a:buNone/>
            </a:pPr>
            <a:endParaRPr sz="1220">
              <a:solidFill>
                <a:srgbClr val="573100"/>
              </a:solidFill>
              <a:latin typeface="Trebuchet MS"/>
              <a:ea typeface="Trebuchet MS"/>
              <a:cs typeface="Trebuchet MS"/>
              <a:sym typeface="Trebuchet MS"/>
            </a:endParaRPr>
          </a:p>
          <a:p>
            <a:pPr marL="0" lvl="0" indent="0" algn="l" rtl="0">
              <a:spcBef>
                <a:spcPts val="0"/>
              </a:spcBef>
              <a:spcAft>
                <a:spcPts val="0"/>
              </a:spcAft>
              <a:buSzPts val="990"/>
              <a:buNone/>
            </a:pPr>
            <a:endParaRPr sz="1220">
              <a:solidFill>
                <a:srgbClr val="5731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Data Science Pipeline</a:t>
            </a:r>
            <a:endParaRPr>
              <a:solidFill>
                <a:srgbClr val="573100"/>
              </a:solidFill>
              <a:latin typeface="Trebuchet MS"/>
              <a:ea typeface="Trebuchet MS"/>
              <a:cs typeface="Trebuchet MS"/>
              <a:sym typeface="Trebuchet MS"/>
            </a:endParaRPr>
          </a:p>
        </p:txBody>
      </p:sp>
      <p:sp>
        <p:nvSpPr>
          <p:cNvPr id="121" name="Google Shape;121;p21"/>
          <p:cNvSpPr txBox="1">
            <a:spLocks noGrp="1"/>
          </p:cNvSpPr>
          <p:nvPr>
            <p:ph type="title"/>
          </p:nvPr>
        </p:nvSpPr>
        <p:spPr>
          <a:xfrm>
            <a:off x="311700" y="903750"/>
            <a:ext cx="942000" cy="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20">
                <a:solidFill>
                  <a:srgbClr val="573100"/>
                </a:solidFill>
                <a:latin typeface="Trebuchet MS"/>
                <a:ea typeface="Trebuchet MS"/>
                <a:cs typeface="Trebuchet MS"/>
                <a:sym typeface="Trebuchet MS"/>
              </a:rPr>
              <a:t>EDA</a:t>
            </a:r>
            <a:endParaRPr sz="1220">
              <a:solidFill>
                <a:srgbClr val="573100"/>
              </a:solidFill>
              <a:latin typeface="Trebuchet MS"/>
              <a:ea typeface="Trebuchet MS"/>
              <a:cs typeface="Trebuchet MS"/>
              <a:sym typeface="Trebuchet MS"/>
            </a:endParaRPr>
          </a:p>
        </p:txBody>
      </p:sp>
      <p:sp>
        <p:nvSpPr>
          <p:cNvPr id="122" name="Google Shape;122;p21"/>
          <p:cNvSpPr txBox="1">
            <a:spLocks noGrp="1"/>
          </p:cNvSpPr>
          <p:nvPr>
            <p:ph type="title"/>
          </p:nvPr>
        </p:nvSpPr>
        <p:spPr>
          <a:xfrm>
            <a:off x="4101000" y="3592925"/>
            <a:ext cx="9420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Figure 1.</a:t>
            </a:r>
            <a:endParaRPr sz="1220">
              <a:solidFill>
                <a:srgbClr val="573100"/>
              </a:solidFill>
              <a:latin typeface="Trebuchet MS"/>
              <a:ea typeface="Trebuchet MS"/>
              <a:cs typeface="Trebuchet MS"/>
              <a:sym typeface="Trebuchet MS"/>
            </a:endParaRPr>
          </a:p>
        </p:txBody>
      </p:sp>
      <p:pic>
        <p:nvPicPr>
          <p:cNvPr id="123" name="Google Shape;123;p21"/>
          <p:cNvPicPr preferRelativeResize="0"/>
          <p:nvPr/>
        </p:nvPicPr>
        <p:blipFill>
          <a:blip r:embed="rId3">
            <a:alphaModFix/>
          </a:blip>
          <a:stretch>
            <a:fillRect/>
          </a:stretch>
        </p:blipFill>
        <p:spPr>
          <a:xfrm>
            <a:off x="2619900" y="1246650"/>
            <a:ext cx="3904201" cy="2346275"/>
          </a:xfrm>
          <a:prstGeom prst="rect">
            <a:avLst/>
          </a:prstGeom>
          <a:noFill/>
          <a:ln>
            <a:noFill/>
          </a:ln>
        </p:spPr>
      </p:pic>
      <p:sp>
        <p:nvSpPr>
          <p:cNvPr id="124" name="Google Shape;124;p21"/>
          <p:cNvSpPr txBox="1">
            <a:spLocks noGrp="1"/>
          </p:cNvSpPr>
          <p:nvPr>
            <p:ph type="title"/>
          </p:nvPr>
        </p:nvSpPr>
        <p:spPr>
          <a:xfrm>
            <a:off x="311700" y="4315225"/>
            <a:ext cx="85206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220">
                <a:solidFill>
                  <a:srgbClr val="573100"/>
                </a:solidFill>
                <a:latin typeface="Trebuchet MS"/>
                <a:ea typeface="Trebuchet MS"/>
                <a:cs typeface="Trebuchet MS"/>
                <a:sym typeface="Trebuchet MS"/>
              </a:rPr>
              <a:t>A lot of renters at younger ages, more homeowners at older ages.</a:t>
            </a:r>
            <a:endParaRPr sz="1220">
              <a:solidFill>
                <a:srgbClr val="573100"/>
              </a:solidFill>
              <a:latin typeface="Trebuchet MS"/>
              <a:ea typeface="Trebuchet MS"/>
              <a:cs typeface="Trebuchet MS"/>
              <a:sym typeface="Trebuchet MS"/>
            </a:endParaRPr>
          </a:p>
        </p:txBody>
      </p:sp>
      <p:sp>
        <p:nvSpPr>
          <p:cNvPr id="125" name="Google Shape;125;p21"/>
          <p:cNvSpPr txBox="1"/>
          <p:nvPr/>
        </p:nvSpPr>
        <p:spPr>
          <a:xfrm>
            <a:off x="6774875" y="2219700"/>
            <a:ext cx="18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73100"/>
                </a:solidFill>
                <a:latin typeface="Trebuchet MS"/>
                <a:ea typeface="Trebuchet MS"/>
                <a:cs typeface="Trebuchet MS"/>
                <a:sym typeface="Trebuchet MS"/>
              </a:rPr>
              <a:t>Correlation = -0.08</a:t>
            </a:r>
            <a:endParaRPr>
              <a:solidFill>
                <a:srgbClr val="5731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1057</Words>
  <Application>Microsoft Office PowerPoint</Application>
  <PresentationFormat>On-screen Show (16:9)</PresentationFormat>
  <Paragraphs>138</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Simple Light</vt:lpstr>
      <vt:lpstr>Homeowners vs Renters</vt:lpstr>
      <vt:lpstr>Table Of Contents</vt:lpstr>
      <vt:lpstr>Introduction</vt:lpstr>
      <vt:lpstr>Introduction</vt:lpstr>
      <vt:lpstr>Introduction</vt:lpstr>
      <vt:lpstr>Introduction</vt:lpstr>
      <vt:lpstr>Data Science Pipeline</vt:lpstr>
      <vt:lpstr>Data Science Pipeline</vt:lpstr>
      <vt:lpstr>Data Science Pipeline</vt:lpstr>
      <vt:lpstr>Data Science Pipeline</vt:lpstr>
      <vt:lpstr>Data Science Pipeline</vt:lpstr>
      <vt:lpstr>Data Science Pipeline</vt:lpstr>
      <vt:lpstr>Data Science Pipeline</vt:lpstr>
      <vt:lpstr>Data Insights </vt:lpstr>
      <vt:lpstr>Recommendations/Future Projects</vt:lpstr>
      <vt:lpstr>Insight from the Semester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Homeowners vs Renters</dc:title>
  <cp:lastModifiedBy>Mecahel Demissie</cp:lastModifiedBy>
  <cp:revision>3</cp:revision>
  <dcterms:modified xsi:type="dcterms:W3CDTF">2021-03-13T16:21:10Z</dcterms:modified>
</cp:coreProperties>
</file>