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PT Sans Narrow"/>
      <p:regular r:id="rId15"/>
      <p:bold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PTSansNarrow-regular.fntdata"/><Relationship Id="rId14" Type="http://schemas.openxmlformats.org/officeDocument/2006/relationships/slide" Target="slides/slide8.xml"/><Relationship Id="rId17" Type="http://schemas.openxmlformats.org/officeDocument/2006/relationships/font" Target="fonts/OpenSans-regular.fntdata"/><Relationship Id="rId16" Type="http://schemas.openxmlformats.org/officeDocument/2006/relationships/font" Target="fonts/PTSansNarrow-bold.fntdata"/><Relationship Id="rId5" Type="http://schemas.openxmlformats.org/officeDocument/2006/relationships/slideMaster" Target="slideMasters/slideMaster2.xml"/><Relationship Id="rId19" Type="http://schemas.openxmlformats.org/officeDocument/2006/relationships/font" Target="fonts/OpenSans-italic.fntdata"/><Relationship Id="rId6" Type="http://schemas.openxmlformats.org/officeDocument/2006/relationships/notesMaster" Target="notesMasters/notesMaster1.xml"/><Relationship Id="rId18"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4e3cf2a9c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4e3cf2a9c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4e3cf2a9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4e3cf2a9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4e3cf2a9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4e3cf2a9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4e3cf2a9c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4e3cf2a9c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4e3cf2a9c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4e3cf2a9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4e3cf2a9c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4e3cf2a9c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4e3cf2a9c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4e3cf2a9c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4e3cf2a9c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4e3cf2a9c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022025"/>
            <a:ext cx="7136668" cy="152400"/>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3969100"/>
            <a:ext cx="7136668" cy="152400"/>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8" name="Google Shape;78;p1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9" name="Google Shape;7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6" name="Google Shape;8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4" name="Google Shape;10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1004150" y="1290630"/>
            <a:ext cx="7136700" cy="148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4760"/>
              <a:t>Trends of Housing For Homeless</a:t>
            </a:r>
            <a:endParaRPr sz="4760"/>
          </a:p>
        </p:txBody>
      </p:sp>
      <p:sp>
        <p:nvSpPr>
          <p:cNvPr id="112" name="Google Shape;112;p25"/>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CTEC 426 </a:t>
            </a:r>
            <a:endParaRPr/>
          </a:p>
          <a:p>
            <a:pPr indent="0" lvl="0" marL="0" rtl="0" algn="ctr">
              <a:spcBef>
                <a:spcPts val="0"/>
              </a:spcBef>
              <a:spcAft>
                <a:spcPts val="0"/>
              </a:spcAft>
              <a:buNone/>
            </a:pPr>
            <a:r>
              <a:rPr lang="en"/>
              <a:t>Fall 2021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 Housing Inventory Count (HIC)</a:t>
            </a:r>
            <a:endParaRPr/>
          </a:p>
        </p:txBody>
      </p:sp>
      <p:sp>
        <p:nvSpPr>
          <p:cNvPr id="118" name="Google Shape;118;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Administered by the U.S. Department of Housing and Urban Development (HUD) </a:t>
            </a:r>
            <a:endParaRPr sz="1700"/>
          </a:p>
          <a:p>
            <a:pPr indent="-336550" lvl="0" marL="457200" rtl="0" algn="l">
              <a:spcBef>
                <a:spcPts val="0"/>
              </a:spcBef>
              <a:spcAft>
                <a:spcPts val="0"/>
              </a:spcAft>
              <a:buSzPts val="1700"/>
              <a:buChar char="●"/>
            </a:pPr>
            <a:r>
              <a:rPr lang="en" sz="1700"/>
              <a:t>Purpose of the collection is to examine housing need in America, improve communities, and enforce federal housing laws</a:t>
            </a:r>
            <a:endParaRPr sz="1700"/>
          </a:p>
          <a:p>
            <a:pPr indent="-336550" lvl="0" marL="457200" rtl="0" algn="l">
              <a:spcBef>
                <a:spcPts val="0"/>
              </a:spcBef>
              <a:spcAft>
                <a:spcPts val="0"/>
              </a:spcAft>
              <a:buSzPts val="1700"/>
              <a:buChar char="●"/>
            </a:pPr>
            <a:r>
              <a:rPr lang="en" sz="1700"/>
              <a:t>The data is a count of sheltered and unsheltered people experiencing homelessness on a single night in January 2020</a:t>
            </a:r>
            <a:endParaRPr sz="1700"/>
          </a:p>
          <a:p>
            <a:pPr indent="-336550" lvl="0" marL="457200" rtl="0" algn="l">
              <a:spcBef>
                <a:spcPts val="0"/>
              </a:spcBef>
              <a:spcAft>
                <a:spcPts val="0"/>
              </a:spcAft>
              <a:buSzPts val="1700"/>
              <a:buChar char="●"/>
            </a:pPr>
            <a:r>
              <a:rPr lang="en" sz="1700"/>
              <a:t>The has been collected every year since since 2007; the most recent update is 2020 which is used for this project</a:t>
            </a:r>
            <a:endParaRPr sz="1700"/>
          </a:p>
          <a:p>
            <a:pPr indent="-336550" lvl="0" marL="457200" rtl="0" algn="l">
              <a:spcBef>
                <a:spcPts val="0"/>
              </a:spcBef>
              <a:spcAft>
                <a:spcPts val="0"/>
              </a:spcAft>
              <a:buSzPts val="1700"/>
              <a:buChar char="●"/>
            </a:pPr>
            <a:r>
              <a:rPr lang="en" sz="1700"/>
              <a:t>The data set includes 25,228 instances, each instance representing an organization</a:t>
            </a:r>
            <a:endParaRPr sz="1700"/>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 (HIC)</a:t>
            </a:r>
            <a:endParaRPr/>
          </a:p>
        </p:txBody>
      </p:sp>
      <p:sp>
        <p:nvSpPr>
          <p:cNvPr id="124" name="Google Shape;124;p27"/>
          <p:cNvSpPr txBox="1"/>
          <p:nvPr>
            <p:ph idx="1" type="body"/>
          </p:nvPr>
        </p:nvSpPr>
        <p:spPr>
          <a:xfrm>
            <a:off x="311700" y="1266325"/>
            <a:ext cx="8520600" cy="3665100"/>
          </a:xfrm>
          <a:prstGeom prst="rect">
            <a:avLst/>
          </a:prstGeom>
        </p:spPr>
        <p:txBody>
          <a:bodyPr anchorCtr="0" anchor="t" bIns="91425" lIns="91425" spcFirstLastPara="1" rIns="91425" wrap="square" tIns="91425">
            <a:normAutofit/>
          </a:bodyPr>
          <a:lstStyle/>
          <a:p>
            <a:pPr indent="-323850" lvl="0" marL="457200" rtl="0" algn="l">
              <a:lnSpc>
                <a:spcPct val="120000"/>
              </a:lnSpc>
              <a:spcBef>
                <a:spcPts val="1000"/>
              </a:spcBef>
              <a:spcAft>
                <a:spcPts val="0"/>
              </a:spcAft>
              <a:buSzPts val="1500"/>
              <a:buChar char="●"/>
            </a:pPr>
            <a:r>
              <a:rPr lang="en" sz="1500"/>
              <a:t>Removed all variables in the data file except for the following:</a:t>
            </a:r>
            <a:endParaRPr sz="1500"/>
          </a:p>
          <a:p>
            <a:pPr indent="-323850" lvl="1" marL="914400" rtl="0" algn="l">
              <a:lnSpc>
                <a:spcPct val="120000"/>
              </a:lnSpc>
              <a:spcBef>
                <a:spcPts val="0"/>
              </a:spcBef>
              <a:spcAft>
                <a:spcPts val="0"/>
              </a:spcAft>
              <a:buSzPts val="1500"/>
              <a:buChar char="○"/>
            </a:pPr>
            <a:r>
              <a:rPr lang="en" sz="1500"/>
              <a:t>States</a:t>
            </a:r>
            <a:endParaRPr sz="1500"/>
          </a:p>
          <a:p>
            <a:pPr indent="-323850" lvl="1" marL="914400" rtl="0" algn="l">
              <a:lnSpc>
                <a:spcPct val="120000"/>
              </a:lnSpc>
              <a:spcBef>
                <a:spcPts val="0"/>
              </a:spcBef>
              <a:spcAft>
                <a:spcPts val="0"/>
              </a:spcAft>
              <a:buSzPts val="1500"/>
              <a:buChar char="○"/>
            </a:pPr>
            <a:r>
              <a:rPr lang="en" sz="1500"/>
              <a:t>Project Types</a:t>
            </a:r>
            <a:endParaRPr sz="1500"/>
          </a:p>
          <a:p>
            <a:pPr indent="-297420" lvl="2" marL="1371600" rtl="0" algn="l">
              <a:lnSpc>
                <a:spcPct val="120000"/>
              </a:lnSpc>
              <a:spcBef>
                <a:spcPts val="0"/>
              </a:spcBef>
              <a:spcAft>
                <a:spcPts val="0"/>
              </a:spcAft>
              <a:buSzPts val="1084"/>
              <a:buChar char="■"/>
            </a:pPr>
            <a:r>
              <a:rPr lang="en" sz="1083"/>
              <a:t>Emergency Shelter: Temporary shelter in case of hazardous weather or unsafe conditions</a:t>
            </a:r>
            <a:endParaRPr sz="1083"/>
          </a:p>
          <a:p>
            <a:pPr indent="-297420" lvl="2" marL="1371600" rtl="0" algn="l">
              <a:lnSpc>
                <a:spcPct val="120000"/>
              </a:lnSpc>
              <a:spcBef>
                <a:spcPts val="0"/>
              </a:spcBef>
              <a:spcAft>
                <a:spcPts val="0"/>
              </a:spcAft>
              <a:buSzPts val="1084"/>
              <a:buChar char="■"/>
            </a:pPr>
            <a:r>
              <a:rPr lang="en" sz="1083"/>
              <a:t>Safe Haven: For hard-to-reach people such as mental illness or roaming the streets</a:t>
            </a:r>
            <a:endParaRPr sz="1083"/>
          </a:p>
          <a:p>
            <a:pPr indent="-297420" lvl="2" marL="1371600" rtl="0" algn="l">
              <a:lnSpc>
                <a:spcPct val="120000"/>
              </a:lnSpc>
              <a:spcBef>
                <a:spcPts val="0"/>
              </a:spcBef>
              <a:spcAft>
                <a:spcPts val="0"/>
              </a:spcAft>
              <a:buSzPts val="1084"/>
              <a:buChar char="■"/>
            </a:pPr>
            <a:r>
              <a:rPr lang="en" sz="1083"/>
              <a:t>Permanent Housing: Only includes people with disabilities to live independently</a:t>
            </a:r>
            <a:endParaRPr sz="1083"/>
          </a:p>
          <a:p>
            <a:pPr indent="-297420" lvl="2" marL="1371600" rtl="0" algn="l">
              <a:lnSpc>
                <a:spcPct val="120000"/>
              </a:lnSpc>
              <a:spcBef>
                <a:spcPts val="0"/>
              </a:spcBef>
              <a:spcAft>
                <a:spcPts val="0"/>
              </a:spcAft>
              <a:buSzPts val="1084"/>
              <a:buChar char="■"/>
            </a:pPr>
            <a:r>
              <a:rPr lang="en" sz="1083"/>
              <a:t>Transitional Housing: Temporary housing that prepares people for permanent and affordable housing</a:t>
            </a:r>
            <a:endParaRPr sz="1383"/>
          </a:p>
          <a:p>
            <a:pPr indent="-323850" lvl="1" marL="914400" rtl="0" algn="l">
              <a:lnSpc>
                <a:spcPct val="120000"/>
              </a:lnSpc>
              <a:spcBef>
                <a:spcPts val="0"/>
              </a:spcBef>
              <a:spcAft>
                <a:spcPts val="0"/>
              </a:spcAft>
              <a:buSzPts val="1500"/>
              <a:buChar char="○"/>
            </a:pPr>
            <a:r>
              <a:rPr lang="en" sz="1500"/>
              <a:t>Total Beds</a:t>
            </a:r>
            <a:endParaRPr sz="1500"/>
          </a:p>
          <a:p>
            <a:pPr indent="-323850" lvl="1" marL="914400" rtl="0" algn="l">
              <a:lnSpc>
                <a:spcPct val="120000"/>
              </a:lnSpc>
              <a:spcBef>
                <a:spcPts val="0"/>
              </a:spcBef>
              <a:spcAft>
                <a:spcPts val="0"/>
              </a:spcAft>
              <a:buSzPts val="1500"/>
              <a:buChar char="○"/>
            </a:pPr>
            <a:r>
              <a:rPr lang="en" sz="1500"/>
              <a:t>Point-In-Time (PIT) Count </a:t>
            </a:r>
            <a:endParaRPr sz="1500"/>
          </a:p>
          <a:p>
            <a:pPr indent="-323850" lvl="1" marL="914400" rtl="0" algn="l">
              <a:lnSpc>
                <a:spcPct val="120000"/>
              </a:lnSpc>
              <a:spcBef>
                <a:spcPts val="0"/>
              </a:spcBef>
              <a:spcAft>
                <a:spcPts val="0"/>
              </a:spcAft>
              <a:buSzPts val="1500"/>
              <a:buChar char="○"/>
            </a:pPr>
            <a:r>
              <a:rPr lang="en" sz="1500"/>
              <a:t>Demographics of beds in Housing</a:t>
            </a:r>
            <a:endParaRPr sz="1500"/>
          </a:p>
          <a:p>
            <a:pPr indent="-292100" lvl="2" marL="1371600" rtl="0" algn="l">
              <a:lnSpc>
                <a:spcPct val="120000"/>
              </a:lnSpc>
              <a:spcBef>
                <a:spcPts val="0"/>
              </a:spcBef>
              <a:spcAft>
                <a:spcPts val="0"/>
              </a:spcAft>
              <a:buSzPts val="1000"/>
              <a:buChar char="■"/>
            </a:pPr>
            <a:r>
              <a:rPr lang="en" sz="1000"/>
              <a:t>Homeless: People who experience homelessness for the first time, in a while</a:t>
            </a:r>
            <a:endParaRPr sz="1000"/>
          </a:p>
          <a:p>
            <a:pPr indent="-292100" lvl="2" marL="1371600" rtl="0" algn="l">
              <a:lnSpc>
                <a:spcPct val="120000"/>
              </a:lnSpc>
              <a:spcBef>
                <a:spcPts val="0"/>
              </a:spcBef>
              <a:spcAft>
                <a:spcPts val="0"/>
              </a:spcAft>
              <a:buSzPts val="1000"/>
              <a:buChar char="■"/>
            </a:pPr>
            <a:r>
              <a:rPr lang="en" sz="1000"/>
              <a:t>Veterans: People who have long experience in the military </a:t>
            </a:r>
            <a:endParaRPr sz="1000"/>
          </a:p>
          <a:p>
            <a:pPr indent="-292100" lvl="2" marL="1371600" rtl="0" algn="l">
              <a:lnSpc>
                <a:spcPct val="120000"/>
              </a:lnSpc>
              <a:spcBef>
                <a:spcPts val="0"/>
              </a:spcBef>
              <a:spcAft>
                <a:spcPts val="0"/>
              </a:spcAft>
              <a:buSzPts val="1000"/>
              <a:buChar char="■"/>
            </a:pPr>
            <a:r>
              <a:rPr lang="en" sz="1000"/>
              <a:t>Chronic Homeless: Person who has been homeless for more than a year, repeatedly experiencing homelessness</a:t>
            </a:r>
            <a:endParaRPr sz="1000"/>
          </a:p>
          <a:p>
            <a:pPr indent="-292100" lvl="2" marL="1371600" rtl="0" algn="l">
              <a:lnSpc>
                <a:spcPct val="120000"/>
              </a:lnSpc>
              <a:spcBef>
                <a:spcPts val="0"/>
              </a:spcBef>
              <a:spcAft>
                <a:spcPts val="0"/>
              </a:spcAft>
              <a:buSzPts val="1000"/>
              <a:buChar char="■"/>
            </a:pPr>
            <a:r>
              <a:rPr lang="en" sz="1000"/>
              <a:t>Youth: The age range of children to adults </a:t>
            </a:r>
            <a:endParaRPr sz="1000"/>
          </a:p>
          <a:p>
            <a:pPr indent="-292100" lvl="2" marL="1371600" rtl="0" algn="l">
              <a:lnSpc>
                <a:spcPct val="120000"/>
              </a:lnSpc>
              <a:spcBef>
                <a:spcPts val="0"/>
              </a:spcBef>
              <a:spcAft>
                <a:spcPts val="0"/>
              </a:spcAft>
              <a:buSzPts val="1000"/>
              <a:buChar char="■"/>
            </a:pPr>
            <a:r>
              <a:rPr lang="en" sz="1000"/>
              <a:t>Domestic Violence: Person who has experienced threatening behavior within past homes</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 (HIC)</a:t>
            </a:r>
            <a:endParaRPr/>
          </a:p>
        </p:txBody>
      </p:sp>
      <p:sp>
        <p:nvSpPr>
          <p:cNvPr id="130" name="Google Shape;130;p28"/>
          <p:cNvSpPr txBox="1"/>
          <p:nvPr>
            <p:ph idx="1" type="body"/>
          </p:nvPr>
        </p:nvSpPr>
        <p:spPr>
          <a:xfrm>
            <a:off x="311700" y="1266325"/>
            <a:ext cx="8520600" cy="3665100"/>
          </a:xfrm>
          <a:prstGeom prst="rect">
            <a:avLst/>
          </a:prstGeom>
        </p:spPr>
        <p:txBody>
          <a:bodyPr anchorCtr="0" anchor="t" bIns="91425" lIns="91425" spcFirstLastPara="1" rIns="91425" wrap="square" tIns="91425">
            <a:normAutofit/>
          </a:bodyPr>
          <a:lstStyle/>
          <a:p>
            <a:pPr indent="-323850" lvl="0" marL="457200" rtl="0" algn="l">
              <a:lnSpc>
                <a:spcPct val="120000"/>
              </a:lnSpc>
              <a:spcBef>
                <a:spcPts val="1000"/>
              </a:spcBef>
              <a:spcAft>
                <a:spcPts val="0"/>
              </a:spcAft>
              <a:buSzPts val="1500"/>
              <a:buChar char="●"/>
            </a:pPr>
            <a:r>
              <a:rPr lang="en" sz="1500"/>
              <a:t>The original data file included all 50 states, but the final analytic data file included only the DMV</a:t>
            </a:r>
            <a:endParaRPr sz="1500"/>
          </a:p>
          <a:p>
            <a:pPr indent="-323850" lvl="0" marL="457200" rtl="0" algn="l">
              <a:lnSpc>
                <a:spcPct val="120000"/>
              </a:lnSpc>
              <a:spcBef>
                <a:spcPts val="0"/>
              </a:spcBef>
              <a:spcAft>
                <a:spcPts val="0"/>
              </a:spcAft>
              <a:buSzPts val="1500"/>
              <a:buChar char="●"/>
            </a:pPr>
            <a:r>
              <a:rPr lang="en" sz="1500"/>
              <a:t>Feature engineering: Combined subtypes of Permanent Housing into one variable: Rapid Re-Housing, Other Permanent Housing, and Permanent Supportive Housing</a:t>
            </a:r>
            <a:endParaRPr sz="1500"/>
          </a:p>
          <a:p>
            <a:pPr indent="-323850" lvl="0" marL="457200" rtl="0" algn="l">
              <a:lnSpc>
                <a:spcPct val="120000"/>
              </a:lnSpc>
              <a:spcBef>
                <a:spcPts val="0"/>
              </a:spcBef>
              <a:spcAft>
                <a:spcPts val="0"/>
              </a:spcAft>
              <a:buSzPts val="1500"/>
              <a:buChar char="●"/>
            </a:pPr>
            <a:r>
              <a:rPr lang="en" sz="1500"/>
              <a:t>Final analytic file included 1,228 instances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(EDA) (HIC)</a:t>
            </a:r>
            <a:endParaRPr/>
          </a:p>
        </p:txBody>
      </p:sp>
      <p:pic>
        <p:nvPicPr>
          <p:cNvPr id="136" name="Google Shape;136;p29"/>
          <p:cNvPicPr preferRelativeResize="0"/>
          <p:nvPr/>
        </p:nvPicPr>
        <p:blipFill>
          <a:blip r:embed="rId3">
            <a:alphaModFix/>
          </a:blip>
          <a:stretch>
            <a:fillRect/>
          </a:stretch>
        </p:blipFill>
        <p:spPr>
          <a:xfrm>
            <a:off x="436375" y="1152425"/>
            <a:ext cx="3235900" cy="2378299"/>
          </a:xfrm>
          <a:prstGeom prst="rect">
            <a:avLst/>
          </a:prstGeom>
          <a:noFill/>
          <a:ln>
            <a:noFill/>
          </a:ln>
        </p:spPr>
      </p:pic>
      <p:sp>
        <p:nvSpPr>
          <p:cNvPr id="137" name="Google Shape;137;p29"/>
          <p:cNvSpPr txBox="1"/>
          <p:nvPr/>
        </p:nvSpPr>
        <p:spPr>
          <a:xfrm>
            <a:off x="1524425" y="3530750"/>
            <a:ext cx="1332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pen Sans"/>
                <a:ea typeface="Open Sans"/>
                <a:cs typeface="Open Sans"/>
                <a:sym typeface="Open Sans"/>
              </a:rPr>
              <a:t>Figure 1.</a:t>
            </a:r>
            <a:endParaRPr sz="1000">
              <a:latin typeface="Open Sans"/>
              <a:ea typeface="Open Sans"/>
              <a:cs typeface="Open Sans"/>
              <a:sym typeface="Open Sans"/>
            </a:endParaRPr>
          </a:p>
        </p:txBody>
      </p:sp>
      <p:sp>
        <p:nvSpPr>
          <p:cNvPr id="138" name="Google Shape;138;p29"/>
          <p:cNvSpPr txBox="1"/>
          <p:nvPr/>
        </p:nvSpPr>
        <p:spPr>
          <a:xfrm>
            <a:off x="793013" y="3909875"/>
            <a:ext cx="2795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In 2020, there were 1,228 housing organizations in the DMV.  Virginia had the majority (43%).</a:t>
            </a:r>
            <a:endParaRPr sz="1000">
              <a:latin typeface="Open Sans"/>
              <a:ea typeface="Open Sans"/>
              <a:cs typeface="Open Sans"/>
              <a:sym typeface="Open Sans"/>
            </a:endParaRPr>
          </a:p>
        </p:txBody>
      </p:sp>
      <p:pic>
        <p:nvPicPr>
          <p:cNvPr id="139" name="Google Shape;139;p29"/>
          <p:cNvPicPr preferRelativeResize="0"/>
          <p:nvPr/>
        </p:nvPicPr>
        <p:blipFill>
          <a:blip r:embed="rId4">
            <a:alphaModFix/>
          </a:blip>
          <a:stretch>
            <a:fillRect/>
          </a:stretch>
        </p:blipFill>
        <p:spPr>
          <a:xfrm>
            <a:off x="5384512" y="1192850"/>
            <a:ext cx="3235925" cy="2378325"/>
          </a:xfrm>
          <a:prstGeom prst="rect">
            <a:avLst/>
          </a:prstGeom>
          <a:noFill/>
          <a:ln>
            <a:noFill/>
          </a:ln>
        </p:spPr>
      </p:pic>
      <p:sp>
        <p:nvSpPr>
          <p:cNvPr id="140" name="Google Shape;140;p29"/>
          <p:cNvSpPr txBox="1"/>
          <p:nvPr/>
        </p:nvSpPr>
        <p:spPr>
          <a:xfrm>
            <a:off x="6304063" y="3571163"/>
            <a:ext cx="1332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pen Sans"/>
                <a:ea typeface="Open Sans"/>
                <a:cs typeface="Open Sans"/>
                <a:sym typeface="Open Sans"/>
              </a:rPr>
              <a:t>Figure 2.</a:t>
            </a:r>
            <a:endParaRPr sz="1000">
              <a:latin typeface="Open Sans"/>
              <a:ea typeface="Open Sans"/>
              <a:cs typeface="Open Sans"/>
              <a:sym typeface="Open Sans"/>
            </a:endParaRPr>
          </a:p>
        </p:txBody>
      </p:sp>
      <p:sp>
        <p:nvSpPr>
          <p:cNvPr id="141" name="Google Shape;141;p29"/>
          <p:cNvSpPr txBox="1"/>
          <p:nvPr/>
        </p:nvSpPr>
        <p:spPr>
          <a:xfrm>
            <a:off x="5695387" y="3836275"/>
            <a:ext cx="2678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Across all three states, the most common  type of housing project was permanent housing for people with disabilities to live independently.  In MD and VA, emergency shelters were the second most common, and transitional housing in DC was second most common.</a:t>
            </a:r>
            <a:endParaRPr sz="10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(HIC)</a:t>
            </a:r>
            <a:endParaRPr/>
          </a:p>
        </p:txBody>
      </p:sp>
      <p:pic>
        <p:nvPicPr>
          <p:cNvPr id="147" name="Google Shape;147;p30"/>
          <p:cNvPicPr preferRelativeResize="0"/>
          <p:nvPr/>
        </p:nvPicPr>
        <p:blipFill>
          <a:blip r:embed="rId3">
            <a:alphaModFix/>
          </a:blip>
          <a:stretch>
            <a:fillRect/>
          </a:stretch>
        </p:blipFill>
        <p:spPr>
          <a:xfrm>
            <a:off x="2287050" y="361600"/>
            <a:ext cx="5646801" cy="3459524"/>
          </a:xfrm>
          <a:prstGeom prst="rect">
            <a:avLst/>
          </a:prstGeom>
          <a:noFill/>
          <a:ln>
            <a:noFill/>
          </a:ln>
        </p:spPr>
      </p:pic>
      <p:sp>
        <p:nvSpPr>
          <p:cNvPr id="148" name="Google Shape;148;p30"/>
          <p:cNvSpPr txBox="1"/>
          <p:nvPr/>
        </p:nvSpPr>
        <p:spPr>
          <a:xfrm>
            <a:off x="3905688" y="3754413"/>
            <a:ext cx="1332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pen Sans"/>
                <a:ea typeface="Open Sans"/>
                <a:cs typeface="Open Sans"/>
                <a:sym typeface="Open Sans"/>
              </a:rPr>
              <a:t>Figure 3.</a:t>
            </a:r>
            <a:endParaRPr sz="1000">
              <a:latin typeface="Open Sans"/>
              <a:ea typeface="Open Sans"/>
              <a:cs typeface="Open Sans"/>
              <a:sym typeface="Open Sans"/>
            </a:endParaRPr>
          </a:p>
        </p:txBody>
      </p:sp>
      <p:sp>
        <p:nvSpPr>
          <p:cNvPr id="149" name="Google Shape;149;p30"/>
          <p:cNvSpPr txBox="1"/>
          <p:nvPr/>
        </p:nvSpPr>
        <p:spPr>
          <a:xfrm>
            <a:off x="3141150" y="4093125"/>
            <a:ext cx="2861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pen Sans"/>
                <a:ea typeface="Open Sans"/>
                <a:cs typeface="Open Sans"/>
                <a:sym typeface="Open Sans"/>
              </a:rPr>
              <a:t>On a single night in January in 2020, VA had 1,826 free beds, MD had 1,682, and DC had 7,101.</a:t>
            </a:r>
            <a:endParaRPr sz="10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(HIC)</a:t>
            </a:r>
            <a:endParaRPr/>
          </a:p>
        </p:txBody>
      </p:sp>
      <p:sp>
        <p:nvSpPr>
          <p:cNvPr id="155" name="Google Shape;155;p31"/>
          <p:cNvSpPr txBox="1"/>
          <p:nvPr/>
        </p:nvSpPr>
        <p:spPr>
          <a:xfrm>
            <a:off x="1674325" y="3622000"/>
            <a:ext cx="1332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pen Sans"/>
                <a:ea typeface="Open Sans"/>
                <a:cs typeface="Open Sans"/>
                <a:sym typeface="Open Sans"/>
              </a:rPr>
              <a:t>Figure 4.</a:t>
            </a:r>
            <a:endParaRPr sz="1000">
              <a:latin typeface="Open Sans"/>
              <a:ea typeface="Open Sans"/>
              <a:cs typeface="Open Sans"/>
              <a:sym typeface="Open Sans"/>
            </a:endParaRPr>
          </a:p>
        </p:txBody>
      </p:sp>
      <p:sp>
        <p:nvSpPr>
          <p:cNvPr id="156" name="Google Shape;156;p31"/>
          <p:cNvSpPr txBox="1"/>
          <p:nvPr/>
        </p:nvSpPr>
        <p:spPr>
          <a:xfrm>
            <a:off x="311700" y="3960700"/>
            <a:ext cx="4057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50">
                <a:solidFill>
                  <a:srgbClr val="262626"/>
                </a:solidFill>
                <a:highlight>
                  <a:srgbClr val="F8F8F8"/>
                </a:highlight>
                <a:latin typeface="Open Sans"/>
                <a:ea typeface="Open Sans"/>
                <a:cs typeface="Open Sans"/>
                <a:sym typeface="Open Sans"/>
              </a:rPr>
              <a:t>On a single night in January 2020, DC provided the majority of beds to families with children.  The majority of those families were classified as homeless (18,636), followed by chronically homeless (5,288).</a:t>
            </a:r>
            <a:endParaRPr sz="1000">
              <a:latin typeface="Open Sans"/>
              <a:ea typeface="Open Sans"/>
              <a:cs typeface="Open Sans"/>
              <a:sym typeface="Open Sans"/>
            </a:endParaRPr>
          </a:p>
        </p:txBody>
      </p:sp>
      <p:sp>
        <p:nvSpPr>
          <p:cNvPr id="157" name="Google Shape;157;p31"/>
          <p:cNvSpPr txBox="1"/>
          <p:nvPr/>
        </p:nvSpPr>
        <p:spPr>
          <a:xfrm>
            <a:off x="6137075" y="3621988"/>
            <a:ext cx="1332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pen Sans"/>
                <a:ea typeface="Open Sans"/>
                <a:cs typeface="Open Sans"/>
                <a:sym typeface="Open Sans"/>
              </a:rPr>
              <a:t>Figure 5.</a:t>
            </a:r>
            <a:endParaRPr sz="1000">
              <a:latin typeface="Open Sans"/>
              <a:ea typeface="Open Sans"/>
              <a:cs typeface="Open Sans"/>
              <a:sym typeface="Open Sans"/>
            </a:endParaRPr>
          </a:p>
        </p:txBody>
      </p:sp>
      <p:sp>
        <p:nvSpPr>
          <p:cNvPr id="158" name="Google Shape;158;p31"/>
          <p:cNvSpPr txBox="1"/>
          <p:nvPr/>
        </p:nvSpPr>
        <p:spPr>
          <a:xfrm>
            <a:off x="4747225" y="3960700"/>
            <a:ext cx="4112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pen Sans"/>
                <a:ea typeface="Open Sans"/>
                <a:cs typeface="Open Sans"/>
                <a:sym typeface="Open Sans"/>
              </a:rPr>
              <a:t>On that same night, beds were also given to people without children.  The majority of people without children who were given beds were classified as chronically homeless in DC (4,993), followed by homeless people in Maryland (4,230).  In Virginia, the majority of people without kids who were given beds had experienced domestic violence (1,641).</a:t>
            </a:r>
            <a:endParaRPr sz="1000">
              <a:latin typeface="Open Sans"/>
              <a:ea typeface="Open Sans"/>
              <a:cs typeface="Open Sans"/>
              <a:sym typeface="Open Sans"/>
            </a:endParaRPr>
          </a:p>
        </p:txBody>
      </p:sp>
      <p:pic>
        <p:nvPicPr>
          <p:cNvPr id="159" name="Google Shape;159;p31"/>
          <p:cNvPicPr preferRelativeResize="0"/>
          <p:nvPr/>
        </p:nvPicPr>
        <p:blipFill>
          <a:blip r:embed="rId3">
            <a:alphaModFix/>
          </a:blip>
          <a:stretch>
            <a:fillRect/>
          </a:stretch>
        </p:blipFill>
        <p:spPr>
          <a:xfrm>
            <a:off x="311700" y="1152425"/>
            <a:ext cx="4057849" cy="2469574"/>
          </a:xfrm>
          <a:prstGeom prst="rect">
            <a:avLst/>
          </a:prstGeom>
          <a:noFill/>
          <a:ln>
            <a:noFill/>
          </a:ln>
        </p:spPr>
      </p:pic>
      <p:pic>
        <p:nvPicPr>
          <p:cNvPr id="160" name="Google Shape;160;p31"/>
          <p:cNvPicPr preferRelativeResize="0"/>
          <p:nvPr/>
        </p:nvPicPr>
        <p:blipFill>
          <a:blip r:embed="rId4">
            <a:alphaModFix/>
          </a:blip>
          <a:stretch>
            <a:fillRect/>
          </a:stretch>
        </p:blipFill>
        <p:spPr>
          <a:xfrm>
            <a:off x="4747217" y="1152425"/>
            <a:ext cx="4112307" cy="2469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11700" y="4691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Insights (HIC)</a:t>
            </a:r>
            <a:endParaRPr/>
          </a:p>
        </p:txBody>
      </p:sp>
      <p:sp>
        <p:nvSpPr>
          <p:cNvPr id="166" name="Google Shape;166;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lnSpc>
                <a:spcPct val="95000"/>
              </a:lnSpc>
              <a:spcBef>
                <a:spcPts val="0"/>
              </a:spcBef>
              <a:spcAft>
                <a:spcPts val="0"/>
              </a:spcAft>
              <a:buSzPts val="1500"/>
              <a:buChar char="●"/>
            </a:pPr>
            <a:r>
              <a:rPr lang="en" sz="1500"/>
              <a:t>Virginia has the most housing organizations in the DMV, however DC offers the most beds in the area and typically has the most beds occupied on any given night.</a:t>
            </a:r>
            <a:endParaRPr sz="1500"/>
          </a:p>
          <a:p>
            <a:pPr indent="-323850" lvl="0" marL="457200" rtl="0" algn="l">
              <a:lnSpc>
                <a:spcPct val="95000"/>
              </a:lnSpc>
              <a:spcBef>
                <a:spcPts val="0"/>
              </a:spcBef>
              <a:spcAft>
                <a:spcPts val="0"/>
              </a:spcAft>
              <a:buSzPts val="1500"/>
              <a:buChar char="●"/>
            </a:pPr>
            <a:r>
              <a:rPr lang="en" sz="1500"/>
              <a:t>On a single night in January 2020, 7,101 beds available, which may indicate that DC is not reaching all families and people that need housing.</a:t>
            </a:r>
            <a:endParaRPr sz="1500"/>
          </a:p>
          <a:p>
            <a:pPr indent="-323850" lvl="0" marL="457200" rtl="0" algn="l">
              <a:lnSpc>
                <a:spcPct val="95000"/>
              </a:lnSpc>
              <a:spcBef>
                <a:spcPts val="0"/>
              </a:spcBef>
              <a:spcAft>
                <a:spcPts val="0"/>
              </a:spcAft>
              <a:buSzPts val="1500"/>
              <a:buChar char="●"/>
            </a:pPr>
            <a:r>
              <a:rPr lang="en" sz="1500"/>
              <a:t>The goal of most organizations in the DMV is to provide permanent housing for thsoe that need it.</a:t>
            </a:r>
            <a:endParaRPr sz="1500"/>
          </a:p>
          <a:p>
            <a:pPr indent="-323850" lvl="0" marL="457200" rtl="0" algn="l">
              <a:lnSpc>
                <a:spcPct val="95000"/>
              </a:lnSpc>
              <a:spcBef>
                <a:spcPts val="0"/>
              </a:spcBef>
              <a:spcAft>
                <a:spcPts val="0"/>
              </a:spcAft>
              <a:buSzPts val="1500"/>
              <a:buChar char="●"/>
            </a:pPr>
            <a:r>
              <a:rPr lang="en" sz="1500"/>
              <a:t>If someone is chronically homeless without children, more than likely they can find space in DC as that group occupies the majority of beds.</a:t>
            </a:r>
            <a:endParaRPr sz="1500"/>
          </a:p>
          <a:p>
            <a:pPr indent="-323850" lvl="0" marL="457200" rtl="0" algn="l">
              <a:lnSpc>
                <a:spcPct val="95000"/>
              </a:lnSpc>
              <a:spcBef>
                <a:spcPts val="0"/>
              </a:spcBef>
              <a:spcAft>
                <a:spcPts val="0"/>
              </a:spcAft>
              <a:buSzPts val="1500"/>
              <a:buChar char="●"/>
            </a:pPr>
            <a:r>
              <a:rPr lang="en" sz="1500"/>
              <a:t>People who experience domestic violence occupy a lot more beds in Virginia in comparison to DC and Maryland.</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