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0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6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5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1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7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19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18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56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0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16C9-D370-4863-8F3F-748F2705781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C858-0C17-407E-8975-C4D1C8B5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4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9906000" cy="9906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222292" y="641349"/>
            <a:ext cx="11302583" cy="140907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-146154" y="684167"/>
            <a:ext cx="7150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MSA</a:t>
            </a:r>
          </a:p>
          <a:p>
            <a:pPr algn="ctr"/>
            <a:r>
              <a:rPr lang="pt-BR" sz="4000" b="1" dirty="0" smtClean="0">
                <a:solidFill>
                  <a:schemeClr val="bg1"/>
                </a:solidFill>
              </a:rPr>
              <a:t>Análise do sistema de medição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2204802" y="5665551"/>
            <a:ext cx="11302583" cy="140907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146154" y="5831479"/>
            <a:ext cx="715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Como identificar as variáveis mais sensíveis de seu processo de qualidade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4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283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1. Definição dos Objetivos e Escopo do MSA:</a:t>
            </a:r>
          </a:p>
          <a:p>
            <a:r>
              <a:rPr lang="pt-BR" dirty="0" smtClean="0"/>
              <a:t>Identificar as medições críticas que precisam ser avaliadas.</a:t>
            </a:r>
          </a:p>
          <a:p>
            <a:r>
              <a:rPr lang="pt-BR" dirty="0" smtClean="0"/>
              <a:t>Determinar os requisitos de precisão e precisão aceitáveis.</a:t>
            </a:r>
          </a:p>
          <a:p>
            <a:r>
              <a:rPr lang="pt-BR" dirty="0" smtClean="0"/>
              <a:t>2. Formação da Equipe:</a:t>
            </a:r>
          </a:p>
          <a:p>
            <a:r>
              <a:rPr lang="pt-BR" dirty="0" smtClean="0"/>
              <a:t>Selecionar membros da equipe com conhecimento técnico e experiência em medição.</a:t>
            </a:r>
          </a:p>
          <a:p>
            <a:r>
              <a:rPr lang="pt-BR" dirty="0" smtClean="0"/>
              <a:t>Designar um líder de projeto responsável pela coordenação e execução do MSA.</a:t>
            </a:r>
          </a:p>
          <a:p>
            <a:r>
              <a:rPr lang="pt-BR" dirty="0" smtClean="0"/>
              <a:t>3. Seleção de Medição e Equipamentos:</a:t>
            </a:r>
          </a:p>
          <a:p>
            <a:r>
              <a:rPr lang="pt-BR" dirty="0" smtClean="0"/>
              <a:t>Identificar os instrumentos de medição que serão avaliados.</a:t>
            </a:r>
          </a:p>
          <a:p>
            <a:r>
              <a:rPr lang="pt-BR" dirty="0" smtClean="0"/>
              <a:t>Garantir que os equipamentos selecionados sejam calibrados e adequados para a finalidade.</a:t>
            </a:r>
          </a:p>
          <a:p>
            <a:r>
              <a:rPr lang="pt-BR" dirty="0" smtClean="0"/>
              <a:t>4. Planejamento Experimental:</a:t>
            </a:r>
          </a:p>
          <a:p>
            <a:r>
              <a:rPr lang="pt-BR" dirty="0" smtClean="0"/>
              <a:t>Definir o plano experimental, incluindo o número de repetições, amostras e condições de medição.</a:t>
            </a:r>
          </a:p>
          <a:p>
            <a:r>
              <a:rPr lang="pt-BR" dirty="0" smtClean="0"/>
              <a:t>Utilizar métodos estatísticos adequados para planejar o experimento.</a:t>
            </a:r>
          </a:p>
          <a:p>
            <a:r>
              <a:rPr lang="pt-BR" dirty="0" smtClean="0"/>
              <a:t>5. Coleta de Dados:</a:t>
            </a:r>
          </a:p>
          <a:p>
            <a:r>
              <a:rPr lang="pt-BR" dirty="0" smtClean="0"/>
              <a:t>Realizar medições de acordo com o plano experimental.</a:t>
            </a:r>
          </a:p>
          <a:p>
            <a:r>
              <a:rPr lang="pt-BR" dirty="0" smtClean="0"/>
              <a:t>Registrar todas as medições e condições relevantes.</a:t>
            </a:r>
          </a:p>
          <a:p>
            <a:r>
              <a:rPr lang="pt-BR" dirty="0" smtClean="0"/>
              <a:t>6. Análise de Dados:</a:t>
            </a:r>
          </a:p>
          <a:p>
            <a:r>
              <a:rPr lang="pt-BR" dirty="0" smtClean="0"/>
              <a:t>Utilizar métodos estatísticos, como Análise de Variância (ANOVA), Gráficos de Controle e Estudos de </a:t>
            </a:r>
            <a:r>
              <a:rPr lang="pt-BR" dirty="0" err="1" smtClean="0"/>
              <a:t>Repetibilidade</a:t>
            </a:r>
            <a:r>
              <a:rPr lang="pt-BR" dirty="0" smtClean="0"/>
              <a:t> e Reprodutibilidade (RR), para analisar os dados coletados.</a:t>
            </a:r>
          </a:p>
          <a:p>
            <a:r>
              <a:rPr lang="pt-BR" dirty="0" smtClean="0"/>
              <a:t>Identificar fontes de variação, como variação do operador, variação do equipamento e variação do método.</a:t>
            </a:r>
          </a:p>
          <a:p>
            <a:r>
              <a:rPr lang="pt-BR" dirty="0" smtClean="0"/>
              <a:t>7. Avaliação da Capacidade do Sistema de Medição:</a:t>
            </a:r>
          </a:p>
          <a:p>
            <a:r>
              <a:rPr lang="pt-BR" dirty="0" smtClean="0"/>
              <a:t>Calcular medidas de precisão, como </a:t>
            </a:r>
            <a:r>
              <a:rPr lang="pt-BR" dirty="0" err="1" smtClean="0"/>
              <a:t>Repeatability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Reproducibility</a:t>
            </a:r>
            <a:r>
              <a:rPr lang="pt-BR" dirty="0" smtClean="0"/>
              <a:t> (R&amp;R), usando os dados coletados.</a:t>
            </a:r>
          </a:p>
          <a:p>
            <a:r>
              <a:rPr lang="pt-BR" dirty="0" smtClean="0"/>
              <a:t>Comparar os resultados com os requisitos pré-definidos de precisão e precisão.</a:t>
            </a:r>
          </a:p>
          <a:p>
            <a:r>
              <a:rPr lang="pt-BR" dirty="0" smtClean="0"/>
              <a:t>8. Melhoria do Sistema de Medição:</a:t>
            </a:r>
          </a:p>
          <a:p>
            <a:r>
              <a:rPr lang="pt-BR" dirty="0" smtClean="0"/>
              <a:t>Implementar ações corretivas para reduzir a variação do sistema de medição, se necessário.</a:t>
            </a:r>
          </a:p>
          <a:p>
            <a:r>
              <a:rPr lang="pt-BR" dirty="0" smtClean="0"/>
              <a:t>Realizar treinamento adicional para operadores, calibração de equipamentos ou ajustes no método de medição, conforme apropriado.</a:t>
            </a:r>
          </a:p>
          <a:p>
            <a:r>
              <a:rPr lang="pt-BR" dirty="0" smtClean="0"/>
              <a:t>9. Documentação e Relatório:</a:t>
            </a:r>
          </a:p>
          <a:p>
            <a:r>
              <a:rPr lang="pt-BR" dirty="0" smtClean="0"/>
              <a:t>Documentar todas as etapas do MSA, incluindo planos experimentais, resultados da análise de dados e ações corretivas tomadas.</a:t>
            </a:r>
          </a:p>
          <a:p>
            <a:r>
              <a:rPr lang="pt-BR" dirty="0" smtClean="0"/>
              <a:t>Preparar um relatório final para comunicar os resultados e recomendações para aprimoramento.</a:t>
            </a:r>
          </a:p>
          <a:p>
            <a:r>
              <a:rPr lang="pt-BR" dirty="0" smtClean="0"/>
              <a:t>10. Revisão e Melhoria Contínua:</a:t>
            </a:r>
          </a:p>
          <a:p>
            <a:r>
              <a:rPr lang="pt-BR" dirty="0" smtClean="0"/>
              <a:t>Revisar periodicamente o sistema de medição para garantir que continue atendendo aos requisitos de qualidade.</a:t>
            </a:r>
          </a:p>
          <a:p>
            <a:r>
              <a:rPr lang="pt-BR" dirty="0" smtClean="0"/>
              <a:t>Implementar melhorias contínuas com base em feedbacks e novos requisitos.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54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 MSA é um conjunto de estudos estatísticos </a:t>
            </a:r>
            <a:r>
              <a:rPr lang="pt-BR" dirty="0" smtClean="0"/>
              <a:t>para </a:t>
            </a:r>
            <a:r>
              <a:rPr lang="pt-BR" dirty="0" smtClean="0"/>
              <a:t>observar a eficiência e eficácia do sistema de medição, e não somente a realização do R&amp;R (Repetitividade &amp; Reprodutibilidade</a:t>
            </a:r>
            <a:r>
              <a:rPr lang="pt-BR" dirty="0" smtClean="0"/>
              <a:t>), engano muito comum. </a:t>
            </a:r>
            <a:r>
              <a:rPr lang="pt-BR" dirty="0" smtClean="0"/>
              <a:t>Outro engano comum é dado pela afirmativa de que o sistema de medição é somente o estudo do instrumento </a:t>
            </a:r>
            <a:r>
              <a:rPr lang="pt-BR" dirty="0" smtClean="0"/>
              <a:t>de medição a </a:t>
            </a:r>
            <a:r>
              <a:rPr lang="pt-BR" dirty="0" smtClean="0"/>
              <a:t>ser </a:t>
            </a:r>
            <a:r>
              <a:rPr lang="pt-BR" dirty="0" smtClean="0"/>
              <a:t>observado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implementação desta ferramenta é trabalhosa, mas por este e-book serão compartilhadas estratégias para facilitar o entendimento de tópicos e assim colaborar com a qualidade de seus processos produtivos e de qualidade para que sua implementação seja menos </a:t>
            </a:r>
            <a:r>
              <a:rPr lang="pt-BR" dirty="0" smtClean="0"/>
              <a:t>custosa e resultados sejam colhidos de maneira mais perceptiva ou até justificar investimentos!</a:t>
            </a:r>
          </a:p>
        </p:txBody>
      </p:sp>
    </p:spTree>
    <p:extLst>
      <p:ext uri="{BB962C8B-B14F-4D97-AF65-F5344CB8AC3E}">
        <p14:creationId xmlns:p14="http://schemas.microsoft.com/office/powerpoint/2010/main" val="212186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dos Objetivos e Escopo do MSA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MSA, ou Measurement System </a:t>
            </a:r>
            <a:r>
              <a:rPr lang="pt-BR" dirty="0" err="1" smtClean="0"/>
              <a:t>Analysis</a:t>
            </a:r>
            <a:r>
              <a:rPr lang="pt-BR" dirty="0" smtClean="0"/>
              <a:t>, (Análise do Sistema de medição), traz consigo a intenção de estudar os sistemas de medição para que se consiga </a:t>
            </a:r>
            <a:r>
              <a:rPr lang="pt-BR" dirty="0" smtClean="0"/>
              <a:t>extrair </a:t>
            </a:r>
            <a:r>
              <a:rPr lang="pt-BR" dirty="0" smtClean="0"/>
              <a:t>o máximo dos processos de qualidade e qualquer outro que necessite de medição de alguma característica </a:t>
            </a:r>
            <a:r>
              <a:rPr lang="pt-BR" dirty="0" smtClean="0"/>
              <a:t>processual (CEP – Controle estatístico do Processo), ou seja, evitar que peças boas sejam classificadas como ruins e vice-versa.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É comum que processos seriados enfrentem problemas em função </a:t>
            </a:r>
            <a:r>
              <a:rPr lang="pt-BR" dirty="0" smtClean="0"/>
              <a:t>das </a:t>
            </a:r>
            <a:r>
              <a:rPr lang="pt-BR" dirty="0" smtClean="0"/>
              <a:t>variáveis contidas no 6M (Diagrama de Ishikawa). Desgaste de máquinas, ferramentais, variação de insumos por troca de fornecedor e tantos outros fatores podem interferir de maneiras diretas e indiretas.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Por isso, ter o conhecimento da variação do processo de medição é </a:t>
            </a:r>
            <a:r>
              <a:rPr lang="pt-BR" dirty="0" smtClean="0"/>
              <a:t>fundamental, pois este é um dos “</a:t>
            </a:r>
            <a:r>
              <a:rPr lang="pt-BR" dirty="0" err="1" smtClean="0"/>
              <a:t>Ms</a:t>
            </a:r>
            <a:r>
              <a:rPr lang="pt-BR" dirty="0" smtClean="0"/>
              <a:t>”: a Medição!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088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dos Objetivos e Escopo do MSA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O MSA deve priorizar as características especiais identificadas pelo FMEA </a:t>
            </a:r>
            <a:r>
              <a:rPr lang="pt-BR" dirty="0" smtClean="0"/>
              <a:t>dos </a:t>
            </a:r>
            <a:r>
              <a:rPr lang="pt-BR" dirty="0"/>
              <a:t>processos fabris. O FMEA detalha características, variações, métodos de avaliação e consequências para o cliente, utilizando uma pontuação de 1 a 10 para analisar </a:t>
            </a:r>
            <a:r>
              <a:rPr lang="pt-BR" dirty="0" smtClean="0"/>
              <a:t>impactos em todas as suas possibilidades. </a:t>
            </a:r>
            <a:r>
              <a:rPr lang="pt-BR" dirty="0"/>
              <a:t>As notas refletem prejuízos potenciais e são multiplicadas para priorizar melhorias nos processos, focando nos maiores </a:t>
            </a:r>
            <a:r>
              <a:rPr lang="pt-BR" dirty="0" err="1"/>
              <a:t>NPRs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É </a:t>
            </a:r>
            <a:r>
              <a:rPr lang="pt-BR" dirty="0"/>
              <a:t>crucial priorizar características que afetam a segurança do cliente e, em seguida, as processuais que aumentam o PPM interno</a:t>
            </a:r>
            <a:r>
              <a:rPr lang="pt-BR" dirty="0" smtClean="0"/>
              <a:t>. Indico aqui priorizar tais itens a serem estudados pelo MSA, assim potenciais melhorias</a:t>
            </a:r>
          </a:p>
        </p:txBody>
      </p:sp>
    </p:spTree>
    <p:extLst>
      <p:ext uri="{BB962C8B-B14F-4D97-AF65-F5344CB8AC3E}">
        <p14:creationId xmlns:p14="http://schemas.microsoft.com/office/powerpoint/2010/main" val="2916310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737</Words>
  <Application>Microsoft Office PowerPoint</Application>
  <PresentationFormat>Papel A4 (210 x 297 mm)</PresentationFormat>
  <Paragraphs>47</Paragraphs>
  <Slides>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Introdução</vt:lpstr>
      <vt:lpstr>Definição dos Objetivos e Escopo do MSA</vt:lpstr>
      <vt:lpstr>Definição dos Objetivos e Escopo do MSA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12</cp:revision>
  <dcterms:created xsi:type="dcterms:W3CDTF">2024-05-01T19:25:53Z</dcterms:created>
  <dcterms:modified xsi:type="dcterms:W3CDTF">2024-06-23T21:48:07Z</dcterms:modified>
</cp:coreProperties>
</file>