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1" r:id="rId3"/>
    <p:sldId id="272" r:id="rId4"/>
    <p:sldId id="273" r:id="rId5"/>
    <p:sldId id="276" r:id="rId6"/>
    <p:sldId id="280" r:id="rId7"/>
    <p:sldId id="257" r:id="rId8"/>
    <p:sldId id="258" r:id="rId9"/>
    <p:sldId id="260" r:id="rId10"/>
    <p:sldId id="259" r:id="rId11"/>
    <p:sldId id="261" r:id="rId12"/>
    <p:sldId id="263" r:id="rId13"/>
    <p:sldId id="262" r:id="rId14"/>
    <p:sldId id="264" r:id="rId15"/>
    <p:sldId id="265" r:id="rId16"/>
    <p:sldId id="266" r:id="rId17"/>
    <p:sldId id="267" r:id="rId18"/>
    <p:sldId id="268" r:id="rId19"/>
    <p:sldId id="284" r:id="rId20"/>
    <p:sldId id="285" r:id="rId21"/>
    <p:sldId id="269" r:id="rId22"/>
    <p:sldId id="270" r:id="rId23"/>
    <p:sldId id="274" r:id="rId24"/>
    <p:sldId id="275" r:id="rId25"/>
    <p:sldId id="277" r:id="rId26"/>
    <p:sldId id="278" r:id="rId27"/>
    <p:sldId id="279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9BBB59"/>
    <a:srgbClr val="FF66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12" autoAdjust="0"/>
    <p:restoredTop sz="89777" autoAdjust="0"/>
  </p:normalViewPr>
  <p:slideViewPr>
    <p:cSldViewPr snapToGrid="0" snapToObjects="1">
      <p:cViewPr varScale="1">
        <p:scale>
          <a:sx n="102" d="100"/>
          <a:sy n="102" d="100"/>
        </p:scale>
        <p:origin x="8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F8044-1598-EF4E-BBDA-D110E031C23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F2A42-ED51-374F-BBBC-F1258454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5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2225-873F-6F40-BA29-3AE101B223B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0F789-BC41-F84C-B61C-313B216D0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88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47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9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1964 Civil Rights Act: banned the segregation of race or national origin in public places and by employers and labor unions (last two also were gender, religion, too)</a:t>
            </a:r>
          </a:p>
          <a:p>
            <a:endParaRPr lang="en-US" dirty="0"/>
          </a:p>
          <a:p>
            <a:r>
              <a:rPr lang="en-US" dirty="0"/>
              <a:t>At the time in the south, black </a:t>
            </a:r>
            <a:r>
              <a:rPr lang="en-US" dirty="0" err="1"/>
              <a:t>americans</a:t>
            </a:r>
            <a:r>
              <a:rPr lang="en-US" dirty="0"/>
              <a:t> did not generally receive the same quality of education as their white counterparts	</a:t>
            </a:r>
          </a:p>
          <a:p>
            <a:endParaRPr lang="en-US" dirty="0"/>
          </a:p>
          <a:p>
            <a:r>
              <a:rPr lang="en-US" dirty="0"/>
              <a:t>District court and circuit appeals court: in favor of Duke Power 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15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1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searching for new articles, you will be shown articles from a select few sources. How might this contribute to the growing problem of polarization in the 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47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21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46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09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2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9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75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John P. Dickerson - NYU Stern IOMS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7343"/>
            <a:ext cx="7772400" cy="3783744"/>
          </a:xfrm>
        </p:spPr>
        <p:txBody>
          <a:bodyPr>
            <a:normAutofit/>
          </a:bodyPr>
          <a:lstStyle/>
          <a:p>
            <a:r>
              <a:rPr lang="en-US" sz="4000" dirty="0"/>
              <a:t>Applied Mechanism Design For Social Good</a:t>
            </a:r>
            <a:endParaRPr lang="en-US" sz="4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23507"/>
            <a:ext cx="6858000" cy="641234"/>
          </a:xfrm>
        </p:spPr>
        <p:txBody>
          <a:bodyPr/>
          <a:lstStyle/>
          <a:p>
            <a:r>
              <a:rPr lang="en-US" dirty="0"/>
              <a:t>John P Dickerson &amp; Marina Knittel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80957"/>
            <a:ext cx="2576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Lecture #23 – 04/18/2022</a:t>
            </a:r>
          </a:p>
          <a:p>
            <a:r>
              <a:rPr lang="en-US" sz="1600" b="1" dirty="0"/>
              <a:t>Lecture #24 – 04/20/2022</a:t>
            </a:r>
          </a:p>
          <a:p>
            <a:endParaRPr lang="en-US" sz="1600" b="1" dirty="0"/>
          </a:p>
          <a:p>
            <a:r>
              <a:rPr lang="en-US" sz="1600" b="1" dirty="0"/>
              <a:t>CMSC498T</a:t>
            </a:r>
          </a:p>
          <a:p>
            <a:r>
              <a:rPr lang="en-US" sz="1600" b="1" dirty="0"/>
              <a:t>Mondays &amp; Wednesdays</a:t>
            </a:r>
          </a:p>
          <a:p>
            <a:r>
              <a:rPr lang="en-US" sz="1600" b="1" dirty="0"/>
              <a:t>2:00pm – 3:15pm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5713" y="5080696"/>
            <a:ext cx="3721993" cy="12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9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F548-1826-41C5-ABBE-0974E598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Example: news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26890-F1DA-4E6B-BE67-F8A9C6CF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10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42A29FA-6D8A-485C-8BDF-2B81375B5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84" y="1742446"/>
            <a:ext cx="6693031" cy="496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9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F548-1826-41C5-ABBE-0974E598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news Articles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26890-F1DA-4E6B-BE67-F8A9C6CF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5CB232-192D-45A6-8EB2-E49170ACC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435" y="1941921"/>
            <a:ext cx="4488240" cy="697629"/>
          </a:xfrm>
          <a:prstGeom prst="rect">
            <a:avLst/>
          </a:prstGeom>
        </p:spPr>
      </p:pic>
      <p:pic>
        <p:nvPicPr>
          <p:cNvPr id="57" name="Picture 5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48B4FB-5031-4B72-9604-DECE3077F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989" y="1941921"/>
            <a:ext cx="4487685" cy="4409639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5CCD13E8-309F-48E2-BE65-A54A198CEFD8}"/>
              </a:ext>
            </a:extLst>
          </p:cNvPr>
          <p:cNvSpPr/>
          <p:nvPr/>
        </p:nvSpPr>
        <p:spPr>
          <a:xfrm rot="1765422">
            <a:off x="815639" y="2607472"/>
            <a:ext cx="795703" cy="13975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DE05BAD-9F85-42C9-83DF-73BAAD72ED0A}"/>
              </a:ext>
            </a:extLst>
          </p:cNvPr>
          <p:cNvSpPr/>
          <p:nvPr/>
        </p:nvSpPr>
        <p:spPr>
          <a:xfrm rot="19021690">
            <a:off x="1999755" y="2263089"/>
            <a:ext cx="1429080" cy="1639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A444E5D-03C4-4E31-8268-BD20EA6D4091}"/>
              </a:ext>
            </a:extLst>
          </p:cNvPr>
          <p:cNvSpPr/>
          <p:nvPr/>
        </p:nvSpPr>
        <p:spPr>
          <a:xfrm rot="3068940">
            <a:off x="868905" y="4191604"/>
            <a:ext cx="1421616" cy="17544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EF4AEB6-7E5B-4A1E-A5F6-EAE648ACA9B8}"/>
              </a:ext>
            </a:extLst>
          </p:cNvPr>
          <p:cNvSpPr/>
          <p:nvPr/>
        </p:nvSpPr>
        <p:spPr>
          <a:xfrm rot="20107043">
            <a:off x="2440065" y="3963254"/>
            <a:ext cx="1486054" cy="16108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9B9837-D7B8-45FC-87B4-6A12C96E48A4}"/>
              </a:ext>
            </a:extLst>
          </p:cNvPr>
          <p:cNvSpPr txBox="1"/>
          <p:nvPr/>
        </p:nvSpPr>
        <p:spPr>
          <a:xfrm>
            <a:off x="441007" y="2451034"/>
            <a:ext cx="10870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Student Debt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04BE5A-AEC6-4BCB-8D90-61E48E3897F7}"/>
              </a:ext>
            </a:extLst>
          </p:cNvPr>
          <p:cNvSpPr txBox="1"/>
          <p:nvPr/>
        </p:nvSpPr>
        <p:spPr>
          <a:xfrm>
            <a:off x="2320019" y="2008173"/>
            <a:ext cx="10870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Immigration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A7724F-3261-4B32-944D-769F69C2B895}"/>
              </a:ext>
            </a:extLst>
          </p:cNvPr>
          <p:cNvSpPr txBox="1"/>
          <p:nvPr/>
        </p:nvSpPr>
        <p:spPr>
          <a:xfrm>
            <a:off x="2612481" y="5609842"/>
            <a:ext cx="1356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Global Warming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CF7E62-4CFF-4818-A5DD-C00393AA123B}"/>
              </a:ext>
            </a:extLst>
          </p:cNvPr>
          <p:cNvSpPr txBox="1"/>
          <p:nvPr/>
        </p:nvSpPr>
        <p:spPr>
          <a:xfrm>
            <a:off x="855011" y="5791061"/>
            <a:ext cx="10870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Health Care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C21D840-967C-49A7-A6D7-15E67687FD33}"/>
              </a:ext>
            </a:extLst>
          </p:cNvPr>
          <p:cNvCxnSpPr/>
          <p:nvPr/>
        </p:nvCxnSpPr>
        <p:spPr>
          <a:xfrm flipH="1">
            <a:off x="3680972" y="2285172"/>
            <a:ext cx="1286954" cy="188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 descr="Text, whiteboard&#10;&#10;Description automatically generated">
            <a:extLst>
              <a:ext uri="{FF2B5EF4-FFF2-40B4-BE49-F238E27FC236}">
                <a16:creationId xmlns:a16="http://schemas.microsoft.com/office/drawing/2014/main" id="{EFB39746-EABA-40F7-88B8-342293065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12" y="2832940"/>
            <a:ext cx="527338" cy="408924"/>
          </a:xfrm>
          <a:prstGeom prst="rect">
            <a:avLst/>
          </a:prstGeom>
        </p:spPr>
      </p:pic>
      <p:pic>
        <p:nvPicPr>
          <p:cNvPr id="34" name="Picture 33" descr="Text, whiteboard&#10;&#10;Description automatically generated">
            <a:extLst>
              <a:ext uri="{FF2B5EF4-FFF2-40B4-BE49-F238E27FC236}">
                <a16:creationId xmlns:a16="http://schemas.microsoft.com/office/drawing/2014/main" id="{F0779746-97B9-48E6-9674-3DBAB2E17C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72" y="3361665"/>
            <a:ext cx="527338" cy="412081"/>
          </a:xfrm>
          <a:prstGeom prst="rect">
            <a:avLst/>
          </a:prstGeom>
        </p:spPr>
      </p:pic>
      <p:pic>
        <p:nvPicPr>
          <p:cNvPr id="35" name="Picture 34" descr="Text, whiteboard&#10;&#10;Description automatically generated">
            <a:extLst>
              <a:ext uri="{FF2B5EF4-FFF2-40B4-BE49-F238E27FC236}">
                <a16:creationId xmlns:a16="http://schemas.microsoft.com/office/drawing/2014/main" id="{51F17308-6C07-49B6-870C-2EA29D0E9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38" y="2806184"/>
            <a:ext cx="527338" cy="408924"/>
          </a:xfrm>
          <a:prstGeom prst="rect">
            <a:avLst/>
          </a:prstGeom>
        </p:spPr>
      </p:pic>
      <p:pic>
        <p:nvPicPr>
          <p:cNvPr id="38" name="Picture 37" descr="Text, whiteboard&#10;&#10;Description automatically generated">
            <a:extLst>
              <a:ext uri="{FF2B5EF4-FFF2-40B4-BE49-F238E27FC236}">
                <a16:creationId xmlns:a16="http://schemas.microsoft.com/office/drawing/2014/main" id="{48F7D87C-4D6C-4B7F-80BC-493B81869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90" y="3229358"/>
            <a:ext cx="527338" cy="408924"/>
          </a:xfrm>
          <a:prstGeom prst="rect">
            <a:avLst/>
          </a:prstGeom>
        </p:spPr>
      </p:pic>
      <p:pic>
        <p:nvPicPr>
          <p:cNvPr id="39" name="Picture 38" descr="Text, whiteboard&#10;&#10;Description automatically generated">
            <a:extLst>
              <a:ext uri="{FF2B5EF4-FFF2-40B4-BE49-F238E27FC236}">
                <a16:creationId xmlns:a16="http://schemas.microsoft.com/office/drawing/2014/main" id="{CF0CC1D6-DE34-4695-A42B-5343B20A8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066" y="2503845"/>
            <a:ext cx="527338" cy="412081"/>
          </a:xfrm>
          <a:prstGeom prst="rect">
            <a:avLst/>
          </a:prstGeom>
        </p:spPr>
      </p:pic>
      <p:pic>
        <p:nvPicPr>
          <p:cNvPr id="40" name="Picture 39" descr="Text, whiteboard&#10;&#10;Description automatically generated">
            <a:extLst>
              <a:ext uri="{FF2B5EF4-FFF2-40B4-BE49-F238E27FC236}">
                <a16:creationId xmlns:a16="http://schemas.microsoft.com/office/drawing/2014/main" id="{9CDA6EE6-3712-4B3E-912B-25E97C79B5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254" y="2975145"/>
            <a:ext cx="527338" cy="412081"/>
          </a:xfrm>
          <a:prstGeom prst="rect">
            <a:avLst/>
          </a:prstGeom>
        </p:spPr>
      </p:pic>
      <p:pic>
        <p:nvPicPr>
          <p:cNvPr id="42" name="Picture 41" descr="Text, whiteboard&#10;&#10;Description automatically generated">
            <a:extLst>
              <a:ext uri="{FF2B5EF4-FFF2-40B4-BE49-F238E27FC236}">
                <a16:creationId xmlns:a16="http://schemas.microsoft.com/office/drawing/2014/main" id="{BBFD4FB0-9A48-47A7-B77F-FAF2F4E4C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93" y="4475445"/>
            <a:ext cx="527338" cy="408924"/>
          </a:xfrm>
          <a:prstGeom prst="rect">
            <a:avLst/>
          </a:prstGeom>
        </p:spPr>
      </p:pic>
      <p:pic>
        <p:nvPicPr>
          <p:cNvPr id="43" name="Picture 42" descr="Text, whiteboard&#10;&#10;Description automatically generated">
            <a:extLst>
              <a:ext uri="{FF2B5EF4-FFF2-40B4-BE49-F238E27FC236}">
                <a16:creationId xmlns:a16="http://schemas.microsoft.com/office/drawing/2014/main" id="{A86D0F6E-0EA9-40ED-A8A8-1231DEF71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74" y="5109711"/>
            <a:ext cx="527338" cy="408924"/>
          </a:xfrm>
          <a:prstGeom prst="rect">
            <a:avLst/>
          </a:prstGeom>
        </p:spPr>
      </p:pic>
      <p:pic>
        <p:nvPicPr>
          <p:cNvPr id="45" name="Picture 44" descr="Text, whiteboard&#10;&#10;Description automatically generated">
            <a:extLst>
              <a:ext uri="{FF2B5EF4-FFF2-40B4-BE49-F238E27FC236}">
                <a16:creationId xmlns:a16="http://schemas.microsoft.com/office/drawing/2014/main" id="{3C009E32-4F5B-440A-83E1-75C539341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28" y="4101494"/>
            <a:ext cx="527338" cy="412081"/>
          </a:xfrm>
          <a:prstGeom prst="rect">
            <a:avLst/>
          </a:prstGeom>
        </p:spPr>
      </p:pic>
      <p:pic>
        <p:nvPicPr>
          <p:cNvPr id="46" name="Picture 45" descr="Text, whiteboard&#10;&#10;Description automatically generated">
            <a:extLst>
              <a:ext uri="{FF2B5EF4-FFF2-40B4-BE49-F238E27FC236}">
                <a16:creationId xmlns:a16="http://schemas.microsoft.com/office/drawing/2014/main" id="{535AF64C-B0A7-4B80-8814-6D06BE64B8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703" y="4368180"/>
            <a:ext cx="527338" cy="412081"/>
          </a:xfrm>
          <a:prstGeom prst="rect">
            <a:avLst/>
          </a:prstGeom>
        </p:spPr>
      </p:pic>
      <p:pic>
        <p:nvPicPr>
          <p:cNvPr id="47" name="Picture 46" descr="Text, whiteboard&#10;&#10;Description automatically generated">
            <a:extLst>
              <a:ext uri="{FF2B5EF4-FFF2-40B4-BE49-F238E27FC236}">
                <a16:creationId xmlns:a16="http://schemas.microsoft.com/office/drawing/2014/main" id="{1B190CC9-2AD6-4AC8-B5F4-4C86C8810D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36" y="4552224"/>
            <a:ext cx="527338" cy="412081"/>
          </a:xfrm>
          <a:prstGeom prst="rect">
            <a:avLst/>
          </a:prstGeom>
        </p:spPr>
      </p:pic>
      <p:pic>
        <p:nvPicPr>
          <p:cNvPr id="48" name="Picture 47" descr="Text, whiteboard&#10;&#10;Description automatically generated">
            <a:extLst>
              <a:ext uri="{FF2B5EF4-FFF2-40B4-BE49-F238E27FC236}">
                <a16:creationId xmlns:a16="http://schemas.microsoft.com/office/drawing/2014/main" id="{CA13B959-6A0E-4E21-BFE1-660D50E4F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81" y="4775887"/>
            <a:ext cx="527338" cy="412081"/>
          </a:xfrm>
          <a:prstGeom prst="rect">
            <a:avLst/>
          </a:prstGeom>
        </p:spPr>
      </p:pic>
      <p:pic>
        <p:nvPicPr>
          <p:cNvPr id="49" name="Picture 48" descr="Text, whiteboard&#10;&#10;Description automatically generated">
            <a:extLst>
              <a:ext uri="{FF2B5EF4-FFF2-40B4-BE49-F238E27FC236}">
                <a16:creationId xmlns:a16="http://schemas.microsoft.com/office/drawing/2014/main" id="{86BAD932-2A07-4791-8D36-7ED1FEB689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025" y="5043060"/>
            <a:ext cx="527338" cy="412081"/>
          </a:xfrm>
          <a:prstGeom prst="rect">
            <a:avLst/>
          </a:prstGeom>
        </p:spPr>
      </p:pic>
      <p:pic>
        <p:nvPicPr>
          <p:cNvPr id="50" name="Picture 49" descr="Text, whiteboard&#10;&#10;Description automatically generated">
            <a:extLst>
              <a:ext uri="{FF2B5EF4-FFF2-40B4-BE49-F238E27FC236}">
                <a16:creationId xmlns:a16="http://schemas.microsoft.com/office/drawing/2014/main" id="{9B88934B-69EF-4FF5-8C4A-D68496E89D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08" y="5151308"/>
            <a:ext cx="527338" cy="4120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71C627-AD84-4E1F-8A37-46B436B05312}"/>
              </a:ext>
            </a:extLst>
          </p:cNvPr>
          <p:cNvSpPr/>
          <p:nvPr/>
        </p:nvSpPr>
        <p:spPr>
          <a:xfrm>
            <a:off x="5052808" y="2975145"/>
            <a:ext cx="1040503" cy="14217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32793C-CCAD-4F10-A7D6-EC6608B9618C}"/>
              </a:ext>
            </a:extLst>
          </p:cNvPr>
          <p:cNvSpPr/>
          <p:nvPr/>
        </p:nvSpPr>
        <p:spPr>
          <a:xfrm>
            <a:off x="6117844" y="2975145"/>
            <a:ext cx="1063326" cy="14217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D9C4F32-608D-4ED3-B3CB-0B4627D390CC}"/>
              </a:ext>
            </a:extLst>
          </p:cNvPr>
          <p:cNvSpPr/>
          <p:nvPr/>
        </p:nvSpPr>
        <p:spPr>
          <a:xfrm>
            <a:off x="7215798" y="2975145"/>
            <a:ext cx="1040503" cy="14217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718822-536F-4440-A796-3BDFAB964C38}"/>
              </a:ext>
            </a:extLst>
          </p:cNvPr>
          <p:cNvSpPr/>
          <p:nvPr/>
        </p:nvSpPr>
        <p:spPr>
          <a:xfrm>
            <a:off x="5052808" y="4552224"/>
            <a:ext cx="3203493" cy="7460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F57B6C-B27B-4E1C-BB8E-7B6639D33928}"/>
              </a:ext>
            </a:extLst>
          </p:cNvPr>
          <p:cNvSpPr/>
          <p:nvPr/>
        </p:nvSpPr>
        <p:spPr>
          <a:xfrm>
            <a:off x="5067226" y="5398340"/>
            <a:ext cx="3203493" cy="8548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EA1FB2-7C20-4E5A-BE8A-BF707AB2A235}"/>
              </a:ext>
            </a:extLst>
          </p:cNvPr>
          <p:cNvCxnSpPr>
            <a:cxnSpLocks/>
          </p:cNvCxnSpPr>
          <p:nvPr/>
        </p:nvCxnSpPr>
        <p:spPr>
          <a:xfrm flipV="1">
            <a:off x="3078137" y="3936180"/>
            <a:ext cx="4161649" cy="98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1998CC6-72DD-4A26-8D88-3B9B19FBD10A}"/>
              </a:ext>
            </a:extLst>
          </p:cNvPr>
          <p:cNvCxnSpPr>
            <a:cxnSpLocks/>
          </p:cNvCxnSpPr>
          <p:nvPr/>
        </p:nvCxnSpPr>
        <p:spPr>
          <a:xfrm flipV="1">
            <a:off x="3146554" y="3470740"/>
            <a:ext cx="1837837" cy="90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4B9E00F-C525-457F-B709-6D37AC1F892E}"/>
              </a:ext>
            </a:extLst>
          </p:cNvPr>
          <p:cNvCxnSpPr>
            <a:cxnSpLocks/>
          </p:cNvCxnSpPr>
          <p:nvPr/>
        </p:nvCxnSpPr>
        <p:spPr>
          <a:xfrm flipV="1">
            <a:off x="3820396" y="3898124"/>
            <a:ext cx="2272915" cy="66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A642725-A33F-4CE0-8887-9BB8A13CB0BF}"/>
              </a:ext>
            </a:extLst>
          </p:cNvPr>
          <p:cNvCxnSpPr>
            <a:cxnSpLocks/>
          </p:cNvCxnSpPr>
          <p:nvPr/>
        </p:nvCxnSpPr>
        <p:spPr>
          <a:xfrm flipV="1">
            <a:off x="3680972" y="4930488"/>
            <a:ext cx="1371836" cy="3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5D170D8-0BAA-4D6D-ACF8-F9376B1888F9}"/>
              </a:ext>
            </a:extLst>
          </p:cNvPr>
          <p:cNvCxnSpPr>
            <a:cxnSpLocks/>
          </p:cNvCxnSpPr>
          <p:nvPr/>
        </p:nvCxnSpPr>
        <p:spPr>
          <a:xfrm>
            <a:off x="3532891" y="5343905"/>
            <a:ext cx="1519917" cy="47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9A8755-1691-42CA-B868-E75F9E7771E3}"/>
              </a:ext>
            </a:extLst>
          </p:cNvPr>
          <p:cNvSpPr/>
          <p:nvPr/>
        </p:nvSpPr>
        <p:spPr>
          <a:xfrm>
            <a:off x="5067226" y="5398340"/>
            <a:ext cx="3203493" cy="85482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Some right-leaning article here.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2164B57-1077-4191-A7E1-98E49523BEA2}"/>
              </a:ext>
            </a:extLst>
          </p:cNvPr>
          <p:cNvSpPr/>
          <p:nvPr/>
        </p:nvSpPr>
        <p:spPr>
          <a:xfrm>
            <a:off x="2204207" y="4640494"/>
            <a:ext cx="257964" cy="210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54D754BA-2CCF-48E3-8ED1-CFA9DF462881}"/>
              </a:ext>
            </a:extLst>
          </p:cNvPr>
          <p:cNvSpPr/>
          <p:nvPr/>
        </p:nvSpPr>
        <p:spPr>
          <a:xfrm rot="10800000">
            <a:off x="2258039" y="5095861"/>
            <a:ext cx="632196" cy="210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7BD2277-85BC-4A6C-91D2-4CF36C507B99}"/>
              </a:ext>
            </a:extLst>
          </p:cNvPr>
          <p:cNvSpPr txBox="1"/>
          <p:nvPr/>
        </p:nvSpPr>
        <p:spPr>
          <a:xfrm>
            <a:off x="1094768" y="5271699"/>
            <a:ext cx="28133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KEY:</a:t>
            </a:r>
          </a:p>
          <a:p>
            <a:endParaRPr lang="en-US" sz="1200" dirty="0"/>
          </a:p>
          <a:p>
            <a:r>
              <a:rPr lang="en-US" sz="1200" dirty="0"/>
              <a:t>       = Right-leaning article</a:t>
            </a:r>
          </a:p>
          <a:p>
            <a:r>
              <a:rPr lang="en-US" sz="1200" dirty="0"/>
              <a:t>      </a:t>
            </a:r>
          </a:p>
          <a:p>
            <a:r>
              <a:rPr lang="en-US" sz="1200" dirty="0"/>
              <a:t>       = Left-leaning article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318CA9-E5D8-48EC-8D85-4729604F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Fairness in Clustering: Formal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8490FDA-4597-48C7-95B2-686A582E613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8785" y="1574800"/>
                <a:ext cx="4113215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/>
                  <a:t>For a cluster C:</a:t>
                </a:r>
                <a:endParaRPr lang="en-US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)≔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𝑟𝑒𝑑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𝑏𝑙𝑢𝑒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𝑏𝑙𝑢𝑒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𝑟𝑒𝑑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600" b="0" dirty="0"/>
              </a:p>
              <a:p>
                <a:endParaRPr lang="en-US" sz="2000" dirty="0"/>
              </a:p>
              <a:p>
                <a:r>
                  <a:rPr lang="en-US" sz="2000" dirty="0"/>
                  <a:t>For a clustering 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)≔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𝑏𝑎𝑙𝑎𝑛𝑐𝑒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600" b="0" dirty="0"/>
              </a:p>
              <a:p>
                <a:endParaRPr lang="en-US" sz="2000" b="0" dirty="0"/>
              </a:p>
              <a:p>
                <a:r>
                  <a:rPr lang="en-US" sz="2000" b="0" dirty="0"/>
                  <a:t>We want balance to be high (close to 1).</a:t>
                </a:r>
              </a:p>
              <a:p>
                <a:endParaRPr lang="en-US" sz="2000" b="0" dirty="0"/>
              </a:p>
              <a:p>
                <a:r>
                  <a:rPr lang="en-US" sz="2000" b="0" dirty="0"/>
                  <a:t>Before: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𝑏𝑎𝑙𝑎𝑛𝑐𝑒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sz="2000" b="0" dirty="0"/>
              </a:p>
              <a:p>
                <a:r>
                  <a:rPr lang="en-US" sz="2000" b="0" dirty="0"/>
                  <a:t>After: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8490FDA-4597-48C7-95B2-686A582E61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8785" y="1574800"/>
                <a:ext cx="4113215" cy="4525963"/>
              </a:xfrm>
              <a:blipFill>
                <a:blip r:embed="rId2"/>
                <a:stretch>
                  <a:fillRect l="-1333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9B0B1-B5FB-4A28-9D84-3CECC844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12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B35AAB-473E-4FB0-935F-D5B6140955D8}"/>
              </a:ext>
            </a:extLst>
          </p:cNvPr>
          <p:cNvSpPr/>
          <p:nvPr/>
        </p:nvSpPr>
        <p:spPr>
          <a:xfrm>
            <a:off x="989330" y="238236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122EB9-5F3D-45EB-96BC-D0915F03D210}"/>
              </a:ext>
            </a:extLst>
          </p:cNvPr>
          <p:cNvSpPr/>
          <p:nvPr/>
        </p:nvSpPr>
        <p:spPr>
          <a:xfrm>
            <a:off x="1063308" y="400193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EAA3EA-1FA6-4C20-9ACA-8EF04F68D30C}"/>
              </a:ext>
            </a:extLst>
          </p:cNvPr>
          <p:cNvSpPr/>
          <p:nvPr/>
        </p:nvSpPr>
        <p:spPr>
          <a:xfrm>
            <a:off x="1558608" y="432578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AADED3-1BF5-4BB5-A63E-DDB628B415B2}"/>
              </a:ext>
            </a:extLst>
          </p:cNvPr>
          <p:cNvSpPr/>
          <p:nvPr/>
        </p:nvSpPr>
        <p:spPr>
          <a:xfrm>
            <a:off x="3097213" y="423053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05C34B-66B5-42F0-BD5B-E74D8DF1F4E8}"/>
              </a:ext>
            </a:extLst>
          </p:cNvPr>
          <p:cNvSpPr/>
          <p:nvPr/>
        </p:nvSpPr>
        <p:spPr>
          <a:xfrm>
            <a:off x="2832735" y="215392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C3266-B04F-421E-9413-47EFD73A694D}"/>
              </a:ext>
            </a:extLst>
          </p:cNvPr>
          <p:cNvSpPr/>
          <p:nvPr/>
        </p:nvSpPr>
        <p:spPr>
          <a:xfrm>
            <a:off x="3656330" y="249666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DA65A2-D655-4E30-A3A2-346DF9018534}"/>
              </a:ext>
            </a:extLst>
          </p:cNvPr>
          <p:cNvSpPr/>
          <p:nvPr/>
        </p:nvSpPr>
        <p:spPr>
          <a:xfrm>
            <a:off x="1568133" y="256365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7F3BC4-C024-4718-AEDC-E6DA2C274AAD}"/>
              </a:ext>
            </a:extLst>
          </p:cNvPr>
          <p:cNvSpPr/>
          <p:nvPr/>
        </p:nvSpPr>
        <p:spPr>
          <a:xfrm>
            <a:off x="3211513" y="190643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7E6465-BC30-4EE3-8B01-0CDE5CB464AC}"/>
              </a:ext>
            </a:extLst>
          </p:cNvPr>
          <p:cNvSpPr/>
          <p:nvPr/>
        </p:nvSpPr>
        <p:spPr>
          <a:xfrm>
            <a:off x="3276918" y="258286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60723F-58B2-47CD-BA9C-71EDD4B7642C}"/>
              </a:ext>
            </a:extLst>
          </p:cNvPr>
          <p:cNvSpPr/>
          <p:nvPr/>
        </p:nvSpPr>
        <p:spPr>
          <a:xfrm>
            <a:off x="1604011" y="384984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AE60FF-FD4A-41DE-ABA1-B980972FC9BA}"/>
              </a:ext>
            </a:extLst>
          </p:cNvPr>
          <p:cNvSpPr/>
          <p:nvPr/>
        </p:nvSpPr>
        <p:spPr>
          <a:xfrm>
            <a:off x="3319463" y="383159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775A70-6208-401B-ACEF-B8B90FD162E4}"/>
              </a:ext>
            </a:extLst>
          </p:cNvPr>
          <p:cNvSpPr/>
          <p:nvPr/>
        </p:nvSpPr>
        <p:spPr>
          <a:xfrm>
            <a:off x="3548063" y="426894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4406FE7-527F-40D5-B054-6A39FDF355EC}"/>
              </a:ext>
            </a:extLst>
          </p:cNvPr>
          <p:cNvSpPr/>
          <p:nvPr/>
        </p:nvSpPr>
        <p:spPr>
          <a:xfrm>
            <a:off x="1219200" y="566523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17376E-C144-48E6-9EFB-580253632DBF}"/>
              </a:ext>
            </a:extLst>
          </p:cNvPr>
          <p:cNvSpPr/>
          <p:nvPr/>
        </p:nvSpPr>
        <p:spPr>
          <a:xfrm>
            <a:off x="1219200" y="602808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42901D-6334-4B57-935D-CC059601C3F1}"/>
              </a:ext>
            </a:extLst>
          </p:cNvPr>
          <p:cNvSpPr/>
          <p:nvPr/>
        </p:nvSpPr>
        <p:spPr>
          <a:xfrm rot="6516668">
            <a:off x="1201837" y="2062757"/>
            <a:ext cx="448935" cy="109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97ED85-977F-469A-BFFD-0FF5E3BD3563}"/>
              </a:ext>
            </a:extLst>
          </p:cNvPr>
          <p:cNvSpPr/>
          <p:nvPr/>
        </p:nvSpPr>
        <p:spPr>
          <a:xfrm rot="3278210">
            <a:off x="998837" y="3643560"/>
            <a:ext cx="1042878" cy="1070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A31B92-7749-47B1-8DA8-6938DEABC729}"/>
              </a:ext>
            </a:extLst>
          </p:cNvPr>
          <p:cNvSpPr/>
          <p:nvPr/>
        </p:nvSpPr>
        <p:spPr>
          <a:xfrm>
            <a:off x="2912110" y="3756502"/>
            <a:ext cx="1053463" cy="9156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4E1ED5-8653-4B4F-A327-1DA460C1201E}"/>
              </a:ext>
            </a:extLst>
          </p:cNvPr>
          <p:cNvSpPr/>
          <p:nvPr/>
        </p:nvSpPr>
        <p:spPr>
          <a:xfrm rot="3132562">
            <a:off x="2710834" y="1873132"/>
            <a:ext cx="1316596" cy="1120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6FA380-ABB6-42E0-A352-615B2A177431}"/>
                  </a:ext>
                </a:extLst>
              </p:cNvPr>
              <p:cNvSpPr txBox="1"/>
              <p:nvPr/>
            </p:nvSpPr>
            <p:spPr>
              <a:xfrm>
                <a:off x="293431" y="2013135"/>
                <a:ext cx="17866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6FA380-ABB6-42E0-A352-615B2A177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31" y="2013135"/>
                <a:ext cx="178662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A02C19-97F1-45C5-AEC7-665449892538}"/>
                  </a:ext>
                </a:extLst>
              </p:cNvPr>
              <p:cNvSpPr txBox="1"/>
              <p:nvPr/>
            </p:nvSpPr>
            <p:spPr>
              <a:xfrm>
                <a:off x="2258376" y="1479271"/>
                <a:ext cx="17866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A02C19-97F1-45C5-AEC7-665449892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376" y="1479271"/>
                <a:ext cx="178662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63F6B7C-70CB-4D89-81FA-56925B12C901}"/>
                  </a:ext>
                </a:extLst>
              </p:cNvPr>
              <p:cNvSpPr txBox="1"/>
              <p:nvPr/>
            </p:nvSpPr>
            <p:spPr>
              <a:xfrm>
                <a:off x="457199" y="4696218"/>
                <a:ext cx="187414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63F6B7C-70CB-4D89-81FA-56925B12C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4696218"/>
                <a:ext cx="1874147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79E888-CAA1-4EF1-B0F4-F91B4E702C47}"/>
                  </a:ext>
                </a:extLst>
              </p:cNvPr>
              <p:cNvSpPr txBox="1"/>
              <p:nvPr/>
            </p:nvSpPr>
            <p:spPr>
              <a:xfrm>
                <a:off x="2386908" y="4606573"/>
                <a:ext cx="196079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79E888-CAA1-4EF1-B0F4-F91B4E702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908" y="4606573"/>
                <a:ext cx="1960791" cy="338554"/>
              </a:xfrm>
              <a:prstGeom prst="rect">
                <a:avLst/>
              </a:prstGeom>
              <a:blipFill>
                <a:blip r:embed="rId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78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6" grpId="0" animBg="1"/>
      <p:bldP spid="27" grpId="0" animBg="1"/>
      <p:bldP spid="29" grpId="0" animBg="1"/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6">
                <a:extLst>
                  <a:ext uri="{FF2B5EF4-FFF2-40B4-BE49-F238E27FC236}">
                    <a16:creationId xmlns:a16="http://schemas.microsoft.com/office/drawing/2014/main" id="{3D737F47-A0A8-4817-84E0-C201425D75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68785" y="1574800"/>
                <a:ext cx="4113215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buNone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For a cluster C:</a:t>
                </a:r>
                <a:endParaRPr lang="en-US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)≔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𝑟𝑒𝑑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𝑏𝑙𝑢𝑒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𝑏𝑙𝑢𝑒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𝑟𝑒𝑑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600" b="0" dirty="0"/>
              </a:p>
              <a:p>
                <a:endParaRPr lang="en-US" sz="2000" dirty="0"/>
              </a:p>
              <a:p>
                <a:r>
                  <a:rPr lang="en-US" sz="2000" dirty="0"/>
                  <a:t>For a clustering 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)≔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𝑏𝑎𝑙𝑎𝑛𝑐𝑒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600" b="0" dirty="0"/>
              </a:p>
              <a:p>
                <a:endParaRPr lang="en-US" sz="2000" b="0" dirty="0"/>
              </a:p>
              <a:p>
                <a:r>
                  <a:rPr lang="en-US" sz="2000" b="0" dirty="0"/>
                  <a:t>We want balance to be high (close to 1).</a:t>
                </a:r>
              </a:p>
              <a:p>
                <a:endParaRPr lang="en-US" sz="2000" b="0" dirty="0"/>
              </a:p>
              <a:p>
                <a:r>
                  <a:rPr lang="en-US" sz="2000" b="0" dirty="0"/>
                  <a:t>Before: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𝑏𝑎𝑙𝑎𝑛𝑐𝑒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sz="2000" b="0" dirty="0"/>
              </a:p>
              <a:p>
                <a:r>
                  <a:rPr lang="en-US" sz="2000" b="0" dirty="0"/>
                  <a:t>After: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𝑏𝑎𝑙𝑎𝑛𝑐𝑒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/>
              </a:p>
              <a:p>
                <a:endParaRPr lang="en-US" sz="2000" b="0" dirty="0"/>
              </a:p>
            </p:txBody>
          </p:sp>
        </mc:Choice>
        <mc:Fallback xmlns="">
          <p:sp>
            <p:nvSpPr>
              <p:cNvPr id="37" name="Content Placeholder 6">
                <a:extLst>
                  <a:ext uri="{FF2B5EF4-FFF2-40B4-BE49-F238E27FC236}">
                    <a16:creationId xmlns:a16="http://schemas.microsoft.com/office/drawing/2014/main" id="{3D737F47-A0A8-4817-84E0-C201425D7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785" y="1574800"/>
                <a:ext cx="4113215" cy="4525963"/>
              </a:xfrm>
              <a:prstGeom prst="rect">
                <a:avLst/>
              </a:prstGeom>
              <a:blipFill>
                <a:blip r:embed="rId2"/>
                <a:stretch>
                  <a:fillRect l="-1333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7BD2277-85BC-4A6C-91D2-4CF36C507B99}"/>
              </a:ext>
            </a:extLst>
          </p:cNvPr>
          <p:cNvSpPr txBox="1"/>
          <p:nvPr/>
        </p:nvSpPr>
        <p:spPr>
          <a:xfrm>
            <a:off x="1094768" y="5271699"/>
            <a:ext cx="28133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KEY:</a:t>
            </a:r>
          </a:p>
          <a:p>
            <a:endParaRPr lang="en-US" sz="1200" dirty="0"/>
          </a:p>
          <a:p>
            <a:r>
              <a:rPr lang="en-US" sz="1200" dirty="0"/>
              <a:t>       = Right-leaning article</a:t>
            </a:r>
          </a:p>
          <a:p>
            <a:r>
              <a:rPr lang="en-US" sz="1200" dirty="0"/>
              <a:t>      </a:t>
            </a:r>
          </a:p>
          <a:p>
            <a:r>
              <a:rPr lang="en-US" sz="1200" dirty="0"/>
              <a:t>       = Left-leaning article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318CA9-E5D8-48EC-8D85-4729604F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Fairness in Clustering: Formal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9B0B1-B5FB-4A28-9D84-3CECC844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13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B35AAB-473E-4FB0-935F-D5B6140955D8}"/>
              </a:ext>
            </a:extLst>
          </p:cNvPr>
          <p:cNvSpPr/>
          <p:nvPr/>
        </p:nvSpPr>
        <p:spPr>
          <a:xfrm>
            <a:off x="989330" y="238236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122EB9-5F3D-45EB-96BC-D0915F03D210}"/>
              </a:ext>
            </a:extLst>
          </p:cNvPr>
          <p:cNvSpPr/>
          <p:nvPr/>
        </p:nvSpPr>
        <p:spPr>
          <a:xfrm>
            <a:off x="1063308" y="400193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EAA3EA-1FA6-4C20-9ACA-8EF04F68D30C}"/>
              </a:ext>
            </a:extLst>
          </p:cNvPr>
          <p:cNvSpPr/>
          <p:nvPr/>
        </p:nvSpPr>
        <p:spPr>
          <a:xfrm>
            <a:off x="1558608" y="432578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AADED3-1BF5-4BB5-A63E-DDB628B415B2}"/>
              </a:ext>
            </a:extLst>
          </p:cNvPr>
          <p:cNvSpPr/>
          <p:nvPr/>
        </p:nvSpPr>
        <p:spPr>
          <a:xfrm>
            <a:off x="3097213" y="423053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05C34B-66B5-42F0-BD5B-E74D8DF1F4E8}"/>
              </a:ext>
            </a:extLst>
          </p:cNvPr>
          <p:cNvSpPr/>
          <p:nvPr/>
        </p:nvSpPr>
        <p:spPr>
          <a:xfrm>
            <a:off x="2832735" y="215392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C3266-B04F-421E-9413-47EFD73A694D}"/>
              </a:ext>
            </a:extLst>
          </p:cNvPr>
          <p:cNvSpPr/>
          <p:nvPr/>
        </p:nvSpPr>
        <p:spPr>
          <a:xfrm>
            <a:off x="3656330" y="249666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DA65A2-D655-4E30-A3A2-346DF9018534}"/>
              </a:ext>
            </a:extLst>
          </p:cNvPr>
          <p:cNvSpPr/>
          <p:nvPr/>
        </p:nvSpPr>
        <p:spPr>
          <a:xfrm>
            <a:off x="1568133" y="256365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7F3BC4-C024-4718-AEDC-E6DA2C274AAD}"/>
              </a:ext>
            </a:extLst>
          </p:cNvPr>
          <p:cNvSpPr/>
          <p:nvPr/>
        </p:nvSpPr>
        <p:spPr>
          <a:xfrm>
            <a:off x="3211513" y="190643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7E6465-BC30-4EE3-8B01-0CDE5CB464AC}"/>
              </a:ext>
            </a:extLst>
          </p:cNvPr>
          <p:cNvSpPr/>
          <p:nvPr/>
        </p:nvSpPr>
        <p:spPr>
          <a:xfrm>
            <a:off x="3276918" y="258286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60723F-58B2-47CD-BA9C-71EDD4B7642C}"/>
              </a:ext>
            </a:extLst>
          </p:cNvPr>
          <p:cNvSpPr/>
          <p:nvPr/>
        </p:nvSpPr>
        <p:spPr>
          <a:xfrm>
            <a:off x="1604011" y="384984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AE60FF-FD4A-41DE-ABA1-B980972FC9BA}"/>
              </a:ext>
            </a:extLst>
          </p:cNvPr>
          <p:cNvSpPr/>
          <p:nvPr/>
        </p:nvSpPr>
        <p:spPr>
          <a:xfrm>
            <a:off x="3319463" y="383159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775A70-6208-401B-ACEF-B8B90FD162E4}"/>
              </a:ext>
            </a:extLst>
          </p:cNvPr>
          <p:cNvSpPr/>
          <p:nvPr/>
        </p:nvSpPr>
        <p:spPr>
          <a:xfrm>
            <a:off x="3548063" y="426894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4406FE7-527F-40D5-B054-6A39FDF355EC}"/>
              </a:ext>
            </a:extLst>
          </p:cNvPr>
          <p:cNvSpPr/>
          <p:nvPr/>
        </p:nvSpPr>
        <p:spPr>
          <a:xfrm>
            <a:off x="1219200" y="566523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17376E-C144-48E6-9EFB-580253632DBF}"/>
              </a:ext>
            </a:extLst>
          </p:cNvPr>
          <p:cNvSpPr/>
          <p:nvPr/>
        </p:nvSpPr>
        <p:spPr>
          <a:xfrm>
            <a:off x="1219200" y="602808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42901D-6334-4B57-935D-CC059601C3F1}"/>
              </a:ext>
            </a:extLst>
          </p:cNvPr>
          <p:cNvSpPr/>
          <p:nvPr/>
        </p:nvSpPr>
        <p:spPr>
          <a:xfrm rot="6516668">
            <a:off x="1201837" y="2062757"/>
            <a:ext cx="448935" cy="109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2FE3B19-94BD-4C89-8A61-3B12779A751C}"/>
              </a:ext>
            </a:extLst>
          </p:cNvPr>
          <p:cNvSpPr/>
          <p:nvPr/>
        </p:nvSpPr>
        <p:spPr>
          <a:xfrm rot="4590240">
            <a:off x="3350958" y="2155990"/>
            <a:ext cx="478774" cy="931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C510D6-F6E4-446A-8AA7-685779059365}"/>
              </a:ext>
            </a:extLst>
          </p:cNvPr>
          <p:cNvSpPr/>
          <p:nvPr/>
        </p:nvSpPr>
        <p:spPr>
          <a:xfrm rot="3493987">
            <a:off x="2917371" y="1697697"/>
            <a:ext cx="448935" cy="931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99EA5E6-6573-40B0-A84A-8A80B43CAC2C}"/>
              </a:ext>
            </a:extLst>
          </p:cNvPr>
          <p:cNvSpPr/>
          <p:nvPr/>
        </p:nvSpPr>
        <p:spPr>
          <a:xfrm>
            <a:off x="782176" y="3599497"/>
            <a:ext cx="3335797" cy="12250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6FA380-ABB6-42E0-A352-615B2A177431}"/>
                  </a:ext>
                </a:extLst>
              </p:cNvPr>
              <p:cNvSpPr txBox="1"/>
              <p:nvPr/>
            </p:nvSpPr>
            <p:spPr>
              <a:xfrm>
                <a:off x="293431" y="2013135"/>
                <a:ext cx="17866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6FA380-ABB6-42E0-A352-615B2A177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31" y="2013135"/>
                <a:ext cx="178662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A02C19-97F1-45C5-AEC7-665449892538}"/>
                  </a:ext>
                </a:extLst>
              </p:cNvPr>
              <p:cNvSpPr txBox="1"/>
              <p:nvPr/>
            </p:nvSpPr>
            <p:spPr>
              <a:xfrm>
                <a:off x="2258376" y="1479271"/>
                <a:ext cx="17866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A02C19-97F1-45C5-AEC7-665449892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376" y="1479271"/>
                <a:ext cx="178662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63F6B7C-70CB-4D89-81FA-56925B12C901}"/>
                  </a:ext>
                </a:extLst>
              </p:cNvPr>
              <p:cNvSpPr txBox="1"/>
              <p:nvPr/>
            </p:nvSpPr>
            <p:spPr>
              <a:xfrm>
                <a:off x="2319232" y="2818117"/>
                <a:ext cx="187414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63F6B7C-70CB-4D89-81FA-56925B12C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232" y="2818117"/>
                <a:ext cx="187414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79E888-CAA1-4EF1-B0F4-F91B4E702C47}"/>
                  </a:ext>
                </a:extLst>
              </p:cNvPr>
              <p:cNvSpPr txBox="1"/>
              <p:nvPr/>
            </p:nvSpPr>
            <p:spPr>
              <a:xfrm>
                <a:off x="1479322" y="4837654"/>
                <a:ext cx="196079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79E888-CAA1-4EF1-B0F4-F91B4E702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22" y="4837654"/>
                <a:ext cx="196079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33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FD95-493B-45DC-8DA0-AD4A6C9E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Fair </a:t>
            </a:r>
            <a:r>
              <a:rPr lang="en-US" dirty="0" err="1"/>
              <a:t>Clusterings</a:t>
            </a:r>
            <a:r>
              <a:rPr lang="en-US" dirty="0"/>
              <a:t>: </a:t>
            </a:r>
            <a:r>
              <a:rPr lang="en-US" dirty="0" err="1"/>
              <a:t>Fairlets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D3BFF-5A31-4168-BAEA-D857645D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2DBD58-83BC-409B-9357-E2303AEA804C}"/>
              </a:ext>
            </a:extLst>
          </p:cNvPr>
          <p:cNvSpPr/>
          <p:nvPr/>
        </p:nvSpPr>
        <p:spPr>
          <a:xfrm>
            <a:off x="3423253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EBED49-692D-4130-BFDB-A5D2C194D39F}"/>
              </a:ext>
            </a:extLst>
          </p:cNvPr>
          <p:cNvSpPr/>
          <p:nvPr/>
        </p:nvSpPr>
        <p:spPr>
          <a:xfrm>
            <a:off x="3735990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F1E40A-918F-4FA2-9770-751A59B6FCE4}"/>
              </a:ext>
            </a:extLst>
          </p:cNvPr>
          <p:cNvSpPr/>
          <p:nvPr/>
        </p:nvSpPr>
        <p:spPr>
          <a:xfrm>
            <a:off x="4048729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CA421A-EE3B-4102-B943-9A0CAAB6E71E}"/>
              </a:ext>
            </a:extLst>
          </p:cNvPr>
          <p:cNvSpPr/>
          <p:nvPr/>
        </p:nvSpPr>
        <p:spPr>
          <a:xfrm>
            <a:off x="4361466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5F27E4-EFAF-4FB8-8406-DE71089EFB90}"/>
              </a:ext>
            </a:extLst>
          </p:cNvPr>
          <p:cNvSpPr/>
          <p:nvPr/>
        </p:nvSpPr>
        <p:spPr>
          <a:xfrm>
            <a:off x="4674203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B53AC2-C847-492E-B602-FFD18D5274E7}"/>
              </a:ext>
            </a:extLst>
          </p:cNvPr>
          <p:cNvSpPr/>
          <p:nvPr/>
        </p:nvSpPr>
        <p:spPr>
          <a:xfrm>
            <a:off x="4986940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B7B2FC-60F5-4A95-9CF3-97BBDD2A4628}"/>
              </a:ext>
            </a:extLst>
          </p:cNvPr>
          <p:cNvSpPr/>
          <p:nvPr/>
        </p:nvSpPr>
        <p:spPr>
          <a:xfrm>
            <a:off x="5294121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74C22F-14FF-425B-A625-8880F2FB2175}"/>
              </a:ext>
            </a:extLst>
          </p:cNvPr>
          <p:cNvSpPr/>
          <p:nvPr/>
        </p:nvSpPr>
        <p:spPr>
          <a:xfrm>
            <a:off x="5606858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4F7241-76F6-4E01-80C7-5EB6A3BAD787}"/>
              </a:ext>
            </a:extLst>
          </p:cNvPr>
          <p:cNvSpPr/>
          <p:nvPr/>
        </p:nvSpPr>
        <p:spPr>
          <a:xfrm>
            <a:off x="5919597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638EDE-9A81-42C9-83FF-26FA39934E2E}"/>
              </a:ext>
            </a:extLst>
          </p:cNvPr>
          <p:cNvSpPr/>
          <p:nvPr/>
        </p:nvSpPr>
        <p:spPr>
          <a:xfrm>
            <a:off x="6232334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72A7A44-7367-444A-B9DE-79A427E69C78}"/>
              </a:ext>
            </a:extLst>
          </p:cNvPr>
          <p:cNvSpPr/>
          <p:nvPr/>
        </p:nvSpPr>
        <p:spPr>
          <a:xfrm>
            <a:off x="6545071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CF2DEA-23CE-4857-8918-0949EBCB8D5E}"/>
              </a:ext>
            </a:extLst>
          </p:cNvPr>
          <p:cNvSpPr/>
          <p:nvPr/>
        </p:nvSpPr>
        <p:spPr>
          <a:xfrm>
            <a:off x="6857808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3B4343-9829-48AA-9ADF-734A74572D75}"/>
              </a:ext>
            </a:extLst>
          </p:cNvPr>
          <p:cNvSpPr/>
          <p:nvPr/>
        </p:nvSpPr>
        <p:spPr>
          <a:xfrm>
            <a:off x="7164989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60AF6C-A765-4A99-B452-6A6EC9CD1988}"/>
              </a:ext>
            </a:extLst>
          </p:cNvPr>
          <p:cNvSpPr/>
          <p:nvPr/>
        </p:nvSpPr>
        <p:spPr>
          <a:xfrm>
            <a:off x="7477726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5E7681-E4C2-46A2-AABB-3347F83AD842}"/>
              </a:ext>
            </a:extLst>
          </p:cNvPr>
          <p:cNvSpPr/>
          <p:nvPr/>
        </p:nvSpPr>
        <p:spPr>
          <a:xfrm>
            <a:off x="7790465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04D975E9-4A26-417D-B97D-4FD8F0884F6F}"/>
              </a:ext>
            </a:extLst>
          </p:cNvPr>
          <p:cNvSpPr txBox="1">
            <a:spLocks/>
          </p:cNvSpPr>
          <p:nvPr/>
        </p:nvSpPr>
        <p:spPr>
          <a:xfrm>
            <a:off x="551658" y="1736725"/>
            <a:ext cx="292973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Let:</a:t>
            </a:r>
          </a:p>
          <a:p>
            <a:r>
              <a:rPr lang="en-US" sz="1400" b="0" dirty="0" err="1"/>
              <a:t>b/r</a:t>
            </a:r>
            <a:r>
              <a:rPr lang="en-US" sz="1400" b="0" dirty="0"/>
              <a:t> = 1/3 is the minimum ratio between reds and blues</a:t>
            </a:r>
          </a:p>
          <a:p>
            <a:r>
              <a:rPr lang="en-US" sz="1400" b="0" dirty="0"/>
              <a:t>R = number of remaining reds = 10</a:t>
            </a:r>
          </a:p>
          <a:p>
            <a:r>
              <a:rPr lang="en-US" sz="1400" b="0" dirty="0"/>
              <a:t>B = number of remaining blues = 5</a:t>
            </a:r>
          </a:p>
          <a:p>
            <a:r>
              <a:rPr lang="en-US" sz="1400" b="0" dirty="0"/>
              <a:t>α = 1/3 is our fair parameter</a:t>
            </a:r>
          </a:p>
          <a:p>
            <a:endParaRPr lang="en-US" sz="1200" b="0" dirty="0"/>
          </a:p>
          <a:p>
            <a:r>
              <a:rPr lang="en-US" sz="1600" dirty="0"/>
              <a:t>Iteratively…</a:t>
            </a:r>
            <a:endParaRPr lang="en-US" sz="1600" b="0" dirty="0"/>
          </a:p>
          <a:p>
            <a:r>
              <a:rPr lang="en-US" sz="1600" b="0" dirty="0"/>
              <a:t>IF (R-B) ≥ (r-b): make a cluster of r reds and b blues.</a:t>
            </a:r>
          </a:p>
          <a:p>
            <a:r>
              <a:rPr lang="en-US" sz="1600" b="0" dirty="0"/>
              <a:t>ELSE: use (R-B)+b red and b blue points.</a:t>
            </a:r>
          </a:p>
          <a:p>
            <a:r>
              <a:rPr lang="en-US" sz="1600" b="0" dirty="0"/>
              <a:t>When r=b: simply match points</a:t>
            </a:r>
            <a:endParaRPr lang="en-US" sz="16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B9F8D35-323A-44D5-842A-891F51AB326F}"/>
              </a:ext>
            </a:extLst>
          </p:cNvPr>
          <p:cNvSpPr/>
          <p:nvPr/>
        </p:nvSpPr>
        <p:spPr>
          <a:xfrm>
            <a:off x="161925" y="4333081"/>
            <a:ext cx="407991" cy="292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5DF061A6-00AB-4FAA-B31E-C0253F2BF6F7}"/>
              </a:ext>
            </a:extLst>
          </p:cNvPr>
          <p:cNvSpPr/>
          <p:nvPr/>
        </p:nvSpPr>
        <p:spPr>
          <a:xfrm>
            <a:off x="2343150" y="1524318"/>
            <a:ext cx="1252539" cy="52355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This is</a:t>
            </a:r>
          </a:p>
          <a:p>
            <a:pPr algn="ctr"/>
            <a:r>
              <a:rPr lang="en-US" sz="1000" dirty="0"/>
              <a:t> the best balance we can achieve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D6B08B-1371-45A6-A883-E3EEE90114CF}"/>
              </a:ext>
            </a:extLst>
          </p:cNvPr>
          <p:cNvSpPr/>
          <p:nvPr/>
        </p:nvSpPr>
        <p:spPr>
          <a:xfrm>
            <a:off x="3864075" y="2617618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7DA420-5150-4CDD-8D60-A4DC77F49F12}"/>
              </a:ext>
            </a:extLst>
          </p:cNvPr>
          <p:cNvSpPr/>
          <p:nvPr/>
        </p:nvSpPr>
        <p:spPr>
          <a:xfrm>
            <a:off x="4098228" y="293996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664FF2-F46C-4B0F-AFBC-75195FB25F77}"/>
              </a:ext>
            </a:extLst>
          </p:cNvPr>
          <p:cNvSpPr/>
          <p:nvPr/>
        </p:nvSpPr>
        <p:spPr>
          <a:xfrm>
            <a:off x="4354609" y="259031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B771C60-4A3C-44E0-81B5-EF46CE923817}"/>
              </a:ext>
            </a:extLst>
          </p:cNvPr>
          <p:cNvSpPr/>
          <p:nvPr/>
        </p:nvSpPr>
        <p:spPr>
          <a:xfrm>
            <a:off x="4513888" y="288095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3EADF1-03FD-4F82-A818-0CC5D78EFCA0}"/>
              </a:ext>
            </a:extLst>
          </p:cNvPr>
          <p:cNvSpPr/>
          <p:nvPr/>
        </p:nvSpPr>
        <p:spPr>
          <a:xfrm rot="5592343">
            <a:off x="3904639" y="2364243"/>
            <a:ext cx="796566" cy="1030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75DA2A-78B8-4061-826B-667E6E51684C}"/>
              </a:ext>
            </a:extLst>
          </p:cNvPr>
          <p:cNvCxnSpPr>
            <a:cxnSpLocks/>
            <a:stCxn id="6" idx="0"/>
            <a:endCxn id="30" idx="4"/>
          </p:cNvCxnSpPr>
          <p:nvPr/>
        </p:nvCxnSpPr>
        <p:spPr>
          <a:xfrm flipV="1">
            <a:off x="3537553" y="2846218"/>
            <a:ext cx="440822" cy="206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586FB3-0CCE-4A78-8174-CB6348A93299}"/>
              </a:ext>
            </a:extLst>
          </p:cNvPr>
          <p:cNvCxnSpPr>
            <a:cxnSpLocks/>
            <a:stCxn id="7" idx="0"/>
            <a:endCxn id="31" idx="4"/>
          </p:cNvCxnSpPr>
          <p:nvPr/>
        </p:nvCxnSpPr>
        <p:spPr>
          <a:xfrm flipV="1">
            <a:off x="3850290" y="3168560"/>
            <a:ext cx="362238" cy="174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8F72CF-D201-4BD4-9527-ECD8DCD37388}"/>
              </a:ext>
            </a:extLst>
          </p:cNvPr>
          <p:cNvCxnSpPr>
            <a:cxnSpLocks/>
            <a:stCxn id="9" idx="0"/>
            <a:endCxn id="32" idx="4"/>
          </p:cNvCxnSpPr>
          <p:nvPr/>
        </p:nvCxnSpPr>
        <p:spPr>
          <a:xfrm flipV="1">
            <a:off x="4163029" y="2818913"/>
            <a:ext cx="305880" cy="20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DC0C362-B545-49E1-82E4-38BD5DE5F3DB}"/>
              </a:ext>
            </a:extLst>
          </p:cNvPr>
          <p:cNvCxnSpPr>
            <a:cxnSpLocks/>
            <a:stCxn id="11" idx="0"/>
            <a:endCxn id="33" idx="4"/>
          </p:cNvCxnSpPr>
          <p:nvPr/>
        </p:nvCxnSpPr>
        <p:spPr>
          <a:xfrm flipH="1" flipV="1">
            <a:off x="4628188" y="3109551"/>
            <a:ext cx="160315" cy="180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3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FD95-493B-45DC-8DA0-AD4A6C9E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Fair </a:t>
            </a:r>
            <a:r>
              <a:rPr lang="en-US" dirty="0" err="1"/>
              <a:t>Clusterings</a:t>
            </a:r>
            <a:r>
              <a:rPr lang="en-US" dirty="0"/>
              <a:t>: </a:t>
            </a:r>
            <a:r>
              <a:rPr lang="en-US" dirty="0" err="1"/>
              <a:t>Fairlets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D3BFF-5A31-4168-BAEA-D857645D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15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CA421A-EE3B-4102-B943-9A0CAAB6E71E}"/>
              </a:ext>
            </a:extLst>
          </p:cNvPr>
          <p:cNvSpPr/>
          <p:nvPr/>
        </p:nvSpPr>
        <p:spPr>
          <a:xfrm>
            <a:off x="4361466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B53AC2-C847-492E-B602-FFD18D5274E7}"/>
              </a:ext>
            </a:extLst>
          </p:cNvPr>
          <p:cNvSpPr/>
          <p:nvPr/>
        </p:nvSpPr>
        <p:spPr>
          <a:xfrm>
            <a:off x="4986940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B7B2FC-60F5-4A95-9CF3-97BBDD2A4628}"/>
              </a:ext>
            </a:extLst>
          </p:cNvPr>
          <p:cNvSpPr/>
          <p:nvPr/>
        </p:nvSpPr>
        <p:spPr>
          <a:xfrm>
            <a:off x="5294121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74C22F-14FF-425B-A625-8880F2FB2175}"/>
              </a:ext>
            </a:extLst>
          </p:cNvPr>
          <p:cNvSpPr/>
          <p:nvPr/>
        </p:nvSpPr>
        <p:spPr>
          <a:xfrm>
            <a:off x="5606858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4F7241-76F6-4E01-80C7-5EB6A3BAD787}"/>
              </a:ext>
            </a:extLst>
          </p:cNvPr>
          <p:cNvSpPr/>
          <p:nvPr/>
        </p:nvSpPr>
        <p:spPr>
          <a:xfrm>
            <a:off x="5919597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638EDE-9A81-42C9-83FF-26FA39934E2E}"/>
              </a:ext>
            </a:extLst>
          </p:cNvPr>
          <p:cNvSpPr/>
          <p:nvPr/>
        </p:nvSpPr>
        <p:spPr>
          <a:xfrm>
            <a:off x="6232334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72A7A44-7367-444A-B9DE-79A427E69C78}"/>
              </a:ext>
            </a:extLst>
          </p:cNvPr>
          <p:cNvSpPr/>
          <p:nvPr/>
        </p:nvSpPr>
        <p:spPr>
          <a:xfrm>
            <a:off x="6545071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CF2DEA-23CE-4857-8918-0949EBCB8D5E}"/>
              </a:ext>
            </a:extLst>
          </p:cNvPr>
          <p:cNvSpPr/>
          <p:nvPr/>
        </p:nvSpPr>
        <p:spPr>
          <a:xfrm>
            <a:off x="6857808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3B4343-9829-48AA-9ADF-734A74572D75}"/>
              </a:ext>
            </a:extLst>
          </p:cNvPr>
          <p:cNvSpPr/>
          <p:nvPr/>
        </p:nvSpPr>
        <p:spPr>
          <a:xfrm>
            <a:off x="7164989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60AF6C-A765-4A99-B452-6A6EC9CD1988}"/>
              </a:ext>
            </a:extLst>
          </p:cNvPr>
          <p:cNvSpPr/>
          <p:nvPr/>
        </p:nvSpPr>
        <p:spPr>
          <a:xfrm>
            <a:off x="7477726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5E7681-E4C2-46A2-AABB-3347F83AD842}"/>
              </a:ext>
            </a:extLst>
          </p:cNvPr>
          <p:cNvSpPr/>
          <p:nvPr/>
        </p:nvSpPr>
        <p:spPr>
          <a:xfrm>
            <a:off x="7790465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04D975E9-4A26-417D-B97D-4FD8F0884F6F}"/>
              </a:ext>
            </a:extLst>
          </p:cNvPr>
          <p:cNvSpPr txBox="1">
            <a:spLocks/>
          </p:cNvSpPr>
          <p:nvPr/>
        </p:nvSpPr>
        <p:spPr>
          <a:xfrm>
            <a:off x="551658" y="1736725"/>
            <a:ext cx="292973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Let:</a:t>
            </a:r>
          </a:p>
          <a:p>
            <a:r>
              <a:rPr lang="en-US" sz="1400" b="0" dirty="0" err="1"/>
              <a:t>b/r</a:t>
            </a:r>
            <a:r>
              <a:rPr lang="en-US" sz="1400" b="0" dirty="0"/>
              <a:t> = 1/3 is the minimum ratio between reds and blues</a:t>
            </a:r>
          </a:p>
          <a:p>
            <a:r>
              <a:rPr lang="en-US" sz="1400" b="0" dirty="0"/>
              <a:t>R = number of remaining reds = 7</a:t>
            </a:r>
          </a:p>
          <a:p>
            <a:r>
              <a:rPr lang="en-US" sz="1400" b="0" dirty="0"/>
              <a:t>B = number of remaining blues = 4</a:t>
            </a:r>
          </a:p>
          <a:p>
            <a:r>
              <a:rPr lang="en-US" sz="1400" b="0" dirty="0"/>
              <a:t>α = 1/3 is our fair parameter</a:t>
            </a:r>
          </a:p>
          <a:p>
            <a:endParaRPr lang="en-US" sz="1200" b="0" dirty="0"/>
          </a:p>
          <a:p>
            <a:r>
              <a:rPr lang="en-US" sz="1600" dirty="0"/>
              <a:t>Iteratively…</a:t>
            </a:r>
            <a:endParaRPr lang="en-US" sz="1600" b="0" dirty="0"/>
          </a:p>
          <a:p>
            <a:r>
              <a:rPr lang="en-US" sz="1600" b="0" dirty="0"/>
              <a:t>IF (R-B) ≥ (r-b): make a cluster of r reds and b blues.</a:t>
            </a:r>
          </a:p>
          <a:p>
            <a:r>
              <a:rPr lang="en-US" sz="1600" b="0" dirty="0"/>
              <a:t>ELSE: use (R-B)+b red and b blue points.</a:t>
            </a:r>
          </a:p>
          <a:p>
            <a:r>
              <a:rPr lang="en-US" sz="1600" b="0" dirty="0"/>
              <a:t>When r=b: simply match points</a:t>
            </a:r>
            <a:endParaRPr lang="en-US" sz="16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B9F8D35-323A-44D5-842A-891F51AB326F}"/>
              </a:ext>
            </a:extLst>
          </p:cNvPr>
          <p:cNvSpPr/>
          <p:nvPr/>
        </p:nvSpPr>
        <p:spPr>
          <a:xfrm>
            <a:off x="161925" y="4333081"/>
            <a:ext cx="407991" cy="292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5DF061A6-00AB-4FAA-B31E-C0253F2BF6F7}"/>
              </a:ext>
            </a:extLst>
          </p:cNvPr>
          <p:cNvSpPr/>
          <p:nvPr/>
        </p:nvSpPr>
        <p:spPr>
          <a:xfrm>
            <a:off x="2343150" y="1524318"/>
            <a:ext cx="1252539" cy="52355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This is</a:t>
            </a:r>
          </a:p>
          <a:p>
            <a:pPr algn="ctr"/>
            <a:r>
              <a:rPr lang="en-US" sz="1000" dirty="0"/>
              <a:t> the best balance we can achieve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D6B08B-1371-45A6-A883-E3EEE90114CF}"/>
              </a:ext>
            </a:extLst>
          </p:cNvPr>
          <p:cNvSpPr/>
          <p:nvPr/>
        </p:nvSpPr>
        <p:spPr>
          <a:xfrm>
            <a:off x="3864075" y="2617618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7DA420-5150-4CDD-8D60-A4DC77F49F12}"/>
              </a:ext>
            </a:extLst>
          </p:cNvPr>
          <p:cNvSpPr/>
          <p:nvPr/>
        </p:nvSpPr>
        <p:spPr>
          <a:xfrm>
            <a:off x="4098228" y="293996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664FF2-F46C-4B0F-AFBC-75195FB25F77}"/>
              </a:ext>
            </a:extLst>
          </p:cNvPr>
          <p:cNvSpPr/>
          <p:nvPr/>
        </p:nvSpPr>
        <p:spPr>
          <a:xfrm>
            <a:off x="4354609" y="259031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B771C60-4A3C-44E0-81B5-EF46CE923817}"/>
              </a:ext>
            </a:extLst>
          </p:cNvPr>
          <p:cNvSpPr/>
          <p:nvPr/>
        </p:nvSpPr>
        <p:spPr>
          <a:xfrm>
            <a:off x="4513888" y="288095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3EADF1-03FD-4F82-A818-0CC5D78EFCA0}"/>
              </a:ext>
            </a:extLst>
          </p:cNvPr>
          <p:cNvSpPr/>
          <p:nvPr/>
        </p:nvSpPr>
        <p:spPr>
          <a:xfrm rot="5592343">
            <a:off x="3904639" y="2364243"/>
            <a:ext cx="796566" cy="1030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F408A8-D72A-40C9-BB8F-B491881001E9}"/>
              </a:ext>
            </a:extLst>
          </p:cNvPr>
          <p:cNvSpPr/>
          <p:nvPr/>
        </p:nvSpPr>
        <p:spPr>
          <a:xfrm>
            <a:off x="5057365" y="25334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2199FA1-6B20-4B5F-844B-67D508947499}"/>
              </a:ext>
            </a:extLst>
          </p:cNvPr>
          <p:cNvSpPr/>
          <p:nvPr/>
        </p:nvSpPr>
        <p:spPr>
          <a:xfrm>
            <a:off x="5389339" y="236899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F71C790-3156-46FE-A888-FDDD90877EB9}"/>
              </a:ext>
            </a:extLst>
          </p:cNvPr>
          <p:cNvSpPr/>
          <p:nvPr/>
        </p:nvSpPr>
        <p:spPr>
          <a:xfrm>
            <a:off x="5654456" y="264771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5F7E1D-6905-4B99-B80F-F941F6DEFD94}"/>
              </a:ext>
            </a:extLst>
          </p:cNvPr>
          <p:cNvSpPr/>
          <p:nvPr/>
        </p:nvSpPr>
        <p:spPr>
          <a:xfrm>
            <a:off x="5994737" y="272806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E7E85-E7FC-4769-9BBC-E9CF69D83356}"/>
              </a:ext>
            </a:extLst>
          </p:cNvPr>
          <p:cNvCxnSpPr>
            <a:cxnSpLocks/>
            <a:stCxn id="10" idx="0"/>
            <a:endCxn id="34" idx="4"/>
          </p:cNvCxnSpPr>
          <p:nvPr/>
        </p:nvCxnSpPr>
        <p:spPr>
          <a:xfrm flipV="1">
            <a:off x="4475766" y="2762012"/>
            <a:ext cx="695899" cy="214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D53F7E6-87EA-4EF8-9515-649DAADCD659}"/>
              </a:ext>
            </a:extLst>
          </p:cNvPr>
          <p:cNvCxnSpPr>
            <a:cxnSpLocks/>
            <a:stCxn id="12" idx="0"/>
            <a:endCxn id="37" idx="4"/>
          </p:cNvCxnSpPr>
          <p:nvPr/>
        </p:nvCxnSpPr>
        <p:spPr>
          <a:xfrm flipV="1">
            <a:off x="5101240" y="2597594"/>
            <a:ext cx="402399" cy="231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86029A-FF08-4ADC-8830-C126244B862F}"/>
              </a:ext>
            </a:extLst>
          </p:cNvPr>
          <p:cNvCxnSpPr>
            <a:cxnSpLocks/>
            <a:stCxn id="15" idx="0"/>
            <a:endCxn id="38" idx="4"/>
          </p:cNvCxnSpPr>
          <p:nvPr/>
        </p:nvCxnSpPr>
        <p:spPr>
          <a:xfrm flipV="1">
            <a:off x="5408421" y="2876312"/>
            <a:ext cx="360335" cy="20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8D2592-374D-4208-90F8-19B497A54EEC}"/>
              </a:ext>
            </a:extLst>
          </p:cNvPr>
          <p:cNvCxnSpPr>
            <a:cxnSpLocks/>
            <a:stCxn id="17" idx="0"/>
            <a:endCxn id="39" idx="4"/>
          </p:cNvCxnSpPr>
          <p:nvPr/>
        </p:nvCxnSpPr>
        <p:spPr>
          <a:xfrm flipV="1">
            <a:off x="6033897" y="2956664"/>
            <a:ext cx="75140" cy="195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789E4EF-F2B4-4EF8-9C53-D1796EFABE8E}"/>
              </a:ext>
            </a:extLst>
          </p:cNvPr>
          <p:cNvSpPr/>
          <p:nvPr/>
        </p:nvSpPr>
        <p:spPr>
          <a:xfrm rot="6157754">
            <a:off x="5332982" y="1989384"/>
            <a:ext cx="712166" cy="144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37" grpId="0" animBg="1"/>
      <p:bldP spid="38" grpId="0" animBg="1"/>
      <p:bldP spid="39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FD95-493B-45DC-8DA0-AD4A6C9E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Fair </a:t>
            </a:r>
            <a:r>
              <a:rPr lang="en-US" dirty="0" err="1"/>
              <a:t>Clusterings</a:t>
            </a:r>
            <a:r>
              <a:rPr lang="en-US" dirty="0"/>
              <a:t>: </a:t>
            </a:r>
            <a:r>
              <a:rPr lang="en-US" dirty="0" err="1"/>
              <a:t>Fairlets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D3BFF-5A31-4168-BAEA-D857645D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16</a:t>
            </a:fld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74C22F-14FF-425B-A625-8880F2FB2175}"/>
              </a:ext>
            </a:extLst>
          </p:cNvPr>
          <p:cNvSpPr/>
          <p:nvPr/>
        </p:nvSpPr>
        <p:spPr>
          <a:xfrm>
            <a:off x="5606858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638EDE-9A81-42C9-83FF-26FA39934E2E}"/>
              </a:ext>
            </a:extLst>
          </p:cNvPr>
          <p:cNvSpPr/>
          <p:nvPr/>
        </p:nvSpPr>
        <p:spPr>
          <a:xfrm>
            <a:off x="6232334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72A7A44-7367-444A-B9DE-79A427E69C78}"/>
              </a:ext>
            </a:extLst>
          </p:cNvPr>
          <p:cNvSpPr/>
          <p:nvPr/>
        </p:nvSpPr>
        <p:spPr>
          <a:xfrm>
            <a:off x="6545071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CF2DEA-23CE-4857-8918-0949EBCB8D5E}"/>
              </a:ext>
            </a:extLst>
          </p:cNvPr>
          <p:cNvSpPr/>
          <p:nvPr/>
        </p:nvSpPr>
        <p:spPr>
          <a:xfrm>
            <a:off x="6857808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3B4343-9829-48AA-9ADF-734A74572D75}"/>
              </a:ext>
            </a:extLst>
          </p:cNvPr>
          <p:cNvSpPr/>
          <p:nvPr/>
        </p:nvSpPr>
        <p:spPr>
          <a:xfrm>
            <a:off x="7164989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60AF6C-A765-4A99-B452-6A6EC9CD1988}"/>
              </a:ext>
            </a:extLst>
          </p:cNvPr>
          <p:cNvSpPr/>
          <p:nvPr/>
        </p:nvSpPr>
        <p:spPr>
          <a:xfrm>
            <a:off x="7477726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5E7681-E4C2-46A2-AABB-3347F83AD842}"/>
              </a:ext>
            </a:extLst>
          </p:cNvPr>
          <p:cNvSpPr/>
          <p:nvPr/>
        </p:nvSpPr>
        <p:spPr>
          <a:xfrm>
            <a:off x="7790465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04D975E9-4A26-417D-B97D-4FD8F0884F6F}"/>
              </a:ext>
            </a:extLst>
          </p:cNvPr>
          <p:cNvSpPr txBox="1">
            <a:spLocks/>
          </p:cNvSpPr>
          <p:nvPr/>
        </p:nvSpPr>
        <p:spPr>
          <a:xfrm>
            <a:off x="551658" y="1736725"/>
            <a:ext cx="292973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Let:</a:t>
            </a:r>
          </a:p>
          <a:p>
            <a:r>
              <a:rPr lang="en-US" sz="1400" b="0" dirty="0" err="1"/>
              <a:t>b/r</a:t>
            </a:r>
            <a:r>
              <a:rPr lang="en-US" sz="1400" b="0" dirty="0"/>
              <a:t> = 1/3 is the minimum ratio between reds and blues</a:t>
            </a:r>
          </a:p>
          <a:p>
            <a:r>
              <a:rPr lang="en-US" sz="1400" b="0" dirty="0"/>
              <a:t>R = number of remaining reds = 4</a:t>
            </a:r>
          </a:p>
          <a:p>
            <a:r>
              <a:rPr lang="en-US" sz="1400" b="0" dirty="0"/>
              <a:t>B = number of remaining blues = 3</a:t>
            </a:r>
          </a:p>
          <a:p>
            <a:r>
              <a:rPr lang="en-US" sz="1400" b="0" dirty="0"/>
              <a:t>α = 1/3 is our fair parameter</a:t>
            </a:r>
          </a:p>
          <a:p>
            <a:endParaRPr lang="en-US" sz="1200" b="0" dirty="0"/>
          </a:p>
          <a:p>
            <a:r>
              <a:rPr lang="en-US" sz="1600" dirty="0"/>
              <a:t>Iteratively…</a:t>
            </a:r>
            <a:endParaRPr lang="en-US" sz="1600" b="0" dirty="0"/>
          </a:p>
          <a:p>
            <a:r>
              <a:rPr lang="en-US" sz="1600" b="0" dirty="0"/>
              <a:t>IF (R-B) ≥ (r-b): make a cluster of r reds and b blues.</a:t>
            </a:r>
          </a:p>
          <a:p>
            <a:r>
              <a:rPr lang="en-US" sz="1600" b="0" dirty="0"/>
              <a:t>ELSE: use (R-B)+b red and b blue points.</a:t>
            </a:r>
          </a:p>
          <a:p>
            <a:r>
              <a:rPr lang="en-US" sz="1600" b="0" dirty="0"/>
              <a:t>When r=b: simply match points</a:t>
            </a:r>
            <a:endParaRPr lang="en-US" sz="16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B9F8D35-323A-44D5-842A-891F51AB326F}"/>
              </a:ext>
            </a:extLst>
          </p:cNvPr>
          <p:cNvSpPr/>
          <p:nvPr/>
        </p:nvSpPr>
        <p:spPr>
          <a:xfrm>
            <a:off x="161925" y="4952206"/>
            <a:ext cx="407991" cy="292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5DF061A6-00AB-4FAA-B31E-C0253F2BF6F7}"/>
              </a:ext>
            </a:extLst>
          </p:cNvPr>
          <p:cNvSpPr/>
          <p:nvPr/>
        </p:nvSpPr>
        <p:spPr>
          <a:xfrm>
            <a:off x="2343150" y="1524318"/>
            <a:ext cx="1252539" cy="52355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This is</a:t>
            </a:r>
          </a:p>
          <a:p>
            <a:pPr algn="ctr"/>
            <a:r>
              <a:rPr lang="en-US" sz="1000" dirty="0"/>
              <a:t> the best balance we can achieve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D6B08B-1371-45A6-A883-E3EEE90114CF}"/>
              </a:ext>
            </a:extLst>
          </p:cNvPr>
          <p:cNvSpPr/>
          <p:nvPr/>
        </p:nvSpPr>
        <p:spPr>
          <a:xfrm>
            <a:off x="3864075" y="2617618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7DA420-5150-4CDD-8D60-A4DC77F49F12}"/>
              </a:ext>
            </a:extLst>
          </p:cNvPr>
          <p:cNvSpPr/>
          <p:nvPr/>
        </p:nvSpPr>
        <p:spPr>
          <a:xfrm>
            <a:off x="4098228" y="293996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664FF2-F46C-4B0F-AFBC-75195FB25F77}"/>
              </a:ext>
            </a:extLst>
          </p:cNvPr>
          <p:cNvSpPr/>
          <p:nvPr/>
        </p:nvSpPr>
        <p:spPr>
          <a:xfrm>
            <a:off x="4354609" y="259031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B771C60-4A3C-44E0-81B5-EF46CE923817}"/>
              </a:ext>
            </a:extLst>
          </p:cNvPr>
          <p:cNvSpPr/>
          <p:nvPr/>
        </p:nvSpPr>
        <p:spPr>
          <a:xfrm>
            <a:off x="4513888" y="288095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3EADF1-03FD-4F82-A818-0CC5D78EFCA0}"/>
              </a:ext>
            </a:extLst>
          </p:cNvPr>
          <p:cNvSpPr/>
          <p:nvPr/>
        </p:nvSpPr>
        <p:spPr>
          <a:xfrm rot="5592343">
            <a:off x="3904639" y="2364243"/>
            <a:ext cx="796566" cy="1030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F408A8-D72A-40C9-BB8F-B491881001E9}"/>
              </a:ext>
            </a:extLst>
          </p:cNvPr>
          <p:cNvSpPr/>
          <p:nvPr/>
        </p:nvSpPr>
        <p:spPr>
          <a:xfrm>
            <a:off x="5057365" y="25334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2199FA1-6B20-4B5F-844B-67D508947499}"/>
              </a:ext>
            </a:extLst>
          </p:cNvPr>
          <p:cNvSpPr/>
          <p:nvPr/>
        </p:nvSpPr>
        <p:spPr>
          <a:xfrm>
            <a:off x="5389339" y="236899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F71C790-3156-46FE-A888-FDDD90877EB9}"/>
              </a:ext>
            </a:extLst>
          </p:cNvPr>
          <p:cNvSpPr/>
          <p:nvPr/>
        </p:nvSpPr>
        <p:spPr>
          <a:xfrm>
            <a:off x="5654456" y="264771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5F7E1D-6905-4B99-B80F-F941F6DEFD94}"/>
              </a:ext>
            </a:extLst>
          </p:cNvPr>
          <p:cNvSpPr/>
          <p:nvPr/>
        </p:nvSpPr>
        <p:spPr>
          <a:xfrm>
            <a:off x="5994737" y="272806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789E4EF-F2B4-4EF8-9C53-D1796EFABE8E}"/>
              </a:ext>
            </a:extLst>
          </p:cNvPr>
          <p:cNvSpPr/>
          <p:nvPr/>
        </p:nvSpPr>
        <p:spPr>
          <a:xfrm rot="6157754">
            <a:off x="5332982" y="1989384"/>
            <a:ext cx="712166" cy="144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C31DA0-4A1D-40FB-BA75-C6B9CF376D33}"/>
              </a:ext>
            </a:extLst>
          </p:cNvPr>
          <p:cNvSpPr/>
          <p:nvPr/>
        </p:nvSpPr>
        <p:spPr>
          <a:xfrm>
            <a:off x="6506097" y="245306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27FAEF-985A-4E5A-B6D3-2F4B406A796F}"/>
              </a:ext>
            </a:extLst>
          </p:cNvPr>
          <p:cNvSpPr/>
          <p:nvPr/>
        </p:nvSpPr>
        <p:spPr>
          <a:xfrm>
            <a:off x="6804642" y="267728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F557DC-BE5E-4A71-8DC3-9F1EEF0BA267}"/>
              </a:ext>
            </a:extLst>
          </p:cNvPr>
          <p:cNvSpPr/>
          <p:nvPr/>
        </p:nvSpPr>
        <p:spPr>
          <a:xfrm>
            <a:off x="7064896" y="249508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A52ABF-5C1F-4B3D-AAC4-0CA563FD3DF7}"/>
              </a:ext>
            </a:extLst>
          </p:cNvPr>
          <p:cNvCxnSpPr>
            <a:cxnSpLocks/>
            <a:stCxn id="16" idx="0"/>
            <a:endCxn id="36" idx="4"/>
          </p:cNvCxnSpPr>
          <p:nvPr/>
        </p:nvCxnSpPr>
        <p:spPr>
          <a:xfrm flipV="1">
            <a:off x="5721158" y="2681668"/>
            <a:ext cx="899239" cy="222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9A2DE6-0248-44C9-B43B-25C301941861}"/>
              </a:ext>
            </a:extLst>
          </p:cNvPr>
          <p:cNvCxnSpPr>
            <a:cxnSpLocks/>
            <a:stCxn id="19" idx="0"/>
            <a:endCxn id="40" idx="4"/>
          </p:cNvCxnSpPr>
          <p:nvPr/>
        </p:nvCxnSpPr>
        <p:spPr>
          <a:xfrm flipV="1">
            <a:off x="6659371" y="2905886"/>
            <a:ext cx="259571" cy="200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06414C-7305-4776-834C-2130667A7FD2}"/>
              </a:ext>
            </a:extLst>
          </p:cNvPr>
          <p:cNvCxnSpPr>
            <a:cxnSpLocks/>
            <a:stCxn id="21" idx="0"/>
            <a:endCxn id="43" idx="4"/>
          </p:cNvCxnSpPr>
          <p:nvPr/>
        </p:nvCxnSpPr>
        <p:spPr>
          <a:xfrm flipH="1" flipV="1">
            <a:off x="7179196" y="2723682"/>
            <a:ext cx="100093" cy="218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BBA5B9-6BD9-4B3A-A39B-6D5374E41B86}"/>
              </a:ext>
            </a:extLst>
          </p:cNvPr>
          <p:cNvSpPr/>
          <p:nvPr/>
        </p:nvSpPr>
        <p:spPr>
          <a:xfrm rot="5586072">
            <a:off x="6619571" y="2164661"/>
            <a:ext cx="602495" cy="10053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3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 animBg="1"/>
      <p:bldP spid="40" grpId="0" animBg="1"/>
      <p:bldP spid="43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FD95-493B-45DC-8DA0-AD4A6C9E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Fair </a:t>
            </a:r>
            <a:r>
              <a:rPr lang="en-US" dirty="0" err="1"/>
              <a:t>Clusterings</a:t>
            </a:r>
            <a:r>
              <a:rPr lang="en-US" dirty="0"/>
              <a:t>: </a:t>
            </a:r>
            <a:r>
              <a:rPr lang="en-US" dirty="0" err="1"/>
              <a:t>Fairlets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D3BFF-5A31-4168-BAEA-D857645D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17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638EDE-9A81-42C9-83FF-26FA39934E2E}"/>
              </a:ext>
            </a:extLst>
          </p:cNvPr>
          <p:cNvSpPr/>
          <p:nvPr/>
        </p:nvSpPr>
        <p:spPr>
          <a:xfrm>
            <a:off x="6232334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CF2DEA-23CE-4857-8918-0949EBCB8D5E}"/>
              </a:ext>
            </a:extLst>
          </p:cNvPr>
          <p:cNvSpPr/>
          <p:nvPr/>
        </p:nvSpPr>
        <p:spPr>
          <a:xfrm>
            <a:off x="6857808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60AF6C-A765-4A99-B452-6A6EC9CD1988}"/>
              </a:ext>
            </a:extLst>
          </p:cNvPr>
          <p:cNvSpPr/>
          <p:nvPr/>
        </p:nvSpPr>
        <p:spPr>
          <a:xfrm>
            <a:off x="7477726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5E7681-E4C2-46A2-AABB-3347F83AD842}"/>
              </a:ext>
            </a:extLst>
          </p:cNvPr>
          <p:cNvSpPr/>
          <p:nvPr/>
        </p:nvSpPr>
        <p:spPr>
          <a:xfrm>
            <a:off x="7790465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04D975E9-4A26-417D-B97D-4FD8F0884F6F}"/>
              </a:ext>
            </a:extLst>
          </p:cNvPr>
          <p:cNvSpPr txBox="1">
            <a:spLocks/>
          </p:cNvSpPr>
          <p:nvPr/>
        </p:nvSpPr>
        <p:spPr>
          <a:xfrm>
            <a:off x="551658" y="1736725"/>
            <a:ext cx="292973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Let:</a:t>
            </a:r>
          </a:p>
          <a:p>
            <a:r>
              <a:rPr lang="en-US" sz="1400" b="0" dirty="0" err="1"/>
              <a:t>b/r</a:t>
            </a:r>
            <a:r>
              <a:rPr lang="en-US" sz="1400" b="0" dirty="0"/>
              <a:t> = 1/3 is the minimum ratio between reds and blues</a:t>
            </a:r>
          </a:p>
          <a:p>
            <a:r>
              <a:rPr lang="en-US" sz="1400" b="0" dirty="0"/>
              <a:t>R = number of remaining reds = 2</a:t>
            </a:r>
          </a:p>
          <a:p>
            <a:r>
              <a:rPr lang="en-US" sz="1400" b="0" dirty="0"/>
              <a:t>B = number of remaining blues = 2</a:t>
            </a:r>
          </a:p>
          <a:p>
            <a:r>
              <a:rPr lang="en-US" sz="1400" b="0" dirty="0"/>
              <a:t>α = 1/3 is our fair parameter</a:t>
            </a:r>
          </a:p>
          <a:p>
            <a:endParaRPr lang="en-US" sz="1200" b="0" dirty="0"/>
          </a:p>
          <a:p>
            <a:r>
              <a:rPr lang="en-US" sz="1600" dirty="0"/>
              <a:t>Iteratively…</a:t>
            </a:r>
            <a:endParaRPr lang="en-US" sz="1600" b="0" dirty="0"/>
          </a:p>
          <a:p>
            <a:r>
              <a:rPr lang="en-US" sz="1600" b="0" dirty="0"/>
              <a:t>IF (R-B) ≥ (r-b): make a cluster of r reds and b blues.</a:t>
            </a:r>
          </a:p>
          <a:p>
            <a:r>
              <a:rPr lang="en-US" sz="1600" b="0" dirty="0"/>
              <a:t>ELSE: use (R-B)+b red and b blue points.</a:t>
            </a:r>
          </a:p>
          <a:p>
            <a:r>
              <a:rPr lang="en-US" sz="1600" b="0" dirty="0"/>
              <a:t>When r=b: simply match points</a:t>
            </a:r>
            <a:endParaRPr lang="en-US" sz="16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B9F8D35-323A-44D5-842A-891F51AB326F}"/>
              </a:ext>
            </a:extLst>
          </p:cNvPr>
          <p:cNvSpPr/>
          <p:nvPr/>
        </p:nvSpPr>
        <p:spPr>
          <a:xfrm>
            <a:off x="161925" y="5571331"/>
            <a:ext cx="407991" cy="292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5DF061A6-00AB-4FAA-B31E-C0253F2BF6F7}"/>
              </a:ext>
            </a:extLst>
          </p:cNvPr>
          <p:cNvSpPr/>
          <p:nvPr/>
        </p:nvSpPr>
        <p:spPr>
          <a:xfrm>
            <a:off x="2343150" y="1524318"/>
            <a:ext cx="1252539" cy="52355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This is</a:t>
            </a:r>
          </a:p>
          <a:p>
            <a:pPr algn="ctr"/>
            <a:r>
              <a:rPr lang="en-US" sz="1000" dirty="0"/>
              <a:t> the best balance we can achieve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D6B08B-1371-45A6-A883-E3EEE90114CF}"/>
              </a:ext>
            </a:extLst>
          </p:cNvPr>
          <p:cNvSpPr/>
          <p:nvPr/>
        </p:nvSpPr>
        <p:spPr>
          <a:xfrm>
            <a:off x="3864075" y="2617618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7DA420-5150-4CDD-8D60-A4DC77F49F12}"/>
              </a:ext>
            </a:extLst>
          </p:cNvPr>
          <p:cNvSpPr/>
          <p:nvPr/>
        </p:nvSpPr>
        <p:spPr>
          <a:xfrm>
            <a:off x="4098228" y="293996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664FF2-F46C-4B0F-AFBC-75195FB25F77}"/>
              </a:ext>
            </a:extLst>
          </p:cNvPr>
          <p:cNvSpPr/>
          <p:nvPr/>
        </p:nvSpPr>
        <p:spPr>
          <a:xfrm>
            <a:off x="4354609" y="259031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B771C60-4A3C-44E0-81B5-EF46CE923817}"/>
              </a:ext>
            </a:extLst>
          </p:cNvPr>
          <p:cNvSpPr/>
          <p:nvPr/>
        </p:nvSpPr>
        <p:spPr>
          <a:xfrm>
            <a:off x="4513888" y="288095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3EADF1-03FD-4F82-A818-0CC5D78EFCA0}"/>
              </a:ext>
            </a:extLst>
          </p:cNvPr>
          <p:cNvSpPr/>
          <p:nvPr/>
        </p:nvSpPr>
        <p:spPr>
          <a:xfrm rot="5592343">
            <a:off x="3904639" y="2364243"/>
            <a:ext cx="796566" cy="1030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F408A8-D72A-40C9-BB8F-B491881001E9}"/>
              </a:ext>
            </a:extLst>
          </p:cNvPr>
          <p:cNvSpPr/>
          <p:nvPr/>
        </p:nvSpPr>
        <p:spPr>
          <a:xfrm>
            <a:off x="5057365" y="25334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2199FA1-6B20-4B5F-844B-67D508947499}"/>
              </a:ext>
            </a:extLst>
          </p:cNvPr>
          <p:cNvSpPr/>
          <p:nvPr/>
        </p:nvSpPr>
        <p:spPr>
          <a:xfrm>
            <a:off x="5389339" y="236899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F71C790-3156-46FE-A888-FDDD90877EB9}"/>
              </a:ext>
            </a:extLst>
          </p:cNvPr>
          <p:cNvSpPr/>
          <p:nvPr/>
        </p:nvSpPr>
        <p:spPr>
          <a:xfrm>
            <a:off x="5654456" y="264771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5F7E1D-6905-4B99-B80F-F941F6DEFD94}"/>
              </a:ext>
            </a:extLst>
          </p:cNvPr>
          <p:cNvSpPr/>
          <p:nvPr/>
        </p:nvSpPr>
        <p:spPr>
          <a:xfrm>
            <a:off x="5994737" y="272806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789E4EF-F2B4-4EF8-9C53-D1796EFABE8E}"/>
              </a:ext>
            </a:extLst>
          </p:cNvPr>
          <p:cNvSpPr/>
          <p:nvPr/>
        </p:nvSpPr>
        <p:spPr>
          <a:xfrm rot="6157754">
            <a:off x="5332982" y="1989384"/>
            <a:ext cx="712166" cy="144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C31DA0-4A1D-40FB-BA75-C6B9CF376D33}"/>
              </a:ext>
            </a:extLst>
          </p:cNvPr>
          <p:cNvSpPr/>
          <p:nvPr/>
        </p:nvSpPr>
        <p:spPr>
          <a:xfrm>
            <a:off x="6506097" y="245306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27FAEF-985A-4E5A-B6D3-2F4B406A796F}"/>
              </a:ext>
            </a:extLst>
          </p:cNvPr>
          <p:cNvSpPr/>
          <p:nvPr/>
        </p:nvSpPr>
        <p:spPr>
          <a:xfrm>
            <a:off x="6804642" y="267728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F557DC-BE5E-4A71-8DC3-9F1EEF0BA267}"/>
              </a:ext>
            </a:extLst>
          </p:cNvPr>
          <p:cNvSpPr/>
          <p:nvPr/>
        </p:nvSpPr>
        <p:spPr>
          <a:xfrm>
            <a:off x="7064896" y="249508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0BBA5B9-6BD9-4B3A-A39B-6D5374E41B86}"/>
              </a:ext>
            </a:extLst>
          </p:cNvPr>
          <p:cNvSpPr/>
          <p:nvPr/>
        </p:nvSpPr>
        <p:spPr>
          <a:xfrm rot="5586072">
            <a:off x="6619571" y="2164661"/>
            <a:ext cx="602495" cy="10053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90B8E60-3745-4CFA-9A34-909B4925963C}"/>
              </a:ext>
            </a:extLst>
          </p:cNvPr>
          <p:cNvSpPr/>
          <p:nvPr/>
        </p:nvSpPr>
        <p:spPr>
          <a:xfrm>
            <a:off x="7607481" y="272806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C27B-201B-4F58-A30F-79195BD37A20}"/>
              </a:ext>
            </a:extLst>
          </p:cNvPr>
          <p:cNvSpPr/>
          <p:nvPr/>
        </p:nvSpPr>
        <p:spPr>
          <a:xfrm>
            <a:off x="7698566" y="244868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D6ACF8-0840-4405-8393-EB45E2F9DD84}"/>
              </a:ext>
            </a:extLst>
          </p:cNvPr>
          <p:cNvSpPr/>
          <p:nvPr/>
        </p:nvSpPr>
        <p:spPr>
          <a:xfrm>
            <a:off x="8109398" y="245306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81D7A01-BDF8-4902-B595-B87D68469F24}"/>
              </a:ext>
            </a:extLst>
          </p:cNvPr>
          <p:cNvSpPr/>
          <p:nvPr/>
        </p:nvSpPr>
        <p:spPr>
          <a:xfrm>
            <a:off x="8257771" y="271538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B4A5765-27CF-43CE-8D6C-229D65C1D7C9}"/>
              </a:ext>
            </a:extLst>
          </p:cNvPr>
          <p:cNvSpPr/>
          <p:nvPr/>
        </p:nvSpPr>
        <p:spPr>
          <a:xfrm rot="1515227">
            <a:off x="7537737" y="2325861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3747E60-A627-4F17-8384-DB99DB863B52}"/>
              </a:ext>
            </a:extLst>
          </p:cNvPr>
          <p:cNvSpPr/>
          <p:nvPr/>
        </p:nvSpPr>
        <p:spPr>
          <a:xfrm rot="19522796">
            <a:off x="8095724" y="2314855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BDA37F-255F-4273-A896-D9B28C6E9A69}"/>
              </a:ext>
            </a:extLst>
          </p:cNvPr>
          <p:cNvCxnSpPr>
            <a:cxnSpLocks/>
            <a:stCxn id="18" idx="0"/>
            <a:endCxn id="41" idx="4"/>
          </p:cNvCxnSpPr>
          <p:nvPr/>
        </p:nvCxnSpPr>
        <p:spPr>
          <a:xfrm flipV="1">
            <a:off x="6346634" y="2956664"/>
            <a:ext cx="1375147" cy="195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8974C5-F37F-4E1F-8BC4-CB61781B1B15}"/>
              </a:ext>
            </a:extLst>
          </p:cNvPr>
          <p:cNvCxnSpPr>
            <a:cxnSpLocks/>
            <a:stCxn id="22" idx="0"/>
            <a:endCxn id="42" idx="4"/>
          </p:cNvCxnSpPr>
          <p:nvPr/>
        </p:nvCxnSpPr>
        <p:spPr>
          <a:xfrm flipV="1">
            <a:off x="7592026" y="2677286"/>
            <a:ext cx="220840" cy="223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7FB4880-1E4F-445A-B367-FCC23B41DC57}"/>
              </a:ext>
            </a:extLst>
          </p:cNvPr>
          <p:cNvCxnSpPr>
            <a:cxnSpLocks/>
            <a:stCxn id="20" idx="0"/>
            <a:endCxn id="44" idx="4"/>
          </p:cNvCxnSpPr>
          <p:nvPr/>
        </p:nvCxnSpPr>
        <p:spPr>
          <a:xfrm flipV="1">
            <a:off x="6972108" y="2681668"/>
            <a:ext cx="1251590" cy="222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AF02323-419C-446A-B35D-F88B46FB6A9D}"/>
              </a:ext>
            </a:extLst>
          </p:cNvPr>
          <p:cNvCxnSpPr>
            <a:cxnSpLocks/>
            <a:stCxn id="23" idx="0"/>
            <a:endCxn id="45" idx="4"/>
          </p:cNvCxnSpPr>
          <p:nvPr/>
        </p:nvCxnSpPr>
        <p:spPr>
          <a:xfrm flipV="1">
            <a:off x="7904765" y="2943986"/>
            <a:ext cx="467306" cy="196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1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1" grpId="0" animBg="1"/>
      <p:bldP spid="42" grpId="0" animBg="1"/>
      <p:bldP spid="44" grpId="0" animBg="1"/>
      <p:bldP spid="45" grpId="0" animBg="1"/>
      <p:bldP spid="50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FD95-493B-45DC-8DA0-AD4A6C9E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Fair </a:t>
            </a:r>
            <a:r>
              <a:rPr lang="en-US" dirty="0" err="1"/>
              <a:t>Clusterings</a:t>
            </a:r>
            <a:r>
              <a:rPr lang="en-US" dirty="0"/>
              <a:t>: </a:t>
            </a:r>
            <a:r>
              <a:rPr lang="en-US" dirty="0" err="1"/>
              <a:t>Fairlets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D3BFF-5A31-4168-BAEA-D857645D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18</a:t>
            </a:fld>
            <a:endParaRPr lang="en-US"/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04D975E9-4A26-417D-B97D-4FD8F0884F6F}"/>
              </a:ext>
            </a:extLst>
          </p:cNvPr>
          <p:cNvSpPr txBox="1">
            <a:spLocks/>
          </p:cNvSpPr>
          <p:nvPr/>
        </p:nvSpPr>
        <p:spPr>
          <a:xfrm>
            <a:off x="551658" y="1736725"/>
            <a:ext cx="292973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Let:</a:t>
            </a:r>
          </a:p>
          <a:p>
            <a:r>
              <a:rPr lang="en-US" sz="1400" b="0" dirty="0" err="1"/>
              <a:t>b/r</a:t>
            </a:r>
            <a:r>
              <a:rPr lang="en-US" sz="1400" b="0" dirty="0"/>
              <a:t> = 1/3 is the minimum ratio between reds and blues</a:t>
            </a:r>
          </a:p>
          <a:p>
            <a:r>
              <a:rPr lang="en-US" sz="1400" b="0" dirty="0"/>
              <a:t>R = number of remaining reds = 0</a:t>
            </a:r>
          </a:p>
          <a:p>
            <a:r>
              <a:rPr lang="en-US" sz="1400" b="0" dirty="0"/>
              <a:t>B = number of remaining blues = 0</a:t>
            </a:r>
          </a:p>
          <a:p>
            <a:r>
              <a:rPr lang="en-US" sz="1400" b="0" dirty="0"/>
              <a:t>α = 1/3 is our fair parameter</a:t>
            </a:r>
          </a:p>
          <a:p>
            <a:endParaRPr lang="en-US" sz="1200" b="0" dirty="0"/>
          </a:p>
          <a:p>
            <a:r>
              <a:rPr lang="en-US" sz="1600" dirty="0"/>
              <a:t>Iteratively…</a:t>
            </a:r>
            <a:endParaRPr lang="en-US" sz="1600" b="0" dirty="0"/>
          </a:p>
          <a:p>
            <a:r>
              <a:rPr lang="en-US" sz="1600" b="0" dirty="0"/>
              <a:t>IF (R-B) ≥ (r-b): make a cluster of r reds and b blues.</a:t>
            </a:r>
          </a:p>
          <a:p>
            <a:r>
              <a:rPr lang="en-US" sz="1600" b="0" dirty="0"/>
              <a:t>ELSE: use (R-B)+b red and b blue points.</a:t>
            </a:r>
          </a:p>
          <a:p>
            <a:r>
              <a:rPr lang="en-US" sz="1600" b="0" dirty="0"/>
              <a:t>When r=b: simply match points</a:t>
            </a:r>
            <a:endParaRPr lang="en-US" sz="1600" dirty="0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5DF061A6-00AB-4FAA-B31E-C0253F2BF6F7}"/>
              </a:ext>
            </a:extLst>
          </p:cNvPr>
          <p:cNvSpPr/>
          <p:nvPr/>
        </p:nvSpPr>
        <p:spPr>
          <a:xfrm>
            <a:off x="2343150" y="1524318"/>
            <a:ext cx="1252539" cy="52355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This is</a:t>
            </a:r>
          </a:p>
          <a:p>
            <a:pPr algn="ctr"/>
            <a:r>
              <a:rPr lang="en-US" sz="1000" dirty="0"/>
              <a:t> the best balance we can achieve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D6B08B-1371-45A6-A883-E3EEE90114CF}"/>
              </a:ext>
            </a:extLst>
          </p:cNvPr>
          <p:cNvSpPr/>
          <p:nvPr/>
        </p:nvSpPr>
        <p:spPr>
          <a:xfrm>
            <a:off x="3864075" y="2617618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7DA420-5150-4CDD-8D60-A4DC77F49F12}"/>
              </a:ext>
            </a:extLst>
          </p:cNvPr>
          <p:cNvSpPr/>
          <p:nvPr/>
        </p:nvSpPr>
        <p:spPr>
          <a:xfrm>
            <a:off x="4098228" y="293996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664FF2-F46C-4B0F-AFBC-75195FB25F77}"/>
              </a:ext>
            </a:extLst>
          </p:cNvPr>
          <p:cNvSpPr/>
          <p:nvPr/>
        </p:nvSpPr>
        <p:spPr>
          <a:xfrm>
            <a:off x="4354609" y="259031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B771C60-4A3C-44E0-81B5-EF46CE923817}"/>
              </a:ext>
            </a:extLst>
          </p:cNvPr>
          <p:cNvSpPr/>
          <p:nvPr/>
        </p:nvSpPr>
        <p:spPr>
          <a:xfrm>
            <a:off x="4513888" y="288095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3EADF1-03FD-4F82-A818-0CC5D78EFCA0}"/>
              </a:ext>
            </a:extLst>
          </p:cNvPr>
          <p:cNvSpPr/>
          <p:nvPr/>
        </p:nvSpPr>
        <p:spPr>
          <a:xfrm rot="5592343">
            <a:off x="3904639" y="2364243"/>
            <a:ext cx="796566" cy="1030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F408A8-D72A-40C9-BB8F-B491881001E9}"/>
              </a:ext>
            </a:extLst>
          </p:cNvPr>
          <p:cNvSpPr/>
          <p:nvPr/>
        </p:nvSpPr>
        <p:spPr>
          <a:xfrm>
            <a:off x="5057365" y="25334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2199FA1-6B20-4B5F-844B-67D508947499}"/>
              </a:ext>
            </a:extLst>
          </p:cNvPr>
          <p:cNvSpPr/>
          <p:nvPr/>
        </p:nvSpPr>
        <p:spPr>
          <a:xfrm>
            <a:off x="5389339" y="236899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F71C790-3156-46FE-A888-FDDD90877EB9}"/>
              </a:ext>
            </a:extLst>
          </p:cNvPr>
          <p:cNvSpPr/>
          <p:nvPr/>
        </p:nvSpPr>
        <p:spPr>
          <a:xfrm>
            <a:off x="5654456" y="264771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5F7E1D-6905-4B99-B80F-F941F6DEFD94}"/>
              </a:ext>
            </a:extLst>
          </p:cNvPr>
          <p:cNvSpPr/>
          <p:nvPr/>
        </p:nvSpPr>
        <p:spPr>
          <a:xfrm>
            <a:off x="5994737" y="272806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789E4EF-F2B4-4EF8-9C53-D1796EFABE8E}"/>
              </a:ext>
            </a:extLst>
          </p:cNvPr>
          <p:cNvSpPr/>
          <p:nvPr/>
        </p:nvSpPr>
        <p:spPr>
          <a:xfrm rot="6157754">
            <a:off x="5332982" y="1989384"/>
            <a:ext cx="712166" cy="144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C31DA0-4A1D-40FB-BA75-C6B9CF376D33}"/>
              </a:ext>
            </a:extLst>
          </p:cNvPr>
          <p:cNvSpPr/>
          <p:nvPr/>
        </p:nvSpPr>
        <p:spPr>
          <a:xfrm>
            <a:off x="6506097" y="245306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27FAEF-985A-4E5A-B6D3-2F4B406A796F}"/>
              </a:ext>
            </a:extLst>
          </p:cNvPr>
          <p:cNvSpPr/>
          <p:nvPr/>
        </p:nvSpPr>
        <p:spPr>
          <a:xfrm>
            <a:off x="6804642" y="267728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F557DC-BE5E-4A71-8DC3-9F1EEF0BA267}"/>
              </a:ext>
            </a:extLst>
          </p:cNvPr>
          <p:cNvSpPr/>
          <p:nvPr/>
        </p:nvSpPr>
        <p:spPr>
          <a:xfrm>
            <a:off x="7064896" y="249508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0BBA5B9-6BD9-4B3A-A39B-6D5374E41B86}"/>
              </a:ext>
            </a:extLst>
          </p:cNvPr>
          <p:cNvSpPr/>
          <p:nvPr/>
        </p:nvSpPr>
        <p:spPr>
          <a:xfrm rot="5586072">
            <a:off x="6619571" y="2164661"/>
            <a:ext cx="602495" cy="10053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90B8E60-3745-4CFA-9A34-909B4925963C}"/>
              </a:ext>
            </a:extLst>
          </p:cNvPr>
          <p:cNvSpPr/>
          <p:nvPr/>
        </p:nvSpPr>
        <p:spPr>
          <a:xfrm>
            <a:off x="7607481" y="272806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C27B-201B-4F58-A30F-79195BD37A20}"/>
              </a:ext>
            </a:extLst>
          </p:cNvPr>
          <p:cNvSpPr/>
          <p:nvPr/>
        </p:nvSpPr>
        <p:spPr>
          <a:xfrm>
            <a:off x="7698566" y="244868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D6ACF8-0840-4405-8393-EB45E2F9DD84}"/>
              </a:ext>
            </a:extLst>
          </p:cNvPr>
          <p:cNvSpPr/>
          <p:nvPr/>
        </p:nvSpPr>
        <p:spPr>
          <a:xfrm>
            <a:off x="8109398" y="245306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81D7A01-BDF8-4902-B595-B87D68469F24}"/>
              </a:ext>
            </a:extLst>
          </p:cNvPr>
          <p:cNvSpPr/>
          <p:nvPr/>
        </p:nvSpPr>
        <p:spPr>
          <a:xfrm>
            <a:off x="8257771" y="271538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B4A5765-27CF-43CE-8D6C-229D65C1D7C9}"/>
              </a:ext>
            </a:extLst>
          </p:cNvPr>
          <p:cNvSpPr/>
          <p:nvPr/>
        </p:nvSpPr>
        <p:spPr>
          <a:xfrm rot="1515227">
            <a:off x="7537737" y="2325861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3747E60-A627-4F17-8384-DB99DB863B52}"/>
              </a:ext>
            </a:extLst>
          </p:cNvPr>
          <p:cNvSpPr/>
          <p:nvPr/>
        </p:nvSpPr>
        <p:spPr>
          <a:xfrm rot="19522796">
            <a:off x="8095724" y="2314855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D24659-C4E3-4964-9A2B-F2AD3C0A5A36}"/>
              </a:ext>
            </a:extLst>
          </p:cNvPr>
          <p:cNvSpPr txBox="1"/>
          <p:nvPr/>
        </p:nvSpPr>
        <p:spPr>
          <a:xfrm>
            <a:off x="3682544" y="4328838"/>
            <a:ext cx="4624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Idea: </a:t>
            </a:r>
            <a:r>
              <a:rPr lang="en-US" dirty="0"/>
              <a:t>Find a “</a:t>
            </a:r>
            <a:r>
              <a:rPr lang="en-US" dirty="0" err="1"/>
              <a:t>fairlet</a:t>
            </a:r>
            <a:r>
              <a:rPr lang="en-US" dirty="0"/>
              <a:t> decomposition” with small </a:t>
            </a:r>
            <a:r>
              <a:rPr lang="en-US" dirty="0" err="1"/>
              <a:t>fairlets</a:t>
            </a:r>
            <a:r>
              <a:rPr lang="en-US" dirty="0"/>
              <a:t>. Find a way to merge them into a good, appropriately-sized clustering.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9221FA-DC56-4256-8B3A-2BE43B40DC9B}"/>
              </a:ext>
            </a:extLst>
          </p:cNvPr>
          <p:cNvSpPr/>
          <p:nvPr/>
        </p:nvSpPr>
        <p:spPr>
          <a:xfrm>
            <a:off x="551658" y="2121031"/>
            <a:ext cx="768095" cy="247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4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317B047-F043-4D7E-BBAB-711004C0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Fairlets</a:t>
            </a:r>
            <a:r>
              <a:rPr lang="en-US" dirty="0"/>
              <a:t> when B/r=1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503191-98F3-441B-BFF1-1EE3743FF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3973398" cy="4373563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Say half of your points are red and half are blue.</a:t>
            </a:r>
          </a:p>
          <a:p>
            <a:endParaRPr lang="en-US" b="0" dirty="0"/>
          </a:p>
          <a:p>
            <a:r>
              <a:rPr lang="en-US" b="0" dirty="0"/>
              <a:t>Make a bipartite graph between red and blue points. Edge weights are distances.</a:t>
            </a:r>
          </a:p>
          <a:p>
            <a:endParaRPr lang="en-US" b="0" dirty="0"/>
          </a:p>
          <a:p>
            <a:r>
              <a:rPr lang="en-US" b="0" dirty="0"/>
              <a:t>Find a perfect, maximum weight matching.</a:t>
            </a:r>
          </a:p>
          <a:p>
            <a:endParaRPr lang="en-US" b="0" dirty="0"/>
          </a:p>
          <a:p>
            <a:r>
              <a:rPr lang="en-US" b="0" dirty="0"/>
              <a:t>Construct 2-sized </a:t>
            </a:r>
            <a:r>
              <a:rPr lang="en-US" b="0" dirty="0" err="1"/>
              <a:t>fairlets</a:t>
            </a:r>
            <a:r>
              <a:rPr lang="en-US" b="0" dirty="0"/>
              <a:t> made of the matches.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6C9B8-0E15-46A5-8683-B4170B12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19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69770B-DB32-4907-87E8-CD8F0586D073}"/>
              </a:ext>
            </a:extLst>
          </p:cNvPr>
          <p:cNvSpPr/>
          <p:nvPr/>
        </p:nvSpPr>
        <p:spPr>
          <a:xfrm>
            <a:off x="5313893" y="462185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CF9EFF-0499-4F8B-A3A8-3AC8B4348865}"/>
              </a:ext>
            </a:extLst>
          </p:cNvPr>
          <p:cNvSpPr/>
          <p:nvPr/>
        </p:nvSpPr>
        <p:spPr>
          <a:xfrm>
            <a:off x="7339139" y="462185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E96342-7F13-4639-B19B-B63EEAF76126}"/>
              </a:ext>
            </a:extLst>
          </p:cNvPr>
          <p:cNvSpPr/>
          <p:nvPr/>
        </p:nvSpPr>
        <p:spPr>
          <a:xfrm>
            <a:off x="5313893" y="5082088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8F6622-718D-48FB-BCC6-D71AF6E5F792}"/>
              </a:ext>
            </a:extLst>
          </p:cNvPr>
          <p:cNvSpPr/>
          <p:nvPr/>
        </p:nvSpPr>
        <p:spPr>
          <a:xfrm>
            <a:off x="7339139" y="508208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F2416F-6EDD-4B00-9453-4BB6C47608E4}"/>
              </a:ext>
            </a:extLst>
          </p:cNvPr>
          <p:cNvSpPr/>
          <p:nvPr/>
        </p:nvSpPr>
        <p:spPr>
          <a:xfrm>
            <a:off x="5313893" y="554232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F4DD6E-E0F1-4C5F-B7A2-FA3A941827C2}"/>
              </a:ext>
            </a:extLst>
          </p:cNvPr>
          <p:cNvSpPr/>
          <p:nvPr/>
        </p:nvSpPr>
        <p:spPr>
          <a:xfrm>
            <a:off x="7339139" y="554232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CD532F-E586-4C59-A342-E44EA72592E9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5542493" y="4736154"/>
            <a:ext cx="1796646" cy="460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97BB63-251D-4799-8DF3-D1FB9A9C1137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flipH="1">
            <a:off x="5542493" y="4736154"/>
            <a:ext cx="1796646" cy="460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D65922-58DC-4041-BE38-562C2FB205E5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>
            <a:off x="5542493" y="5656622"/>
            <a:ext cx="179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952DD3-1657-4836-980F-D3F70E95D68D}"/>
              </a:ext>
            </a:extLst>
          </p:cNvPr>
          <p:cNvCxnSpPr>
            <a:cxnSpLocks/>
            <a:stCxn id="15" idx="2"/>
            <a:endCxn id="10" idx="6"/>
          </p:cNvCxnSpPr>
          <p:nvPr/>
        </p:nvCxnSpPr>
        <p:spPr>
          <a:xfrm flipH="1" flipV="1">
            <a:off x="5542493" y="4736154"/>
            <a:ext cx="1796646" cy="920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A01BC1A-93EE-473E-9AFF-3C6931939399}"/>
              </a:ext>
            </a:extLst>
          </p:cNvPr>
          <p:cNvCxnSpPr>
            <a:cxnSpLocks/>
            <a:stCxn id="11" idx="2"/>
            <a:endCxn id="10" idx="6"/>
          </p:cNvCxnSpPr>
          <p:nvPr/>
        </p:nvCxnSpPr>
        <p:spPr>
          <a:xfrm flipH="1">
            <a:off x="5542493" y="4736154"/>
            <a:ext cx="179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CBEC5B-BC3C-4102-81E5-2CC2E438900B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5542493" y="5196388"/>
            <a:ext cx="179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9E684F3-FFA2-41BC-943D-EF84F8E05A6E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 flipV="1">
            <a:off x="5542493" y="5196388"/>
            <a:ext cx="1796646" cy="460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CA8D770-74D3-4025-AF46-5F1FE5BA5DA2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5542493" y="5196388"/>
            <a:ext cx="1796646" cy="460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5892AAA-E8D8-471D-90A8-F789CDFB7F0D}"/>
              </a:ext>
            </a:extLst>
          </p:cNvPr>
          <p:cNvSpPr/>
          <p:nvPr/>
        </p:nvSpPr>
        <p:spPr>
          <a:xfrm>
            <a:off x="5868186" y="263929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81C824C-E24D-4752-B092-A3F567E5D819}"/>
              </a:ext>
            </a:extLst>
          </p:cNvPr>
          <p:cNvSpPr/>
          <p:nvPr/>
        </p:nvSpPr>
        <p:spPr>
          <a:xfrm>
            <a:off x="6731981" y="23084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FA3E692-7EF6-439C-9704-58BA0371FBE2}"/>
              </a:ext>
            </a:extLst>
          </p:cNvPr>
          <p:cNvSpPr/>
          <p:nvPr/>
        </p:nvSpPr>
        <p:spPr>
          <a:xfrm>
            <a:off x="6765833" y="293836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51C2806-9BF0-4D5C-987F-818E6FCCBDC9}"/>
              </a:ext>
            </a:extLst>
          </p:cNvPr>
          <p:cNvSpPr/>
          <p:nvPr/>
        </p:nvSpPr>
        <p:spPr>
          <a:xfrm>
            <a:off x="6960581" y="353958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62A8837-3A26-4F72-B4BA-802547E5B01D}"/>
              </a:ext>
            </a:extLst>
          </p:cNvPr>
          <p:cNvSpPr/>
          <p:nvPr/>
        </p:nvSpPr>
        <p:spPr>
          <a:xfrm>
            <a:off x="5754440" y="3482359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FC3BDCD-1F97-46B8-8936-CD2CB4279D85}"/>
              </a:ext>
            </a:extLst>
          </p:cNvPr>
          <p:cNvSpPr/>
          <p:nvPr/>
        </p:nvSpPr>
        <p:spPr>
          <a:xfrm>
            <a:off x="6389315" y="312463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3CE6C03-2785-4B91-9CDC-14E239CC4F47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5542493" y="4736154"/>
            <a:ext cx="1796646" cy="920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F2D6B90-438B-4480-83D4-72277AA7829E}"/>
              </a:ext>
            </a:extLst>
          </p:cNvPr>
          <p:cNvSpPr txBox="1"/>
          <p:nvPr/>
        </p:nvSpPr>
        <p:spPr>
          <a:xfrm>
            <a:off x="6146323" y="4398091"/>
            <a:ext cx="1138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d(</a:t>
            </a:r>
            <a:r>
              <a:rPr lang="en-US" b="0" dirty="0" err="1"/>
              <a:t>u,v</a:t>
            </a:r>
            <a:r>
              <a:rPr lang="en-US" b="0" dirty="0"/>
              <a:t>)</a:t>
            </a:r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3C37C43D-4434-4C11-9DF7-C470547D299E}"/>
              </a:ext>
            </a:extLst>
          </p:cNvPr>
          <p:cNvSpPr/>
          <p:nvPr/>
        </p:nvSpPr>
        <p:spPr>
          <a:xfrm rot="14260976">
            <a:off x="5877941" y="2865374"/>
            <a:ext cx="594671" cy="1101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80BBC42-72B5-4B65-AA6E-9DB8C6EC66E3}"/>
              </a:ext>
            </a:extLst>
          </p:cNvPr>
          <p:cNvSpPr/>
          <p:nvPr/>
        </p:nvSpPr>
        <p:spPr>
          <a:xfrm rot="20295399" flipH="1">
            <a:off x="6748183" y="2808294"/>
            <a:ext cx="492499" cy="1101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1CD0131-D179-404A-8026-36EDD4F2E6A2}"/>
              </a:ext>
            </a:extLst>
          </p:cNvPr>
          <p:cNvSpPr/>
          <p:nvPr/>
        </p:nvSpPr>
        <p:spPr>
          <a:xfrm rot="14920208">
            <a:off x="6092493" y="1788807"/>
            <a:ext cx="594671" cy="15543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6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138" grpId="0"/>
      <p:bldP spid="155" grpId="0" animBg="1"/>
      <p:bldP spid="156" grpId="0" animBg="1"/>
      <p:bldP spid="1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807D-0998-4B98-A00B-92C0263C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D28B-255A-4C66-8446-4428C5F76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450" y="2952750"/>
            <a:ext cx="3669249" cy="3171825"/>
          </a:xfrm>
        </p:spPr>
        <p:txBody>
          <a:bodyPr>
            <a:normAutofit fontScale="85000" lnSpcReduction="10000"/>
          </a:bodyPr>
          <a:lstStyle/>
          <a:p>
            <a:r>
              <a:rPr lang="en-US" b="0" i="1" dirty="0"/>
              <a:t>k-center:</a:t>
            </a:r>
            <a:r>
              <a:rPr lang="en-US" b="0" dirty="0"/>
              <a:t> minimize the maximum distance from a point to its cluster center.</a:t>
            </a:r>
          </a:p>
          <a:p>
            <a:endParaRPr lang="en-US" b="0" i="1" dirty="0"/>
          </a:p>
          <a:p>
            <a:r>
              <a:rPr lang="en-US" b="0" i="1" dirty="0"/>
              <a:t>k-median:</a:t>
            </a:r>
            <a:r>
              <a:rPr lang="en-US" b="0" dirty="0"/>
              <a:t> minimize the sum of distances from points to cluster centers.</a:t>
            </a:r>
          </a:p>
          <a:p>
            <a:endParaRPr lang="en-US" b="0" i="1" dirty="0"/>
          </a:p>
          <a:p>
            <a:r>
              <a:rPr lang="en-US" b="0" i="1" dirty="0"/>
              <a:t>k-means:</a:t>
            </a:r>
            <a:r>
              <a:rPr lang="en-US" b="0" dirty="0"/>
              <a:t> minimize the sum of squares of distances from points to cluster centers.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4D83A-880C-4335-A143-A4D8112C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DBE3F4-9E60-46A0-99C6-E3DC91922592}"/>
              </a:ext>
            </a:extLst>
          </p:cNvPr>
          <p:cNvSpPr/>
          <p:nvPr/>
        </p:nvSpPr>
        <p:spPr>
          <a:xfrm>
            <a:off x="845094" y="3767911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7C345F-7776-4FE4-B3B2-D347432DAAA8}"/>
              </a:ext>
            </a:extLst>
          </p:cNvPr>
          <p:cNvSpPr/>
          <p:nvPr/>
        </p:nvSpPr>
        <p:spPr>
          <a:xfrm>
            <a:off x="1059423" y="4093907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65B529-774F-4CBD-A763-64E4A7B3A5BC}"/>
              </a:ext>
            </a:extLst>
          </p:cNvPr>
          <p:cNvSpPr/>
          <p:nvPr/>
        </p:nvSpPr>
        <p:spPr>
          <a:xfrm>
            <a:off x="1315804" y="374426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6AE799-B561-48F4-833B-A9B392153C35}"/>
              </a:ext>
            </a:extLst>
          </p:cNvPr>
          <p:cNvSpPr/>
          <p:nvPr/>
        </p:nvSpPr>
        <p:spPr>
          <a:xfrm>
            <a:off x="1475083" y="403489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438BE3-CFED-41A1-A6DD-B13878C75FBE}"/>
              </a:ext>
            </a:extLst>
          </p:cNvPr>
          <p:cNvSpPr/>
          <p:nvPr/>
        </p:nvSpPr>
        <p:spPr>
          <a:xfrm rot="5592343">
            <a:off x="876171" y="3508416"/>
            <a:ext cx="796566" cy="1051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7F2909-B158-4D62-84B4-5B86092A9CED}"/>
              </a:ext>
            </a:extLst>
          </p:cNvPr>
          <p:cNvSpPr/>
          <p:nvPr/>
        </p:nvSpPr>
        <p:spPr>
          <a:xfrm>
            <a:off x="2444395" y="4183376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A71517-E598-4653-959A-CA22F47602A0}"/>
              </a:ext>
            </a:extLst>
          </p:cNvPr>
          <p:cNvSpPr/>
          <p:nvPr/>
        </p:nvSpPr>
        <p:spPr>
          <a:xfrm>
            <a:off x="2776369" y="401895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F000CC-8C46-4806-85FD-63755EAD8B04}"/>
              </a:ext>
            </a:extLst>
          </p:cNvPr>
          <p:cNvSpPr/>
          <p:nvPr/>
        </p:nvSpPr>
        <p:spPr>
          <a:xfrm>
            <a:off x="3041486" y="4297676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7FCCE-E2EE-4588-ABC3-B4B54D5C5A75}"/>
              </a:ext>
            </a:extLst>
          </p:cNvPr>
          <p:cNvSpPr/>
          <p:nvPr/>
        </p:nvSpPr>
        <p:spPr>
          <a:xfrm>
            <a:off x="3381767" y="437802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CCA64C-A940-41FD-858A-0A8927C955B8}"/>
              </a:ext>
            </a:extLst>
          </p:cNvPr>
          <p:cNvSpPr/>
          <p:nvPr/>
        </p:nvSpPr>
        <p:spPr>
          <a:xfrm rot="6157754">
            <a:off x="2720012" y="3639348"/>
            <a:ext cx="712166" cy="144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B1BF5C-85C6-4B53-ACB7-7A9DF94DD194}"/>
              </a:ext>
            </a:extLst>
          </p:cNvPr>
          <p:cNvSpPr/>
          <p:nvPr/>
        </p:nvSpPr>
        <p:spPr>
          <a:xfrm>
            <a:off x="2353385" y="5305533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7773F9-8050-4E2D-AB7E-CE4D08D13006}"/>
              </a:ext>
            </a:extLst>
          </p:cNvPr>
          <p:cNvSpPr/>
          <p:nvPr/>
        </p:nvSpPr>
        <p:spPr>
          <a:xfrm>
            <a:off x="2651930" y="5529751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F61AFD-3C30-43C8-8DEE-561057DB29EE}"/>
              </a:ext>
            </a:extLst>
          </p:cNvPr>
          <p:cNvSpPr/>
          <p:nvPr/>
        </p:nvSpPr>
        <p:spPr>
          <a:xfrm>
            <a:off x="2912184" y="5347547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8E2133-6112-4CE1-8E39-AC021D206CB6}"/>
              </a:ext>
            </a:extLst>
          </p:cNvPr>
          <p:cNvSpPr/>
          <p:nvPr/>
        </p:nvSpPr>
        <p:spPr>
          <a:xfrm rot="5586072">
            <a:off x="2466859" y="5017126"/>
            <a:ext cx="602495" cy="10053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BC1143-4B1F-4C99-BE43-83B3928D0256}"/>
              </a:ext>
            </a:extLst>
          </p:cNvPr>
          <p:cNvSpPr/>
          <p:nvPr/>
        </p:nvSpPr>
        <p:spPr>
          <a:xfrm>
            <a:off x="1152719" y="5231764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87C3F8-72B0-48AD-9841-C60D61FBDBCB}"/>
              </a:ext>
            </a:extLst>
          </p:cNvPr>
          <p:cNvSpPr/>
          <p:nvPr/>
        </p:nvSpPr>
        <p:spPr>
          <a:xfrm>
            <a:off x="1243804" y="4952386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7DACD1-7D12-4521-90C9-42FB7EFE72E6}"/>
              </a:ext>
            </a:extLst>
          </p:cNvPr>
          <p:cNvSpPr/>
          <p:nvPr/>
        </p:nvSpPr>
        <p:spPr>
          <a:xfrm>
            <a:off x="1872879" y="3044822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888D10-AEE7-4484-8515-317EAF3EC70D}"/>
              </a:ext>
            </a:extLst>
          </p:cNvPr>
          <p:cNvSpPr/>
          <p:nvPr/>
        </p:nvSpPr>
        <p:spPr>
          <a:xfrm>
            <a:off x="2021252" y="330714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FE662F-F37D-41B0-B1B7-0299EE51742B}"/>
              </a:ext>
            </a:extLst>
          </p:cNvPr>
          <p:cNvSpPr/>
          <p:nvPr/>
        </p:nvSpPr>
        <p:spPr>
          <a:xfrm rot="1515227">
            <a:off x="1082975" y="4829561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298A0F0-4590-4691-872C-2A3BCC4ED253}"/>
              </a:ext>
            </a:extLst>
          </p:cNvPr>
          <p:cNvSpPr/>
          <p:nvPr/>
        </p:nvSpPr>
        <p:spPr>
          <a:xfrm rot="19522796">
            <a:off x="1859205" y="2906609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B94863-C4C1-4314-A29F-5464A977B9E2}"/>
              </a:ext>
            </a:extLst>
          </p:cNvPr>
          <p:cNvSpPr txBox="1"/>
          <p:nvPr/>
        </p:nvSpPr>
        <p:spPr>
          <a:xfrm>
            <a:off x="550393" y="2755887"/>
            <a:ext cx="94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/>
              <a:t>k = 5</a:t>
            </a:r>
            <a:endParaRPr lang="en-US" i="1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7A344BB0-CF4D-48F7-8F68-627E249FF5EE}"/>
              </a:ext>
            </a:extLst>
          </p:cNvPr>
          <p:cNvSpPr txBox="1">
            <a:spLocks/>
          </p:cNvSpPr>
          <p:nvPr/>
        </p:nvSpPr>
        <p:spPr>
          <a:xfrm>
            <a:off x="609600" y="1905000"/>
            <a:ext cx="7620000" cy="863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Clustering </a:t>
            </a:r>
            <a:r>
              <a:rPr lang="en-US" b="0" dirty="0"/>
              <a:t>is the problem of grouping data based off of  the distance (or similarity score) between points. 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07FC486-DA50-4CB3-8533-4FE947239BE4}"/>
              </a:ext>
            </a:extLst>
          </p:cNvPr>
          <p:cNvSpPr/>
          <p:nvPr/>
        </p:nvSpPr>
        <p:spPr>
          <a:xfrm flipV="1">
            <a:off x="1214788" y="3972860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596E33-457B-452C-B30A-DD67616C0876}"/>
              </a:ext>
            </a:extLst>
          </p:cNvPr>
          <p:cNvCxnSpPr>
            <a:cxnSpLocks/>
          </p:cNvCxnSpPr>
          <p:nvPr/>
        </p:nvCxnSpPr>
        <p:spPr>
          <a:xfrm>
            <a:off x="959394" y="3882211"/>
            <a:ext cx="28441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12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47" grpId="0"/>
      <p:bldP spid="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E86E-0623-4F47-A915-FD97F522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Fairlets</a:t>
            </a:r>
            <a:r>
              <a:rPr lang="en-US" dirty="0"/>
              <a:t> when b/r=1/t’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DD752-107B-4328-836E-B56DF5C4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752601"/>
            <a:ext cx="8245475" cy="2423474"/>
          </a:xfrm>
        </p:spPr>
        <p:txBody>
          <a:bodyPr/>
          <a:lstStyle/>
          <a:p>
            <a:r>
              <a:rPr lang="en-US" b="0" dirty="0"/>
              <a:t>Let B be the number of blues, R be the number of reds. Assume B/R = 1/t’ for an integer t’.</a:t>
            </a:r>
          </a:p>
          <a:p>
            <a:endParaRPr lang="en-US" b="0" dirty="0"/>
          </a:p>
          <a:p>
            <a:r>
              <a:rPr lang="en-US" b="0" dirty="0" err="1"/>
              <a:t>Fairlets</a:t>
            </a:r>
            <a:r>
              <a:rPr lang="en-US" b="0" dirty="0"/>
              <a:t> can be found using </a:t>
            </a:r>
            <a:r>
              <a:rPr lang="en-US" b="0" i="1" dirty="0"/>
              <a:t>minimum cost flow </a:t>
            </a:r>
            <a:r>
              <a:rPr lang="en-US" b="0" dirty="0"/>
              <a:t>(a network flow problem where edges are labeled with associated edge costs, edge flow capacities, and a flow supply/demand at vertices.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7DCF7-BB57-44CE-8CB6-E3731DE4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20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85EF5C-ACDF-4EC3-8E63-DDBEA15B3A93}"/>
              </a:ext>
            </a:extLst>
          </p:cNvPr>
          <p:cNvSpPr/>
          <p:nvPr/>
        </p:nvSpPr>
        <p:spPr>
          <a:xfrm>
            <a:off x="2723417" y="453822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C710B5-6ED6-45B9-9BA1-905785BB80E4}"/>
              </a:ext>
            </a:extLst>
          </p:cNvPr>
          <p:cNvSpPr/>
          <p:nvPr/>
        </p:nvSpPr>
        <p:spPr>
          <a:xfrm>
            <a:off x="1785779" y="532672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5C2C68-197A-43F6-9557-308300A8F51A}"/>
              </a:ext>
            </a:extLst>
          </p:cNvPr>
          <p:cNvSpPr/>
          <p:nvPr/>
        </p:nvSpPr>
        <p:spPr>
          <a:xfrm>
            <a:off x="2723417" y="509812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5243CC-9A6D-4F6E-95EF-AE793139DBA0}"/>
              </a:ext>
            </a:extLst>
          </p:cNvPr>
          <p:cNvSpPr/>
          <p:nvPr/>
        </p:nvSpPr>
        <p:spPr>
          <a:xfrm>
            <a:off x="2723417" y="565801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DC540-3E6C-48C2-BCD4-3DCBB74C6796}"/>
              </a:ext>
            </a:extLst>
          </p:cNvPr>
          <p:cNvSpPr/>
          <p:nvPr/>
        </p:nvSpPr>
        <p:spPr>
          <a:xfrm>
            <a:off x="2723417" y="621266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92488A-2102-4F55-A212-42F50F6FC62C}"/>
              </a:ext>
            </a:extLst>
          </p:cNvPr>
          <p:cNvSpPr/>
          <p:nvPr/>
        </p:nvSpPr>
        <p:spPr>
          <a:xfrm>
            <a:off x="5856978" y="508385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B9F1D6-EBFB-49D6-BF1B-AA808B2B8C2D}"/>
              </a:ext>
            </a:extLst>
          </p:cNvPr>
          <p:cNvSpPr/>
          <p:nvPr/>
        </p:nvSpPr>
        <p:spPr>
          <a:xfrm>
            <a:off x="5856978" y="563849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83E5A8-1619-4BE4-94F4-DEBB89D103D6}"/>
              </a:ext>
            </a:extLst>
          </p:cNvPr>
          <p:cNvSpPr/>
          <p:nvPr/>
        </p:nvSpPr>
        <p:spPr>
          <a:xfrm>
            <a:off x="7023089" y="536019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072950-C41B-4BA7-972D-B3727DB1A13C}"/>
              </a:ext>
            </a:extLst>
          </p:cNvPr>
          <p:cNvSpPr/>
          <p:nvPr/>
        </p:nvSpPr>
        <p:spPr>
          <a:xfrm>
            <a:off x="3485744" y="438043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593B18-0377-4BCE-9890-260B6480DB44}"/>
              </a:ext>
            </a:extLst>
          </p:cNvPr>
          <p:cNvSpPr/>
          <p:nvPr/>
        </p:nvSpPr>
        <p:spPr>
          <a:xfrm>
            <a:off x="3485744" y="464713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433A86-DCA9-4469-9C3B-AC2E88F5556E}"/>
              </a:ext>
            </a:extLst>
          </p:cNvPr>
          <p:cNvCxnSpPr>
            <a:cxnSpLocks/>
            <a:stCxn id="7" idx="7"/>
            <a:endCxn id="6" idx="2"/>
          </p:cNvCxnSpPr>
          <p:nvPr/>
        </p:nvCxnSpPr>
        <p:spPr>
          <a:xfrm flipV="1">
            <a:off x="1980901" y="4652522"/>
            <a:ext cx="742516" cy="70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96119-2E04-4BCB-B2FE-D83F4740CAC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014379" y="5212420"/>
            <a:ext cx="709038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F5C3CA-7EFB-49C0-AB28-582715AE25AB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2014379" y="5441020"/>
            <a:ext cx="709038" cy="33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26EDAE-1B71-445E-AFE6-C87999B8DEBF}"/>
              </a:ext>
            </a:extLst>
          </p:cNvPr>
          <p:cNvCxnSpPr>
            <a:cxnSpLocks/>
            <a:stCxn id="7" idx="5"/>
            <a:endCxn id="10" idx="2"/>
          </p:cNvCxnSpPr>
          <p:nvPr/>
        </p:nvCxnSpPr>
        <p:spPr>
          <a:xfrm>
            <a:off x="1980901" y="5521842"/>
            <a:ext cx="742516" cy="80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4C3595-3172-4B08-92BC-78CEAF07CFB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952017" y="5212420"/>
            <a:ext cx="358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BB2728-46D8-41A4-AF89-96555401886C}"/>
              </a:ext>
            </a:extLst>
          </p:cNvPr>
          <p:cNvCxnSpPr>
            <a:cxnSpLocks/>
          </p:cNvCxnSpPr>
          <p:nvPr/>
        </p:nvCxnSpPr>
        <p:spPr>
          <a:xfrm>
            <a:off x="2952017" y="5772318"/>
            <a:ext cx="358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B4C427-07D9-4944-932C-B990722074D9}"/>
              </a:ext>
            </a:extLst>
          </p:cNvPr>
          <p:cNvCxnSpPr>
            <a:cxnSpLocks/>
          </p:cNvCxnSpPr>
          <p:nvPr/>
        </p:nvCxnSpPr>
        <p:spPr>
          <a:xfrm>
            <a:off x="2952017" y="6326960"/>
            <a:ext cx="358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39E0A4-7E12-4DC0-8533-82E56FD818DA}"/>
              </a:ext>
            </a:extLst>
          </p:cNvPr>
          <p:cNvCxnSpPr>
            <a:cxnSpLocks/>
            <a:stCxn id="6" idx="6"/>
            <a:endCxn id="16" idx="2"/>
          </p:cNvCxnSpPr>
          <p:nvPr/>
        </p:nvCxnSpPr>
        <p:spPr>
          <a:xfrm>
            <a:off x="2952017" y="4652522"/>
            <a:ext cx="533727" cy="10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8086FC-98FA-4BCB-B7A7-590A5596A7FC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 flipV="1">
            <a:off x="2952017" y="4494738"/>
            <a:ext cx="533727" cy="1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CC3489E-F7F6-4A1B-8429-FC28447582F5}"/>
              </a:ext>
            </a:extLst>
          </p:cNvPr>
          <p:cNvSpPr/>
          <p:nvPr/>
        </p:nvSpPr>
        <p:spPr>
          <a:xfrm>
            <a:off x="5356428" y="489415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BFF8552-B546-4953-8EFC-4826B5B99732}"/>
              </a:ext>
            </a:extLst>
          </p:cNvPr>
          <p:cNvSpPr/>
          <p:nvPr/>
        </p:nvSpPr>
        <p:spPr>
          <a:xfrm>
            <a:off x="5356428" y="5170285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23E5236-06E4-4261-9439-DA04BC89B069}"/>
              </a:ext>
            </a:extLst>
          </p:cNvPr>
          <p:cNvCxnSpPr>
            <a:cxnSpLocks/>
            <a:stCxn id="15" idx="6"/>
            <a:endCxn id="44" idx="2"/>
          </p:cNvCxnSpPr>
          <p:nvPr/>
        </p:nvCxnSpPr>
        <p:spPr>
          <a:xfrm>
            <a:off x="3714344" y="4494738"/>
            <a:ext cx="1642084" cy="51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77D4AA-973E-45AE-9091-DA339A74D2D7}"/>
              </a:ext>
            </a:extLst>
          </p:cNvPr>
          <p:cNvCxnSpPr>
            <a:cxnSpLocks/>
            <a:stCxn id="16" idx="6"/>
            <a:endCxn id="45" idx="2"/>
          </p:cNvCxnSpPr>
          <p:nvPr/>
        </p:nvCxnSpPr>
        <p:spPr>
          <a:xfrm>
            <a:off x="3714344" y="4761438"/>
            <a:ext cx="1642084" cy="52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7F3E25-84BE-4AEA-9A0F-2E89F64EE86A}"/>
              </a:ext>
            </a:extLst>
          </p:cNvPr>
          <p:cNvCxnSpPr>
            <a:cxnSpLocks/>
            <a:stCxn id="44" idx="6"/>
            <a:endCxn id="11" idx="2"/>
          </p:cNvCxnSpPr>
          <p:nvPr/>
        </p:nvCxnSpPr>
        <p:spPr>
          <a:xfrm>
            <a:off x="5585028" y="5008458"/>
            <a:ext cx="271950" cy="18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B2CD3C-0F7E-457C-B6F3-AC858BD26F04}"/>
              </a:ext>
            </a:extLst>
          </p:cNvPr>
          <p:cNvCxnSpPr>
            <a:cxnSpLocks/>
            <a:stCxn id="45" idx="6"/>
            <a:endCxn id="11" idx="2"/>
          </p:cNvCxnSpPr>
          <p:nvPr/>
        </p:nvCxnSpPr>
        <p:spPr>
          <a:xfrm flipV="1">
            <a:off x="5585028" y="5198151"/>
            <a:ext cx="271950" cy="8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946082E-52D2-441E-BF9B-671F5BC792C5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085578" y="5198151"/>
            <a:ext cx="937511" cy="27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759E281-46A6-47E4-B6BE-A06258EE9989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6085578" y="5474498"/>
            <a:ext cx="937511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CC25B0C-BAFC-48E7-8137-FB510BE7C952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5439449" y="5752793"/>
            <a:ext cx="417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27556BE-FD36-4590-8B03-15089847D13A}"/>
              </a:ext>
            </a:extLst>
          </p:cNvPr>
          <p:cNvCxnSpPr>
            <a:cxnSpLocks/>
            <a:stCxn id="15" idx="6"/>
            <a:endCxn id="45" idx="2"/>
          </p:cNvCxnSpPr>
          <p:nvPr/>
        </p:nvCxnSpPr>
        <p:spPr>
          <a:xfrm>
            <a:off x="3714344" y="4494738"/>
            <a:ext cx="1642084" cy="78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CCF6E0E-E3DA-481C-8192-A1705C6F7D21}"/>
              </a:ext>
            </a:extLst>
          </p:cNvPr>
          <p:cNvCxnSpPr>
            <a:cxnSpLocks/>
            <a:stCxn id="16" idx="6"/>
            <a:endCxn id="44" idx="2"/>
          </p:cNvCxnSpPr>
          <p:nvPr/>
        </p:nvCxnSpPr>
        <p:spPr>
          <a:xfrm>
            <a:off x="3714344" y="4761438"/>
            <a:ext cx="1642084" cy="24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50260C5-5C55-47E6-8D9D-30F71778ABB3}"/>
              </a:ext>
            </a:extLst>
          </p:cNvPr>
          <p:cNvSpPr txBox="1"/>
          <p:nvPr/>
        </p:nvSpPr>
        <p:spPr>
          <a:xfrm>
            <a:off x="732582" y="4302178"/>
            <a:ext cx="714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/>
              <a:t>t’ = 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45304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BE49B01-1222-4F7C-8BE3-7442639C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Fairlets</a:t>
            </a:r>
            <a:r>
              <a:rPr lang="en-US" dirty="0"/>
              <a:t> for Fair Clustering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98ECC-B934-44EB-BA52-D86486F9C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55257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Find a </a:t>
            </a:r>
            <a:r>
              <a:rPr lang="en-US" b="0" i="1" dirty="0"/>
              <a:t>good</a:t>
            </a:r>
            <a:r>
              <a:rPr lang="en-US" b="0" dirty="0"/>
              <a:t> </a:t>
            </a:r>
            <a:r>
              <a:rPr lang="en-US" b="0" dirty="0" err="1"/>
              <a:t>fairlet</a:t>
            </a:r>
            <a:r>
              <a:rPr lang="en-US" b="0" dirty="0"/>
              <a:t> decomposition.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Replace each </a:t>
            </a:r>
            <a:r>
              <a:rPr lang="en-US" b="0" dirty="0" err="1"/>
              <a:t>fairlet</a:t>
            </a:r>
            <a:r>
              <a:rPr lang="en-US" b="0" dirty="0"/>
              <a:t> with a single point. Duplicate that point according to the </a:t>
            </a:r>
            <a:r>
              <a:rPr lang="en-US" b="0" dirty="0" err="1"/>
              <a:t>fairlet</a:t>
            </a:r>
            <a:r>
              <a:rPr lang="en-US" b="0" dirty="0"/>
              <a:t> size.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Run a “vanilla” clustering on these points.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Apply this clustering to the original points.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94BCE-EB49-45A9-B90D-7480FEAD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21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7A3150-6711-4297-8D08-3D3434EA3B25}"/>
              </a:ext>
            </a:extLst>
          </p:cNvPr>
          <p:cNvSpPr/>
          <p:nvPr/>
        </p:nvSpPr>
        <p:spPr>
          <a:xfrm>
            <a:off x="240640" y="417885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B3B1E4-893E-451B-B989-7CB65F81DD5C}"/>
              </a:ext>
            </a:extLst>
          </p:cNvPr>
          <p:cNvSpPr/>
          <p:nvPr/>
        </p:nvSpPr>
        <p:spPr>
          <a:xfrm>
            <a:off x="474793" y="450119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37D8A2-F294-41A4-87BF-FD100162620B}"/>
              </a:ext>
            </a:extLst>
          </p:cNvPr>
          <p:cNvSpPr/>
          <p:nvPr/>
        </p:nvSpPr>
        <p:spPr>
          <a:xfrm>
            <a:off x="731174" y="4151545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DEF799-4F01-4157-A989-5088517934F0}"/>
              </a:ext>
            </a:extLst>
          </p:cNvPr>
          <p:cNvSpPr/>
          <p:nvPr/>
        </p:nvSpPr>
        <p:spPr>
          <a:xfrm>
            <a:off x="890453" y="444218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2A76EF-591B-4A9E-AF83-2AADB681B6EC}"/>
              </a:ext>
            </a:extLst>
          </p:cNvPr>
          <p:cNvSpPr/>
          <p:nvPr/>
        </p:nvSpPr>
        <p:spPr>
          <a:xfrm rot="5592343">
            <a:off x="281204" y="3925475"/>
            <a:ext cx="796566" cy="1030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9AD707-5B55-499B-88F9-5F244ABF8D09}"/>
              </a:ext>
            </a:extLst>
          </p:cNvPr>
          <p:cNvSpPr/>
          <p:nvPr/>
        </p:nvSpPr>
        <p:spPr>
          <a:xfrm>
            <a:off x="1395451" y="43733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266FD9-FB92-4878-88F1-522A0C0012F7}"/>
              </a:ext>
            </a:extLst>
          </p:cNvPr>
          <p:cNvSpPr/>
          <p:nvPr/>
        </p:nvSpPr>
        <p:spPr>
          <a:xfrm>
            <a:off x="1727425" y="420894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6B249D-FFF9-473C-89C4-E9EEE64C33B6}"/>
              </a:ext>
            </a:extLst>
          </p:cNvPr>
          <p:cNvSpPr/>
          <p:nvPr/>
        </p:nvSpPr>
        <p:spPr>
          <a:xfrm>
            <a:off x="1992542" y="448766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DE1DCC-EDE6-471A-9CEA-9F98735FED9F}"/>
              </a:ext>
            </a:extLst>
          </p:cNvPr>
          <p:cNvSpPr/>
          <p:nvPr/>
        </p:nvSpPr>
        <p:spPr>
          <a:xfrm>
            <a:off x="2332823" y="456801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4A5178-C7CB-49C6-924C-DB9E2FF8EB7D}"/>
              </a:ext>
            </a:extLst>
          </p:cNvPr>
          <p:cNvSpPr/>
          <p:nvPr/>
        </p:nvSpPr>
        <p:spPr>
          <a:xfrm rot="6157754">
            <a:off x="1671068" y="3829334"/>
            <a:ext cx="712166" cy="144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6976A-6300-43D7-B6E2-A3A398E69F71}"/>
              </a:ext>
            </a:extLst>
          </p:cNvPr>
          <p:cNvSpPr/>
          <p:nvPr/>
        </p:nvSpPr>
        <p:spPr>
          <a:xfrm>
            <a:off x="347710" y="521238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C561C8-6D7F-4E5F-BB77-C61AC2D3F980}"/>
              </a:ext>
            </a:extLst>
          </p:cNvPr>
          <p:cNvSpPr/>
          <p:nvPr/>
        </p:nvSpPr>
        <p:spPr>
          <a:xfrm>
            <a:off x="646255" y="5436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AD2474-B0C0-4704-BF89-BBAD435BFD46}"/>
              </a:ext>
            </a:extLst>
          </p:cNvPr>
          <p:cNvSpPr/>
          <p:nvPr/>
        </p:nvSpPr>
        <p:spPr>
          <a:xfrm>
            <a:off x="906509" y="525439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1A82D7C-72C5-4972-A59E-36C6C1809DEC}"/>
              </a:ext>
            </a:extLst>
          </p:cNvPr>
          <p:cNvSpPr/>
          <p:nvPr/>
        </p:nvSpPr>
        <p:spPr>
          <a:xfrm rot="5586072">
            <a:off x="461184" y="4923975"/>
            <a:ext cx="602495" cy="10053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080666-8E06-4B3E-BAAC-D4E6F5938F96}"/>
              </a:ext>
            </a:extLst>
          </p:cNvPr>
          <p:cNvSpPr/>
          <p:nvPr/>
        </p:nvSpPr>
        <p:spPr>
          <a:xfrm>
            <a:off x="1398266" y="548737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3EDB04-A7C6-40C4-9F27-1B5C799ACB50}"/>
              </a:ext>
            </a:extLst>
          </p:cNvPr>
          <p:cNvSpPr/>
          <p:nvPr/>
        </p:nvSpPr>
        <p:spPr>
          <a:xfrm>
            <a:off x="1489351" y="52080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273D41-A66A-4DD5-8100-8C9780B7277F}"/>
              </a:ext>
            </a:extLst>
          </p:cNvPr>
          <p:cNvSpPr/>
          <p:nvPr/>
        </p:nvSpPr>
        <p:spPr>
          <a:xfrm>
            <a:off x="1900183" y="521238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6150AF6-AF76-4C96-A6BF-983C37CBE909}"/>
              </a:ext>
            </a:extLst>
          </p:cNvPr>
          <p:cNvSpPr/>
          <p:nvPr/>
        </p:nvSpPr>
        <p:spPr>
          <a:xfrm>
            <a:off x="2048556" y="54747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DCE2A53-C761-4AAD-A9F5-A89D4148AD58}"/>
              </a:ext>
            </a:extLst>
          </p:cNvPr>
          <p:cNvSpPr/>
          <p:nvPr/>
        </p:nvSpPr>
        <p:spPr>
          <a:xfrm rot="1515227">
            <a:off x="1328522" y="5085175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BB40C3-21E2-40F0-8124-505464D259AE}"/>
              </a:ext>
            </a:extLst>
          </p:cNvPr>
          <p:cNvSpPr/>
          <p:nvPr/>
        </p:nvSpPr>
        <p:spPr>
          <a:xfrm rot="19522796">
            <a:off x="1886509" y="5074169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1E2A3E5-231F-4FE2-86E4-E49F9464163A}"/>
              </a:ext>
            </a:extLst>
          </p:cNvPr>
          <p:cNvSpPr/>
          <p:nvPr/>
        </p:nvSpPr>
        <p:spPr>
          <a:xfrm>
            <a:off x="2667945" y="4843800"/>
            <a:ext cx="581781" cy="37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12E485A-C649-4D3F-873F-B32F60A86D8F}"/>
              </a:ext>
            </a:extLst>
          </p:cNvPr>
          <p:cNvSpPr/>
          <p:nvPr/>
        </p:nvSpPr>
        <p:spPr>
          <a:xfrm>
            <a:off x="3608498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04F21CB-E9E7-4885-BF0D-4605D2D93C39}"/>
              </a:ext>
            </a:extLst>
          </p:cNvPr>
          <p:cNvSpPr/>
          <p:nvPr/>
        </p:nvSpPr>
        <p:spPr>
          <a:xfrm>
            <a:off x="6260440" y="417885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A14AD5C-E1A9-4226-9505-4D9651B58B60}"/>
              </a:ext>
            </a:extLst>
          </p:cNvPr>
          <p:cNvSpPr/>
          <p:nvPr/>
        </p:nvSpPr>
        <p:spPr>
          <a:xfrm>
            <a:off x="6494593" y="450119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1D799DC-875B-41E3-94E2-C2E491749B4D}"/>
              </a:ext>
            </a:extLst>
          </p:cNvPr>
          <p:cNvSpPr/>
          <p:nvPr/>
        </p:nvSpPr>
        <p:spPr>
          <a:xfrm>
            <a:off x="6750974" y="4151545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B5060F0-218E-474E-82FC-7D13D7CDE409}"/>
              </a:ext>
            </a:extLst>
          </p:cNvPr>
          <p:cNvSpPr/>
          <p:nvPr/>
        </p:nvSpPr>
        <p:spPr>
          <a:xfrm>
            <a:off x="6910253" y="444218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2F00A53-5E1B-4ED3-A514-73DBC93AECF6}"/>
              </a:ext>
            </a:extLst>
          </p:cNvPr>
          <p:cNvSpPr/>
          <p:nvPr/>
        </p:nvSpPr>
        <p:spPr>
          <a:xfrm>
            <a:off x="7415251" y="43733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273C509-605C-4DD5-A65E-3B0B2AB790A7}"/>
              </a:ext>
            </a:extLst>
          </p:cNvPr>
          <p:cNvSpPr/>
          <p:nvPr/>
        </p:nvSpPr>
        <p:spPr>
          <a:xfrm>
            <a:off x="7747225" y="420894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3E233D8-B583-4BBE-A0FB-B2F55452F638}"/>
              </a:ext>
            </a:extLst>
          </p:cNvPr>
          <p:cNvSpPr/>
          <p:nvPr/>
        </p:nvSpPr>
        <p:spPr>
          <a:xfrm>
            <a:off x="8012342" y="448766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50147D1-6CEB-4E95-A2D3-A1FEEFB83419}"/>
              </a:ext>
            </a:extLst>
          </p:cNvPr>
          <p:cNvSpPr/>
          <p:nvPr/>
        </p:nvSpPr>
        <p:spPr>
          <a:xfrm>
            <a:off x="8352623" y="456801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4B45E-EFD8-4B1D-A539-212AFA8135C7}"/>
              </a:ext>
            </a:extLst>
          </p:cNvPr>
          <p:cNvSpPr/>
          <p:nvPr/>
        </p:nvSpPr>
        <p:spPr>
          <a:xfrm rot="6157754">
            <a:off x="7690868" y="3829334"/>
            <a:ext cx="712166" cy="144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88CCF3C-2B29-4A96-A50F-54F54131E2E2}"/>
              </a:ext>
            </a:extLst>
          </p:cNvPr>
          <p:cNvSpPr/>
          <p:nvPr/>
        </p:nvSpPr>
        <p:spPr>
          <a:xfrm>
            <a:off x="6367510" y="521238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260EE12-608B-499B-AFD6-2C00C2C3E569}"/>
              </a:ext>
            </a:extLst>
          </p:cNvPr>
          <p:cNvSpPr/>
          <p:nvPr/>
        </p:nvSpPr>
        <p:spPr>
          <a:xfrm>
            <a:off x="6666055" y="5436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B43FF92-61C0-46BC-9BCD-1A19B1E0780C}"/>
              </a:ext>
            </a:extLst>
          </p:cNvPr>
          <p:cNvSpPr/>
          <p:nvPr/>
        </p:nvSpPr>
        <p:spPr>
          <a:xfrm>
            <a:off x="6926309" y="525439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AB51E8B-3401-469B-B067-C541EF2B4630}"/>
              </a:ext>
            </a:extLst>
          </p:cNvPr>
          <p:cNvSpPr/>
          <p:nvPr/>
        </p:nvSpPr>
        <p:spPr>
          <a:xfrm rot="10628119">
            <a:off x="6141594" y="3855228"/>
            <a:ext cx="1109788" cy="20922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0BBDBB9-4DBA-4F68-9409-58C19E6EBA36}"/>
              </a:ext>
            </a:extLst>
          </p:cNvPr>
          <p:cNvSpPr/>
          <p:nvPr/>
        </p:nvSpPr>
        <p:spPr>
          <a:xfrm>
            <a:off x="7418066" y="548737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E554F46-166B-4DB6-A789-EF26787B0584}"/>
              </a:ext>
            </a:extLst>
          </p:cNvPr>
          <p:cNvSpPr/>
          <p:nvPr/>
        </p:nvSpPr>
        <p:spPr>
          <a:xfrm>
            <a:off x="7509151" y="52080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5C994BAC-B991-4ABB-A502-9AD8612EA84D}"/>
              </a:ext>
            </a:extLst>
          </p:cNvPr>
          <p:cNvSpPr/>
          <p:nvPr/>
        </p:nvSpPr>
        <p:spPr>
          <a:xfrm>
            <a:off x="7919983" y="521238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C15A7A2-D0E0-464E-8F7B-D7A9C352D1FA}"/>
              </a:ext>
            </a:extLst>
          </p:cNvPr>
          <p:cNvSpPr/>
          <p:nvPr/>
        </p:nvSpPr>
        <p:spPr>
          <a:xfrm>
            <a:off x="8068356" y="54747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06A7CF4-BC4A-4F1C-994E-8F7BD8D4C018}"/>
              </a:ext>
            </a:extLst>
          </p:cNvPr>
          <p:cNvSpPr/>
          <p:nvPr/>
        </p:nvSpPr>
        <p:spPr>
          <a:xfrm rot="16011199">
            <a:off x="7509663" y="4886983"/>
            <a:ext cx="771801" cy="11939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AAA6650-AF5D-46B0-8873-0B8839B16BB3}"/>
              </a:ext>
            </a:extLst>
          </p:cNvPr>
          <p:cNvSpPr/>
          <p:nvPr/>
        </p:nvSpPr>
        <p:spPr>
          <a:xfrm>
            <a:off x="3581170" y="4345765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21C27A7-6892-4EE3-8507-40AE9EA9868A}"/>
              </a:ext>
            </a:extLst>
          </p:cNvPr>
          <p:cNvSpPr/>
          <p:nvPr/>
        </p:nvSpPr>
        <p:spPr>
          <a:xfrm>
            <a:off x="4875167" y="4478136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2F73083-2335-4526-AFD0-35B3AED8B330}"/>
              </a:ext>
            </a:extLst>
          </p:cNvPr>
          <p:cNvSpPr/>
          <p:nvPr/>
        </p:nvSpPr>
        <p:spPr>
          <a:xfrm>
            <a:off x="4457178" y="531588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C535A8A-76CD-41BA-91A1-637BA68BB704}"/>
              </a:ext>
            </a:extLst>
          </p:cNvPr>
          <p:cNvSpPr/>
          <p:nvPr/>
        </p:nvSpPr>
        <p:spPr>
          <a:xfrm>
            <a:off x="4963788" y="5326682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A1C302B-E06F-4ECD-81DE-D30C35AF12DD}"/>
              </a:ext>
            </a:extLst>
          </p:cNvPr>
          <p:cNvSpPr txBox="1"/>
          <p:nvPr/>
        </p:nvSpPr>
        <p:spPr>
          <a:xfrm>
            <a:off x="3412828" y="3976433"/>
            <a:ext cx="5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x4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9F3597F-51AF-40B4-81BE-BE8396879992}"/>
              </a:ext>
            </a:extLst>
          </p:cNvPr>
          <p:cNvSpPr txBox="1"/>
          <p:nvPr/>
        </p:nvSpPr>
        <p:spPr>
          <a:xfrm>
            <a:off x="4742344" y="4081179"/>
            <a:ext cx="5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325DEBD-6D01-4647-9220-24464648D665}"/>
              </a:ext>
            </a:extLst>
          </p:cNvPr>
          <p:cNvSpPr txBox="1"/>
          <p:nvPr/>
        </p:nvSpPr>
        <p:spPr>
          <a:xfrm>
            <a:off x="3513225" y="5455704"/>
            <a:ext cx="5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0C49433-E395-4861-AC54-2AE33C3A8CD1}"/>
              </a:ext>
            </a:extLst>
          </p:cNvPr>
          <p:cNvSpPr txBox="1"/>
          <p:nvPr/>
        </p:nvSpPr>
        <p:spPr>
          <a:xfrm>
            <a:off x="4352341" y="5522325"/>
            <a:ext cx="5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66FD6B7-FC64-4435-AD57-B74F2BD2B617}"/>
              </a:ext>
            </a:extLst>
          </p:cNvPr>
          <p:cNvSpPr txBox="1"/>
          <p:nvPr/>
        </p:nvSpPr>
        <p:spPr>
          <a:xfrm>
            <a:off x="4906005" y="5512799"/>
            <a:ext cx="5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F3ADC08-722F-43F1-B66A-AD1C65664481}"/>
              </a:ext>
            </a:extLst>
          </p:cNvPr>
          <p:cNvSpPr/>
          <p:nvPr/>
        </p:nvSpPr>
        <p:spPr>
          <a:xfrm rot="5553382">
            <a:off x="4477726" y="4997813"/>
            <a:ext cx="712166" cy="11528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74A3BD6F-AB77-4394-B357-AC3304436817}"/>
              </a:ext>
            </a:extLst>
          </p:cNvPr>
          <p:cNvSpPr/>
          <p:nvPr/>
        </p:nvSpPr>
        <p:spPr>
          <a:xfrm rot="10524831">
            <a:off x="3401181" y="3891934"/>
            <a:ext cx="594671" cy="20970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CDF0A60C-A022-49AD-A3FC-822242E671B6}"/>
              </a:ext>
            </a:extLst>
          </p:cNvPr>
          <p:cNvSpPr/>
          <p:nvPr/>
        </p:nvSpPr>
        <p:spPr>
          <a:xfrm rot="11141710">
            <a:off x="4673984" y="4116721"/>
            <a:ext cx="626824" cy="6494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63BD8E77-7E74-4728-98A6-A3D2C43E23BB}"/>
              </a:ext>
            </a:extLst>
          </p:cNvPr>
          <p:cNvSpPr/>
          <p:nvPr/>
        </p:nvSpPr>
        <p:spPr>
          <a:xfrm>
            <a:off x="5677845" y="4843800"/>
            <a:ext cx="581781" cy="37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5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63" grpId="0" animBg="1"/>
      <p:bldP spid="113" grpId="0" animBg="1"/>
      <p:bldP spid="114" grpId="0" animBg="1"/>
      <p:bldP spid="115" grpId="0" animBg="1"/>
      <p:bldP spid="116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8" grpId="0"/>
      <p:bldP spid="139" grpId="0"/>
      <p:bldP spid="140" grpId="0"/>
      <p:bldP spid="141" grpId="0"/>
      <p:bldP spid="142" grpId="0"/>
      <p:bldP spid="143" grpId="0" animBg="1"/>
      <p:bldP spid="144" grpId="0" animBg="1"/>
      <p:bldP spid="145" grpId="0" animBg="1"/>
      <p:bldP spid="1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BE49B01-1222-4F7C-8BE3-7442639C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Fairlets</a:t>
            </a:r>
            <a:r>
              <a:rPr lang="en-US" dirty="0"/>
              <a:t> for Fair Clustering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98ECC-B934-44EB-BA52-D86486F9C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5525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Let: </a:t>
            </a:r>
            <a:r>
              <a:rPr lang="en-US" b="0" i="1" dirty="0"/>
              <a:t>Y </a:t>
            </a:r>
            <a:r>
              <a:rPr lang="en-US" b="0" dirty="0"/>
              <a:t>be our </a:t>
            </a:r>
            <a:r>
              <a:rPr lang="en-US" b="0" dirty="0" err="1"/>
              <a:t>fairlet</a:t>
            </a:r>
            <a:r>
              <a:rPr lang="en-US" b="0" dirty="0"/>
              <a:t> decomposition, </a:t>
            </a:r>
            <a:r>
              <a:rPr lang="en-US" b="0" i="1" dirty="0"/>
              <a:t>Y’</a:t>
            </a:r>
            <a:r>
              <a:rPr lang="en-US" b="0" dirty="0"/>
              <a:t> be our transformed point set, and </a:t>
            </a:r>
            <a:r>
              <a:rPr lang="en-US" b="0" i="1" dirty="0"/>
              <a:t>S </a:t>
            </a:r>
            <a:r>
              <a:rPr lang="en-US" b="0" dirty="0"/>
              <a:t>be our final clustering.</a:t>
            </a:r>
          </a:p>
          <a:p>
            <a:endParaRPr lang="en-US" dirty="0"/>
          </a:p>
          <a:p>
            <a:r>
              <a:rPr lang="en-US" dirty="0"/>
              <a:t>Theorem:</a:t>
            </a:r>
            <a:r>
              <a:rPr lang="en-US" b="0" dirty="0"/>
              <a:t> for k-median and k-center: </a:t>
            </a:r>
            <a:r>
              <a:rPr lang="en-US" b="0" i="1" dirty="0"/>
              <a:t>cost(S) = cost(Y) + cost(Y’)</a:t>
            </a:r>
            <a:endParaRPr lang="en-US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94BCE-EB49-45A9-B90D-7480FEAD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22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7A3150-6711-4297-8D08-3D3434EA3B25}"/>
              </a:ext>
            </a:extLst>
          </p:cNvPr>
          <p:cNvSpPr/>
          <p:nvPr/>
        </p:nvSpPr>
        <p:spPr>
          <a:xfrm>
            <a:off x="240640" y="417885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B3B1E4-893E-451B-B989-7CB65F81DD5C}"/>
              </a:ext>
            </a:extLst>
          </p:cNvPr>
          <p:cNvSpPr/>
          <p:nvPr/>
        </p:nvSpPr>
        <p:spPr>
          <a:xfrm>
            <a:off x="474793" y="450119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37D8A2-F294-41A4-87BF-FD100162620B}"/>
              </a:ext>
            </a:extLst>
          </p:cNvPr>
          <p:cNvSpPr/>
          <p:nvPr/>
        </p:nvSpPr>
        <p:spPr>
          <a:xfrm>
            <a:off x="731174" y="4151545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DEF799-4F01-4157-A989-5088517934F0}"/>
              </a:ext>
            </a:extLst>
          </p:cNvPr>
          <p:cNvSpPr/>
          <p:nvPr/>
        </p:nvSpPr>
        <p:spPr>
          <a:xfrm>
            <a:off x="890453" y="444218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2A76EF-591B-4A9E-AF83-2AADB681B6EC}"/>
              </a:ext>
            </a:extLst>
          </p:cNvPr>
          <p:cNvSpPr/>
          <p:nvPr/>
        </p:nvSpPr>
        <p:spPr>
          <a:xfrm rot="5592343">
            <a:off x="281204" y="3925475"/>
            <a:ext cx="796566" cy="1030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9AD707-5B55-499B-88F9-5F244ABF8D09}"/>
              </a:ext>
            </a:extLst>
          </p:cNvPr>
          <p:cNvSpPr/>
          <p:nvPr/>
        </p:nvSpPr>
        <p:spPr>
          <a:xfrm>
            <a:off x="1395451" y="43733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266FD9-FB92-4878-88F1-522A0C0012F7}"/>
              </a:ext>
            </a:extLst>
          </p:cNvPr>
          <p:cNvSpPr/>
          <p:nvPr/>
        </p:nvSpPr>
        <p:spPr>
          <a:xfrm>
            <a:off x="1727425" y="420894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6B249D-FFF9-473C-89C4-E9EEE64C33B6}"/>
              </a:ext>
            </a:extLst>
          </p:cNvPr>
          <p:cNvSpPr/>
          <p:nvPr/>
        </p:nvSpPr>
        <p:spPr>
          <a:xfrm>
            <a:off x="1992542" y="448766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DE1DCC-EDE6-471A-9CEA-9F98735FED9F}"/>
              </a:ext>
            </a:extLst>
          </p:cNvPr>
          <p:cNvSpPr/>
          <p:nvPr/>
        </p:nvSpPr>
        <p:spPr>
          <a:xfrm>
            <a:off x="2332823" y="456801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4A5178-C7CB-49C6-924C-DB9E2FF8EB7D}"/>
              </a:ext>
            </a:extLst>
          </p:cNvPr>
          <p:cNvSpPr/>
          <p:nvPr/>
        </p:nvSpPr>
        <p:spPr>
          <a:xfrm rot="6157754">
            <a:off x="1671068" y="3829334"/>
            <a:ext cx="712166" cy="144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6976A-6300-43D7-B6E2-A3A398E69F71}"/>
              </a:ext>
            </a:extLst>
          </p:cNvPr>
          <p:cNvSpPr/>
          <p:nvPr/>
        </p:nvSpPr>
        <p:spPr>
          <a:xfrm>
            <a:off x="347710" y="521238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C561C8-6D7F-4E5F-BB77-C61AC2D3F980}"/>
              </a:ext>
            </a:extLst>
          </p:cNvPr>
          <p:cNvSpPr/>
          <p:nvPr/>
        </p:nvSpPr>
        <p:spPr>
          <a:xfrm>
            <a:off x="646255" y="5436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AD2474-B0C0-4704-BF89-BBAD435BFD46}"/>
              </a:ext>
            </a:extLst>
          </p:cNvPr>
          <p:cNvSpPr/>
          <p:nvPr/>
        </p:nvSpPr>
        <p:spPr>
          <a:xfrm>
            <a:off x="906509" y="525439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1A82D7C-72C5-4972-A59E-36C6C1809DEC}"/>
              </a:ext>
            </a:extLst>
          </p:cNvPr>
          <p:cNvSpPr/>
          <p:nvPr/>
        </p:nvSpPr>
        <p:spPr>
          <a:xfrm rot="5586072">
            <a:off x="461184" y="4923975"/>
            <a:ext cx="602495" cy="10053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080666-8E06-4B3E-BAAC-D4E6F5938F96}"/>
              </a:ext>
            </a:extLst>
          </p:cNvPr>
          <p:cNvSpPr/>
          <p:nvPr/>
        </p:nvSpPr>
        <p:spPr>
          <a:xfrm>
            <a:off x="1398266" y="548737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3EDB04-A7C6-40C4-9F27-1B5C799ACB50}"/>
              </a:ext>
            </a:extLst>
          </p:cNvPr>
          <p:cNvSpPr/>
          <p:nvPr/>
        </p:nvSpPr>
        <p:spPr>
          <a:xfrm>
            <a:off x="1489351" y="52080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273D41-A66A-4DD5-8100-8C9780B7277F}"/>
              </a:ext>
            </a:extLst>
          </p:cNvPr>
          <p:cNvSpPr/>
          <p:nvPr/>
        </p:nvSpPr>
        <p:spPr>
          <a:xfrm>
            <a:off x="1900183" y="521238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6150AF6-AF76-4C96-A6BF-983C37CBE909}"/>
              </a:ext>
            </a:extLst>
          </p:cNvPr>
          <p:cNvSpPr/>
          <p:nvPr/>
        </p:nvSpPr>
        <p:spPr>
          <a:xfrm>
            <a:off x="2048556" y="54747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DCE2A53-C761-4AAD-A9F5-A89D4148AD58}"/>
              </a:ext>
            </a:extLst>
          </p:cNvPr>
          <p:cNvSpPr/>
          <p:nvPr/>
        </p:nvSpPr>
        <p:spPr>
          <a:xfrm rot="1515227">
            <a:off x="1328522" y="5085175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BB40C3-21E2-40F0-8124-505464D259AE}"/>
              </a:ext>
            </a:extLst>
          </p:cNvPr>
          <p:cNvSpPr/>
          <p:nvPr/>
        </p:nvSpPr>
        <p:spPr>
          <a:xfrm rot="19522796">
            <a:off x="1886509" y="5074169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1E2A3E5-231F-4FE2-86E4-E49F9464163A}"/>
              </a:ext>
            </a:extLst>
          </p:cNvPr>
          <p:cNvSpPr/>
          <p:nvPr/>
        </p:nvSpPr>
        <p:spPr>
          <a:xfrm>
            <a:off x="2667945" y="4843800"/>
            <a:ext cx="581781" cy="37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12E485A-C649-4D3F-873F-B32F60A86D8F}"/>
              </a:ext>
            </a:extLst>
          </p:cNvPr>
          <p:cNvSpPr/>
          <p:nvPr/>
        </p:nvSpPr>
        <p:spPr>
          <a:xfrm>
            <a:off x="3608498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04F21CB-E9E7-4885-BF0D-4605D2D93C39}"/>
              </a:ext>
            </a:extLst>
          </p:cNvPr>
          <p:cNvSpPr/>
          <p:nvPr/>
        </p:nvSpPr>
        <p:spPr>
          <a:xfrm>
            <a:off x="6260440" y="417885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A14AD5C-E1A9-4226-9505-4D9651B58B60}"/>
              </a:ext>
            </a:extLst>
          </p:cNvPr>
          <p:cNvSpPr/>
          <p:nvPr/>
        </p:nvSpPr>
        <p:spPr>
          <a:xfrm>
            <a:off x="6494593" y="450119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1D799DC-875B-41E3-94E2-C2E491749B4D}"/>
              </a:ext>
            </a:extLst>
          </p:cNvPr>
          <p:cNvSpPr/>
          <p:nvPr/>
        </p:nvSpPr>
        <p:spPr>
          <a:xfrm>
            <a:off x="6750974" y="4151545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B5060F0-218E-474E-82FC-7D13D7CDE409}"/>
              </a:ext>
            </a:extLst>
          </p:cNvPr>
          <p:cNvSpPr/>
          <p:nvPr/>
        </p:nvSpPr>
        <p:spPr>
          <a:xfrm>
            <a:off x="6910253" y="444218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2F00A53-5E1B-4ED3-A514-73DBC93AECF6}"/>
              </a:ext>
            </a:extLst>
          </p:cNvPr>
          <p:cNvSpPr/>
          <p:nvPr/>
        </p:nvSpPr>
        <p:spPr>
          <a:xfrm>
            <a:off x="7415251" y="43733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273C509-605C-4DD5-A65E-3B0B2AB790A7}"/>
              </a:ext>
            </a:extLst>
          </p:cNvPr>
          <p:cNvSpPr/>
          <p:nvPr/>
        </p:nvSpPr>
        <p:spPr>
          <a:xfrm>
            <a:off x="7747225" y="420894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3E233D8-B583-4BBE-A0FB-B2F55452F638}"/>
              </a:ext>
            </a:extLst>
          </p:cNvPr>
          <p:cNvSpPr/>
          <p:nvPr/>
        </p:nvSpPr>
        <p:spPr>
          <a:xfrm>
            <a:off x="8012342" y="448766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50147D1-6CEB-4E95-A2D3-A1FEEFB83419}"/>
              </a:ext>
            </a:extLst>
          </p:cNvPr>
          <p:cNvSpPr/>
          <p:nvPr/>
        </p:nvSpPr>
        <p:spPr>
          <a:xfrm>
            <a:off x="8352623" y="456801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4B45E-EFD8-4B1D-A539-212AFA8135C7}"/>
              </a:ext>
            </a:extLst>
          </p:cNvPr>
          <p:cNvSpPr/>
          <p:nvPr/>
        </p:nvSpPr>
        <p:spPr>
          <a:xfrm rot="6157754">
            <a:off x="7690868" y="3829334"/>
            <a:ext cx="712166" cy="144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88CCF3C-2B29-4A96-A50F-54F54131E2E2}"/>
              </a:ext>
            </a:extLst>
          </p:cNvPr>
          <p:cNvSpPr/>
          <p:nvPr/>
        </p:nvSpPr>
        <p:spPr>
          <a:xfrm>
            <a:off x="6367510" y="521238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260EE12-608B-499B-AFD6-2C00C2C3E569}"/>
              </a:ext>
            </a:extLst>
          </p:cNvPr>
          <p:cNvSpPr/>
          <p:nvPr/>
        </p:nvSpPr>
        <p:spPr>
          <a:xfrm>
            <a:off x="6666055" y="5436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B43FF92-61C0-46BC-9BCD-1A19B1E0780C}"/>
              </a:ext>
            </a:extLst>
          </p:cNvPr>
          <p:cNvSpPr/>
          <p:nvPr/>
        </p:nvSpPr>
        <p:spPr>
          <a:xfrm>
            <a:off x="6926309" y="525439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AB51E8B-3401-469B-B067-C541EF2B4630}"/>
              </a:ext>
            </a:extLst>
          </p:cNvPr>
          <p:cNvSpPr/>
          <p:nvPr/>
        </p:nvSpPr>
        <p:spPr>
          <a:xfrm rot="10628119">
            <a:off x="6141594" y="3855228"/>
            <a:ext cx="1109788" cy="20922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0BBDBB9-4DBA-4F68-9409-58C19E6EBA36}"/>
              </a:ext>
            </a:extLst>
          </p:cNvPr>
          <p:cNvSpPr/>
          <p:nvPr/>
        </p:nvSpPr>
        <p:spPr>
          <a:xfrm>
            <a:off x="7418066" y="548737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E554F46-166B-4DB6-A789-EF26787B0584}"/>
              </a:ext>
            </a:extLst>
          </p:cNvPr>
          <p:cNvSpPr/>
          <p:nvPr/>
        </p:nvSpPr>
        <p:spPr>
          <a:xfrm>
            <a:off x="7509151" y="52080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5C994BAC-B991-4ABB-A502-9AD8612EA84D}"/>
              </a:ext>
            </a:extLst>
          </p:cNvPr>
          <p:cNvSpPr/>
          <p:nvPr/>
        </p:nvSpPr>
        <p:spPr>
          <a:xfrm>
            <a:off x="7919983" y="521238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C15A7A2-D0E0-464E-8F7B-D7A9C352D1FA}"/>
              </a:ext>
            </a:extLst>
          </p:cNvPr>
          <p:cNvSpPr/>
          <p:nvPr/>
        </p:nvSpPr>
        <p:spPr>
          <a:xfrm>
            <a:off x="8068356" y="54747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06A7CF4-BC4A-4F1C-994E-8F7BD8D4C018}"/>
              </a:ext>
            </a:extLst>
          </p:cNvPr>
          <p:cNvSpPr/>
          <p:nvPr/>
        </p:nvSpPr>
        <p:spPr>
          <a:xfrm rot="16011199">
            <a:off x="7509663" y="4886983"/>
            <a:ext cx="771801" cy="11939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AAA6650-AF5D-46B0-8873-0B8839B16BB3}"/>
              </a:ext>
            </a:extLst>
          </p:cNvPr>
          <p:cNvSpPr/>
          <p:nvPr/>
        </p:nvSpPr>
        <p:spPr>
          <a:xfrm>
            <a:off x="3581170" y="4345765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21C27A7-6892-4EE3-8507-40AE9EA9868A}"/>
              </a:ext>
            </a:extLst>
          </p:cNvPr>
          <p:cNvSpPr/>
          <p:nvPr/>
        </p:nvSpPr>
        <p:spPr>
          <a:xfrm>
            <a:off x="4875167" y="4478136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2F73083-2335-4526-AFD0-35B3AED8B330}"/>
              </a:ext>
            </a:extLst>
          </p:cNvPr>
          <p:cNvSpPr/>
          <p:nvPr/>
        </p:nvSpPr>
        <p:spPr>
          <a:xfrm>
            <a:off x="4457178" y="531588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C535A8A-76CD-41BA-91A1-637BA68BB704}"/>
              </a:ext>
            </a:extLst>
          </p:cNvPr>
          <p:cNvSpPr/>
          <p:nvPr/>
        </p:nvSpPr>
        <p:spPr>
          <a:xfrm>
            <a:off x="4963788" y="5326682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A1C302B-E06F-4ECD-81DE-D30C35AF12DD}"/>
              </a:ext>
            </a:extLst>
          </p:cNvPr>
          <p:cNvSpPr txBox="1"/>
          <p:nvPr/>
        </p:nvSpPr>
        <p:spPr>
          <a:xfrm>
            <a:off x="3412828" y="3976433"/>
            <a:ext cx="5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x4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9F3597F-51AF-40B4-81BE-BE8396879992}"/>
              </a:ext>
            </a:extLst>
          </p:cNvPr>
          <p:cNvSpPr txBox="1"/>
          <p:nvPr/>
        </p:nvSpPr>
        <p:spPr>
          <a:xfrm>
            <a:off x="4742344" y="4081179"/>
            <a:ext cx="5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325DEBD-6D01-4647-9220-24464648D665}"/>
              </a:ext>
            </a:extLst>
          </p:cNvPr>
          <p:cNvSpPr txBox="1"/>
          <p:nvPr/>
        </p:nvSpPr>
        <p:spPr>
          <a:xfrm>
            <a:off x="3513225" y="5455704"/>
            <a:ext cx="5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0C49433-E395-4861-AC54-2AE33C3A8CD1}"/>
              </a:ext>
            </a:extLst>
          </p:cNvPr>
          <p:cNvSpPr txBox="1"/>
          <p:nvPr/>
        </p:nvSpPr>
        <p:spPr>
          <a:xfrm>
            <a:off x="4352341" y="5522325"/>
            <a:ext cx="5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66FD6B7-FC64-4435-AD57-B74F2BD2B617}"/>
              </a:ext>
            </a:extLst>
          </p:cNvPr>
          <p:cNvSpPr txBox="1"/>
          <p:nvPr/>
        </p:nvSpPr>
        <p:spPr>
          <a:xfrm>
            <a:off x="4906005" y="5512799"/>
            <a:ext cx="5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F3ADC08-722F-43F1-B66A-AD1C65664481}"/>
              </a:ext>
            </a:extLst>
          </p:cNvPr>
          <p:cNvSpPr/>
          <p:nvPr/>
        </p:nvSpPr>
        <p:spPr>
          <a:xfrm rot="5553382">
            <a:off x="4477726" y="4997813"/>
            <a:ext cx="712166" cy="11528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74A3BD6F-AB77-4394-B357-AC3304436817}"/>
              </a:ext>
            </a:extLst>
          </p:cNvPr>
          <p:cNvSpPr/>
          <p:nvPr/>
        </p:nvSpPr>
        <p:spPr>
          <a:xfrm rot="10524831">
            <a:off x="3401181" y="3891934"/>
            <a:ext cx="594671" cy="20970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CDF0A60C-A022-49AD-A3FC-822242E671B6}"/>
              </a:ext>
            </a:extLst>
          </p:cNvPr>
          <p:cNvSpPr/>
          <p:nvPr/>
        </p:nvSpPr>
        <p:spPr>
          <a:xfrm rot="11141710">
            <a:off x="4673984" y="4116721"/>
            <a:ext cx="626824" cy="6494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63BD8E77-7E74-4728-98A6-A3D2C43E23BB}"/>
              </a:ext>
            </a:extLst>
          </p:cNvPr>
          <p:cNvSpPr/>
          <p:nvPr/>
        </p:nvSpPr>
        <p:spPr>
          <a:xfrm>
            <a:off x="5677845" y="4843800"/>
            <a:ext cx="581781" cy="37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00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1D72-6737-476F-9A90-D94364FA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more colors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5A426-4313-41AF-9C33-069A77A9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7F7A48-0184-4AAB-AE9B-D965F19F932A}"/>
              </a:ext>
            </a:extLst>
          </p:cNvPr>
          <p:cNvSpPr/>
          <p:nvPr/>
        </p:nvSpPr>
        <p:spPr>
          <a:xfrm>
            <a:off x="989330" y="238236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E8C358-5CFB-4A84-8C62-D464F9E0A280}"/>
              </a:ext>
            </a:extLst>
          </p:cNvPr>
          <p:cNvSpPr/>
          <p:nvPr/>
        </p:nvSpPr>
        <p:spPr>
          <a:xfrm>
            <a:off x="1063308" y="400193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108A65-083F-44F1-88A7-ACB5219FEFD9}"/>
              </a:ext>
            </a:extLst>
          </p:cNvPr>
          <p:cNvSpPr/>
          <p:nvPr/>
        </p:nvSpPr>
        <p:spPr>
          <a:xfrm>
            <a:off x="1558608" y="432578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61728A-094E-4297-97BB-D67CB11715B4}"/>
              </a:ext>
            </a:extLst>
          </p:cNvPr>
          <p:cNvSpPr/>
          <p:nvPr/>
        </p:nvSpPr>
        <p:spPr>
          <a:xfrm>
            <a:off x="3097213" y="423053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65653-13FD-4241-9AFC-64FCD3EF7055}"/>
              </a:ext>
            </a:extLst>
          </p:cNvPr>
          <p:cNvSpPr/>
          <p:nvPr/>
        </p:nvSpPr>
        <p:spPr>
          <a:xfrm>
            <a:off x="2832735" y="215392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803433-40F5-4FE8-B4FD-FCA1C0BFFA1B}"/>
              </a:ext>
            </a:extLst>
          </p:cNvPr>
          <p:cNvSpPr/>
          <p:nvPr/>
        </p:nvSpPr>
        <p:spPr>
          <a:xfrm>
            <a:off x="3656330" y="249666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DA3ED6-E953-477D-9531-C82D57295A61}"/>
              </a:ext>
            </a:extLst>
          </p:cNvPr>
          <p:cNvSpPr/>
          <p:nvPr/>
        </p:nvSpPr>
        <p:spPr>
          <a:xfrm>
            <a:off x="1568133" y="256365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EF98F3-1EB9-4D3D-AAF4-B475F13F0DA8}"/>
              </a:ext>
            </a:extLst>
          </p:cNvPr>
          <p:cNvSpPr/>
          <p:nvPr/>
        </p:nvSpPr>
        <p:spPr>
          <a:xfrm>
            <a:off x="3211513" y="190643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37C878-BC90-4234-8C94-86ECE46BE593}"/>
              </a:ext>
            </a:extLst>
          </p:cNvPr>
          <p:cNvSpPr/>
          <p:nvPr/>
        </p:nvSpPr>
        <p:spPr>
          <a:xfrm>
            <a:off x="3276918" y="258286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26E70C-75B8-43F0-A939-50E0647528F3}"/>
              </a:ext>
            </a:extLst>
          </p:cNvPr>
          <p:cNvSpPr/>
          <p:nvPr/>
        </p:nvSpPr>
        <p:spPr>
          <a:xfrm>
            <a:off x="1604011" y="384984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31391B-026A-4A19-8076-535DC925179D}"/>
              </a:ext>
            </a:extLst>
          </p:cNvPr>
          <p:cNvSpPr/>
          <p:nvPr/>
        </p:nvSpPr>
        <p:spPr>
          <a:xfrm>
            <a:off x="3319463" y="383159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E00375-E91A-4858-B935-6C0BF16DDFF3}"/>
              </a:ext>
            </a:extLst>
          </p:cNvPr>
          <p:cNvSpPr/>
          <p:nvPr/>
        </p:nvSpPr>
        <p:spPr>
          <a:xfrm>
            <a:off x="3548063" y="426894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6">
                <a:extLst>
                  <a:ext uri="{FF2B5EF4-FFF2-40B4-BE49-F238E27FC236}">
                    <a16:creationId xmlns:a16="http://schemas.microsoft.com/office/drawing/2014/main" id="{6CAF27C2-827A-4AD1-84B1-949D8626A2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3887" y="2121555"/>
                <a:ext cx="3948113" cy="45259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 dirty="0"/>
                  <a:t>For each color </a:t>
                </a:r>
                <a:r>
                  <a:rPr lang="en-US" b="0" i="1" dirty="0"/>
                  <a:t>i</a:t>
                </a:r>
                <a:r>
                  <a:rPr lang="en-US" b="0" dirty="0"/>
                  <a:t>, we get bounds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to bound the proportional representation of </a:t>
                </a:r>
                <a:r>
                  <a:rPr lang="en-US" b="0" i="1" dirty="0" err="1"/>
                  <a:t>i</a:t>
                </a:r>
                <a:r>
                  <a:rPr lang="en-US" b="0" dirty="0"/>
                  <a:t>.</a:t>
                </a:r>
              </a:p>
              <a:p>
                <a:endParaRPr lang="en-US" b="0" dirty="0"/>
              </a:p>
              <a:p>
                <a:r>
                  <a:rPr lang="en-US" b="0" dirty="0"/>
                  <a:t>A cluster </a:t>
                </a:r>
                <a:r>
                  <a:rPr lang="en-US" b="0" i="1" dirty="0"/>
                  <a:t>C</a:t>
                </a:r>
                <a:r>
                  <a:rPr lang="en-US" b="0" dirty="0"/>
                  <a:t> is fair if for all colors </a:t>
                </a:r>
                <a:r>
                  <a:rPr lang="en-US" b="0" i="1" dirty="0"/>
                  <a:t>i</a:t>
                </a:r>
                <a:r>
                  <a:rPr lang="en-US" b="0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b="0" dirty="0"/>
                            <m:t>α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b="0" dirty="0"/>
                            <m:t>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b="0" dirty="0"/>
                  <a:t> is the number of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colored points in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 xmlns="">
          <p:sp>
            <p:nvSpPr>
              <p:cNvPr id="25" name="Content Placeholder 6">
                <a:extLst>
                  <a:ext uri="{FF2B5EF4-FFF2-40B4-BE49-F238E27FC236}">
                    <a16:creationId xmlns:a16="http://schemas.microsoft.com/office/drawing/2014/main" id="{6CAF27C2-827A-4AD1-84B1-949D8626A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887" y="2121555"/>
                <a:ext cx="3948113" cy="4525963"/>
              </a:xfrm>
              <a:prstGeom prst="rect">
                <a:avLst/>
              </a:prstGeom>
              <a:blipFill>
                <a:blip r:embed="rId2"/>
                <a:stretch>
                  <a:fillRect l="-1543" t="-539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D8EE3FE-C46A-40A2-B066-C24E4BD6A75D}"/>
              </a:ext>
            </a:extLst>
          </p:cNvPr>
          <p:cNvSpPr txBox="1"/>
          <p:nvPr/>
        </p:nvSpPr>
        <p:spPr>
          <a:xfrm>
            <a:off x="1094768" y="5271699"/>
            <a:ext cx="28133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KEY:</a:t>
            </a:r>
          </a:p>
          <a:p>
            <a:endParaRPr lang="en-US" sz="1200" dirty="0"/>
          </a:p>
          <a:p>
            <a:r>
              <a:rPr lang="en-US" sz="1200" dirty="0"/>
              <a:t>       = Right-leaning article</a:t>
            </a:r>
          </a:p>
          <a:p>
            <a:r>
              <a:rPr lang="en-US" sz="1200" dirty="0"/>
              <a:t>      </a:t>
            </a:r>
          </a:p>
          <a:p>
            <a:r>
              <a:rPr lang="en-US" sz="1200" dirty="0"/>
              <a:t>       = Left-leaning article</a:t>
            </a:r>
          </a:p>
          <a:p>
            <a:endParaRPr lang="en-US" sz="1200" dirty="0"/>
          </a:p>
          <a:p>
            <a:r>
              <a:rPr lang="en-US" sz="1200" dirty="0"/>
              <a:t>       = Green party-leaning article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4B1067-3958-4427-A630-6A786DF4A934}"/>
              </a:ext>
            </a:extLst>
          </p:cNvPr>
          <p:cNvSpPr/>
          <p:nvPr/>
        </p:nvSpPr>
        <p:spPr>
          <a:xfrm>
            <a:off x="1219200" y="566523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7FC377-377F-4799-BD55-5CA14B5B2F95}"/>
              </a:ext>
            </a:extLst>
          </p:cNvPr>
          <p:cNvSpPr/>
          <p:nvPr/>
        </p:nvSpPr>
        <p:spPr>
          <a:xfrm>
            <a:off x="1219200" y="602808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396690-CE09-4F4D-8682-43CD56EE03D2}"/>
              </a:ext>
            </a:extLst>
          </p:cNvPr>
          <p:cNvSpPr/>
          <p:nvPr/>
        </p:nvSpPr>
        <p:spPr>
          <a:xfrm>
            <a:off x="1230195" y="6397303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2D9F2C-13C8-4749-A993-863376971631}"/>
              </a:ext>
            </a:extLst>
          </p:cNvPr>
          <p:cNvSpPr/>
          <p:nvPr/>
        </p:nvSpPr>
        <p:spPr>
          <a:xfrm>
            <a:off x="1873886" y="4086614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73D7D1B-CC21-4D5C-93BB-2C68126FF31A}"/>
              </a:ext>
            </a:extLst>
          </p:cNvPr>
          <p:cNvSpPr/>
          <p:nvPr/>
        </p:nvSpPr>
        <p:spPr>
          <a:xfrm>
            <a:off x="1418728" y="2089709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74F839F-B2DE-4FD8-8A50-B51303B30BB4}"/>
              </a:ext>
            </a:extLst>
          </p:cNvPr>
          <p:cNvSpPr/>
          <p:nvPr/>
        </p:nvSpPr>
        <p:spPr>
          <a:xfrm>
            <a:off x="2865156" y="2506083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0EC863-EEA2-4F98-BB5B-0F674FF79DF3}"/>
              </a:ext>
            </a:extLst>
          </p:cNvPr>
          <p:cNvSpPr/>
          <p:nvPr/>
        </p:nvSpPr>
        <p:spPr>
          <a:xfrm>
            <a:off x="3325813" y="2288544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A856A6-5EC8-4D87-867B-5758DD8DE8F8}"/>
              </a:ext>
            </a:extLst>
          </p:cNvPr>
          <p:cNvSpPr/>
          <p:nvPr/>
        </p:nvSpPr>
        <p:spPr>
          <a:xfrm>
            <a:off x="1270617" y="2544847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C1ABD0C-DD36-445E-8D25-E49F3BAC3327}"/>
              </a:ext>
            </a:extLst>
          </p:cNvPr>
          <p:cNvSpPr/>
          <p:nvPr/>
        </p:nvSpPr>
        <p:spPr>
          <a:xfrm>
            <a:off x="1797506" y="2259881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9A8041-1C01-4BE0-90E9-877C2AE62780}"/>
              </a:ext>
            </a:extLst>
          </p:cNvPr>
          <p:cNvSpPr/>
          <p:nvPr/>
        </p:nvSpPr>
        <p:spPr>
          <a:xfrm>
            <a:off x="3623309" y="4032789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1D72-6737-476F-9A90-D94364FA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more colors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5A426-4313-41AF-9C33-069A77A9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7F7A48-0184-4AAB-AE9B-D965F19F932A}"/>
              </a:ext>
            </a:extLst>
          </p:cNvPr>
          <p:cNvSpPr/>
          <p:nvPr/>
        </p:nvSpPr>
        <p:spPr>
          <a:xfrm>
            <a:off x="989330" y="238236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E8C358-5CFB-4A84-8C62-D464F9E0A280}"/>
              </a:ext>
            </a:extLst>
          </p:cNvPr>
          <p:cNvSpPr/>
          <p:nvPr/>
        </p:nvSpPr>
        <p:spPr>
          <a:xfrm>
            <a:off x="1063308" y="400193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108A65-083F-44F1-88A7-ACB5219FEFD9}"/>
              </a:ext>
            </a:extLst>
          </p:cNvPr>
          <p:cNvSpPr/>
          <p:nvPr/>
        </p:nvSpPr>
        <p:spPr>
          <a:xfrm>
            <a:off x="1558608" y="432578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61728A-094E-4297-97BB-D67CB11715B4}"/>
              </a:ext>
            </a:extLst>
          </p:cNvPr>
          <p:cNvSpPr/>
          <p:nvPr/>
        </p:nvSpPr>
        <p:spPr>
          <a:xfrm>
            <a:off x="3097213" y="423053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65653-13FD-4241-9AFC-64FCD3EF7055}"/>
              </a:ext>
            </a:extLst>
          </p:cNvPr>
          <p:cNvSpPr/>
          <p:nvPr/>
        </p:nvSpPr>
        <p:spPr>
          <a:xfrm>
            <a:off x="2832735" y="215392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803433-40F5-4FE8-B4FD-FCA1C0BFFA1B}"/>
              </a:ext>
            </a:extLst>
          </p:cNvPr>
          <p:cNvSpPr/>
          <p:nvPr/>
        </p:nvSpPr>
        <p:spPr>
          <a:xfrm>
            <a:off x="3656330" y="249666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DA3ED6-E953-477D-9531-C82D57295A61}"/>
              </a:ext>
            </a:extLst>
          </p:cNvPr>
          <p:cNvSpPr/>
          <p:nvPr/>
        </p:nvSpPr>
        <p:spPr>
          <a:xfrm>
            <a:off x="1568133" y="256365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EF98F3-1EB9-4D3D-AAF4-B475F13F0DA8}"/>
              </a:ext>
            </a:extLst>
          </p:cNvPr>
          <p:cNvSpPr/>
          <p:nvPr/>
        </p:nvSpPr>
        <p:spPr>
          <a:xfrm>
            <a:off x="3211513" y="190643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37C878-BC90-4234-8C94-86ECE46BE593}"/>
              </a:ext>
            </a:extLst>
          </p:cNvPr>
          <p:cNvSpPr/>
          <p:nvPr/>
        </p:nvSpPr>
        <p:spPr>
          <a:xfrm>
            <a:off x="3276918" y="258286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26E70C-75B8-43F0-A939-50E0647528F3}"/>
              </a:ext>
            </a:extLst>
          </p:cNvPr>
          <p:cNvSpPr/>
          <p:nvPr/>
        </p:nvSpPr>
        <p:spPr>
          <a:xfrm>
            <a:off x="1604011" y="384984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31391B-026A-4A19-8076-535DC925179D}"/>
              </a:ext>
            </a:extLst>
          </p:cNvPr>
          <p:cNvSpPr/>
          <p:nvPr/>
        </p:nvSpPr>
        <p:spPr>
          <a:xfrm>
            <a:off x="3319463" y="383159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E00375-E91A-4858-B935-6C0BF16DDFF3}"/>
              </a:ext>
            </a:extLst>
          </p:cNvPr>
          <p:cNvSpPr/>
          <p:nvPr/>
        </p:nvSpPr>
        <p:spPr>
          <a:xfrm>
            <a:off x="3548063" y="426894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77D48B-C50F-4802-ACF4-72C411CA2D1E}"/>
              </a:ext>
            </a:extLst>
          </p:cNvPr>
          <p:cNvSpPr/>
          <p:nvPr/>
        </p:nvSpPr>
        <p:spPr>
          <a:xfrm rot="6516668">
            <a:off x="1047231" y="1775560"/>
            <a:ext cx="952945" cy="1386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8EE3FE-C46A-40A2-B066-C24E4BD6A75D}"/>
              </a:ext>
            </a:extLst>
          </p:cNvPr>
          <p:cNvSpPr txBox="1"/>
          <p:nvPr/>
        </p:nvSpPr>
        <p:spPr>
          <a:xfrm>
            <a:off x="1094768" y="5271699"/>
            <a:ext cx="28133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KEY:</a:t>
            </a:r>
          </a:p>
          <a:p>
            <a:endParaRPr lang="en-US" sz="1200" dirty="0"/>
          </a:p>
          <a:p>
            <a:r>
              <a:rPr lang="en-US" sz="1200" dirty="0"/>
              <a:t>       = Right-leaning article</a:t>
            </a:r>
          </a:p>
          <a:p>
            <a:r>
              <a:rPr lang="en-US" sz="1200" dirty="0"/>
              <a:t>      </a:t>
            </a:r>
          </a:p>
          <a:p>
            <a:r>
              <a:rPr lang="en-US" sz="1200" dirty="0"/>
              <a:t>       = Left-leaning article</a:t>
            </a:r>
          </a:p>
          <a:p>
            <a:endParaRPr lang="en-US" sz="1200" dirty="0"/>
          </a:p>
          <a:p>
            <a:r>
              <a:rPr lang="en-US" sz="1200" dirty="0"/>
              <a:t>       = Green party-leaning article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4B1067-3958-4427-A630-6A786DF4A934}"/>
              </a:ext>
            </a:extLst>
          </p:cNvPr>
          <p:cNvSpPr/>
          <p:nvPr/>
        </p:nvSpPr>
        <p:spPr>
          <a:xfrm>
            <a:off x="1219200" y="566523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7FC377-377F-4799-BD55-5CA14B5B2F95}"/>
              </a:ext>
            </a:extLst>
          </p:cNvPr>
          <p:cNvSpPr/>
          <p:nvPr/>
        </p:nvSpPr>
        <p:spPr>
          <a:xfrm>
            <a:off x="1219200" y="602808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396690-CE09-4F4D-8682-43CD56EE03D2}"/>
              </a:ext>
            </a:extLst>
          </p:cNvPr>
          <p:cNvSpPr/>
          <p:nvPr/>
        </p:nvSpPr>
        <p:spPr>
          <a:xfrm>
            <a:off x="1230195" y="6397303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2D9F2C-13C8-4749-A993-863376971631}"/>
              </a:ext>
            </a:extLst>
          </p:cNvPr>
          <p:cNvSpPr/>
          <p:nvPr/>
        </p:nvSpPr>
        <p:spPr>
          <a:xfrm>
            <a:off x="1873886" y="4086614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73D7D1B-CC21-4D5C-93BB-2C68126FF31A}"/>
              </a:ext>
            </a:extLst>
          </p:cNvPr>
          <p:cNvSpPr/>
          <p:nvPr/>
        </p:nvSpPr>
        <p:spPr>
          <a:xfrm>
            <a:off x="1418728" y="2089709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74F839F-B2DE-4FD8-8A50-B51303B30BB4}"/>
              </a:ext>
            </a:extLst>
          </p:cNvPr>
          <p:cNvSpPr/>
          <p:nvPr/>
        </p:nvSpPr>
        <p:spPr>
          <a:xfrm>
            <a:off x="2865156" y="2506083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0EC863-EEA2-4F98-BB5B-0F674FF79DF3}"/>
              </a:ext>
            </a:extLst>
          </p:cNvPr>
          <p:cNvSpPr/>
          <p:nvPr/>
        </p:nvSpPr>
        <p:spPr>
          <a:xfrm>
            <a:off x="3325813" y="2288544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A856A6-5EC8-4D87-867B-5758DD8DE8F8}"/>
              </a:ext>
            </a:extLst>
          </p:cNvPr>
          <p:cNvSpPr/>
          <p:nvPr/>
        </p:nvSpPr>
        <p:spPr>
          <a:xfrm>
            <a:off x="1270617" y="2544847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C1ABD0C-DD36-445E-8D25-E49F3BAC3327}"/>
              </a:ext>
            </a:extLst>
          </p:cNvPr>
          <p:cNvSpPr/>
          <p:nvPr/>
        </p:nvSpPr>
        <p:spPr>
          <a:xfrm>
            <a:off x="1797506" y="2259881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9A8041-1C01-4BE0-90E9-877C2AE62780}"/>
              </a:ext>
            </a:extLst>
          </p:cNvPr>
          <p:cNvSpPr/>
          <p:nvPr/>
        </p:nvSpPr>
        <p:spPr>
          <a:xfrm>
            <a:off x="3623309" y="4032789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2136AC-68CD-499C-AC87-65986EFF9811}"/>
              </a:ext>
            </a:extLst>
          </p:cNvPr>
          <p:cNvSpPr/>
          <p:nvPr/>
        </p:nvSpPr>
        <p:spPr>
          <a:xfrm rot="8250888">
            <a:off x="2783894" y="1767799"/>
            <a:ext cx="1144229" cy="13834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4EEDF5C-B3DF-41C0-A1FD-258D56561217}"/>
              </a:ext>
            </a:extLst>
          </p:cNvPr>
          <p:cNvSpPr/>
          <p:nvPr/>
        </p:nvSpPr>
        <p:spPr>
          <a:xfrm rot="9939434">
            <a:off x="980862" y="3676124"/>
            <a:ext cx="1216435" cy="10800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ABCD0F8-907F-41EC-BBD3-3CA79AFD9BE6}"/>
              </a:ext>
            </a:extLst>
          </p:cNvPr>
          <p:cNvSpPr/>
          <p:nvPr/>
        </p:nvSpPr>
        <p:spPr>
          <a:xfrm rot="12518161">
            <a:off x="3025256" y="3746014"/>
            <a:ext cx="942733" cy="9662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6">
                <a:extLst>
                  <a:ext uri="{FF2B5EF4-FFF2-40B4-BE49-F238E27FC236}">
                    <a16:creationId xmlns:a16="http://schemas.microsoft.com/office/drawing/2014/main" id="{665016C4-ED86-4A16-BCAC-124859B29C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76260" y="1636740"/>
                <a:ext cx="3948113" cy="45259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 dirty="0"/>
                  <a:t>Is this clustering fair for the following values?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en-US" b="0" dirty="0"/>
                  <a:t>= 1/4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β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en-US" b="0" dirty="0"/>
                  <a:t> = 1/2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</m:oMath>
                </a14:m>
                <a:r>
                  <a:rPr lang="en-US" b="0" dirty="0"/>
                  <a:t>= 1/3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β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</m:oMath>
                </a14:m>
                <a:r>
                  <a:rPr lang="en-US" b="0" dirty="0"/>
                  <a:t> = 1/2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</m:oMath>
                </a14:m>
                <a:r>
                  <a:rPr lang="en-US" b="0" dirty="0"/>
                  <a:t>= 1/4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β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</m:oMath>
                </a14:m>
                <a:r>
                  <a:rPr lang="en-US" b="0" dirty="0"/>
                  <a:t> = 1/2</a:t>
                </a:r>
              </a:p>
              <a:p>
                <a:endParaRPr lang="en-US" b="0" dirty="0"/>
              </a:p>
              <a:p>
                <a:r>
                  <a:rPr lang="en-US" b="0" dirty="0"/>
                  <a:t>What about…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α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en-US" b="0" dirty="0"/>
                  <a:t>= 1/5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β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en-US" b="0" dirty="0"/>
                  <a:t> = 1/2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α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</m:oMath>
                </a14:m>
                <a:r>
                  <a:rPr lang="en-US" b="0" dirty="0"/>
                  <a:t>= 1/4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β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</m:oMath>
                </a14:m>
                <a:r>
                  <a:rPr lang="en-US" b="0" dirty="0"/>
                  <a:t> = 3/5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α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</m:oMath>
                </a14:m>
                <a:r>
                  <a:rPr lang="en-US" b="0" dirty="0"/>
                  <a:t>= 1/4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β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</m:oMath>
                </a14:m>
                <a:r>
                  <a:rPr lang="en-US" b="0" dirty="0"/>
                  <a:t> = 1/2</a:t>
                </a: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2" name="Content Placeholder 6">
                <a:extLst>
                  <a:ext uri="{FF2B5EF4-FFF2-40B4-BE49-F238E27FC236}">
                    <a16:creationId xmlns:a16="http://schemas.microsoft.com/office/drawing/2014/main" id="{665016C4-ED86-4A16-BCAC-124859B29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260" y="1636740"/>
                <a:ext cx="3948113" cy="4525963"/>
              </a:xfrm>
              <a:prstGeom prst="rect">
                <a:avLst/>
              </a:prstGeom>
              <a:blipFill>
                <a:blip r:embed="rId2"/>
                <a:stretch>
                  <a:fillRect l="-1698" t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" descr="X Red Mark - Free vector graphic on Pixabay">
            <a:extLst>
              <a:ext uri="{FF2B5EF4-FFF2-40B4-BE49-F238E27FC236}">
                <a16:creationId xmlns:a16="http://schemas.microsoft.com/office/drawing/2014/main" id="{371536C2-558C-4FC4-A0F3-52A27F31F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665" y="2451353"/>
            <a:ext cx="224606" cy="22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X Red Mark - Free vector graphic on Pixabay">
            <a:extLst>
              <a:ext uri="{FF2B5EF4-FFF2-40B4-BE49-F238E27FC236}">
                <a16:creationId xmlns:a16="http://schemas.microsoft.com/office/drawing/2014/main" id="{4B4B2CBD-20E6-4FEA-93D3-916B05AC5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39" y="2917223"/>
            <a:ext cx="224606" cy="22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X Red Mark - Free vector graphic on Pixabay">
            <a:extLst>
              <a:ext uri="{FF2B5EF4-FFF2-40B4-BE49-F238E27FC236}">
                <a16:creationId xmlns:a16="http://schemas.microsoft.com/office/drawing/2014/main" id="{16B6351B-2BED-4499-B3F5-61732682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644" y="2917223"/>
            <a:ext cx="224606" cy="22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heck Mark Tick - Free vector graphic on Pixabay">
            <a:extLst>
              <a:ext uri="{FF2B5EF4-FFF2-40B4-BE49-F238E27FC236}">
                <a16:creationId xmlns:a16="http://schemas.microsoft.com/office/drawing/2014/main" id="{8D553C2E-E616-4354-B31B-0AD5B2834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391" y="3287581"/>
            <a:ext cx="296895" cy="29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heck Mark Tick - Free vector graphic on Pixabay">
            <a:extLst>
              <a:ext uri="{FF2B5EF4-FFF2-40B4-BE49-F238E27FC236}">
                <a16:creationId xmlns:a16="http://schemas.microsoft.com/office/drawing/2014/main" id="{4A5E8488-A5A0-42E0-92C1-30126BAE0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342" y="3283185"/>
            <a:ext cx="296895" cy="29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Check Mark Tick - Free vector graphic on Pixabay">
            <a:extLst>
              <a:ext uri="{FF2B5EF4-FFF2-40B4-BE49-F238E27FC236}">
                <a16:creationId xmlns:a16="http://schemas.microsoft.com/office/drawing/2014/main" id="{6AA57829-168A-4710-8E52-1B6D2AD9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046" y="2405536"/>
            <a:ext cx="296895" cy="29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Check Mark Tick - Free vector graphic on Pixabay">
            <a:extLst>
              <a:ext uri="{FF2B5EF4-FFF2-40B4-BE49-F238E27FC236}">
                <a16:creationId xmlns:a16="http://schemas.microsoft.com/office/drawing/2014/main" id="{B1957328-A3C7-416D-8F2D-8B0BCF1D2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343" y="5529754"/>
            <a:ext cx="296895" cy="29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Check Mark Tick - Free vector graphic on Pixabay">
            <a:extLst>
              <a:ext uri="{FF2B5EF4-FFF2-40B4-BE49-F238E27FC236}">
                <a16:creationId xmlns:a16="http://schemas.microsoft.com/office/drawing/2014/main" id="{73B12F24-5F75-416F-854E-99FF0A5BE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294" y="5525358"/>
            <a:ext cx="296895" cy="29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Check Mark Tick - Free vector graphic on Pixabay">
            <a:extLst>
              <a:ext uri="{FF2B5EF4-FFF2-40B4-BE49-F238E27FC236}">
                <a16:creationId xmlns:a16="http://schemas.microsoft.com/office/drawing/2014/main" id="{C5455D15-59A4-4CEA-8186-52A34668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998" y="4647709"/>
            <a:ext cx="296895" cy="29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heck Mark Tick - Free vector graphic on Pixabay">
            <a:extLst>
              <a:ext uri="{FF2B5EF4-FFF2-40B4-BE49-F238E27FC236}">
                <a16:creationId xmlns:a16="http://schemas.microsoft.com/office/drawing/2014/main" id="{979AF97F-230F-43AD-AC0F-B1B0EEDE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520" y="4647709"/>
            <a:ext cx="296895" cy="29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Check Mark Tick - Free vector graphic on Pixabay">
            <a:extLst>
              <a:ext uri="{FF2B5EF4-FFF2-40B4-BE49-F238E27FC236}">
                <a16:creationId xmlns:a16="http://schemas.microsoft.com/office/drawing/2014/main" id="{441B300E-883A-4373-82B9-283E3D4FD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94" y="5091738"/>
            <a:ext cx="296895" cy="29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Check Mark Tick - Free vector graphic on Pixabay">
            <a:extLst>
              <a:ext uri="{FF2B5EF4-FFF2-40B4-BE49-F238E27FC236}">
                <a16:creationId xmlns:a16="http://schemas.microsoft.com/office/drawing/2014/main" id="{D83E2336-A101-47D5-B8DA-850D0BA8F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446" y="5082311"/>
            <a:ext cx="296895" cy="29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44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FEEF-A921-417D-B43F-64D9E4C8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ILP for Fair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9C8C-20F4-4759-9319-B30D444C3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73" y="1752600"/>
            <a:ext cx="7620000" cy="4373563"/>
          </a:xfrm>
        </p:spPr>
        <p:txBody>
          <a:bodyPr/>
          <a:lstStyle/>
          <a:p>
            <a:r>
              <a:rPr lang="en-US" b="0" dirty="0"/>
              <a:t>For this approach, we will use a linear program as an intermediate step, </a:t>
            </a:r>
            <a:r>
              <a:rPr lang="en-US" b="0" i="1" dirty="0"/>
              <a:t>but it will not be used to solve the whole problem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Ignore fairness. Find a good vanilla clustering. This gives cluster centers.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Use a LP relaxation of an ILP to fairly assign points to centers.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Round the LP to an integer solution.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1E2EF-39D1-447A-A3A6-6A5E36D9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9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F453-2AA8-428C-860B-A3C24645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ILP for Fair Clustering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286C-F53B-49B0-B3AD-D332B45E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688942"/>
          </a:xfrm>
        </p:spPr>
        <p:txBody>
          <a:bodyPr/>
          <a:lstStyle/>
          <a:p>
            <a:r>
              <a:rPr lang="en-US" dirty="0"/>
              <a:t>Step 1:</a:t>
            </a:r>
            <a:r>
              <a:rPr lang="en-US" b="0" dirty="0"/>
              <a:t> Ignore fairness. Find a good vanilla clustering.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24462-8F6A-4D2A-B29B-AFC562B8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B07A74-81F3-44BA-BDED-4C652C6B0758}"/>
              </a:ext>
            </a:extLst>
          </p:cNvPr>
          <p:cNvSpPr/>
          <p:nvPr/>
        </p:nvSpPr>
        <p:spPr>
          <a:xfrm>
            <a:off x="1053400" y="335835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096801-9CBD-43C5-844A-2D92229139C5}"/>
              </a:ext>
            </a:extLst>
          </p:cNvPr>
          <p:cNvSpPr/>
          <p:nvPr/>
        </p:nvSpPr>
        <p:spPr>
          <a:xfrm>
            <a:off x="903882" y="4941459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6AABCE-528A-43E2-A84C-4D7A46E8E689}"/>
              </a:ext>
            </a:extLst>
          </p:cNvPr>
          <p:cNvSpPr/>
          <p:nvPr/>
        </p:nvSpPr>
        <p:spPr>
          <a:xfrm>
            <a:off x="1399182" y="5265309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80FDE4-A6AD-4ADE-8878-891DE59A38B9}"/>
              </a:ext>
            </a:extLst>
          </p:cNvPr>
          <p:cNvSpPr/>
          <p:nvPr/>
        </p:nvSpPr>
        <p:spPr>
          <a:xfrm>
            <a:off x="2468416" y="510958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247C88-6595-48F6-8002-98018D919FBA}"/>
              </a:ext>
            </a:extLst>
          </p:cNvPr>
          <p:cNvSpPr/>
          <p:nvPr/>
        </p:nvSpPr>
        <p:spPr>
          <a:xfrm>
            <a:off x="2465823" y="3748942"/>
            <a:ext cx="242564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462D76-E3F7-4192-802E-CC714B1DE0DD}"/>
              </a:ext>
            </a:extLst>
          </p:cNvPr>
          <p:cNvSpPr/>
          <p:nvPr/>
        </p:nvSpPr>
        <p:spPr>
          <a:xfrm>
            <a:off x="3084042" y="3835655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7FB312-239F-4FFF-8BCE-DEE63A0D650A}"/>
              </a:ext>
            </a:extLst>
          </p:cNvPr>
          <p:cNvSpPr/>
          <p:nvPr/>
        </p:nvSpPr>
        <p:spPr>
          <a:xfrm>
            <a:off x="1391650" y="327317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F733D4-E546-4D74-BE4D-B48B3AEE305D}"/>
              </a:ext>
            </a:extLst>
          </p:cNvPr>
          <p:cNvSpPr/>
          <p:nvPr/>
        </p:nvSpPr>
        <p:spPr>
          <a:xfrm>
            <a:off x="2758526" y="3499751"/>
            <a:ext cx="242564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718996-96BB-4C83-8138-F207E549BE66}"/>
              </a:ext>
            </a:extLst>
          </p:cNvPr>
          <p:cNvSpPr/>
          <p:nvPr/>
        </p:nvSpPr>
        <p:spPr>
          <a:xfrm>
            <a:off x="2704630" y="392185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790450-8853-43BC-9DFA-17691C48CA60}"/>
              </a:ext>
            </a:extLst>
          </p:cNvPr>
          <p:cNvSpPr/>
          <p:nvPr/>
        </p:nvSpPr>
        <p:spPr>
          <a:xfrm>
            <a:off x="1444585" y="478937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71D561-459D-4078-9615-156637FBDB7B}"/>
              </a:ext>
            </a:extLst>
          </p:cNvPr>
          <p:cNvSpPr/>
          <p:nvPr/>
        </p:nvSpPr>
        <p:spPr>
          <a:xfrm>
            <a:off x="2690666" y="471064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210DFF-CE81-48F7-8F81-A43010C6C712}"/>
              </a:ext>
            </a:extLst>
          </p:cNvPr>
          <p:cNvSpPr/>
          <p:nvPr/>
        </p:nvSpPr>
        <p:spPr>
          <a:xfrm>
            <a:off x="2919266" y="514800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59C659-0CB2-4AD1-BCCF-E56175B1D327}"/>
              </a:ext>
            </a:extLst>
          </p:cNvPr>
          <p:cNvSpPr/>
          <p:nvPr/>
        </p:nvSpPr>
        <p:spPr>
          <a:xfrm>
            <a:off x="1714460" y="5026142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95153F-F70C-4C39-A036-F6BEC0957353}"/>
              </a:ext>
            </a:extLst>
          </p:cNvPr>
          <p:cNvSpPr/>
          <p:nvPr/>
        </p:nvSpPr>
        <p:spPr>
          <a:xfrm>
            <a:off x="1408962" y="3540934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5ED3DF-C3D5-4F50-BBD0-A3147AED5618}"/>
              </a:ext>
            </a:extLst>
          </p:cNvPr>
          <p:cNvSpPr/>
          <p:nvPr/>
        </p:nvSpPr>
        <p:spPr>
          <a:xfrm>
            <a:off x="1215985" y="3738506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C2D132-CF99-41CA-A886-050850530B76}"/>
              </a:ext>
            </a:extLst>
          </p:cNvPr>
          <p:cNvSpPr/>
          <p:nvPr/>
        </p:nvSpPr>
        <p:spPr>
          <a:xfrm>
            <a:off x="1665283" y="4047471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C9DF87D-3D2B-40E6-BA08-0A9821A4696A}"/>
              </a:ext>
            </a:extLst>
          </p:cNvPr>
          <p:cNvSpPr/>
          <p:nvPr/>
        </p:nvSpPr>
        <p:spPr>
          <a:xfrm>
            <a:off x="2994512" y="4911842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2B3691-3EED-4ADF-938B-B3E27EF65DFC}"/>
              </a:ext>
            </a:extLst>
          </p:cNvPr>
          <p:cNvSpPr/>
          <p:nvPr/>
        </p:nvSpPr>
        <p:spPr>
          <a:xfrm>
            <a:off x="4665122" y="3454576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DEE387-3357-4A64-A94A-5EF9AF408EC8}"/>
              </a:ext>
            </a:extLst>
          </p:cNvPr>
          <p:cNvSpPr/>
          <p:nvPr/>
        </p:nvSpPr>
        <p:spPr>
          <a:xfrm>
            <a:off x="4515604" y="5037679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96947B6-6556-4881-8622-8D62276B67F6}"/>
              </a:ext>
            </a:extLst>
          </p:cNvPr>
          <p:cNvSpPr/>
          <p:nvPr/>
        </p:nvSpPr>
        <p:spPr>
          <a:xfrm>
            <a:off x="5010904" y="5361529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FAD026-9541-4E55-AF5B-09D1AD226FBD}"/>
              </a:ext>
            </a:extLst>
          </p:cNvPr>
          <p:cNvSpPr/>
          <p:nvPr/>
        </p:nvSpPr>
        <p:spPr>
          <a:xfrm>
            <a:off x="6080138" y="5205804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EF567D-0612-4165-ACF3-3D8387443533}"/>
              </a:ext>
            </a:extLst>
          </p:cNvPr>
          <p:cNvSpPr/>
          <p:nvPr/>
        </p:nvSpPr>
        <p:spPr>
          <a:xfrm>
            <a:off x="6077545" y="3845162"/>
            <a:ext cx="242564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9FD9DD-678D-423B-BA87-66785E06155E}"/>
              </a:ext>
            </a:extLst>
          </p:cNvPr>
          <p:cNvSpPr/>
          <p:nvPr/>
        </p:nvSpPr>
        <p:spPr>
          <a:xfrm>
            <a:off x="6695764" y="3931875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D731C9-4BB2-42AC-8AC0-FF5A3BC7597C}"/>
              </a:ext>
            </a:extLst>
          </p:cNvPr>
          <p:cNvSpPr/>
          <p:nvPr/>
        </p:nvSpPr>
        <p:spPr>
          <a:xfrm>
            <a:off x="5003372" y="3369399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2FEA1E4-E0D2-4999-95FE-7732FB17F7D3}"/>
              </a:ext>
            </a:extLst>
          </p:cNvPr>
          <p:cNvSpPr/>
          <p:nvPr/>
        </p:nvSpPr>
        <p:spPr>
          <a:xfrm>
            <a:off x="6370248" y="3595971"/>
            <a:ext cx="242564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CF0B887-2B0B-4580-ABA2-9781995FB30D}"/>
              </a:ext>
            </a:extLst>
          </p:cNvPr>
          <p:cNvSpPr/>
          <p:nvPr/>
        </p:nvSpPr>
        <p:spPr>
          <a:xfrm>
            <a:off x="6316352" y="4018077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E7436B-FEDB-42C6-8AA5-45DB050ABE2E}"/>
              </a:ext>
            </a:extLst>
          </p:cNvPr>
          <p:cNvSpPr/>
          <p:nvPr/>
        </p:nvSpPr>
        <p:spPr>
          <a:xfrm>
            <a:off x="5056307" y="4885597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9A43029-D950-4033-81AE-5E68AC7337F9}"/>
              </a:ext>
            </a:extLst>
          </p:cNvPr>
          <p:cNvSpPr/>
          <p:nvPr/>
        </p:nvSpPr>
        <p:spPr>
          <a:xfrm>
            <a:off x="6302388" y="4806867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3F330D2-5D5D-4EEF-A950-3D12EEA75AC9}"/>
              </a:ext>
            </a:extLst>
          </p:cNvPr>
          <p:cNvSpPr/>
          <p:nvPr/>
        </p:nvSpPr>
        <p:spPr>
          <a:xfrm>
            <a:off x="6530988" y="5244222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DB5AAE-90FF-4268-B9E1-04B7A0994C63}"/>
              </a:ext>
            </a:extLst>
          </p:cNvPr>
          <p:cNvSpPr/>
          <p:nvPr/>
        </p:nvSpPr>
        <p:spPr>
          <a:xfrm rot="8944927">
            <a:off x="4641200" y="3117591"/>
            <a:ext cx="952945" cy="1386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A589834-0BE5-4222-843F-9818A5753339}"/>
              </a:ext>
            </a:extLst>
          </p:cNvPr>
          <p:cNvSpPr/>
          <p:nvPr/>
        </p:nvSpPr>
        <p:spPr>
          <a:xfrm>
            <a:off x="5326182" y="5122362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4D0F08F-D64D-42FE-89DA-FD791BED6A70}"/>
              </a:ext>
            </a:extLst>
          </p:cNvPr>
          <p:cNvSpPr/>
          <p:nvPr/>
        </p:nvSpPr>
        <p:spPr>
          <a:xfrm>
            <a:off x="5020684" y="3637154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E86ED4C-4E4B-4A99-9C6C-05A1D5136E7E}"/>
              </a:ext>
            </a:extLst>
          </p:cNvPr>
          <p:cNvSpPr/>
          <p:nvPr/>
        </p:nvSpPr>
        <p:spPr>
          <a:xfrm>
            <a:off x="4827707" y="3834726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5F2FF50-76C3-4193-BE79-1CED9E75D558}"/>
              </a:ext>
            </a:extLst>
          </p:cNvPr>
          <p:cNvSpPr/>
          <p:nvPr/>
        </p:nvSpPr>
        <p:spPr>
          <a:xfrm>
            <a:off x="5277005" y="4143691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0213DFF-CCF3-4504-8368-CB9AD9BAE5F7}"/>
              </a:ext>
            </a:extLst>
          </p:cNvPr>
          <p:cNvSpPr/>
          <p:nvPr/>
        </p:nvSpPr>
        <p:spPr>
          <a:xfrm>
            <a:off x="6606234" y="5008062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3A20D7-4A30-4DD5-9652-38DE33A6A91F}"/>
              </a:ext>
            </a:extLst>
          </p:cNvPr>
          <p:cNvSpPr/>
          <p:nvPr/>
        </p:nvSpPr>
        <p:spPr>
          <a:xfrm rot="9939434">
            <a:off x="4433158" y="4711872"/>
            <a:ext cx="1216435" cy="10800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B964A4C-D483-47BA-AD74-A6879158C1B4}"/>
              </a:ext>
            </a:extLst>
          </p:cNvPr>
          <p:cNvSpPr/>
          <p:nvPr/>
        </p:nvSpPr>
        <p:spPr>
          <a:xfrm rot="12518161">
            <a:off x="6008181" y="4721287"/>
            <a:ext cx="942733" cy="9662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617020-3710-45D4-9044-18C49D93728E}"/>
              </a:ext>
            </a:extLst>
          </p:cNvPr>
          <p:cNvSpPr/>
          <p:nvPr/>
        </p:nvSpPr>
        <p:spPr>
          <a:xfrm rot="8045429">
            <a:off x="5926656" y="3495283"/>
            <a:ext cx="1144229" cy="977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BF50EF0-6640-46F5-B9E9-DFBB86A568A9}"/>
              </a:ext>
            </a:extLst>
          </p:cNvPr>
          <p:cNvSpPr/>
          <p:nvPr/>
        </p:nvSpPr>
        <p:spPr>
          <a:xfrm>
            <a:off x="3770841" y="4338907"/>
            <a:ext cx="581781" cy="37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BD533A1-7BF6-458A-AE93-CB6080E28DB6}"/>
              </a:ext>
            </a:extLst>
          </p:cNvPr>
          <p:cNvSpPr/>
          <p:nvPr/>
        </p:nvSpPr>
        <p:spPr>
          <a:xfrm flipV="1">
            <a:off x="5032644" y="5236053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093282C-F582-4D1C-B345-6F421F567564}"/>
              </a:ext>
            </a:extLst>
          </p:cNvPr>
          <p:cNvSpPr/>
          <p:nvPr/>
        </p:nvSpPr>
        <p:spPr>
          <a:xfrm flipV="1">
            <a:off x="5042069" y="3822031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A2796D0-3A05-43FE-A1FD-B8911729BBFE}"/>
              </a:ext>
            </a:extLst>
          </p:cNvPr>
          <p:cNvSpPr/>
          <p:nvPr/>
        </p:nvSpPr>
        <p:spPr>
          <a:xfrm flipV="1">
            <a:off x="6512648" y="3972860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F385A03-8BEA-4EBE-B819-0484A321C88B}"/>
              </a:ext>
            </a:extLst>
          </p:cNvPr>
          <p:cNvSpPr/>
          <p:nvPr/>
        </p:nvSpPr>
        <p:spPr>
          <a:xfrm flipV="1">
            <a:off x="6446663" y="5160638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3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F453-2AA8-428C-860B-A3C24645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ILP for Fair Clustering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286C-F53B-49B0-B3AD-D332B45E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6889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2:</a:t>
            </a:r>
            <a:r>
              <a:rPr lang="en-US" b="0" dirty="0"/>
              <a:t> Use a LP relaxation of an ILP to fairly assign points to centers.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24462-8F6A-4D2A-B29B-AFC562B8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B07A74-81F3-44BA-BDED-4C652C6B0758}"/>
              </a:ext>
            </a:extLst>
          </p:cNvPr>
          <p:cNvSpPr/>
          <p:nvPr/>
        </p:nvSpPr>
        <p:spPr>
          <a:xfrm>
            <a:off x="5713178" y="260711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096801-9CBD-43C5-844A-2D92229139C5}"/>
              </a:ext>
            </a:extLst>
          </p:cNvPr>
          <p:cNvSpPr/>
          <p:nvPr/>
        </p:nvSpPr>
        <p:spPr>
          <a:xfrm>
            <a:off x="5563660" y="4190217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6AABCE-528A-43E2-A84C-4D7A46E8E689}"/>
              </a:ext>
            </a:extLst>
          </p:cNvPr>
          <p:cNvSpPr/>
          <p:nvPr/>
        </p:nvSpPr>
        <p:spPr>
          <a:xfrm>
            <a:off x="6058960" y="4514067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80FDE4-A6AD-4ADE-8878-891DE59A38B9}"/>
              </a:ext>
            </a:extLst>
          </p:cNvPr>
          <p:cNvSpPr/>
          <p:nvPr/>
        </p:nvSpPr>
        <p:spPr>
          <a:xfrm>
            <a:off x="7128194" y="435834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247C88-6595-48F6-8002-98018D919FBA}"/>
              </a:ext>
            </a:extLst>
          </p:cNvPr>
          <p:cNvSpPr/>
          <p:nvPr/>
        </p:nvSpPr>
        <p:spPr>
          <a:xfrm>
            <a:off x="7125601" y="2997700"/>
            <a:ext cx="242564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462D76-E3F7-4192-802E-CC714B1DE0DD}"/>
              </a:ext>
            </a:extLst>
          </p:cNvPr>
          <p:cNvSpPr/>
          <p:nvPr/>
        </p:nvSpPr>
        <p:spPr>
          <a:xfrm>
            <a:off x="7743820" y="308441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7FB312-239F-4FFF-8BCE-DEE63A0D650A}"/>
              </a:ext>
            </a:extLst>
          </p:cNvPr>
          <p:cNvSpPr/>
          <p:nvPr/>
        </p:nvSpPr>
        <p:spPr>
          <a:xfrm>
            <a:off x="6051428" y="252193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F733D4-E546-4D74-BE4D-B48B3AEE305D}"/>
              </a:ext>
            </a:extLst>
          </p:cNvPr>
          <p:cNvSpPr/>
          <p:nvPr/>
        </p:nvSpPr>
        <p:spPr>
          <a:xfrm>
            <a:off x="7418304" y="2748509"/>
            <a:ext cx="242564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718996-96BB-4C83-8138-F207E549BE66}"/>
              </a:ext>
            </a:extLst>
          </p:cNvPr>
          <p:cNvSpPr/>
          <p:nvPr/>
        </p:nvSpPr>
        <p:spPr>
          <a:xfrm>
            <a:off x="7364408" y="317061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790450-8853-43BC-9DFA-17691C48CA60}"/>
              </a:ext>
            </a:extLst>
          </p:cNvPr>
          <p:cNvSpPr/>
          <p:nvPr/>
        </p:nvSpPr>
        <p:spPr>
          <a:xfrm>
            <a:off x="6104363" y="40381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71D561-459D-4078-9615-156637FBDB7B}"/>
              </a:ext>
            </a:extLst>
          </p:cNvPr>
          <p:cNvSpPr/>
          <p:nvPr/>
        </p:nvSpPr>
        <p:spPr>
          <a:xfrm>
            <a:off x="7350444" y="395940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210DFF-CE81-48F7-8F81-A43010C6C712}"/>
              </a:ext>
            </a:extLst>
          </p:cNvPr>
          <p:cNvSpPr/>
          <p:nvPr/>
        </p:nvSpPr>
        <p:spPr>
          <a:xfrm>
            <a:off x="7579044" y="439676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59C659-0CB2-4AD1-BCCF-E56175B1D327}"/>
              </a:ext>
            </a:extLst>
          </p:cNvPr>
          <p:cNvSpPr/>
          <p:nvPr/>
        </p:nvSpPr>
        <p:spPr>
          <a:xfrm>
            <a:off x="6374238" y="4274900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95153F-F70C-4C39-A036-F6BEC0957353}"/>
              </a:ext>
            </a:extLst>
          </p:cNvPr>
          <p:cNvSpPr/>
          <p:nvPr/>
        </p:nvSpPr>
        <p:spPr>
          <a:xfrm>
            <a:off x="6068740" y="2789692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5ED3DF-C3D5-4F50-BBD0-A3147AED5618}"/>
              </a:ext>
            </a:extLst>
          </p:cNvPr>
          <p:cNvSpPr/>
          <p:nvPr/>
        </p:nvSpPr>
        <p:spPr>
          <a:xfrm>
            <a:off x="5875763" y="2987264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C2D132-CF99-41CA-A886-050850530B76}"/>
              </a:ext>
            </a:extLst>
          </p:cNvPr>
          <p:cNvSpPr/>
          <p:nvPr/>
        </p:nvSpPr>
        <p:spPr>
          <a:xfrm>
            <a:off x="6325061" y="3296229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C9DF87D-3D2B-40E6-BA08-0A9821A4696A}"/>
              </a:ext>
            </a:extLst>
          </p:cNvPr>
          <p:cNvSpPr/>
          <p:nvPr/>
        </p:nvSpPr>
        <p:spPr>
          <a:xfrm>
            <a:off x="7654290" y="4160600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D9F1464-2B86-4068-AF69-7F87FEF59CA4}"/>
              </a:ext>
            </a:extLst>
          </p:cNvPr>
          <p:cNvSpPr/>
          <p:nvPr/>
        </p:nvSpPr>
        <p:spPr>
          <a:xfrm flipV="1">
            <a:off x="6102379" y="4439244"/>
            <a:ext cx="50798" cy="507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91400AA-BC2C-4568-8F6F-A6B0DD1A885A}"/>
              </a:ext>
            </a:extLst>
          </p:cNvPr>
          <p:cNvSpPr/>
          <p:nvPr/>
        </p:nvSpPr>
        <p:spPr>
          <a:xfrm flipV="1">
            <a:off x="6111804" y="3025222"/>
            <a:ext cx="50798" cy="507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5FD92B2-1650-4FE2-8007-A9E0D9603D82}"/>
              </a:ext>
            </a:extLst>
          </p:cNvPr>
          <p:cNvSpPr/>
          <p:nvPr/>
        </p:nvSpPr>
        <p:spPr>
          <a:xfrm flipV="1">
            <a:off x="7582383" y="3176051"/>
            <a:ext cx="50798" cy="507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049FF46-1543-4E45-BCFC-9192FED01370}"/>
              </a:ext>
            </a:extLst>
          </p:cNvPr>
          <p:cNvSpPr/>
          <p:nvPr/>
        </p:nvSpPr>
        <p:spPr>
          <a:xfrm flipV="1">
            <a:off x="7516398" y="4363829"/>
            <a:ext cx="50798" cy="507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A8C9D81-F7AF-477B-9222-4365E8D85FA1}"/>
                  </a:ext>
                </a:extLst>
              </p:cNvPr>
              <p:cNvSpPr txBox="1"/>
              <p:nvPr/>
            </p:nvSpPr>
            <p:spPr>
              <a:xfrm>
                <a:off x="457200" y="2521937"/>
                <a:ext cx="8278664" cy="376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/>
                  <a:t> be our given cluster centers.</a:t>
                </a:r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denote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is assigned to center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R</a:t>
                </a:r>
                <a:r>
                  <a:rPr lang="en-US" dirty="0"/>
                  <a:t> be our distance guess.</a:t>
                </a:r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Objective: None!</a:t>
                </a:r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r>
                  <a:rPr lang="en-US" b="0" dirty="0"/>
                  <a:t>Constraints: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b="0" dirty="0">
                    <a:solidFill>
                      <a:schemeClr val="bg1">
                        <a:lumMod val="75000"/>
                      </a:schemeClr>
                    </a:solidFill>
                  </a:rPr>
                  <a:t>		     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𝑐𝑜𝑙𝑜𝑟𝑒𝑑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and colors </a:t>
                </a:r>
                <a:r>
                  <a:rPr lang="en-US" b="0" i="1" dirty="0">
                    <a:solidFill>
                      <a:schemeClr val="tx1"/>
                    </a:solidFill>
                  </a:rPr>
                  <a:t>j</a:t>
                </a:r>
                <a:endParaRPr lang="en-US" dirty="0"/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brk m:alnAt="7"/>
                      </m:rP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A8C9D81-F7AF-477B-9222-4365E8D85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21937"/>
                <a:ext cx="8278664" cy="3762697"/>
              </a:xfrm>
              <a:prstGeom prst="rect">
                <a:avLst/>
              </a:prstGeom>
              <a:blipFill>
                <a:blip r:embed="rId3"/>
                <a:stretch>
                  <a:fillRect l="-589" t="-972" b="-9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85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3292-10B2-4FEF-A2D6-E1F0080A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ILP For Fair Clustering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0F99-8691-49DF-A34F-DA7A6E0A1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2941948"/>
          </a:xfrm>
        </p:spPr>
        <p:txBody>
          <a:bodyPr/>
          <a:lstStyle/>
          <a:p>
            <a:r>
              <a:rPr lang="en-US" b="0" dirty="0"/>
              <a:t>Now we have a set of cluster centers and a fair </a:t>
            </a:r>
            <a:r>
              <a:rPr lang="en-US" b="0" i="1" dirty="0"/>
              <a:t>fractional assignment</a:t>
            </a:r>
            <a:r>
              <a:rPr lang="en-US" b="0" dirty="0"/>
              <a:t> of points to centers.</a:t>
            </a:r>
          </a:p>
          <a:p>
            <a:endParaRPr lang="en-US" b="0" dirty="0"/>
          </a:p>
          <a:p>
            <a:r>
              <a:rPr lang="en-US" b="0" dirty="0"/>
              <a:t>In other words, </a:t>
            </a:r>
            <a:r>
              <a:rPr lang="en-US" b="0" i="1" dirty="0"/>
              <a:t>x</a:t>
            </a:r>
            <a:r>
              <a:rPr lang="en-US" b="0" dirty="0"/>
              <a:t> can be ½ assigned to one center and ½ assigned to another!</a:t>
            </a:r>
          </a:p>
          <a:p>
            <a:endParaRPr lang="en-US" b="0" dirty="0"/>
          </a:p>
          <a:p>
            <a:r>
              <a:rPr lang="en-US" dirty="0"/>
              <a:t>Step 3:</a:t>
            </a:r>
            <a:r>
              <a:rPr lang="en-US" b="0" dirty="0"/>
              <a:t> Round these to whole numbers (i.e., a real assignment).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B6C6A-162F-4B64-A3C6-35BC6B02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9C164-C05C-440F-946B-D9DADA63CD95}"/>
              </a:ext>
            </a:extLst>
          </p:cNvPr>
          <p:cNvSpPr txBox="1"/>
          <p:nvPr/>
        </p:nvSpPr>
        <p:spPr>
          <a:xfrm>
            <a:off x="1482365" y="4766445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B1F51-825C-4F61-A20A-1AE6F4FD1B8E}"/>
              </a:ext>
            </a:extLst>
          </p:cNvPr>
          <p:cNvSpPr txBox="1"/>
          <p:nvPr/>
        </p:nvSpPr>
        <p:spPr>
          <a:xfrm>
            <a:off x="1493362" y="5399616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77E61-E94F-4E02-807C-CB4501427F7B}"/>
              </a:ext>
            </a:extLst>
          </p:cNvPr>
          <p:cNvSpPr txBox="1"/>
          <p:nvPr/>
        </p:nvSpPr>
        <p:spPr>
          <a:xfrm>
            <a:off x="1502788" y="6153758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z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09968-E939-4689-BFD7-2A9731D46D20}"/>
                  </a:ext>
                </a:extLst>
              </p:cNvPr>
              <p:cNvSpPr txBox="1"/>
              <p:nvPr/>
            </p:nvSpPr>
            <p:spPr>
              <a:xfrm>
                <a:off x="3343373" y="4758722"/>
                <a:ext cx="393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09968-E939-4689-BFD7-2A9731D46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373" y="4758722"/>
                <a:ext cx="393569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DDCB88-F808-4B71-B28A-797FDE6DC563}"/>
                  </a:ext>
                </a:extLst>
              </p:cNvPr>
              <p:cNvSpPr txBox="1"/>
              <p:nvPr/>
            </p:nvSpPr>
            <p:spPr>
              <a:xfrm>
                <a:off x="3344941" y="5834948"/>
                <a:ext cx="393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DDCB88-F808-4B71-B28A-797FDE6DC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941" y="5834948"/>
                <a:ext cx="3935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53E141-FDEE-4C8E-ACD4-240F9E2292B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800520" y="4943388"/>
            <a:ext cx="1542853" cy="66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B44A2D-0B2A-4DD7-9479-BA99BF6C60B7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800520" y="4943388"/>
            <a:ext cx="1542853" cy="33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59BF9-F5F3-4F7C-8E5D-62F9FC08818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800520" y="4977353"/>
            <a:ext cx="1544421" cy="1042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85B818-0B06-417B-93C4-21B1F31590D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800520" y="5608948"/>
            <a:ext cx="1544421" cy="41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199FC9-4511-4403-8672-5A23EE0328B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800520" y="6019614"/>
            <a:ext cx="1544421" cy="343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116F522-8508-4A4A-8225-99EFF76405AF}"/>
              </a:ext>
            </a:extLst>
          </p:cNvPr>
          <p:cNvSpPr txBox="1"/>
          <p:nvPr/>
        </p:nvSpPr>
        <p:spPr>
          <a:xfrm flipH="1">
            <a:off x="2653646" y="4572000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½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8FAED-95DD-4785-80EE-55FA685A3C2A}"/>
              </a:ext>
            </a:extLst>
          </p:cNvPr>
          <p:cNvSpPr txBox="1"/>
          <p:nvPr/>
        </p:nvSpPr>
        <p:spPr>
          <a:xfrm flipH="1">
            <a:off x="2722777" y="5119846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½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57EEEB-0B0A-4846-9871-40636F67083B}"/>
              </a:ext>
            </a:extLst>
          </p:cNvPr>
          <p:cNvSpPr txBox="1"/>
          <p:nvPr/>
        </p:nvSpPr>
        <p:spPr>
          <a:xfrm flipH="1">
            <a:off x="2875177" y="5466645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½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A946C7-F3FB-47FB-AFEB-1A99DEAE1B74}"/>
              </a:ext>
            </a:extLst>
          </p:cNvPr>
          <p:cNvSpPr txBox="1"/>
          <p:nvPr/>
        </p:nvSpPr>
        <p:spPr>
          <a:xfrm flipH="1">
            <a:off x="2379478" y="5762873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½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12D511-DE7C-4D51-A499-77EF22153DF1}"/>
              </a:ext>
            </a:extLst>
          </p:cNvPr>
          <p:cNvSpPr txBox="1"/>
          <p:nvPr/>
        </p:nvSpPr>
        <p:spPr>
          <a:xfrm flipH="1">
            <a:off x="2444287" y="6160582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1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766146-5B8D-4651-8DA5-8C8173CB987E}"/>
              </a:ext>
            </a:extLst>
          </p:cNvPr>
          <p:cNvSpPr txBox="1"/>
          <p:nvPr/>
        </p:nvSpPr>
        <p:spPr>
          <a:xfrm>
            <a:off x="4614897" y="4741902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x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7B981C-F370-4FA0-93D6-D558CA9BCFD8}"/>
              </a:ext>
            </a:extLst>
          </p:cNvPr>
          <p:cNvSpPr txBox="1"/>
          <p:nvPr/>
        </p:nvSpPr>
        <p:spPr>
          <a:xfrm>
            <a:off x="4625894" y="5375073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y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7F56FB-2908-4BFB-866D-52D268D3E29A}"/>
              </a:ext>
            </a:extLst>
          </p:cNvPr>
          <p:cNvSpPr txBox="1"/>
          <p:nvPr/>
        </p:nvSpPr>
        <p:spPr>
          <a:xfrm>
            <a:off x="4635320" y="6129215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z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003004-2CD3-4C40-9024-4BB0D3D447E1}"/>
                  </a:ext>
                </a:extLst>
              </p:cNvPr>
              <p:cNvSpPr txBox="1"/>
              <p:nvPr/>
            </p:nvSpPr>
            <p:spPr>
              <a:xfrm>
                <a:off x="6475905" y="4734179"/>
                <a:ext cx="393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003004-2CD3-4C40-9024-4BB0D3D44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905" y="4734179"/>
                <a:ext cx="393569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BACEF7-330D-4048-8A3C-DF8261D7BEA7}"/>
                  </a:ext>
                </a:extLst>
              </p:cNvPr>
              <p:cNvSpPr txBox="1"/>
              <p:nvPr/>
            </p:nvSpPr>
            <p:spPr>
              <a:xfrm>
                <a:off x="6477473" y="5810405"/>
                <a:ext cx="393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BACEF7-330D-4048-8A3C-DF8261D7B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473" y="5810405"/>
                <a:ext cx="3935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3CDE6D-026C-4E91-A2B5-1D859EADACA1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4933052" y="4918845"/>
            <a:ext cx="1542853" cy="33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A621FD0-4BC9-47A1-AFB6-654CD795F3E5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933052" y="5584405"/>
            <a:ext cx="1544421" cy="41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2A4D4E-2F20-4776-8DDB-4AA716A3E5B6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4933052" y="5995071"/>
            <a:ext cx="1544421" cy="343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67672D9-532C-4B08-BEAC-1DC2904D9801}"/>
              </a:ext>
            </a:extLst>
          </p:cNvPr>
          <p:cNvSpPr txBox="1"/>
          <p:nvPr/>
        </p:nvSpPr>
        <p:spPr>
          <a:xfrm flipH="1">
            <a:off x="5576819" y="6136039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1</a:t>
            </a:r>
            <a:endParaRPr lang="en-US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D17F328-715D-4DAA-88DC-2BE9D4EE6059}"/>
              </a:ext>
            </a:extLst>
          </p:cNvPr>
          <p:cNvSpPr/>
          <p:nvPr/>
        </p:nvSpPr>
        <p:spPr>
          <a:xfrm>
            <a:off x="3788477" y="5308249"/>
            <a:ext cx="581781" cy="37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3975CB-EEC4-4363-8001-FDA9B6ED0EAB}"/>
              </a:ext>
            </a:extLst>
          </p:cNvPr>
          <p:cNvSpPr txBox="1"/>
          <p:nvPr/>
        </p:nvSpPr>
        <p:spPr>
          <a:xfrm flipH="1">
            <a:off x="5587817" y="5713404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1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F19465-1ECE-4A6F-B63E-6FF2D1A9E68D}"/>
              </a:ext>
            </a:extLst>
          </p:cNvPr>
          <p:cNvSpPr txBox="1"/>
          <p:nvPr/>
        </p:nvSpPr>
        <p:spPr>
          <a:xfrm flipH="1">
            <a:off x="5589388" y="4885419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2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52" grpId="0"/>
      <p:bldP spid="53" grpId="0" animBg="1"/>
      <p:bldP spid="55" grpId="0"/>
      <p:bldP spid="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A41C-65F2-4FC7-8757-C0B8D099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Data Summarization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B5A2A-BDEC-490C-9606-4E911BA8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98CF93F0-323B-4AAD-B2A4-6CFEF30FA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288" y="5174712"/>
            <a:ext cx="760598" cy="589805"/>
          </a:xfrm>
          <a:prstGeom prst="rect">
            <a:avLst/>
          </a:prstGeom>
        </p:spPr>
      </p:pic>
      <p:pic>
        <p:nvPicPr>
          <p:cNvPr id="6" name="Picture 5" descr="Text, whiteboard&#10;&#10;Description automatically generated">
            <a:extLst>
              <a:ext uri="{FF2B5EF4-FFF2-40B4-BE49-F238E27FC236}">
                <a16:creationId xmlns:a16="http://schemas.microsoft.com/office/drawing/2014/main" id="{8AF1C7C6-0B3C-4DDE-9BC0-BE8209849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685" y="5469615"/>
            <a:ext cx="754770" cy="589805"/>
          </a:xfrm>
          <a:prstGeom prst="rect">
            <a:avLst/>
          </a:prstGeom>
        </p:spPr>
      </p:pic>
      <p:pic>
        <p:nvPicPr>
          <p:cNvPr id="7" name="Picture 6" descr="Text, whiteboard&#10;&#10;Description automatically generated">
            <a:extLst>
              <a:ext uri="{FF2B5EF4-FFF2-40B4-BE49-F238E27FC236}">
                <a16:creationId xmlns:a16="http://schemas.microsoft.com/office/drawing/2014/main" id="{E5441B68-726B-410A-AF89-193E53A2A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33" y="4454705"/>
            <a:ext cx="760598" cy="589805"/>
          </a:xfrm>
          <a:prstGeom prst="rect">
            <a:avLst/>
          </a:prstGeom>
        </p:spPr>
      </p:pic>
      <p:pic>
        <p:nvPicPr>
          <p:cNvPr id="8" name="Picture 7" descr="Text, whiteboard&#10;&#10;Description automatically generated">
            <a:extLst>
              <a:ext uri="{FF2B5EF4-FFF2-40B4-BE49-F238E27FC236}">
                <a16:creationId xmlns:a16="http://schemas.microsoft.com/office/drawing/2014/main" id="{54CB1EA6-0E0D-42E9-984D-07AAAC5B3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94" y="3807681"/>
            <a:ext cx="754770" cy="589805"/>
          </a:xfrm>
          <a:prstGeom prst="rect">
            <a:avLst/>
          </a:prstGeom>
        </p:spPr>
      </p:pic>
      <p:pic>
        <p:nvPicPr>
          <p:cNvPr id="9" name="Picture 8" descr="Text, whiteboard&#10;&#10;Description automatically generated">
            <a:extLst>
              <a:ext uri="{FF2B5EF4-FFF2-40B4-BE49-F238E27FC236}">
                <a16:creationId xmlns:a16="http://schemas.microsoft.com/office/drawing/2014/main" id="{77A9F04E-92D8-42BE-A7A6-9E14CBC0E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55" y="3044466"/>
            <a:ext cx="760598" cy="589805"/>
          </a:xfrm>
          <a:prstGeom prst="rect">
            <a:avLst/>
          </a:prstGeom>
        </p:spPr>
      </p:pic>
      <p:pic>
        <p:nvPicPr>
          <p:cNvPr id="10" name="Picture 9" descr="Text, whiteboard&#10;&#10;Description automatically generated">
            <a:extLst>
              <a:ext uri="{FF2B5EF4-FFF2-40B4-BE49-F238E27FC236}">
                <a16:creationId xmlns:a16="http://schemas.microsoft.com/office/drawing/2014/main" id="{CBF296CD-4B1C-4FD8-8390-07B5243EA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587" y="2440650"/>
            <a:ext cx="754770" cy="589805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5AF3987-ADE0-4765-88F4-90E48261E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436" y="4345481"/>
            <a:ext cx="754770" cy="587546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B3120EE1-3A05-42CF-999E-D948A0C91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2" y="3345975"/>
            <a:ext cx="754770" cy="58754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52BC0A2-BE8F-4824-B288-F8E48AEAD692}"/>
              </a:ext>
            </a:extLst>
          </p:cNvPr>
          <p:cNvSpPr/>
          <p:nvPr/>
        </p:nvSpPr>
        <p:spPr>
          <a:xfrm>
            <a:off x="4297989" y="4257963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63D533-70B5-4B4F-8A6A-BD38CC0837CF}"/>
              </a:ext>
            </a:extLst>
          </p:cNvPr>
          <p:cNvSpPr/>
          <p:nvPr/>
        </p:nvSpPr>
        <p:spPr>
          <a:xfrm>
            <a:off x="5307675" y="2259844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848C36-4031-4DC1-87D2-8D7CBBB11F29}"/>
              </a:ext>
            </a:extLst>
          </p:cNvPr>
          <p:cNvSpPr/>
          <p:nvPr/>
        </p:nvSpPr>
        <p:spPr>
          <a:xfrm>
            <a:off x="7412671" y="2839515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F63F21-DD80-484E-A028-B11914322712}"/>
              </a:ext>
            </a:extLst>
          </p:cNvPr>
          <p:cNvSpPr/>
          <p:nvPr/>
        </p:nvSpPr>
        <p:spPr>
          <a:xfrm>
            <a:off x="7565738" y="4154565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AA1012AD-EE90-4BC7-B3BD-34EB2679F95F}"/>
              </a:ext>
            </a:extLst>
          </p:cNvPr>
          <p:cNvSpPr txBox="1">
            <a:spLocks/>
          </p:cNvSpPr>
          <p:nvPr/>
        </p:nvSpPr>
        <p:spPr>
          <a:xfrm>
            <a:off x="466269" y="1670539"/>
            <a:ext cx="3777097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summarization:</a:t>
            </a:r>
            <a:r>
              <a:rPr lang="en-US" b="0" dirty="0"/>
              <a:t> Select a subset of points that “represent” your data.</a:t>
            </a:r>
          </a:p>
          <a:p>
            <a:endParaRPr lang="en-US" b="0" dirty="0"/>
          </a:p>
          <a:p>
            <a:r>
              <a:rPr lang="en-US" dirty="0"/>
              <a:t>Method:</a:t>
            </a:r>
            <a:r>
              <a:rPr lang="en-US" b="0" dirty="0"/>
              <a:t> Do a clustering, and select the cluster centers.</a:t>
            </a:r>
            <a:endParaRPr lang="en-US" dirty="0"/>
          </a:p>
          <a:p>
            <a:endParaRPr lang="en-US" b="0" dirty="0"/>
          </a:p>
          <a:p>
            <a:r>
              <a:rPr lang="en-US" dirty="0"/>
              <a:t>Fairness:</a:t>
            </a:r>
            <a:r>
              <a:rPr lang="en-US" b="0" dirty="0"/>
              <a:t> for every color</a:t>
            </a:r>
            <a:r>
              <a:rPr lang="en-US" b="0" i="1" dirty="0"/>
              <a:t> </a:t>
            </a:r>
            <a:r>
              <a:rPr lang="en-US" b="0" i="1" dirty="0" err="1"/>
              <a:t>i</a:t>
            </a:r>
            <a:r>
              <a:rPr lang="en-US" b="0" dirty="0"/>
              <a:t>, there must be at least </a:t>
            </a:r>
            <a:r>
              <a:rPr lang="en-US" b="0" i="1" dirty="0"/>
              <a:t>k</a:t>
            </a:r>
            <a:r>
              <a:rPr lang="en-US" b="0" i="1" baseline="-25000" dirty="0"/>
              <a:t>i</a:t>
            </a:r>
            <a:r>
              <a:rPr lang="en-US" b="0" dirty="0"/>
              <a:t> representatives of that color.</a:t>
            </a:r>
          </a:p>
          <a:p>
            <a:endParaRPr lang="en-US" b="0" dirty="0"/>
          </a:p>
          <a:p>
            <a:r>
              <a:rPr lang="en-US" b="0" dirty="0"/>
              <a:t>Say </a:t>
            </a:r>
            <a:r>
              <a:rPr lang="en-US" b="0" i="1" dirty="0" err="1"/>
              <a:t>k</a:t>
            </a:r>
            <a:r>
              <a:rPr lang="en-US" b="0" i="1" baseline="-25000" dirty="0" err="1"/>
              <a:t>red</a:t>
            </a:r>
            <a:r>
              <a:rPr lang="en-US" b="0" i="1" baseline="-25000" dirty="0"/>
              <a:t> </a:t>
            </a:r>
            <a:r>
              <a:rPr lang="en-US" b="0" i="1" dirty="0"/>
              <a:t>= </a:t>
            </a:r>
            <a:r>
              <a:rPr lang="en-US" b="0" i="1" dirty="0" err="1"/>
              <a:t>k</a:t>
            </a:r>
            <a:r>
              <a:rPr lang="en-US" b="0" i="1" baseline="-25000" dirty="0" err="1"/>
              <a:t>blue</a:t>
            </a:r>
            <a:r>
              <a:rPr lang="en-US" b="0" i="1" dirty="0"/>
              <a:t> = </a:t>
            </a:r>
            <a:r>
              <a:rPr lang="en-US" b="0" i="1" dirty="0" err="1"/>
              <a:t>k</a:t>
            </a:r>
            <a:r>
              <a:rPr lang="en-US" b="0" baseline="-25000" dirty="0" err="1"/>
              <a:t>green</a:t>
            </a:r>
            <a:r>
              <a:rPr lang="en-US" b="0" i="1" dirty="0"/>
              <a:t> = 1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3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5" grpId="1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807D-0998-4B98-A00B-92C0263C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Primer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9D28B-255A-4C66-8446-4428C5F76F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7450" y="2850025"/>
                <a:ext cx="3669249" cy="36827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0" dirty="0"/>
                  <a:t>Generally, we minimize: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  <m:d>
                                    <m:d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b="0" dirty="0"/>
              </a:p>
              <a:p>
                <a:r>
                  <a:rPr lang="en-US" sz="1600" b="0" i="1" dirty="0"/>
                  <a:t>X</a:t>
                </a:r>
                <a:r>
                  <a:rPr lang="en-US" sz="1600" b="0" dirty="0"/>
                  <a:t> is our point set.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600" b="0" i="1" dirty="0"/>
                  <a:t> </a:t>
                </a:r>
                <a:r>
                  <a:rPr lang="en-US" sz="1600" b="0" dirty="0"/>
                  <a:t>tells us the center for a point.</a:t>
                </a:r>
              </a:p>
              <a:p>
                <a:r>
                  <a:rPr lang="en-US" sz="1600" b="0" i="1" dirty="0"/>
                  <a:t>p</a:t>
                </a:r>
                <a:r>
                  <a:rPr lang="en-US" sz="1600" b="0" dirty="0"/>
                  <a:t> defines what we maximize.</a:t>
                </a:r>
              </a:p>
              <a:p>
                <a:endParaRPr lang="en-US" sz="1600" b="0" i="1" dirty="0"/>
              </a:p>
              <a:p>
                <a:r>
                  <a:rPr lang="en-US" sz="1600" b="0" i="1" dirty="0"/>
                  <a:t>k-center: p = ∞</a:t>
                </a:r>
              </a:p>
              <a:p>
                <a:r>
                  <a:rPr lang="en-US" sz="1600" b="0" i="1" dirty="0"/>
                  <a:t>k-median: p = 1</a:t>
                </a:r>
              </a:p>
              <a:p>
                <a:r>
                  <a:rPr lang="en-US" sz="1600" b="0" i="1" dirty="0"/>
                  <a:t>k-center: p = 2</a:t>
                </a:r>
              </a:p>
              <a:p>
                <a:r>
                  <a:rPr lang="en-US" sz="1600" b="0" i="1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9D28B-255A-4C66-8446-4428C5F76F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7450" y="2850025"/>
                <a:ext cx="3669249" cy="3682750"/>
              </a:xfrm>
              <a:blipFill>
                <a:blip r:embed="rId2"/>
                <a:stretch>
                  <a:fillRect l="-1661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4D83A-880C-4335-A143-A4D8112C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DBE3F4-9E60-46A0-99C6-E3DC91922592}"/>
              </a:ext>
            </a:extLst>
          </p:cNvPr>
          <p:cNvSpPr/>
          <p:nvPr/>
        </p:nvSpPr>
        <p:spPr>
          <a:xfrm>
            <a:off x="845094" y="3767911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7C345F-7776-4FE4-B3B2-D347432DAAA8}"/>
              </a:ext>
            </a:extLst>
          </p:cNvPr>
          <p:cNvSpPr/>
          <p:nvPr/>
        </p:nvSpPr>
        <p:spPr>
          <a:xfrm>
            <a:off x="1059423" y="4093907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65B529-774F-4CBD-A763-64E4A7B3A5BC}"/>
              </a:ext>
            </a:extLst>
          </p:cNvPr>
          <p:cNvSpPr/>
          <p:nvPr/>
        </p:nvSpPr>
        <p:spPr>
          <a:xfrm>
            <a:off x="1315804" y="374426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6AE799-B561-48F4-833B-A9B392153C35}"/>
              </a:ext>
            </a:extLst>
          </p:cNvPr>
          <p:cNvSpPr/>
          <p:nvPr/>
        </p:nvSpPr>
        <p:spPr>
          <a:xfrm>
            <a:off x="1475083" y="403489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438BE3-CFED-41A1-A6DD-B13878C75FBE}"/>
              </a:ext>
            </a:extLst>
          </p:cNvPr>
          <p:cNvSpPr/>
          <p:nvPr/>
        </p:nvSpPr>
        <p:spPr>
          <a:xfrm rot="5592343">
            <a:off x="876171" y="3508416"/>
            <a:ext cx="796566" cy="1051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7F2909-B158-4D62-84B4-5B86092A9CED}"/>
              </a:ext>
            </a:extLst>
          </p:cNvPr>
          <p:cNvSpPr/>
          <p:nvPr/>
        </p:nvSpPr>
        <p:spPr>
          <a:xfrm>
            <a:off x="2444395" y="4183376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A71517-E598-4653-959A-CA22F47602A0}"/>
              </a:ext>
            </a:extLst>
          </p:cNvPr>
          <p:cNvSpPr/>
          <p:nvPr/>
        </p:nvSpPr>
        <p:spPr>
          <a:xfrm>
            <a:off x="2776369" y="401895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F000CC-8C46-4806-85FD-63755EAD8B04}"/>
              </a:ext>
            </a:extLst>
          </p:cNvPr>
          <p:cNvSpPr/>
          <p:nvPr/>
        </p:nvSpPr>
        <p:spPr>
          <a:xfrm>
            <a:off x="3041486" y="4297676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7FCCE-E2EE-4588-ABC3-B4B54D5C5A75}"/>
              </a:ext>
            </a:extLst>
          </p:cNvPr>
          <p:cNvSpPr/>
          <p:nvPr/>
        </p:nvSpPr>
        <p:spPr>
          <a:xfrm>
            <a:off x="3381767" y="437802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CCA64C-A940-41FD-858A-0A8927C955B8}"/>
              </a:ext>
            </a:extLst>
          </p:cNvPr>
          <p:cNvSpPr/>
          <p:nvPr/>
        </p:nvSpPr>
        <p:spPr>
          <a:xfrm rot="6157754">
            <a:off x="2720012" y="3639348"/>
            <a:ext cx="712166" cy="144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B1BF5C-85C6-4B53-ACB7-7A9DF94DD194}"/>
              </a:ext>
            </a:extLst>
          </p:cNvPr>
          <p:cNvSpPr/>
          <p:nvPr/>
        </p:nvSpPr>
        <p:spPr>
          <a:xfrm>
            <a:off x="2353385" y="5305533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7773F9-8050-4E2D-AB7E-CE4D08D13006}"/>
              </a:ext>
            </a:extLst>
          </p:cNvPr>
          <p:cNvSpPr/>
          <p:nvPr/>
        </p:nvSpPr>
        <p:spPr>
          <a:xfrm>
            <a:off x="2651930" y="5529751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F61AFD-3C30-43C8-8DEE-561057DB29EE}"/>
              </a:ext>
            </a:extLst>
          </p:cNvPr>
          <p:cNvSpPr/>
          <p:nvPr/>
        </p:nvSpPr>
        <p:spPr>
          <a:xfrm>
            <a:off x="2912184" y="5347547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8E2133-6112-4CE1-8E39-AC021D206CB6}"/>
              </a:ext>
            </a:extLst>
          </p:cNvPr>
          <p:cNvSpPr/>
          <p:nvPr/>
        </p:nvSpPr>
        <p:spPr>
          <a:xfrm rot="5586072">
            <a:off x="2466859" y="5017126"/>
            <a:ext cx="602495" cy="10053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BC1143-4B1F-4C99-BE43-83B3928D0256}"/>
              </a:ext>
            </a:extLst>
          </p:cNvPr>
          <p:cNvSpPr/>
          <p:nvPr/>
        </p:nvSpPr>
        <p:spPr>
          <a:xfrm>
            <a:off x="1152719" y="5231764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87C3F8-72B0-48AD-9841-C60D61FBDBCB}"/>
              </a:ext>
            </a:extLst>
          </p:cNvPr>
          <p:cNvSpPr/>
          <p:nvPr/>
        </p:nvSpPr>
        <p:spPr>
          <a:xfrm>
            <a:off x="1243804" y="4952386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7DACD1-7D12-4521-90C9-42FB7EFE72E6}"/>
              </a:ext>
            </a:extLst>
          </p:cNvPr>
          <p:cNvSpPr/>
          <p:nvPr/>
        </p:nvSpPr>
        <p:spPr>
          <a:xfrm>
            <a:off x="1872879" y="3044822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888D10-AEE7-4484-8515-317EAF3EC70D}"/>
              </a:ext>
            </a:extLst>
          </p:cNvPr>
          <p:cNvSpPr/>
          <p:nvPr/>
        </p:nvSpPr>
        <p:spPr>
          <a:xfrm>
            <a:off x="2021252" y="330714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FE662F-F37D-41B0-B1B7-0299EE51742B}"/>
              </a:ext>
            </a:extLst>
          </p:cNvPr>
          <p:cNvSpPr/>
          <p:nvPr/>
        </p:nvSpPr>
        <p:spPr>
          <a:xfrm rot="1515227">
            <a:off x="1082975" y="4829561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298A0F0-4590-4691-872C-2A3BCC4ED253}"/>
              </a:ext>
            </a:extLst>
          </p:cNvPr>
          <p:cNvSpPr/>
          <p:nvPr/>
        </p:nvSpPr>
        <p:spPr>
          <a:xfrm rot="19522796">
            <a:off x="1859205" y="2906609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B94863-C4C1-4314-A29F-5464A977B9E2}"/>
              </a:ext>
            </a:extLst>
          </p:cNvPr>
          <p:cNvSpPr txBox="1"/>
          <p:nvPr/>
        </p:nvSpPr>
        <p:spPr>
          <a:xfrm>
            <a:off x="550393" y="2755887"/>
            <a:ext cx="94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/>
              <a:t>k = 5</a:t>
            </a:r>
            <a:endParaRPr lang="en-US" i="1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7A344BB0-CF4D-48F7-8F68-627E249FF5EE}"/>
              </a:ext>
            </a:extLst>
          </p:cNvPr>
          <p:cNvSpPr txBox="1">
            <a:spLocks/>
          </p:cNvSpPr>
          <p:nvPr/>
        </p:nvSpPr>
        <p:spPr>
          <a:xfrm>
            <a:off x="609600" y="1905000"/>
            <a:ext cx="7620000" cy="863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Clustering </a:t>
            </a:r>
            <a:r>
              <a:rPr lang="en-US" b="0" dirty="0"/>
              <a:t>is the problem of grouping data based off of  the distance (or similarity score) between points. 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07FC486-DA50-4CB3-8533-4FE947239BE4}"/>
              </a:ext>
            </a:extLst>
          </p:cNvPr>
          <p:cNvSpPr/>
          <p:nvPr/>
        </p:nvSpPr>
        <p:spPr>
          <a:xfrm flipV="1">
            <a:off x="1214788" y="3972860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596E33-457B-452C-B30A-DD67616C0876}"/>
              </a:ext>
            </a:extLst>
          </p:cNvPr>
          <p:cNvCxnSpPr>
            <a:cxnSpLocks/>
          </p:cNvCxnSpPr>
          <p:nvPr/>
        </p:nvCxnSpPr>
        <p:spPr>
          <a:xfrm>
            <a:off x="959394" y="3882211"/>
            <a:ext cx="28441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2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1BEB-7EB3-4732-9E6D-77C7F749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through Proportionality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9240D-8E25-407C-A47A-1BFE6FCE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C0114B-1FA4-49FF-95EF-404725886743}"/>
              </a:ext>
            </a:extLst>
          </p:cNvPr>
          <p:cNvSpPr txBox="1">
            <a:spLocks/>
          </p:cNvSpPr>
          <p:nvPr/>
        </p:nvSpPr>
        <p:spPr>
          <a:xfrm>
            <a:off x="466269" y="1670539"/>
            <a:ext cx="3777097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Say you want to build parks 3 parks. You have two dense cities and 1 rural area. There are 6 park location options (blue-rimmed circles).</a:t>
            </a:r>
          </a:p>
          <a:p>
            <a:endParaRPr lang="en-US" b="0" dirty="0"/>
          </a:p>
          <a:p>
            <a:r>
              <a:rPr lang="en-US" dirty="0"/>
              <a:t>Blocking coalition:</a:t>
            </a:r>
            <a:r>
              <a:rPr lang="en-US" b="0" dirty="0"/>
              <a:t> a set of </a:t>
            </a:r>
            <a:r>
              <a:rPr lang="en-US" b="0" i="1" dirty="0"/>
              <a:t>n/3</a:t>
            </a:r>
            <a:r>
              <a:rPr lang="en-US" b="0" dirty="0"/>
              <a:t> people such that there is 1 park location that they </a:t>
            </a:r>
            <a:r>
              <a:rPr lang="en-US" b="0" i="1" dirty="0"/>
              <a:t>all</a:t>
            </a:r>
            <a:r>
              <a:rPr lang="en-US" b="0" dirty="0"/>
              <a:t> prefer to their given location.</a:t>
            </a:r>
          </a:p>
          <a:p>
            <a:endParaRPr lang="en-US" b="0" dirty="0"/>
          </a:p>
          <a:p>
            <a:r>
              <a:rPr lang="en-US" dirty="0"/>
              <a:t>Proportional clustering:</a:t>
            </a:r>
            <a:r>
              <a:rPr lang="en-US" b="0" dirty="0"/>
              <a:t> one with no blocking coalition.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FF5DE1-0CBF-4451-98F2-AB804A48091B}"/>
              </a:ext>
            </a:extLst>
          </p:cNvPr>
          <p:cNvSpPr/>
          <p:nvPr/>
        </p:nvSpPr>
        <p:spPr>
          <a:xfrm>
            <a:off x="4848754" y="2048311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EB53EC-23B4-4D22-B7DD-E7884E82A721}"/>
              </a:ext>
            </a:extLst>
          </p:cNvPr>
          <p:cNvSpPr/>
          <p:nvPr/>
        </p:nvSpPr>
        <p:spPr>
          <a:xfrm>
            <a:off x="5012397" y="5998334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8718F0-867E-4E4E-8C6A-9BE6D0B20659}"/>
              </a:ext>
            </a:extLst>
          </p:cNvPr>
          <p:cNvSpPr/>
          <p:nvPr/>
        </p:nvSpPr>
        <p:spPr>
          <a:xfrm>
            <a:off x="6666466" y="1963146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B4ACE8-69EF-4C1F-9BCF-777DE343C050}"/>
              </a:ext>
            </a:extLst>
          </p:cNvPr>
          <p:cNvSpPr/>
          <p:nvPr/>
        </p:nvSpPr>
        <p:spPr>
          <a:xfrm>
            <a:off x="5901096" y="4424448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FB30D2-B299-4052-A706-95A1F5EF9094}"/>
              </a:ext>
            </a:extLst>
          </p:cNvPr>
          <p:cNvSpPr/>
          <p:nvPr/>
        </p:nvSpPr>
        <p:spPr>
          <a:xfrm>
            <a:off x="4900528" y="3202410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558AC9-ADBC-4EA1-8B2A-26FCC68917DB}"/>
              </a:ext>
            </a:extLst>
          </p:cNvPr>
          <p:cNvSpPr/>
          <p:nvPr/>
        </p:nvSpPr>
        <p:spPr>
          <a:xfrm>
            <a:off x="6002487" y="3578892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2E76E7-C119-4DCC-8094-6C01134BF53D}"/>
              </a:ext>
            </a:extLst>
          </p:cNvPr>
          <p:cNvSpPr/>
          <p:nvPr/>
        </p:nvSpPr>
        <p:spPr>
          <a:xfrm>
            <a:off x="5012397" y="5181106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08F8B0-8232-456B-8873-3A4B00696978}"/>
              </a:ext>
            </a:extLst>
          </p:cNvPr>
          <p:cNvSpPr/>
          <p:nvPr/>
        </p:nvSpPr>
        <p:spPr>
          <a:xfrm>
            <a:off x="6666467" y="5765992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618D39-A923-4A0F-A103-8C02867547FD}"/>
              </a:ext>
            </a:extLst>
          </p:cNvPr>
          <p:cNvSpPr/>
          <p:nvPr/>
        </p:nvSpPr>
        <p:spPr>
          <a:xfrm>
            <a:off x="8022288" y="4796372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E08431-AB61-49B0-A517-9C23AC6484A9}"/>
              </a:ext>
            </a:extLst>
          </p:cNvPr>
          <p:cNvSpPr/>
          <p:nvPr/>
        </p:nvSpPr>
        <p:spPr>
          <a:xfrm>
            <a:off x="7850481" y="5045573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764CE4-35C0-4209-861C-DAF166F1565D}"/>
              </a:ext>
            </a:extLst>
          </p:cNvPr>
          <p:cNvSpPr/>
          <p:nvPr/>
        </p:nvSpPr>
        <p:spPr>
          <a:xfrm>
            <a:off x="8130415" y="5147514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2658194-8ED8-4FC8-A660-AE395E04C448}"/>
              </a:ext>
            </a:extLst>
          </p:cNvPr>
          <p:cNvSpPr/>
          <p:nvPr/>
        </p:nvSpPr>
        <p:spPr>
          <a:xfrm>
            <a:off x="7833572" y="5303240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172BA-A86F-4A4D-B5AB-1A61E5B5D5DA}"/>
              </a:ext>
            </a:extLst>
          </p:cNvPr>
          <p:cNvSpPr/>
          <p:nvPr/>
        </p:nvSpPr>
        <p:spPr>
          <a:xfrm>
            <a:off x="8317653" y="4966701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292A65-F582-4D99-9D10-1E25EFC799C4}"/>
              </a:ext>
            </a:extLst>
          </p:cNvPr>
          <p:cNvSpPr/>
          <p:nvPr/>
        </p:nvSpPr>
        <p:spPr>
          <a:xfrm>
            <a:off x="8075039" y="5396715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0719FD-743E-4CC4-AA39-CDDEF19A2F22}"/>
              </a:ext>
            </a:extLst>
          </p:cNvPr>
          <p:cNvSpPr/>
          <p:nvPr/>
        </p:nvSpPr>
        <p:spPr>
          <a:xfrm>
            <a:off x="8402817" y="5202044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C6F8D5-FF96-4381-83EB-561ADC055877}"/>
              </a:ext>
            </a:extLst>
          </p:cNvPr>
          <p:cNvSpPr/>
          <p:nvPr/>
        </p:nvSpPr>
        <p:spPr>
          <a:xfrm>
            <a:off x="8325589" y="5498656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3621C6-6EE9-4F19-93B6-994F670B7C9A}"/>
              </a:ext>
            </a:extLst>
          </p:cNvPr>
          <p:cNvSpPr/>
          <p:nvPr/>
        </p:nvSpPr>
        <p:spPr>
          <a:xfrm>
            <a:off x="7846366" y="2574372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86BC36-86B9-4180-B5FB-753840EA722B}"/>
              </a:ext>
            </a:extLst>
          </p:cNvPr>
          <p:cNvSpPr/>
          <p:nvPr/>
        </p:nvSpPr>
        <p:spPr>
          <a:xfrm>
            <a:off x="7641758" y="3021085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2DE380-2C72-4BC4-B912-213275B85A9F}"/>
              </a:ext>
            </a:extLst>
          </p:cNvPr>
          <p:cNvSpPr/>
          <p:nvPr/>
        </p:nvSpPr>
        <p:spPr>
          <a:xfrm>
            <a:off x="7931530" y="2809715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FD96068-0A79-45E2-BCD9-61E71EB0E940}"/>
              </a:ext>
            </a:extLst>
          </p:cNvPr>
          <p:cNvSpPr/>
          <p:nvPr/>
        </p:nvSpPr>
        <p:spPr>
          <a:xfrm>
            <a:off x="7931530" y="3189397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CB35F5-EE49-42B1-9964-BC119378D24A}"/>
              </a:ext>
            </a:extLst>
          </p:cNvPr>
          <p:cNvSpPr/>
          <p:nvPr/>
        </p:nvSpPr>
        <p:spPr>
          <a:xfrm>
            <a:off x="8261263" y="2864244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6039799-32D2-4313-A8F1-674BD97B3783}"/>
              </a:ext>
            </a:extLst>
          </p:cNvPr>
          <p:cNvSpPr/>
          <p:nvPr/>
        </p:nvSpPr>
        <p:spPr>
          <a:xfrm>
            <a:off x="8090934" y="2993902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E98A45E-FA46-42E9-A4DA-84B9CABF7102}"/>
              </a:ext>
            </a:extLst>
          </p:cNvPr>
          <p:cNvSpPr/>
          <p:nvPr/>
        </p:nvSpPr>
        <p:spPr>
          <a:xfrm>
            <a:off x="8262741" y="3192317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C15B79-712C-402D-8681-815E1DAB6C21}"/>
              </a:ext>
            </a:extLst>
          </p:cNvPr>
          <p:cNvSpPr/>
          <p:nvPr/>
        </p:nvSpPr>
        <p:spPr>
          <a:xfrm>
            <a:off x="8107452" y="2656616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9416A2-1DBA-434F-9187-91D72517169C}"/>
              </a:ext>
            </a:extLst>
          </p:cNvPr>
          <p:cNvSpPr/>
          <p:nvPr/>
        </p:nvSpPr>
        <p:spPr>
          <a:xfrm>
            <a:off x="5730767" y="4078032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E1450AF-D5C8-45F3-B2CC-9BC617AEA16B}"/>
              </a:ext>
            </a:extLst>
          </p:cNvPr>
          <p:cNvSpPr/>
          <p:nvPr/>
        </p:nvSpPr>
        <p:spPr>
          <a:xfrm>
            <a:off x="8165320" y="4165403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A1F8170-B0DE-4C3B-BAD4-49A2B4330424}"/>
              </a:ext>
            </a:extLst>
          </p:cNvPr>
          <p:cNvSpPr/>
          <p:nvPr/>
        </p:nvSpPr>
        <p:spPr>
          <a:xfrm>
            <a:off x="5712164" y="2480917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683F2AD-3CE9-443B-91D2-3FEB8DBD7339}"/>
              </a:ext>
            </a:extLst>
          </p:cNvPr>
          <p:cNvSpPr/>
          <p:nvPr/>
        </p:nvSpPr>
        <p:spPr>
          <a:xfrm>
            <a:off x="5697302" y="5473839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AAD016-C1DA-4382-B249-67618ABC9D21}"/>
              </a:ext>
            </a:extLst>
          </p:cNvPr>
          <p:cNvSpPr/>
          <p:nvPr/>
        </p:nvSpPr>
        <p:spPr>
          <a:xfrm>
            <a:off x="7886326" y="2993902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70BE35-06B8-4F23-8B4D-257C1A3DCF56}"/>
              </a:ext>
            </a:extLst>
          </p:cNvPr>
          <p:cNvSpPr/>
          <p:nvPr/>
        </p:nvSpPr>
        <p:spPr>
          <a:xfrm>
            <a:off x="8022287" y="4968160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746C69F-A3AD-4CEA-8D98-ED64E866FF01}"/>
              </a:ext>
            </a:extLst>
          </p:cNvPr>
          <p:cNvSpPr/>
          <p:nvPr/>
        </p:nvSpPr>
        <p:spPr>
          <a:xfrm>
            <a:off x="4423369" y="1167215"/>
            <a:ext cx="2829840" cy="282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F50F670-058F-406A-BA02-AF924EB5DC05}"/>
              </a:ext>
            </a:extLst>
          </p:cNvPr>
          <p:cNvSpPr/>
          <p:nvPr/>
        </p:nvSpPr>
        <p:spPr>
          <a:xfrm>
            <a:off x="7423658" y="4346567"/>
            <a:ext cx="1413513" cy="1413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6163D5-3454-4D7C-B2F9-E303221C83A7}"/>
              </a:ext>
            </a:extLst>
          </p:cNvPr>
          <p:cNvSpPr/>
          <p:nvPr/>
        </p:nvSpPr>
        <p:spPr>
          <a:xfrm>
            <a:off x="7297144" y="2399492"/>
            <a:ext cx="1413513" cy="1413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AE94146-1D09-4BA1-A455-7E0E95E3A129}"/>
              </a:ext>
            </a:extLst>
          </p:cNvPr>
          <p:cNvSpPr/>
          <p:nvPr/>
        </p:nvSpPr>
        <p:spPr>
          <a:xfrm>
            <a:off x="4631436" y="4329338"/>
            <a:ext cx="2347596" cy="23475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7760A2-A108-48E3-B205-EE29B89502F4}"/>
              </a:ext>
            </a:extLst>
          </p:cNvPr>
          <p:cNvSpPr/>
          <p:nvPr/>
        </p:nvSpPr>
        <p:spPr>
          <a:xfrm>
            <a:off x="4402769" y="1213832"/>
            <a:ext cx="2907169" cy="5615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0E83F7-FB10-4D5B-9E5A-6C78D1C360C9}"/>
              </a:ext>
            </a:extLst>
          </p:cNvPr>
          <p:cNvSpPr/>
          <p:nvPr/>
        </p:nvSpPr>
        <p:spPr>
          <a:xfrm>
            <a:off x="7471724" y="2391873"/>
            <a:ext cx="1413513" cy="3512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8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6" grpId="1" animBg="1"/>
      <p:bldP spid="37" grpId="0" animBg="1"/>
      <p:bldP spid="38" grpId="0" animBg="1"/>
      <p:bldP spid="39" grpId="0" animBg="1"/>
      <p:bldP spid="39" grpId="1" animBg="1"/>
      <p:bldP spid="41" grpId="0" animBg="1"/>
      <p:bldP spid="42" grpId="0" animBg="1"/>
      <p:bldP spid="4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A0E7-2DBA-4036-972B-B5CB8D2A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2375C-3FDB-4FA2-8DC1-2B340F2F5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877478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Clustering </a:t>
            </a:r>
            <a:r>
              <a:rPr lang="en-US" b="0" i="1" dirty="0"/>
              <a:t>x</a:t>
            </a:r>
            <a:r>
              <a:rPr lang="en-US" b="0" dirty="0"/>
              <a:t> poorly is only one of many costs in </a:t>
            </a:r>
            <a:r>
              <a:rPr lang="en-US" b="0" i="1" dirty="0"/>
              <a:t>k-median</a:t>
            </a:r>
            <a:r>
              <a:rPr lang="en-US" b="0" dirty="0"/>
              <a:t> since we sum over many points. But for </a:t>
            </a:r>
            <a:r>
              <a:rPr lang="en-US" b="0" i="1" dirty="0"/>
              <a:t>k-center</a:t>
            </a:r>
            <a:r>
              <a:rPr lang="en-US" b="0" dirty="0"/>
              <a:t>, since it is the furthest point from the cluster center, it is very costly, in fact it defines the </a:t>
            </a:r>
            <a:r>
              <a:rPr lang="en-US" b="0" i="1" dirty="0"/>
              <a:t>k-center</a:t>
            </a:r>
            <a:r>
              <a:rPr lang="en-US" b="0" dirty="0"/>
              <a:t> cost.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436E1-F27F-4274-88B0-6C938D0C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4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0A445E-5181-4311-BD48-764EFC427979}"/>
              </a:ext>
            </a:extLst>
          </p:cNvPr>
          <p:cNvSpPr/>
          <p:nvPr/>
        </p:nvSpPr>
        <p:spPr>
          <a:xfrm>
            <a:off x="5145599" y="5181599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BC4D8-812A-417E-B414-5FE7385B628F}"/>
              </a:ext>
            </a:extLst>
          </p:cNvPr>
          <p:cNvSpPr/>
          <p:nvPr/>
        </p:nvSpPr>
        <p:spPr>
          <a:xfrm rot="19522796">
            <a:off x="4924435" y="5054675"/>
            <a:ext cx="1017167" cy="10359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4B224E-B4FD-4B4D-93EF-D34FD0D990DE}"/>
              </a:ext>
            </a:extLst>
          </p:cNvPr>
          <p:cNvSpPr/>
          <p:nvPr/>
        </p:nvSpPr>
        <p:spPr>
          <a:xfrm>
            <a:off x="5639105" y="5456297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2B03E32-69D7-41FD-9148-C4C0B7E82D22}"/>
              </a:ext>
            </a:extLst>
          </p:cNvPr>
          <p:cNvSpPr/>
          <p:nvPr/>
        </p:nvSpPr>
        <p:spPr>
          <a:xfrm>
            <a:off x="5118239" y="5683074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CDC50FF-85E5-48EF-B60B-BA1B4C82E2E9}"/>
              </a:ext>
            </a:extLst>
          </p:cNvPr>
          <p:cNvSpPr/>
          <p:nvPr/>
        </p:nvSpPr>
        <p:spPr>
          <a:xfrm rot="6558587">
            <a:off x="2309701" y="4502472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A07CE78-E84F-48C8-B09E-FE80F95E5EBC}"/>
              </a:ext>
            </a:extLst>
          </p:cNvPr>
          <p:cNvSpPr/>
          <p:nvPr/>
        </p:nvSpPr>
        <p:spPr>
          <a:xfrm rot="4481383">
            <a:off x="2088537" y="4375548"/>
            <a:ext cx="1017167" cy="10359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0CA68B0-F7E0-4E18-805F-3C8BC8E00B30}"/>
              </a:ext>
            </a:extLst>
          </p:cNvPr>
          <p:cNvSpPr/>
          <p:nvPr/>
        </p:nvSpPr>
        <p:spPr>
          <a:xfrm rot="6558587">
            <a:off x="2609996" y="4566074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E6E19-6E86-4541-B425-F4024A2363B1}"/>
              </a:ext>
            </a:extLst>
          </p:cNvPr>
          <p:cNvSpPr/>
          <p:nvPr/>
        </p:nvSpPr>
        <p:spPr>
          <a:xfrm rot="6558587">
            <a:off x="2511876" y="5089462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8A09301-E89B-45BF-9FD9-90F18B339542}"/>
              </a:ext>
            </a:extLst>
          </p:cNvPr>
          <p:cNvSpPr/>
          <p:nvPr/>
        </p:nvSpPr>
        <p:spPr>
          <a:xfrm rot="6558587">
            <a:off x="5235076" y="3373889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19D321D-7545-4CBF-8205-F7865F0E5898}"/>
              </a:ext>
            </a:extLst>
          </p:cNvPr>
          <p:cNvSpPr/>
          <p:nvPr/>
        </p:nvSpPr>
        <p:spPr>
          <a:xfrm rot="3893372">
            <a:off x="4117766" y="2621519"/>
            <a:ext cx="1017167" cy="2848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EF89A4-2413-4B63-AF48-24197C0EE5CB}"/>
              </a:ext>
            </a:extLst>
          </p:cNvPr>
          <p:cNvSpPr/>
          <p:nvPr/>
        </p:nvSpPr>
        <p:spPr>
          <a:xfrm rot="6558587">
            <a:off x="5535371" y="3437491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C845F8-6E2A-4CB9-A5B0-BF447DBA540E}"/>
              </a:ext>
            </a:extLst>
          </p:cNvPr>
          <p:cNvSpPr/>
          <p:nvPr/>
        </p:nvSpPr>
        <p:spPr>
          <a:xfrm>
            <a:off x="3447346" y="442359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5E347EE-A2A5-4431-BC58-F174F598BE10}"/>
              </a:ext>
            </a:extLst>
          </p:cNvPr>
          <p:cNvSpPr/>
          <p:nvPr/>
        </p:nvSpPr>
        <p:spPr>
          <a:xfrm flipV="1">
            <a:off x="5004361" y="3869165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8537D66-F3AC-48E9-8759-ADBEDA24C64E}"/>
              </a:ext>
            </a:extLst>
          </p:cNvPr>
          <p:cNvSpPr/>
          <p:nvPr/>
        </p:nvSpPr>
        <p:spPr>
          <a:xfrm flipV="1">
            <a:off x="2506260" y="4915541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4ABE502-78DB-4CDC-8925-AC4FC420D993}"/>
              </a:ext>
            </a:extLst>
          </p:cNvPr>
          <p:cNvSpPr/>
          <p:nvPr/>
        </p:nvSpPr>
        <p:spPr>
          <a:xfrm flipV="1">
            <a:off x="5409716" y="5528285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FEEF-A921-417D-B43F-64D9E4C8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Primer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E9C8C-20F4-4759-9319-B30D444C3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7772" y="1752600"/>
                <a:ext cx="7734693" cy="4373563"/>
              </a:xfrm>
            </p:spPr>
            <p:txBody>
              <a:bodyPr/>
              <a:lstStyle/>
              <a:p>
                <a:r>
                  <a:rPr lang="en-US" b="0" dirty="0"/>
                  <a:t>We can write an integer linear program to assign points to clusters.</a:t>
                </a:r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/>
                  <a:t> be the cluster centers.</a:t>
                </a:r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denote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is assigned to center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endParaRPr lang="en-US" b="0" dirty="0"/>
              </a:p>
              <a:p>
                <a:r>
                  <a:rPr lang="en-US" b="0" dirty="0"/>
                  <a:t>Objective: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Constraints: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bg1">
                        <a:lumMod val="75000"/>
                      </a:schemeClr>
                    </a:solidFill>
                  </a:rPr>
                  <a:t>(only assign to 1 center)</a:t>
                </a:r>
              </a:p>
              <a:p>
                <a:r>
                  <a:rPr lang="en-US" b="0" dirty="0">
                    <a:solidFill>
                      <a:schemeClr val="bg1">
                        <a:lumMod val="75000"/>
                      </a:schemeClr>
                    </a:solidFill>
                  </a:rPr>
                  <a:t>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/>
                  <a:t>for all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brk m:alnAt="7"/>
                      </m:rP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E9C8C-20F4-4759-9319-B30D444C3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772" y="1752600"/>
                <a:ext cx="7734693" cy="4373563"/>
              </a:xfrm>
              <a:blipFill>
                <a:blip r:embed="rId2"/>
                <a:stretch>
                  <a:fillRect l="-788" t="-697" r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1E2EF-39D1-447A-A3A6-6A5E36D9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18B321-F2E8-4269-AAEC-A402E6004F6B}"/>
              </a:ext>
            </a:extLst>
          </p:cNvPr>
          <p:cNvSpPr/>
          <p:nvPr/>
        </p:nvSpPr>
        <p:spPr>
          <a:xfrm>
            <a:off x="4468305" y="3478490"/>
            <a:ext cx="1197204" cy="53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6BAF986-9866-4568-9D5C-CFC193BB70C8}"/>
              </a:ext>
            </a:extLst>
          </p:cNvPr>
          <p:cNvSpPr/>
          <p:nvPr/>
        </p:nvSpPr>
        <p:spPr>
          <a:xfrm>
            <a:off x="5740923" y="2731416"/>
            <a:ext cx="1602557" cy="669303"/>
          </a:xfrm>
          <a:prstGeom prst="wedgeRectCallout">
            <a:avLst>
              <a:gd name="adj1" fmla="val -51464"/>
              <a:gd name="adj2" fmla="val 119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may look nonlinear, but it’s a constant!</a:t>
            </a:r>
          </a:p>
        </p:txBody>
      </p:sp>
    </p:spTree>
    <p:extLst>
      <p:ext uri="{BB962C8B-B14F-4D97-AF65-F5344CB8AC3E}">
        <p14:creationId xmlns:p14="http://schemas.microsoft.com/office/powerpoint/2010/main" val="194324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FEEF-A921-417D-B43F-64D9E4C8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Primer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E9C8C-20F4-4759-9319-B30D444C3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7772" y="1752600"/>
                <a:ext cx="7734693" cy="43735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For </a:t>
                </a:r>
                <a:r>
                  <a:rPr lang="en-US" b="0" i="1" dirty="0"/>
                  <a:t>k-centers</a:t>
                </a:r>
                <a:r>
                  <a:rPr lang="en-US" b="0" dirty="0"/>
                  <a:t>, we do it a bit differently. We do </a:t>
                </a:r>
                <a:r>
                  <a:rPr lang="en-US" b="0" i="1" dirty="0"/>
                  <a:t>not</a:t>
                </a:r>
                <a:r>
                  <a:rPr lang="en-US" b="0" dirty="0"/>
                  <a:t> put anything in the objective. We guess </a:t>
                </a:r>
                <a:r>
                  <a:rPr lang="en-US" b="0" i="1" dirty="0"/>
                  <a:t>R</a:t>
                </a:r>
                <a:r>
                  <a:rPr lang="en-US" b="0" dirty="0"/>
                  <a:t> as an upper bound on the distance to centers. </a:t>
                </a:r>
                <a:r>
                  <a:rPr lang="en-US" b="0" i="1" dirty="0"/>
                  <a:t>R</a:t>
                </a:r>
                <a:r>
                  <a:rPr lang="en-US" b="0" dirty="0"/>
                  <a:t> is the cost of the solution. We use binary search to find the smallest </a:t>
                </a:r>
                <a:r>
                  <a:rPr lang="en-US" b="0" i="1" dirty="0"/>
                  <a:t>R</a:t>
                </a:r>
                <a:r>
                  <a:rPr lang="en-US" b="0" dirty="0"/>
                  <a:t> with a feasible solution.</a:t>
                </a:r>
              </a:p>
              <a:p>
                <a:endParaRPr lang="en-US" b="0" dirty="0"/>
              </a:p>
              <a:p>
                <a:r>
                  <a:rPr lang="en-US" b="0" dirty="0"/>
                  <a:t>Objective: None!</a:t>
                </a:r>
              </a:p>
              <a:p>
                <a:endParaRPr lang="en-US" b="0" dirty="0"/>
              </a:p>
              <a:p>
                <a:r>
                  <a:rPr lang="en-US" b="0" dirty="0"/>
                  <a:t>Constraints: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bg1">
                        <a:lumMod val="75000"/>
                      </a:schemeClr>
                    </a:solidFill>
                  </a:rPr>
                  <a:t>(only assign to 1 center)</a:t>
                </a:r>
              </a:p>
              <a:p>
                <a:r>
                  <a:rPr lang="en-US" b="0" dirty="0">
                    <a:solidFill>
                      <a:schemeClr val="bg1">
                        <a:lumMod val="75000"/>
                      </a:schemeClr>
                    </a:solidFill>
                  </a:rPr>
                  <a:t>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b="0" dirty="0"/>
                  <a:t>for all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brk m:alnAt="7"/>
                      </m:rP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m:rPr>
                        <m:brk m:alnAt="7"/>
                      </m:rP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>
                        <a:lumMod val="75000"/>
                      </a:schemeClr>
                    </a:solidFill>
                  </a:rPr>
                  <a:t>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/>
                  <a:t>for all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brk m:alnAt="7"/>
                      </m:rP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sz="1400" b="0" dirty="0"/>
              </a:p>
              <a:p>
                <a:r>
                  <a:rPr lang="en-US" sz="1400" b="0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m:rPr>
                        <m:brk m:alnAt="7"/>
                      </m:rP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b="0" dirty="0"/>
                  <a:t> is the ball of radius </a:t>
                </a:r>
                <a:r>
                  <a:rPr lang="en-US" sz="1400" b="0" i="1" dirty="0"/>
                  <a:t>R</a:t>
                </a:r>
                <a:r>
                  <a:rPr lang="en-US" sz="1400" b="0" dirty="0"/>
                  <a:t> around </a:t>
                </a:r>
                <a:r>
                  <a:rPr lang="en-US" sz="1400" b="0" i="1" dirty="0"/>
                  <a:t>x</a:t>
                </a:r>
                <a:r>
                  <a:rPr lang="en-US" sz="1400" b="0" dirty="0"/>
                  <a:t> (i.e., points within </a:t>
                </a:r>
                <a:r>
                  <a:rPr lang="en-US" sz="1400" b="0" i="1" dirty="0"/>
                  <a:t>R</a:t>
                </a:r>
                <a:r>
                  <a:rPr lang="en-US" sz="1400" b="0" dirty="0"/>
                  <a:t> from </a:t>
                </a:r>
                <a:r>
                  <a:rPr lang="en-US" sz="1400" b="0" i="1" dirty="0"/>
                  <a:t>x</a:t>
                </a:r>
                <a:r>
                  <a:rPr lang="en-US" sz="1400" b="0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E9C8C-20F4-4759-9319-B30D444C3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772" y="1752600"/>
                <a:ext cx="7734693" cy="4373563"/>
              </a:xfrm>
              <a:blipFill>
                <a:blip r:embed="rId2"/>
                <a:stretch>
                  <a:fillRect l="-788" t="-1395" r="-394" b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1E2EF-39D1-447A-A3A6-6A5E36D9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2ED52D-1C75-4BC2-8145-4A4ADC84F497}"/>
              </a:ext>
            </a:extLst>
          </p:cNvPr>
          <p:cNvSpPr/>
          <p:nvPr/>
        </p:nvSpPr>
        <p:spPr>
          <a:xfrm>
            <a:off x="6915060" y="4831471"/>
            <a:ext cx="1017167" cy="10359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A74843-D3E4-42C6-B682-2DB207CD08BF}"/>
              </a:ext>
            </a:extLst>
          </p:cNvPr>
          <p:cNvSpPr/>
          <p:nvPr/>
        </p:nvSpPr>
        <p:spPr>
          <a:xfrm>
            <a:off x="7309343" y="5241033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79406-B3E1-481D-BE3B-D91506B980BF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064021" y="5355779"/>
            <a:ext cx="353272" cy="3599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40A180-9A76-446F-A6C6-7DBAE2E74227}"/>
              </a:ext>
            </a:extLst>
          </p:cNvPr>
          <p:cNvSpPr txBox="1"/>
          <p:nvPr/>
        </p:nvSpPr>
        <p:spPr>
          <a:xfrm>
            <a:off x="6928714" y="5328583"/>
            <a:ext cx="515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dirty="0"/>
              <a:t>R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FF14FD-4563-46B1-8D18-56F25724DD5B}"/>
              </a:ext>
            </a:extLst>
          </p:cNvPr>
          <p:cNvSpPr/>
          <p:nvPr/>
        </p:nvSpPr>
        <p:spPr>
          <a:xfrm flipV="1">
            <a:off x="7347511" y="4916915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572D01-FFC9-4E59-BC67-F84EB6190A04}"/>
              </a:ext>
            </a:extLst>
          </p:cNvPr>
          <p:cNvSpPr/>
          <p:nvPr/>
        </p:nvSpPr>
        <p:spPr>
          <a:xfrm flipV="1">
            <a:off x="7814236" y="5440790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C414E7-8792-4253-AFB8-D75C9B569011}"/>
              </a:ext>
            </a:extLst>
          </p:cNvPr>
          <p:cNvSpPr/>
          <p:nvPr/>
        </p:nvSpPr>
        <p:spPr>
          <a:xfrm flipV="1">
            <a:off x="7471336" y="5555090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781F48-48FE-4B5E-AAC0-D30A251E2623}"/>
              </a:ext>
            </a:extLst>
          </p:cNvPr>
          <p:cNvSpPr/>
          <p:nvPr/>
        </p:nvSpPr>
        <p:spPr>
          <a:xfrm flipV="1">
            <a:off x="7757086" y="5145515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C1A3BB-94AC-487C-B595-8A663367C64F}"/>
              </a:ext>
            </a:extLst>
          </p:cNvPr>
          <p:cNvSpPr/>
          <p:nvPr/>
        </p:nvSpPr>
        <p:spPr>
          <a:xfrm flipV="1">
            <a:off x="7261786" y="5688440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15D742-68C8-4184-864B-60576A2CDACF}"/>
              </a:ext>
            </a:extLst>
          </p:cNvPr>
          <p:cNvSpPr/>
          <p:nvPr/>
        </p:nvSpPr>
        <p:spPr>
          <a:xfrm flipV="1">
            <a:off x="8242861" y="5640815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3D34A8-02B2-4B9F-BE5E-9AC9ECB43DBF}"/>
              </a:ext>
            </a:extLst>
          </p:cNvPr>
          <p:cNvSpPr/>
          <p:nvPr/>
        </p:nvSpPr>
        <p:spPr>
          <a:xfrm flipV="1">
            <a:off x="8185711" y="4783565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1C9783-102F-4066-9CE1-AA2DD9F4C835}"/>
              </a:ext>
            </a:extLst>
          </p:cNvPr>
          <p:cNvSpPr/>
          <p:nvPr/>
        </p:nvSpPr>
        <p:spPr>
          <a:xfrm flipV="1">
            <a:off x="6575986" y="5497940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5C244BC-6B58-49AD-A7CD-4C79D6AC77FD}"/>
              </a:ext>
            </a:extLst>
          </p:cNvPr>
          <p:cNvSpPr/>
          <p:nvPr/>
        </p:nvSpPr>
        <p:spPr>
          <a:xfrm flipV="1">
            <a:off x="7776136" y="6031340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F3D4AA-1B8F-45EE-94C0-435977E03444}"/>
              </a:ext>
            </a:extLst>
          </p:cNvPr>
          <p:cNvSpPr/>
          <p:nvPr/>
        </p:nvSpPr>
        <p:spPr>
          <a:xfrm flipV="1">
            <a:off x="6918886" y="4754990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6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BEEE-E87C-437F-9F28-FAE8F6BA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Disparate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2655-C899-451D-9491-F0204134A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3813142" cy="4373563"/>
          </a:xfrm>
        </p:spPr>
        <p:txBody>
          <a:bodyPr>
            <a:normAutofit/>
          </a:bodyPr>
          <a:lstStyle/>
          <a:p>
            <a:r>
              <a:rPr lang="en-US" b="0" i="1" dirty="0"/>
              <a:t>Griggs vs Duke Power Co: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North Carolina, 1970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Required high school diploma and standardized testing for promotion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Sued for discrimination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Ruled discriminatory by SC because it had “a disproportionate and adverse impact on certain individuals”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76F83-C003-42ED-8939-D2C906E4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Griggs v Duke Power">
            <a:extLst>
              <a:ext uri="{FF2B5EF4-FFF2-40B4-BE49-F238E27FC236}">
                <a16:creationId xmlns:a16="http://schemas.microsoft.com/office/drawing/2014/main" id="{0C260DC0-1C46-4C19-B6B4-08AB51C51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361" y="1851896"/>
            <a:ext cx="4202295" cy="159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iggs V Duke Power by gladysn696 on emaze">
            <a:extLst>
              <a:ext uri="{FF2B5EF4-FFF2-40B4-BE49-F238E27FC236}">
                <a16:creationId xmlns:a16="http://schemas.microsoft.com/office/drawing/2014/main" id="{6C79EAF6-FD0F-439E-87F8-98DC75134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706" y="3808880"/>
            <a:ext cx="2613604" cy="191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64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BCC9-40FD-4EAA-A340-0032E445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Disparate Impact in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17CF-A24A-4A0B-BD99-F8109ACB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Applying to ML:</a:t>
            </a:r>
            <a:r>
              <a:rPr lang="en-US" b="0" dirty="0"/>
              <a:t> Ensure the impact of a system across protected groups is proportionate. “Group fairness.”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dirty="0"/>
              <a:t>Applying to clustering: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How do we measure the impact of a system on a protected group?</a:t>
            </a:r>
          </a:p>
          <a:p>
            <a:pPr marL="800100" lvl="1" indent="-342900"/>
            <a:r>
              <a:rPr lang="en-US" dirty="0"/>
              <a:t>How many individuals are in a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How do we prevent disparate impact?</a:t>
            </a:r>
          </a:p>
          <a:p>
            <a:pPr marL="800100" lvl="1" indent="-342900"/>
            <a:r>
              <a:rPr lang="en-US" dirty="0"/>
              <a:t>Ensure the number of individuals from any group in any cluster is proportionate to group size.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3CBF1-6D14-4D53-9768-98CF863E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F10CD-0B7D-4129-A397-D518BA41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750" y="2428090"/>
            <a:ext cx="1327676" cy="1201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F2C98C-E04C-4B19-8499-4DC9F35C7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439" y="2428090"/>
            <a:ext cx="1306601" cy="116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3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F548-1826-41C5-ABBE-0974E598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news Articles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26890-F1DA-4E6B-BE67-F8A9C6CF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5CB232-192D-45A6-8EB2-E49170ACC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435" y="1941921"/>
            <a:ext cx="4488240" cy="697629"/>
          </a:xfrm>
          <a:prstGeom prst="rect">
            <a:avLst/>
          </a:prstGeom>
        </p:spPr>
      </p:pic>
      <p:pic>
        <p:nvPicPr>
          <p:cNvPr id="57" name="Picture 5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48B4FB-5031-4B72-9604-DECE3077F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989" y="1941921"/>
            <a:ext cx="4487685" cy="4409639"/>
          </a:xfrm>
          <a:prstGeom prst="rect">
            <a:avLst/>
          </a:prstGeom>
        </p:spPr>
      </p:pic>
      <p:pic>
        <p:nvPicPr>
          <p:cNvPr id="59" name="Picture 58" descr="Text&#10;&#10;Description automatically generated">
            <a:extLst>
              <a:ext uri="{FF2B5EF4-FFF2-40B4-BE49-F238E27FC236}">
                <a16:creationId xmlns:a16="http://schemas.microsoft.com/office/drawing/2014/main" id="{19E9B248-AE03-4DBF-AB91-4CCCFD55B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628" y="2856333"/>
            <a:ext cx="484071" cy="377032"/>
          </a:xfrm>
          <a:prstGeom prst="rect">
            <a:avLst/>
          </a:prstGeom>
        </p:spPr>
      </p:pic>
      <p:pic>
        <p:nvPicPr>
          <p:cNvPr id="60" name="Picture 59" descr="Text&#10;&#10;Description automatically generated">
            <a:extLst>
              <a:ext uri="{FF2B5EF4-FFF2-40B4-BE49-F238E27FC236}">
                <a16:creationId xmlns:a16="http://schemas.microsoft.com/office/drawing/2014/main" id="{039C0ADE-631A-416B-84B7-ED8470A23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379" y="2451034"/>
            <a:ext cx="484071" cy="377032"/>
          </a:xfrm>
          <a:prstGeom prst="rect">
            <a:avLst/>
          </a:prstGeom>
        </p:spPr>
      </p:pic>
      <p:pic>
        <p:nvPicPr>
          <p:cNvPr id="61" name="Picture 60" descr="Text&#10;&#10;Description automatically generated">
            <a:extLst>
              <a:ext uri="{FF2B5EF4-FFF2-40B4-BE49-F238E27FC236}">
                <a16:creationId xmlns:a16="http://schemas.microsoft.com/office/drawing/2014/main" id="{8F050439-FCCC-4E59-850C-B44AFF62C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45" y="3339854"/>
            <a:ext cx="484071" cy="377032"/>
          </a:xfrm>
          <a:prstGeom prst="rect">
            <a:avLst/>
          </a:prstGeom>
        </p:spPr>
      </p:pic>
      <p:pic>
        <p:nvPicPr>
          <p:cNvPr id="62" name="Picture 61" descr="Text&#10;&#10;Description automatically generated">
            <a:extLst>
              <a:ext uri="{FF2B5EF4-FFF2-40B4-BE49-F238E27FC236}">
                <a16:creationId xmlns:a16="http://schemas.microsoft.com/office/drawing/2014/main" id="{AE214136-0B4E-4C9A-92E5-86CFF2567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272" y="2819733"/>
            <a:ext cx="484071" cy="377032"/>
          </a:xfrm>
          <a:prstGeom prst="rect">
            <a:avLst/>
          </a:prstGeom>
        </p:spPr>
      </p:pic>
      <p:pic>
        <p:nvPicPr>
          <p:cNvPr id="63" name="Picture 62" descr="Text&#10;&#10;Description automatically generated">
            <a:extLst>
              <a:ext uri="{FF2B5EF4-FFF2-40B4-BE49-F238E27FC236}">
                <a16:creationId xmlns:a16="http://schemas.microsoft.com/office/drawing/2014/main" id="{780FFAD5-625B-4EF2-B32E-8B422BD73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519" y="3183883"/>
            <a:ext cx="484071" cy="377032"/>
          </a:xfrm>
          <a:prstGeom prst="rect">
            <a:avLst/>
          </a:prstGeom>
        </p:spPr>
      </p:pic>
      <p:pic>
        <p:nvPicPr>
          <p:cNvPr id="64" name="Picture 63" descr="Text&#10;&#10;Description automatically generated">
            <a:extLst>
              <a:ext uri="{FF2B5EF4-FFF2-40B4-BE49-F238E27FC236}">
                <a16:creationId xmlns:a16="http://schemas.microsoft.com/office/drawing/2014/main" id="{0E256892-79B9-478E-93A2-1E9C81356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901" y="4778357"/>
            <a:ext cx="484071" cy="377032"/>
          </a:xfrm>
          <a:prstGeom prst="rect">
            <a:avLst/>
          </a:prstGeom>
        </p:spPr>
      </p:pic>
      <p:pic>
        <p:nvPicPr>
          <p:cNvPr id="65" name="Picture 64" descr="Text&#10;&#10;Description automatically generated">
            <a:extLst>
              <a:ext uri="{FF2B5EF4-FFF2-40B4-BE49-F238E27FC236}">
                <a16:creationId xmlns:a16="http://schemas.microsoft.com/office/drawing/2014/main" id="{CC454ED2-EB8B-4631-8B4C-765B58A36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255" y="5155389"/>
            <a:ext cx="484071" cy="377032"/>
          </a:xfrm>
          <a:prstGeom prst="rect">
            <a:avLst/>
          </a:prstGeom>
        </p:spPr>
      </p:pic>
      <p:pic>
        <p:nvPicPr>
          <p:cNvPr id="66" name="Picture 65" descr="Text&#10;&#10;Description automatically generated">
            <a:extLst>
              <a:ext uri="{FF2B5EF4-FFF2-40B4-BE49-F238E27FC236}">
                <a16:creationId xmlns:a16="http://schemas.microsoft.com/office/drawing/2014/main" id="{6375FD4F-B45C-4A47-8A4E-0D6E1E991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074" y="4452737"/>
            <a:ext cx="484071" cy="377032"/>
          </a:xfrm>
          <a:prstGeom prst="rect">
            <a:avLst/>
          </a:prstGeom>
        </p:spPr>
      </p:pic>
      <p:pic>
        <p:nvPicPr>
          <p:cNvPr id="67" name="Picture 66" descr="Text&#10;&#10;Description automatically generated">
            <a:extLst>
              <a:ext uri="{FF2B5EF4-FFF2-40B4-BE49-F238E27FC236}">
                <a16:creationId xmlns:a16="http://schemas.microsoft.com/office/drawing/2014/main" id="{192FD693-71DB-4B2E-9311-E7BC25C31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580" y="5130926"/>
            <a:ext cx="484071" cy="377032"/>
          </a:xfrm>
          <a:prstGeom prst="rect">
            <a:avLst/>
          </a:prstGeom>
        </p:spPr>
      </p:pic>
      <p:pic>
        <p:nvPicPr>
          <p:cNvPr id="68" name="Picture 67" descr="Text&#10;&#10;Description automatically generated">
            <a:extLst>
              <a:ext uri="{FF2B5EF4-FFF2-40B4-BE49-F238E27FC236}">
                <a16:creationId xmlns:a16="http://schemas.microsoft.com/office/drawing/2014/main" id="{C57D41E9-7B5F-4301-9AA4-B8A5EFEF9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483" y="4188346"/>
            <a:ext cx="484071" cy="377032"/>
          </a:xfrm>
          <a:prstGeom prst="rect">
            <a:avLst/>
          </a:prstGeom>
        </p:spPr>
      </p:pic>
      <p:pic>
        <p:nvPicPr>
          <p:cNvPr id="69" name="Picture 68" descr="Text&#10;&#10;Description automatically generated">
            <a:extLst>
              <a:ext uri="{FF2B5EF4-FFF2-40B4-BE49-F238E27FC236}">
                <a16:creationId xmlns:a16="http://schemas.microsoft.com/office/drawing/2014/main" id="{F31C7F7B-611A-4615-9BA1-CD2B76A3C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066" y="4732679"/>
            <a:ext cx="484071" cy="377032"/>
          </a:xfrm>
          <a:prstGeom prst="rect">
            <a:avLst/>
          </a:prstGeom>
        </p:spPr>
      </p:pic>
      <p:pic>
        <p:nvPicPr>
          <p:cNvPr id="70" name="Picture 69" descr="Text&#10;&#10;Description automatically generated">
            <a:extLst>
              <a:ext uri="{FF2B5EF4-FFF2-40B4-BE49-F238E27FC236}">
                <a16:creationId xmlns:a16="http://schemas.microsoft.com/office/drawing/2014/main" id="{9311BDA2-D6DD-4272-8353-DB72848F6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325" y="4376862"/>
            <a:ext cx="484071" cy="377032"/>
          </a:xfrm>
          <a:prstGeom prst="rect">
            <a:avLst/>
          </a:prstGeom>
        </p:spPr>
      </p:pic>
      <p:pic>
        <p:nvPicPr>
          <p:cNvPr id="71" name="Picture 70" descr="Text&#10;&#10;Description automatically generated">
            <a:extLst>
              <a:ext uri="{FF2B5EF4-FFF2-40B4-BE49-F238E27FC236}">
                <a16:creationId xmlns:a16="http://schemas.microsoft.com/office/drawing/2014/main" id="{976B27B4-D76A-47D7-B0E1-139B3374A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820" y="5155389"/>
            <a:ext cx="484071" cy="377032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5CCD13E8-309F-48E2-BE65-A54A198CEFD8}"/>
              </a:ext>
            </a:extLst>
          </p:cNvPr>
          <p:cNvSpPr/>
          <p:nvPr/>
        </p:nvSpPr>
        <p:spPr>
          <a:xfrm rot="1765422">
            <a:off x="815639" y="2607472"/>
            <a:ext cx="795703" cy="13975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DE05BAD-9F85-42C9-83DF-73BAAD72ED0A}"/>
              </a:ext>
            </a:extLst>
          </p:cNvPr>
          <p:cNvSpPr/>
          <p:nvPr/>
        </p:nvSpPr>
        <p:spPr>
          <a:xfrm rot="19021690">
            <a:off x="1999755" y="2263089"/>
            <a:ext cx="1429080" cy="1639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A444E5D-03C4-4E31-8268-BD20EA6D4091}"/>
              </a:ext>
            </a:extLst>
          </p:cNvPr>
          <p:cNvSpPr/>
          <p:nvPr/>
        </p:nvSpPr>
        <p:spPr>
          <a:xfrm rot="3068940">
            <a:off x="868905" y="4191604"/>
            <a:ext cx="1421616" cy="17544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EF4AEB6-7E5B-4A1E-A5F6-EAE648ACA9B8}"/>
              </a:ext>
            </a:extLst>
          </p:cNvPr>
          <p:cNvSpPr/>
          <p:nvPr/>
        </p:nvSpPr>
        <p:spPr>
          <a:xfrm rot="20107043">
            <a:off x="2440065" y="3963254"/>
            <a:ext cx="1486054" cy="16108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9B9837-D7B8-45FC-87B4-6A12C96E48A4}"/>
              </a:ext>
            </a:extLst>
          </p:cNvPr>
          <p:cNvSpPr txBox="1"/>
          <p:nvPr/>
        </p:nvSpPr>
        <p:spPr>
          <a:xfrm>
            <a:off x="441007" y="2451034"/>
            <a:ext cx="10870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Student Debt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04BE5A-AEC6-4BCB-8D90-61E48E3897F7}"/>
              </a:ext>
            </a:extLst>
          </p:cNvPr>
          <p:cNvSpPr txBox="1"/>
          <p:nvPr/>
        </p:nvSpPr>
        <p:spPr>
          <a:xfrm>
            <a:off x="2320019" y="2008173"/>
            <a:ext cx="10870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Immigration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A7724F-3261-4B32-944D-769F69C2B895}"/>
              </a:ext>
            </a:extLst>
          </p:cNvPr>
          <p:cNvSpPr txBox="1"/>
          <p:nvPr/>
        </p:nvSpPr>
        <p:spPr>
          <a:xfrm>
            <a:off x="2612481" y="5609842"/>
            <a:ext cx="1356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Global Warming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CF7E62-4CFF-4818-A5DD-C00393AA123B}"/>
              </a:ext>
            </a:extLst>
          </p:cNvPr>
          <p:cNvSpPr txBox="1"/>
          <p:nvPr/>
        </p:nvSpPr>
        <p:spPr>
          <a:xfrm>
            <a:off x="855011" y="5791061"/>
            <a:ext cx="10870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Health Care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C21D840-967C-49A7-A6D7-15E67687FD33}"/>
              </a:ext>
            </a:extLst>
          </p:cNvPr>
          <p:cNvCxnSpPr/>
          <p:nvPr/>
        </p:nvCxnSpPr>
        <p:spPr>
          <a:xfrm flipH="1">
            <a:off x="3680972" y="2285172"/>
            <a:ext cx="1286954" cy="188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1998CC6-72DD-4A26-8D88-3B9B19FBD10A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3146554" y="3470740"/>
            <a:ext cx="1837837" cy="90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EA1FB2-7C20-4E5A-BE8A-BF707AB2A235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3078137" y="3936180"/>
            <a:ext cx="4161649" cy="98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4B9E00F-C525-457F-B709-6D37AC1F892E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3820396" y="3898124"/>
            <a:ext cx="2272915" cy="66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A642725-A33F-4CE0-8887-9BB8A13CB0BF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3680972" y="4930488"/>
            <a:ext cx="1371836" cy="3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5D170D8-0BAA-4D6D-ACF8-F9376B1888F9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3532891" y="5343905"/>
            <a:ext cx="1519917" cy="47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8" name="Picture 97" descr="Text&#10;&#10;Description automatically generated">
            <a:extLst>
              <a:ext uri="{FF2B5EF4-FFF2-40B4-BE49-F238E27FC236}">
                <a16:creationId xmlns:a16="http://schemas.microsoft.com/office/drawing/2014/main" id="{80C04549-2B1E-415A-BEBB-CAFAC8273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176" y="3232135"/>
            <a:ext cx="484071" cy="37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7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8" grpId="0"/>
      <p:bldP spid="7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19730</TotalTime>
  <Words>2129</Words>
  <Application>Microsoft Office PowerPoint</Application>
  <PresentationFormat>On-screen Show (4:3)</PresentationFormat>
  <Paragraphs>359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Black</vt:lpstr>
      <vt:lpstr>Calibri</vt:lpstr>
      <vt:lpstr>Cambria Math</vt:lpstr>
      <vt:lpstr>Essential</vt:lpstr>
      <vt:lpstr>Applied Mechanism Design For Social Good</vt:lpstr>
      <vt:lpstr>Clustering Primer</vt:lpstr>
      <vt:lpstr>Clustering Primer</vt:lpstr>
      <vt:lpstr>Clustering Primer</vt:lpstr>
      <vt:lpstr>Clustering Primer</vt:lpstr>
      <vt:lpstr>Clustering Primer</vt:lpstr>
      <vt:lpstr>Disparate Impact</vt:lpstr>
      <vt:lpstr>Disparate Impact in Clustering</vt:lpstr>
      <vt:lpstr>Clustering news Articles</vt:lpstr>
      <vt:lpstr>Running Example: news search</vt:lpstr>
      <vt:lpstr>Clustering news Articles</vt:lpstr>
      <vt:lpstr>Group Fairness in Clustering: Formal</vt:lpstr>
      <vt:lpstr>Group Fairness in Clustering: Formal</vt:lpstr>
      <vt:lpstr>Finding Fair Clusterings: Fairlets</vt:lpstr>
      <vt:lpstr>Finding Fair Clusterings: Fairlets</vt:lpstr>
      <vt:lpstr>Finding Fair Clusterings: Fairlets</vt:lpstr>
      <vt:lpstr>Finding Fair Clusterings: Fairlets</vt:lpstr>
      <vt:lpstr>Finding Fair Clusterings: Fairlets</vt:lpstr>
      <vt:lpstr>Fairlets when B/r=1</vt:lpstr>
      <vt:lpstr>Fairlets when b/r=1/t’</vt:lpstr>
      <vt:lpstr>Using Fairlets for Fair Clustering</vt:lpstr>
      <vt:lpstr>Using Fairlets for Fair Clustering</vt:lpstr>
      <vt:lpstr>Generalizing to more colors</vt:lpstr>
      <vt:lpstr>Generalizing to more colors</vt:lpstr>
      <vt:lpstr>ILP for Fair Clustering</vt:lpstr>
      <vt:lpstr>ILP for Fair Clustering Step 1</vt:lpstr>
      <vt:lpstr>ILP for Fair Clustering Step 2</vt:lpstr>
      <vt:lpstr>ILP For Fair Clustering Step 3</vt:lpstr>
      <vt:lpstr>Fair Data Summarization</vt:lpstr>
      <vt:lpstr>Fairness through Proportionality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Exchange at CMU</dc:title>
  <dc:creator>John Dickerson</dc:creator>
  <cp:lastModifiedBy>Marina Knittel</cp:lastModifiedBy>
  <cp:revision>1996</cp:revision>
  <cp:lastPrinted>2016-10-18T00:55:56Z</cp:lastPrinted>
  <dcterms:created xsi:type="dcterms:W3CDTF">2013-03-05T15:39:19Z</dcterms:created>
  <dcterms:modified xsi:type="dcterms:W3CDTF">2022-04-21T02:13:57Z</dcterms:modified>
</cp:coreProperties>
</file>