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1"/>
  </p:sldMasterIdLst>
  <p:notesMasterIdLst>
    <p:notesMasterId r:id="rId31"/>
  </p:notesMasterIdLst>
  <p:handoutMasterIdLst>
    <p:handoutMasterId r:id="rId32"/>
  </p:handoutMasterIdLst>
  <p:sldIdLst>
    <p:sldId id="256" r:id="rId2"/>
    <p:sldId id="533" r:id="rId3"/>
    <p:sldId id="531" r:id="rId4"/>
    <p:sldId id="534" r:id="rId5"/>
    <p:sldId id="535" r:id="rId6"/>
    <p:sldId id="536" r:id="rId7"/>
    <p:sldId id="541" r:id="rId8"/>
    <p:sldId id="547" r:id="rId9"/>
    <p:sldId id="537" r:id="rId10"/>
    <p:sldId id="538" r:id="rId11"/>
    <p:sldId id="539" r:id="rId12"/>
    <p:sldId id="540" r:id="rId13"/>
    <p:sldId id="543" r:id="rId14"/>
    <p:sldId id="545" r:id="rId15"/>
    <p:sldId id="548" r:id="rId16"/>
    <p:sldId id="546" r:id="rId17"/>
    <p:sldId id="549" r:id="rId18"/>
    <p:sldId id="550" r:id="rId19"/>
    <p:sldId id="551" r:id="rId20"/>
    <p:sldId id="552" r:id="rId21"/>
    <p:sldId id="553" r:id="rId22"/>
    <p:sldId id="554" r:id="rId23"/>
    <p:sldId id="498" r:id="rId24"/>
    <p:sldId id="555" r:id="rId25"/>
    <p:sldId id="501" r:id="rId26"/>
    <p:sldId id="556" r:id="rId27"/>
    <p:sldId id="557" r:id="rId28"/>
    <p:sldId id="559" r:id="rId29"/>
    <p:sldId id="55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663300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12" autoAdjust="0"/>
    <p:restoredTop sz="94360" autoAdjust="0"/>
  </p:normalViewPr>
  <p:slideViewPr>
    <p:cSldViewPr snapToGrid="0" snapToObjects="1">
      <p:cViewPr varScale="1">
        <p:scale>
          <a:sx n="107" d="100"/>
          <a:sy n="107" d="100"/>
        </p:scale>
        <p:origin x="67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F8044-1598-EF4E-BBDA-D110E031C23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F2A42-ED51-374F-BBBC-F1258454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5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2225-873F-6F40-BA29-3AE101B223B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0F789-BC41-F84C-B61C-313B216D0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88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4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9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19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9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8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75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John P. Dickerson - NYU Stern IOMS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jpe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7343"/>
            <a:ext cx="7772400" cy="3783744"/>
          </a:xfrm>
        </p:spPr>
        <p:txBody>
          <a:bodyPr>
            <a:normAutofit/>
          </a:bodyPr>
          <a:lstStyle/>
          <a:p>
            <a:r>
              <a:rPr lang="en-US" sz="4000" dirty="0"/>
              <a:t>Applied Mechanism Design For Social Good</a:t>
            </a:r>
            <a:endParaRPr lang="en-US" sz="4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23507"/>
            <a:ext cx="6858000" cy="641234"/>
          </a:xfrm>
        </p:spPr>
        <p:txBody>
          <a:bodyPr/>
          <a:lstStyle/>
          <a:p>
            <a:r>
              <a:rPr lang="en-US" dirty="0"/>
              <a:t>John P Dickerson &amp; Marina Knittel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80957"/>
            <a:ext cx="25763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Lecture #14 – 04/20/2021</a:t>
            </a:r>
          </a:p>
          <a:p>
            <a:r>
              <a:rPr lang="en-US" sz="1600" b="1" dirty="0"/>
              <a:t>Lecture #15 – 04/22/2021</a:t>
            </a:r>
          </a:p>
          <a:p>
            <a:r>
              <a:rPr lang="en-US" sz="1600" b="1" dirty="0"/>
              <a:t>Lecture #16 – 04/27/2021</a:t>
            </a:r>
          </a:p>
          <a:p>
            <a:endParaRPr lang="en-US" sz="1600" b="1" dirty="0"/>
          </a:p>
          <a:p>
            <a:r>
              <a:rPr lang="en-US" sz="1600" b="1" dirty="0"/>
              <a:t>CMSC498T</a:t>
            </a:r>
          </a:p>
          <a:p>
            <a:r>
              <a:rPr lang="en-US" sz="1600" b="1" dirty="0"/>
              <a:t>Mondays &amp; Wednesdays</a:t>
            </a:r>
          </a:p>
          <a:p>
            <a:r>
              <a:rPr lang="en-US" sz="1600" b="1" dirty="0"/>
              <a:t>2:00pm – 3:15pm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5713" y="5080696"/>
            <a:ext cx="3721993" cy="12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9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B7BE-1D2A-429F-87A4-74B9479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6091646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Fairly dividing a Multi-flavor Sheet cake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2611-1971-4826-B0B7-74C21A79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8037576" cy="2627376"/>
          </a:xfrm>
        </p:spPr>
        <p:txBody>
          <a:bodyPr>
            <a:normAutofit/>
          </a:bodyPr>
          <a:lstStyle/>
          <a:p>
            <a:r>
              <a:rPr lang="en-US" dirty="0"/>
              <a:t>How should Alice and Bob divide a vanilla sheet cake?</a:t>
            </a:r>
          </a:p>
          <a:p>
            <a:r>
              <a:rPr lang="en-US" dirty="0" err="1"/>
              <a:t>u</a:t>
            </a:r>
            <a:r>
              <a:rPr lang="en-US" baseline="-25000" dirty="0" err="1"/>
              <a:t>Alice</a:t>
            </a:r>
            <a:r>
              <a:rPr lang="en-US" dirty="0"/>
              <a:t>(</a:t>
            </a:r>
            <a:r>
              <a:rPr lang="en-US" dirty="0" err="1"/>
              <a:t>vla</a:t>
            </a:r>
            <a:r>
              <a:rPr lang="en-US" dirty="0"/>
              <a:t>) = 10	 	</a:t>
            </a:r>
            <a:r>
              <a:rPr lang="en-US" dirty="0" err="1"/>
              <a:t>u</a:t>
            </a:r>
            <a:r>
              <a:rPr lang="en-US" baseline="-25000" dirty="0" err="1"/>
              <a:t>Alice</a:t>
            </a:r>
            <a:r>
              <a:rPr lang="en-US" dirty="0"/>
              <a:t>(</a:t>
            </a:r>
            <a:r>
              <a:rPr lang="en-US" dirty="0" err="1"/>
              <a:t>chc</a:t>
            </a:r>
            <a:r>
              <a:rPr lang="en-US" dirty="0"/>
              <a:t>) = 10		</a:t>
            </a:r>
            <a:r>
              <a:rPr lang="en-US" dirty="0" err="1"/>
              <a:t>u</a:t>
            </a:r>
            <a:r>
              <a:rPr lang="en-US" baseline="-25000" dirty="0" err="1"/>
              <a:t>Alice</a:t>
            </a:r>
            <a:r>
              <a:rPr lang="en-US" dirty="0"/>
              <a:t>(str) = 30</a:t>
            </a:r>
          </a:p>
          <a:p>
            <a:r>
              <a:rPr lang="en-US" dirty="0" err="1"/>
              <a:t>u</a:t>
            </a:r>
            <a:r>
              <a:rPr lang="en-US" baseline="-25000" dirty="0" err="1"/>
              <a:t>Bob</a:t>
            </a:r>
            <a:r>
              <a:rPr lang="en-US" dirty="0"/>
              <a:t>(</a:t>
            </a:r>
            <a:r>
              <a:rPr lang="en-US" dirty="0" err="1"/>
              <a:t>vla</a:t>
            </a:r>
            <a:r>
              <a:rPr lang="en-US" dirty="0"/>
              <a:t>) = 20	 	</a:t>
            </a:r>
            <a:r>
              <a:rPr lang="en-US" dirty="0" err="1"/>
              <a:t>u</a:t>
            </a:r>
            <a:r>
              <a:rPr lang="en-US" baseline="-25000" dirty="0" err="1"/>
              <a:t>Bob</a:t>
            </a:r>
            <a:r>
              <a:rPr lang="en-US" dirty="0"/>
              <a:t>(</a:t>
            </a:r>
            <a:r>
              <a:rPr lang="en-US" dirty="0" err="1"/>
              <a:t>chc</a:t>
            </a:r>
            <a:r>
              <a:rPr lang="en-US" dirty="0"/>
              <a:t>) = 20		</a:t>
            </a:r>
            <a:r>
              <a:rPr lang="en-US" dirty="0" err="1"/>
              <a:t>u</a:t>
            </a:r>
            <a:r>
              <a:rPr lang="en-US" baseline="-25000" dirty="0" err="1"/>
              <a:t>Bob</a:t>
            </a:r>
            <a:r>
              <a:rPr lang="en-US" dirty="0"/>
              <a:t>(str) = 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E06B7-57D6-4A5B-AC62-46D3E6E2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2FFDC3-4DFB-4B97-BB86-49B5D423F7AA}"/>
              </a:ext>
            </a:extLst>
          </p:cNvPr>
          <p:cNvSpPr/>
          <p:nvPr/>
        </p:nvSpPr>
        <p:spPr>
          <a:xfrm>
            <a:off x="1709928" y="3310972"/>
            <a:ext cx="4937760" cy="2057399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F756C-2BE4-4A7D-AFAC-9755BDD9376C}"/>
              </a:ext>
            </a:extLst>
          </p:cNvPr>
          <p:cNvSpPr/>
          <p:nvPr/>
        </p:nvSpPr>
        <p:spPr>
          <a:xfrm>
            <a:off x="1709928" y="3310971"/>
            <a:ext cx="2472730" cy="2057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54D6A8-4D3E-46BB-AF82-E51B878EA981}"/>
              </a:ext>
            </a:extLst>
          </p:cNvPr>
          <p:cNvSpPr/>
          <p:nvPr/>
        </p:nvSpPr>
        <p:spPr>
          <a:xfrm>
            <a:off x="4182658" y="3310972"/>
            <a:ext cx="1252728" cy="2057399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Vanilla PNG Clip Art Image​ | Gallery Yopriceville - High-Quality Free  Images and Transparent PNG Clipart">
            <a:extLst>
              <a:ext uri="{FF2B5EF4-FFF2-40B4-BE49-F238E27FC236}">
                <a16:creationId xmlns:a16="http://schemas.microsoft.com/office/drawing/2014/main" id="{FC100859-937A-4A1E-A7EE-E9E7251D4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798" y="3349877"/>
            <a:ext cx="530990" cy="2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hocolate Food Icon - Free vector graphic on Pixabay">
            <a:extLst>
              <a:ext uri="{FF2B5EF4-FFF2-40B4-BE49-F238E27FC236}">
                <a16:creationId xmlns:a16="http://schemas.microsoft.com/office/drawing/2014/main" id="{46CD1087-25C5-4C32-9C48-7616C81E5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297" y="3349877"/>
            <a:ext cx="608565" cy="40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ree Strawberry Graphic Vector - Stock by Pixlr">
            <a:extLst>
              <a:ext uri="{FF2B5EF4-FFF2-40B4-BE49-F238E27FC236}">
                <a16:creationId xmlns:a16="http://schemas.microsoft.com/office/drawing/2014/main" id="{49BD7259-D2A8-48B9-ACEA-C721080E7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272" y="3341240"/>
            <a:ext cx="442530" cy="4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picture containing knife, weapon&#10;&#10;Description automatically generated">
            <a:extLst>
              <a:ext uri="{FF2B5EF4-FFF2-40B4-BE49-F238E27FC236}">
                <a16:creationId xmlns:a16="http://schemas.microsoft.com/office/drawing/2014/main" id="{87466108-C546-4783-A7FE-5F36B6FC1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8994" y="5445575"/>
            <a:ext cx="785301" cy="7651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CD7D1B-B903-46D0-85AE-9A139CB1F6C2}"/>
              </a:ext>
            </a:extLst>
          </p:cNvPr>
          <p:cNvSpPr txBox="1"/>
          <p:nvPr/>
        </p:nvSpPr>
        <p:spPr>
          <a:xfrm>
            <a:off x="6004702" y="53683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Alice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498B15-79DE-4F47-9F05-69EB46AC9ED1}"/>
              </a:ext>
            </a:extLst>
          </p:cNvPr>
          <p:cNvCxnSpPr>
            <a:cxnSpLocks/>
          </p:cNvCxnSpPr>
          <p:nvPr/>
        </p:nvCxnSpPr>
        <p:spPr>
          <a:xfrm>
            <a:off x="5437772" y="3310971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98D571-2E59-4849-A2B3-77E7D2BCDC71}"/>
              </a:ext>
            </a:extLst>
          </p:cNvPr>
          <p:cNvSpPr txBox="1"/>
          <p:nvPr/>
        </p:nvSpPr>
        <p:spPr>
          <a:xfrm>
            <a:off x="298774" y="3718257"/>
            <a:ext cx="1291064" cy="1815882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Prop? </a:t>
            </a:r>
            <a:r>
              <a:rPr lang="en-US" sz="1600" b="1" dirty="0"/>
              <a:t>Yes.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EF? </a:t>
            </a:r>
            <a:r>
              <a:rPr lang="en-US" sz="1600" b="1" dirty="0"/>
              <a:t>Yes.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PO? </a:t>
            </a:r>
            <a:r>
              <a:rPr lang="en-US" sz="1600" b="1" dirty="0"/>
              <a:t>Yes, but not generally.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CB0545-652D-40C3-8504-5D29A816849E}"/>
              </a:ext>
            </a:extLst>
          </p:cNvPr>
          <p:cNvSpPr txBox="1"/>
          <p:nvPr/>
        </p:nvSpPr>
        <p:spPr>
          <a:xfrm>
            <a:off x="2680797" y="5407275"/>
            <a:ext cx="28481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u</a:t>
            </a:r>
            <a:r>
              <a:rPr lang="en-US" sz="1400" baseline="-25000" dirty="0" err="1"/>
              <a:t>Alice</a:t>
            </a:r>
            <a:r>
              <a:rPr lang="en-US" sz="1400" dirty="0"/>
              <a:t>(left) = 10 * ½ + 10 * ¼ = 7.5</a:t>
            </a:r>
          </a:p>
          <a:p>
            <a:r>
              <a:rPr lang="en-US" sz="1400" dirty="0" err="1"/>
              <a:t>u</a:t>
            </a:r>
            <a:r>
              <a:rPr lang="en-US" sz="1400" baseline="-25000" dirty="0" err="1"/>
              <a:t>Alice</a:t>
            </a:r>
            <a:r>
              <a:rPr lang="en-US" sz="1400" dirty="0"/>
              <a:t>(right) = 30 * ¼ = 7.5</a:t>
            </a:r>
          </a:p>
          <a:p>
            <a:r>
              <a:rPr lang="en-US" sz="1400" dirty="0" err="1"/>
              <a:t>u</a:t>
            </a:r>
            <a:r>
              <a:rPr lang="en-US" sz="1400" baseline="-25000" dirty="0" err="1"/>
              <a:t>Bob</a:t>
            </a:r>
            <a:r>
              <a:rPr lang="en-US" sz="1400" dirty="0"/>
              <a:t>(left) = 20 * ½ + 20 * ¼ = 15</a:t>
            </a:r>
          </a:p>
          <a:p>
            <a:r>
              <a:rPr lang="en-US" sz="1400" dirty="0" err="1"/>
              <a:t>u</a:t>
            </a:r>
            <a:r>
              <a:rPr lang="en-US" sz="1400" baseline="-25000" dirty="0" err="1"/>
              <a:t>Bob</a:t>
            </a:r>
            <a:r>
              <a:rPr lang="en-US" sz="1400" dirty="0"/>
              <a:t>(right) = 20 * ¼ = 5</a:t>
            </a:r>
          </a:p>
        </p:txBody>
      </p:sp>
      <p:pic>
        <p:nvPicPr>
          <p:cNvPr id="26" name="Picture 25" descr="A picture containing shape&#10;&#10;Description automatically generated">
            <a:extLst>
              <a:ext uri="{FF2B5EF4-FFF2-40B4-BE49-F238E27FC236}">
                <a16:creationId xmlns:a16="http://schemas.microsoft.com/office/drawing/2014/main" id="{1DDE42DC-BD61-4892-9270-06C4EA2BF5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2516" y="5625519"/>
            <a:ext cx="791337" cy="52755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650AFB4-8A03-4361-8595-1C02B9B02AAC}"/>
              </a:ext>
            </a:extLst>
          </p:cNvPr>
          <p:cNvSpPr txBox="1"/>
          <p:nvPr/>
        </p:nvSpPr>
        <p:spPr>
          <a:xfrm>
            <a:off x="1875556" y="5916039"/>
            <a:ext cx="603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ACB0E9-AAD6-438C-BB3A-51874BAA3F9A}"/>
              </a:ext>
            </a:extLst>
          </p:cNvPr>
          <p:cNvCxnSpPr/>
          <p:nvPr/>
        </p:nvCxnSpPr>
        <p:spPr>
          <a:xfrm flipV="1">
            <a:off x="1883276" y="5441449"/>
            <a:ext cx="294032" cy="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26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28E8-8F2E-420E-A49F-63BEDC81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 and EF on 2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DD53-E39D-4E90-A71C-1CFC56DB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 one stronger than the other? Are they equivalent? Are they incomparable?</a:t>
            </a:r>
          </a:p>
          <a:p>
            <a:endParaRPr lang="en-US" dirty="0"/>
          </a:p>
          <a:p>
            <a:r>
              <a:rPr lang="en-US" dirty="0"/>
              <a:t>Prop =&gt; EF:</a:t>
            </a:r>
          </a:p>
          <a:p>
            <a:r>
              <a:rPr lang="en-US" dirty="0"/>
              <a:t>	</a:t>
            </a:r>
            <a:r>
              <a:rPr lang="en-US" b="0" dirty="0"/>
              <a:t>Assume P1 gets what they perceive to be a proportional allocation. u</a:t>
            </a:r>
            <a:r>
              <a:rPr lang="en-US" b="0" baseline="-25000" dirty="0"/>
              <a:t>P1</a:t>
            </a:r>
            <a:r>
              <a:rPr lang="en-US" b="0" dirty="0"/>
              <a:t>(A1) ≥ u</a:t>
            </a:r>
            <a:r>
              <a:rPr lang="en-US" b="0" baseline="-25000" dirty="0"/>
              <a:t>P1</a:t>
            </a:r>
            <a:r>
              <a:rPr lang="en-US" b="0" dirty="0"/>
              <a:t>(M)/2. Note that u</a:t>
            </a:r>
            <a:r>
              <a:rPr lang="en-US" b="0" baseline="-25000" dirty="0"/>
              <a:t>P1</a:t>
            </a:r>
            <a:r>
              <a:rPr lang="en-US" b="0" dirty="0"/>
              <a:t>(A1) + u</a:t>
            </a:r>
            <a:r>
              <a:rPr lang="en-US" b="0" baseline="-25000" dirty="0"/>
              <a:t>P1</a:t>
            </a:r>
            <a:r>
              <a:rPr lang="en-US" b="0" dirty="0"/>
              <a:t>(A2) = u</a:t>
            </a:r>
            <a:r>
              <a:rPr lang="en-US" b="0" baseline="-25000" dirty="0"/>
              <a:t>P1</a:t>
            </a:r>
            <a:r>
              <a:rPr lang="en-US" b="0" dirty="0"/>
              <a:t>(M). Thus u</a:t>
            </a:r>
            <a:r>
              <a:rPr lang="en-US" b="0" baseline="-25000" dirty="0"/>
              <a:t>P1</a:t>
            </a:r>
            <a:r>
              <a:rPr lang="en-US" b="0" dirty="0"/>
              <a:t>(A2) ≤ u</a:t>
            </a:r>
            <a:r>
              <a:rPr lang="en-US" b="0" baseline="-25000" dirty="0"/>
              <a:t>P1</a:t>
            </a:r>
            <a:r>
              <a:rPr lang="en-US" b="0" dirty="0"/>
              <a:t>(M)/2. Thus P1 cannot </a:t>
            </a:r>
            <a:r>
              <a:rPr lang="en-US" b="0" i="1" dirty="0"/>
              <a:t>envy</a:t>
            </a:r>
            <a:r>
              <a:rPr lang="en-US" b="0" dirty="0"/>
              <a:t> P2. The same argument can be made for P2.</a:t>
            </a:r>
          </a:p>
          <a:p>
            <a:endParaRPr lang="en-US" b="0" dirty="0"/>
          </a:p>
          <a:p>
            <a:r>
              <a:rPr lang="en-US" dirty="0"/>
              <a:t>EF =&gt; Prop:</a:t>
            </a:r>
          </a:p>
          <a:p>
            <a:r>
              <a:rPr lang="en-US" dirty="0"/>
              <a:t>	</a:t>
            </a:r>
            <a:r>
              <a:rPr lang="en-US" b="0" dirty="0"/>
              <a:t>Assume P1 does not envy P2. Then u</a:t>
            </a:r>
            <a:r>
              <a:rPr lang="en-US" b="0" baseline="-25000" dirty="0"/>
              <a:t>P1</a:t>
            </a:r>
            <a:r>
              <a:rPr lang="en-US" b="0" dirty="0"/>
              <a:t>(A1) ≥ u</a:t>
            </a:r>
            <a:r>
              <a:rPr lang="en-US" b="0" baseline="-25000" dirty="0"/>
              <a:t>P1</a:t>
            </a:r>
            <a:r>
              <a:rPr lang="en-US" b="0" dirty="0"/>
              <a:t>(A2). Since u</a:t>
            </a:r>
            <a:r>
              <a:rPr lang="en-US" b="0" baseline="-25000" dirty="0"/>
              <a:t>P1</a:t>
            </a:r>
            <a:r>
              <a:rPr lang="en-US" b="0" dirty="0"/>
              <a:t>(A1) + u</a:t>
            </a:r>
            <a:r>
              <a:rPr lang="en-US" b="0" baseline="-25000" dirty="0"/>
              <a:t>P1</a:t>
            </a:r>
            <a:r>
              <a:rPr lang="en-US" b="0" dirty="0"/>
              <a:t>(A2) = u</a:t>
            </a:r>
            <a:r>
              <a:rPr lang="en-US" b="0" baseline="-25000" dirty="0"/>
              <a:t>P1</a:t>
            </a:r>
            <a:r>
              <a:rPr lang="en-US" b="0" dirty="0"/>
              <a:t>(M), then u</a:t>
            </a:r>
            <a:r>
              <a:rPr lang="en-US" b="0" baseline="-25000" dirty="0"/>
              <a:t>P1</a:t>
            </a:r>
            <a:r>
              <a:rPr lang="en-US" b="0" dirty="0"/>
              <a:t>(A1) ≥ u</a:t>
            </a:r>
            <a:r>
              <a:rPr lang="en-US" b="0" baseline="-25000" dirty="0"/>
              <a:t>P1</a:t>
            </a:r>
            <a:r>
              <a:rPr lang="en-US" b="0" dirty="0"/>
              <a:t>(M)/2. Thus P1 gets a proportional allocation. The same argument can be made for P2.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F322F-B51C-4ACF-9905-0EF735FE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53BDE-0B3E-4823-91DE-8B6CEB7C17EE}"/>
              </a:ext>
            </a:extLst>
          </p:cNvPr>
          <p:cNvSpPr txBox="1"/>
          <p:nvPr/>
        </p:nvSpPr>
        <p:spPr>
          <a:xfrm>
            <a:off x="6010320" y="275272"/>
            <a:ext cx="23796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P1 = Player 1</a:t>
            </a:r>
          </a:p>
          <a:p>
            <a:r>
              <a:rPr lang="en-US" dirty="0"/>
              <a:t>P2 = Player 2</a:t>
            </a:r>
          </a:p>
          <a:p>
            <a:r>
              <a:rPr lang="en-US" b="0" dirty="0"/>
              <a:t>A1 = P1’s allocation</a:t>
            </a:r>
          </a:p>
          <a:p>
            <a:r>
              <a:rPr lang="en-US" dirty="0"/>
              <a:t>A2 = P2’s allocation</a:t>
            </a:r>
          </a:p>
          <a:p>
            <a:r>
              <a:rPr lang="en-US" b="0" dirty="0"/>
              <a:t>M = </a:t>
            </a:r>
            <a:r>
              <a:rPr lang="en-US" dirty="0"/>
              <a:t>the entire cake</a:t>
            </a:r>
            <a:r>
              <a:rPr lang="en-US" b="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2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28E8-8F2E-420E-A49F-63BEDC81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 and EF on n&gt;2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DD53-E39D-4E90-A71C-1CFC56DB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the equivalence hold when n&gt;2?</a:t>
            </a:r>
          </a:p>
          <a:p>
            <a:endParaRPr lang="en-US" dirty="0"/>
          </a:p>
          <a:p>
            <a:r>
              <a:rPr lang="en-US" dirty="0"/>
              <a:t>Prop DOES NOT IMPLY EF:</a:t>
            </a:r>
          </a:p>
          <a:p>
            <a:r>
              <a:rPr lang="en-US" dirty="0"/>
              <a:t>	</a:t>
            </a:r>
            <a:r>
              <a:rPr lang="en-US" b="0" dirty="0"/>
              <a:t>Consider 3 agents. Say, from P1’s perspective, u</a:t>
            </a:r>
            <a:r>
              <a:rPr lang="en-US" b="0" baseline="-25000" dirty="0"/>
              <a:t>P1</a:t>
            </a:r>
            <a:r>
              <a:rPr lang="en-US" b="0" dirty="0"/>
              <a:t>(A1) = 1/3, u</a:t>
            </a:r>
            <a:r>
              <a:rPr lang="en-US" b="0" baseline="-25000" dirty="0"/>
              <a:t>P1</a:t>
            </a:r>
            <a:r>
              <a:rPr lang="en-US" b="0" dirty="0"/>
              <a:t>(A2) = 1/2, and u</a:t>
            </a:r>
            <a:r>
              <a:rPr lang="en-US" b="0" baseline="-25000" dirty="0"/>
              <a:t>P1</a:t>
            </a:r>
            <a:r>
              <a:rPr lang="en-US" b="0" dirty="0"/>
              <a:t>(A3) = 1/6. Clearly P1 views their share as proportional, but they envy P2.</a:t>
            </a:r>
          </a:p>
          <a:p>
            <a:endParaRPr lang="en-US" b="0" dirty="0"/>
          </a:p>
          <a:p>
            <a:r>
              <a:rPr lang="en-US" dirty="0"/>
              <a:t>EF =&gt; Prop:</a:t>
            </a:r>
          </a:p>
          <a:p>
            <a:r>
              <a:rPr lang="en-US" dirty="0"/>
              <a:t>	</a:t>
            </a:r>
            <a:r>
              <a:rPr lang="en-US" b="0" dirty="0"/>
              <a:t>Assume P1 does not envy P2. Then u</a:t>
            </a:r>
            <a:r>
              <a:rPr lang="en-US" b="0" baseline="-25000" dirty="0"/>
              <a:t>P1</a:t>
            </a:r>
            <a:r>
              <a:rPr lang="en-US" b="0" dirty="0"/>
              <a:t>(A1) ≥ u</a:t>
            </a:r>
            <a:r>
              <a:rPr lang="en-US" b="0" baseline="-25000" dirty="0"/>
              <a:t>P1</a:t>
            </a:r>
            <a:r>
              <a:rPr lang="en-US" b="0" dirty="0"/>
              <a:t>(Ai) for all </a:t>
            </a:r>
            <a:r>
              <a:rPr lang="en-US" b="0" dirty="0" err="1"/>
              <a:t>i</a:t>
            </a:r>
            <a:r>
              <a:rPr lang="en-US" b="0" dirty="0"/>
              <a:t>. Since u</a:t>
            </a:r>
            <a:r>
              <a:rPr lang="en-US" b="0" baseline="-25000" dirty="0"/>
              <a:t>P1</a:t>
            </a:r>
            <a:r>
              <a:rPr lang="en-US" b="0" dirty="0"/>
              <a:t>(A1) + … + u</a:t>
            </a:r>
            <a:r>
              <a:rPr lang="en-US" b="0" baseline="-25000" dirty="0"/>
              <a:t>P1</a:t>
            </a:r>
            <a:r>
              <a:rPr lang="en-US" b="0" dirty="0"/>
              <a:t>(An) = u</a:t>
            </a:r>
            <a:r>
              <a:rPr lang="en-US" b="0" baseline="-25000" dirty="0"/>
              <a:t>P1</a:t>
            </a:r>
            <a:r>
              <a:rPr lang="en-US" b="0" dirty="0"/>
              <a:t>(M), then u</a:t>
            </a:r>
            <a:r>
              <a:rPr lang="en-US" b="0" baseline="-25000" dirty="0"/>
              <a:t>P1</a:t>
            </a:r>
            <a:r>
              <a:rPr lang="en-US" b="0" dirty="0"/>
              <a:t>(A1) ≥ u</a:t>
            </a:r>
            <a:r>
              <a:rPr lang="en-US" b="0" baseline="-25000" dirty="0"/>
              <a:t>P1</a:t>
            </a:r>
            <a:r>
              <a:rPr lang="en-US" b="0" dirty="0"/>
              <a:t>(M)/n. Thus P1 gets a proportional allocation. The same argument can be made for Pi for all </a:t>
            </a:r>
            <a:r>
              <a:rPr lang="en-US" b="0" dirty="0" err="1"/>
              <a:t>i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F322F-B51C-4ACF-9905-0EF735FE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C7930-4E73-4523-85C3-F1375B7C2981}"/>
              </a:ext>
            </a:extLst>
          </p:cNvPr>
          <p:cNvSpPr txBox="1"/>
          <p:nvPr/>
        </p:nvSpPr>
        <p:spPr>
          <a:xfrm>
            <a:off x="6010320" y="275272"/>
            <a:ext cx="23796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Pi = Player I</a:t>
            </a:r>
          </a:p>
          <a:p>
            <a:r>
              <a:rPr lang="en-US" b="0" dirty="0"/>
              <a:t>Ai = Pi’s allocation</a:t>
            </a:r>
          </a:p>
          <a:p>
            <a:r>
              <a:rPr lang="en-US" b="0" dirty="0"/>
              <a:t>M = </a:t>
            </a:r>
            <a:r>
              <a:rPr lang="en-US" dirty="0"/>
              <a:t>the entire cake</a:t>
            </a:r>
            <a:r>
              <a:rPr lang="en-US" b="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6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9C83-408B-4C56-A831-3BB8CE3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Proportionality for N&gt;2 via Knife moving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9B91-137E-41C2-A0D2-6C3ADB3F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998801"/>
          </a:xfrm>
        </p:spPr>
        <p:txBody>
          <a:bodyPr>
            <a:normAutofit/>
          </a:bodyPr>
          <a:lstStyle/>
          <a:p>
            <a:r>
              <a:rPr lang="en-US" sz="1800" dirty="0"/>
              <a:t>A referee moves the knife along the cake. Once any player views the slices as a proportional slice, they say “stop”. They then take the piece.</a:t>
            </a:r>
          </a:p>
          <a:p>
            <a:endParaRPr lang="en-US" sz="1800" dirty="0"/>
          </a:p>
          <a:p>
            <a:r>
              <a:rPr lang="en-US" sz="1800" dirty="0"/>
              <a:t>Repeat this procedure until all slices are allocated.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621DF-ABC1-419A-935D-45CC4D38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7322C-0789-4CF1-86F7-B10F89D2BCA5}"/>
              </a:ext>
            </a:extLst>
          </p:cNvPr>
          <p:cNvSpPr/>
          <p:nvPr/>
        </p:nvSpPr>
        <p:spPr>
          <a:xfrm>
            <a:off x="1570591" y="3798337"/>
            <a:ext cx="4937760" cy="2057399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D3041-F298-4C81-ADEF-2CA0F1169C24}"/>
              </a:ext>
            </a:extLst>
          </p:cNvPr>
          <p:cNvSpPr/>
          <p:nvPr/>
        </p:nvSpPr>
        <p:spPr>
          <a:xfrm>
            <a:off x="1570591" y="3798336"/>
            <a:ext cx="2472730" cy="2057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2ACB1-E6F5-4198-A47B-97BBEB1D7561}"/>
              </a:ext>
            </a:extLst>
          </p:cNvPr>
          <p:cNvSpPr/>
          <p:nvPr/>
        </p:nvSpPr>
        <p:spPr>
          <a:xfrm>
            <a:off x="4043321" y="3798337"/>
            <a:ext cx="1252728" cy="2057399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4" descr="Vanilla PNG Clip Art Image​ | Gallery Yopriceville - High-Quality Free  Images and Transparent PNG Clipart">
            <a:extLst>
              <a:ext uri="{FF2B5EF4-FFF2-40B4-BE49-F238E27FC236}">
                <a16:creationId xmlns:a16="http://schemas.microsoft.com/office/drawing/2014/main" id="{1EE77B7A-19C2-434E-B193-12211DC8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61" y="3837242"/>
            <a:ext cx="530990" cy="2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ocolate Food Icon - Free vector graphic on Pixabay">
            <a:extLst>
              <a:ext uri="{FF2B5EF4-FFF2-40B4-BE49-F238E27FC236}">
                <a16:creationId xmlns:a16="http://schemas.microsoft.com/office/drawing/2014/main" id="{24A27380-DE0A-4795-B627-1129FBA4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60" y="3837242"/>
            <a:ext cx="608565" cy="40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ree Strawberry Graphic Vector - Stock by Pixlr">
            <a:extLst>
              <a:ext uri="{FF2B5EF4-FFF2-40B4-BE49-F238E27FC236}">
                <a16:creationId xmlns:a16="http://schemas.microsoft.com/office/drawing/2014/main" id="{CABE99CF-5268-4F7C-9C8F-AF966B7D4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35" y="3828605"/>
            <a:ext cx="442530" cy="4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72627D5-CF3D-4040-9E22-C290C041A769}"/>
              </a:ext>
            </a:extLst>
          </p:cNvPr>
          <p:cNvGrpSpPr/>
          <p:nvPr/>
        </p:nvGrpSpPr>
        <p:grpSpPr>
          <a:xfrm>
            <a:off x="1570591" y="3798336"/>
            <a:ext cx="876523" cy="2899714"/>
            <a:chOff x="1710504" y="3310971"/>
            <a:chExt cx="876523" cy="2899714"/>
          </a:xfrm>
        </p:grpSpPr>
        <p:pic>
          <p:nvPicPr>
            <p:cNvPr id="11" name="Picture 10" descr="A picture containing knife, weapon&#10;&#10;Description automatically generated">
              <a:extLst>
                <a:ext uri="{FF2B5EF4-FFF2-40B4-BE49-F238E27FC236}">
                  <a16:creationId xmlns:a16="http://schemas.microsoft.com/office/drawing/2014/main" id="{70E4C44A-4F2D-47AB-9670-305182F5F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1726" y="5445575"/>
              <a:ext cx="785301" cy="76511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5D3D7E-B2EA-4237-BE46-B5CFCE3084C9}"/>
                </a:ext>
              </a:extLst>
            </p:cNvPr>
            <p:cNvCxnSpPr>
              <a:cxnSpLocks/>
            </p:cNvCxnSpPr>
            <p:nvPr/>
          </p:nvCxnSpPr>
          <p:spPr>
            <a:xfrm>
              <a:off x="1710504" y="3310971"/>
              <a:ext cx="0" cy="2057399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15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2.22222E-6 L 0.07083 -0.0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9C83-408B-4C56-A831-3BB8CE3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Proportionality for N&gt;2 via Knife moving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9B91-137E-41C2-A0D2-6C3ADB3F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998801"/>
          </a:xfrm>
        </p:spPr>
        <p:txBody>
          <a:bodyPr>
            <a:normAutofit/>
          </a:bodyPr>
          <a:lstStyle/>
          <a:p>
            <a:r>
              <a:rPr lang="en-US" sz="1800" dirty="0"/>
              <a:t>A referee moves the knife along the cake. Once any player views the slices as a proportional slice, they say “stop”. They then take the piece.</a:t>
            </a:r>
          </a:p>
          <a:p>
            <a:endParaRPr lang="en-US" sz="1800" dirty="0"/>
          </a:p>
          <a:p>
            <a:r>
              <a:rPr lang="en-US" sz="1800" dirty="0"/>
              <a:t>Repeat this procedure until all slices are allocated.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621DF-ABC1-419A-935D-45CC4D38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7322C-0789-4CF1-86F7-B10F89D2BCA5}"/>
              </a:ext>
            </a:extLst>
          </p:cNvPr>
          <p:cNvSpPr/>
          <p:nvPr/>
        </p:nvSpPr>
        <p:spPr>
          <a:xfrm>
            <a:off x="1570591" y="3798337"/>
            <a:ext cx="4937760" cy="2057399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D3041-F298-4C81-ADEF-2CA0F1169C24}"/>
              </a:ext>
            </a:extLst>
          </p:cNvPr>
          <p:cNvSpPr/>
          <p:nvPr/>
        </p:nvSpPr>
        <p:spPr>
          <a:xfrm>
            <a:off x="1570591" y="3798336"/>
            <a:ext cx="2472730" cy="2057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2ACB1-E6F5-4198-A47B-97BBEB1D7561}"/>
              </a:ext>
            </a:extLst>
          </p:cNvPr>
          <p:cNvSpPr/>
          <p:nvPr/>
        </p:nvSpPr>
        <p:spPr>
          <a:xfrm>
            <a:off x="4043321" y="3798337"/>
            <a:ext cx="1252728" cy="2057399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4" descr="Vanilla PNG Clip Art Image​ | Gallery Yopriceville - High-Quality Free  Images and Transparent PNG Clipart">
            <a:extLst>
              <a:ext uri="{FF2B5EF4-FFF2-40B4-BE49-F238E27FC236}">
                <a16:creationId xmlns:a16="http://schemas.microsoft.com/office/drawing/2014/main" id="{1EE77B7A-19C2-434E-B193-12211DC8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61" y="3837242"/>
            <a:ext cx="530990" cy="2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ocolate Food Icon - Free vector graphic on Pixabay">
            <a:extLst>
              <a:ext uri="{FF2B5EF4-FFF2-40B4-BE49-F238E27FC236}">
                <a16:creationId xmlns:a16="http://schemas.microsoft.com/office/drawing/2014/main" id="{24A27380-DE0A-4795-B627-1129FBA4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60" y="3837242"/>
            <a:ext cx="608565" cy="40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ree Strawberry Graphic Vector - Stock by Pixlr">
            <a:extLst>
              <a:ext uri="{FF2B5EF4-FFF2-40B4-BE49-F238E27FC236}">
                <a16:creationId xmlns:a16="http://schemas.microsoft.com/office/drawing/2014/main" id="{CABE99CF-5268-4F7C-9C8F-AF966B7D4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35" y="3828605"/>
            <a:ext cx="442530" cy="4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375CBC-BF63-4AF9-A834-7BDB8A80D327}"/>
              </a:ext>
            </a:extLst>
          </p:cNvPr>
          <p:cNvCxnSpPr>
            <a:cxnSpLocks/>
          </p:cNvCxnSpPr>
          <p:nvPr/>
        </p:nvCxnSpPr>
        <p:spPr>
          <a:xfrm>
            <a:off x="2222671" y="3798337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5EDD3DF-395D-45FC-B84B-B07CA9803971}"/>
              </a:ext>
            </a:extLst>
          </p:cNvPr>
          <p:cNvGrpSpPr/>
          <p:nvPr/>
        </p:nvGrpSpPr>
        <p:grpSpPr>
          <a:xfrm>
            <a:off x="2222671" y="3786815"/>
            <a:ext cx="876523" cy="2899714"/>
            <a:chOff x="1710504" y="3310971"/>
            <a:chExt cx="876523" cy="2899714"/>
          </a:xfrm>
        </p:grpSpPr>
        <p:pic>
          <p:nvPicPr>
            <p:cNvPr id="26" name="Picture 25" descr="A picture containing knife, weapon&#10;&#10;Description automatically generated">
              <a:extLst>
                <a:ext uri="{FF2B5EF4-FFF2-40B4-BE49-F238E27FC236}">
                  <a16:creationId xmlns:a16="http://schemas.microsoft.com/office/drawing/2014/main" id="{ABA90177-7AC5-454E-85D6-8679E8246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1726" y="5445575"/>
              <a:ext cx="785301" cy="765110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4503829-F540-423B-A96E-E24AFEC92345}"/>
                </a:ext>
              </a:extLst>
            </p:cNvPr>
            <p:cNvCxnSpPr>
              <a:cxnSpLocks/>
            </p:cNvCxnSpPr>
            <p:nvPr/>
          </p:nvCxnSpPr>
          <p:spPr>
            <a:xfrm>
              <a:off x="1710504" y="3310971"/>
              <a:ext cx="0" cy="2057399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638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00625 L 0.14063 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9C83-408B-4C56-A831-3BB8CE3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Proportionality for N&gt;2 via Knife moving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9B91-137E-41C2-A0D2-6C3ADB3F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998801"/>
          </a:xfrm>
        </p:spPr>
        <p:txBody>
          <a:bodyPr>
            <a:normAutofit/>
          </a:bodyPr>
          <a:lstStyle/>
          <a:p>
            <a:r>
              <a:rPr lang="en-US" sz="1800" dirty="0"/>
              <a:t>A referee moves the knife along the cake. Once any player views the slices as a proportional slice, they say “stop”. They then take the piece.</a:t>
            </a:r>
          </a:p>
          <a:p>
            <a:endParaRPr lang="en-US" sz="1800" dirty="0"/>
          </a:p>
          <a:p>
            <a:r>
              <a:rPr lang="en-US" sz="1800" dirty="0"/>
              <a:t>Repeat this procedure until all slices are allocated.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621DF-ABC1-419A-935D-45CC4D38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7322C-0789-4CF1-86F7-B10F89D2BCA5}"/>
              </a:ext>
            </a:extLst>
          </p:cNvPr>
          <p:cNvSpPr/>
          <p:nvPr/>
        </p:nvSpPr>
        <p:spPr>
          <a:xfrm>
            <a:off x="1570591" y="3798337"/>
            <a:ext cx="4937760" cy="2057399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D3041-F298-4C81-ADEF-2CA0F1169C24}"/>
              </a:ext>
            </a:extLst>
          </p:cNvPr>
          <p:cNvSpPr/>
          <p:nvPr/>
        </p:nvSpPr>
        <p:spPr>
          <a:xfrm>
            <a:off x="1570591" y="3798336"/>
            <a:ext cx="2472730" cy="2057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2ACB1-E6F5-4198-A47B-97BBEB1D7561}"/>
              </a:ext>
            </a:extLst>
          </p:cNvPr>
          <p:cNvSpPr/>
          <p:nvPr/>
        </p:nvSpPr>
        <p:spPr>
          <a:xfrm>
            <a:off x="4043321" y="3798337"/>
            <a:ext cx="1252728" cy="2057399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4" descr="Vanilla PNG Clip Art Image​ | Gallery Yopriceville - High-Quality Free  Images and Transparent PNG Clipart">
            <a:extLst>
              <a:ext uri="{FF2B5EF4-FFF2-40B4-BE49-F238E27FC236}">
                <a16:creationId xmlns:a16="http://schemas.microsoft.com/office/drawing/2014/main" id="{1EE77B7A-19C2-434E-B193-12211DC8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61" y="3837242"/>
            <a:ext cx="530990" cy="2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ocolate Food Icon - Free vector graphic on Pixabay">
            <a:extLst>
              <a:ext uri="{FF2B5EF4-FFF2-40B4-BE49-F238E27FC236}">
                <a16:creationId xmlns:a16="http://schemas.microsoft.com/office/drawing/2014/main" id="{24A27380-DE0A-4795-B627-1129FBA4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60" y="3837242"/>
            <a:ext cx="608565" cy="40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ree Strawberry Graphic Vector - Stock by Pixlr">
            <a:extLst>
              <a:ext uri="{FF2B5EF4-FFF2-40B4-BE49-F238E27FC236}">
                <a16:creationId xmlns:a16="http://schemas.microsoft.com/office/drawing/2014/main" id="{CABE99CF-5268-4F7C-9C8F-AF966B7D4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35" y="3828605"/>
            <a:ext cx="442530" cy="4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375CBC-BF63-4AF9-A834-7BDB8A80D327}"/>
              </a:ext>
            </a:extLst>
          </p:cNvPr>
          <p:cNvCxnSpPr>
            <a:cxnSpLocks/>
          </p:cNvCxnSpPr>
          <p:nvPr/>
        </p:nvCxnSpPr>
        <p:spPr>
          <a:xfrm>
            <a:off x="2222671" y="3798337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EEAB80-A869-4CD0-9DD6-5C55F91F6F08}"/>
              </a:ext>
            </a:extLst>
          </p:cNvPr>
          <p:cNvCxnSpPr>
            <a:cxnSpLocks/>
          </p:cNvCxnSpPr>
          <p:nvPr/>
        </p:nvCxnSpPr>
        <p:spPr>
          <a:xfrm>
            <a:off x="3501319" y="3807302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61510C-2FB9-4E1C-ACE4-17A6E397F626}"/>
              </a:ext>
            </a:extLst>
          </p:cNvPr>
          <p:cNvGrpSpPr/>
          <p:nvPr/>
        </p:nvGrpSpPr>
        <p:grpSpPr>
          <a:xfrm>
            <a:off x="3501319" y="3807302"/>
            <a:ext cx="876523" cy="2899714"/>
            <a:chOff x="1710504" y="3310971"/>
            <a:chExt cx="876523" cy="2899714"/>
          </a:xfrm>
        </p:grpSpPr>
        <p:pic>
          <p:nvPicPr>
            <p:cNvPr id="17" name="Picture 16" descr="A picture containing knife, weapon&#10;&#10;Description automatically generated">
              <a:extLst>
                <a:ext uri="{FF2B5EF4-FFF2-40B4-BE49-F238E27FC236}">
                  <a16:creationId xmlns:a16="http://schemas.microsoft.com/office/drawing/2014/main" id="{7B12D04B-DCD8-40FB-9E75-132C0759E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1726" y="5445575"/>
              <a:ext cx="785301" cy="765110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351AE8-A723-4F2A-890F-BB9DCEDCCBF5}"/>
                </a:ext>
              </a:extLst>
            </p:cNvPr>
            <p:cNvCxnSpPr>
              <a:cxnSpLocks/>
            </p:cNvCxnSpPr>
            <p:nvPr/>
          </p:nvCxnSpPr>
          <p:spPr>
            <a:xfrm>
              <a:off x="1710504" y="3310971"/>
              <a:ext cx="0" cy="2057399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161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81481E-6 L 0.23299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9C83-408B-4C56-A831-3BB8CE3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Proportionality for N&gt;2 via Knife moving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9B91-137E-41C2-A0D2-6C3ADB3F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18529"/>
          </a:xfrm>
        </p:spPr>
        <p:txBody>
          <a:bodyPr>
            <a:normAutofit/>
          </a:bodyPr>
          <a:lstStyle/>
          <a:p>
            <a:r>
              <a:rPr lang="en-US" sz="1800" dirty="0"/>
              <a:t>Quick proof:</a:t>
            </a:r>
          </a:p>
          <a:p>
            <a:r>
              <a:rPr lang="en-US" sz="1800" dirty="0"/>
              <a:t>	</a:t>
            </a:r>
            <a:r>
              <a:rPr lang="en-US" sz="1800" b="0" dirty="0"/>
              <a:t>Say the order of calling “stop” is P1, P2, … </a:t>
            </a:r>
            <a:r>
              <a:rPr lang="en-US" sz="1800" b="0" dirty="0" err="1"/>
              <a:t>Pn</a:t>
            </a:r>
            <a:r>
              <a:rPr lang="en-US" sz="1800" b="0" dirty="0"/>
              <a:t>.</a:t>
            </a:r>
          </a:p>
          <a:p>
            <a:r>
              <a:rPr lang="en-US" sz="1800" b="0" dirty="0"/>
              <a:t>	P1 obviously gets a proportional slice.</a:t>
            </a:r>
          </a:p>
          <a:p>
            <a:r>
              <a:rPr lang="en-US" sz="1800" b="0" dirty="0"/>
              <a:t>	According to player to P2, P1 got at most u</a:t>
            </a:r>
            <a:r>
              <a:rPr lang="en-US" sz="1800" b="0" baseline="-25000" dirty="0"/>
              <a:t>P2</a:t>
            </a:r>
            <a:r>
              <a:rPr lang="en-US" sz="1800" b="0" dirty="0"/>
              <a:t>(A1) ≤ u</a:t>
            </a:r>
            <a:r>
              <a:rPr lang="en-US" sz="1800" b="0" baseline="-25000" dirty="0"/>
              <a:t>P2</a:t>
            </a:r>
            <a:r>
              <a:rPr lang="en-US" sz="1800" b="0" dirty="0"/>
              <a:t>(M)/n. Thus the amount left is at least (n-1) * u</a:t>
            </a:r>
            <a:r>
              <a:rPr lang="en-US" sz="1800" b="0" baseline="-25000" dirty="0"/>
              <a:t>P2</a:t>
            </a:r>
            <a:r>
              <a:rPr lang="en-US" sz="1800" b="0" dirty="0"/>
              <a:t>(M)/n according to P2.</a:t>
            </a:r>
          </a:p>
          <a:p>
            <a:r>
              <a:rPr lang="en-US" sz="1800" b="0" dirty="0"/>
              <a:t>	When P2 says stop, they get a 1/(n-1) fraction of the remaining value. That is [(n-1) * u</a:t>
            </a:r>
            <a:r>
              <a:rPr lang="en-US" sz="1800" b="0" baseline="-25000" dirty="0"/>
              <a:t>P2</a:t>
            </a:r>
            <a:r>
              <a:rPr lang="en-US" sz="1800" b="0" dirty="0"/>
              <a:t>(M)/n ]/(n-1) ≥ u</a:t>
            </a:r>
            <a:r>
              <a:rPr lang="en-US" sz="1800" b="0" baseline="-25000" dirty="0"/>
              <a:t>P2</a:t>
            </a:r>
            <a:r>
              <a:rPr lang="en-US" sz="1800" b="0" dirty="0"/>
              <a:t>(M)/n. Therefore, P2 gets a proportional allocation.</a:t>
            </a:r>
          </a:p>
          <a:p>
            <a:r>
              <a:rPr lang="en-US" sz="1800" b="0" dirty="0"/>
              <a:t>	A similar argument can be made going down the line of players.</a:t>
            </a:r>
          </a:p>
          <a:p>
            <a:endParaRPr lang="en-US" sz="1800" b="0" dirty="0"/>
          </a:p>
          <a:p>
            <a:r>
              <a:rPr lang="en-US" sz="1800" dirty="0"/>
              <a:t>Also:</a:t>
            </a:r>
            <a:r>
              <a:rPr lang="en-US" sz="1800" b="0" dirty="0"/>
              <a:t> Notice that we made n-1 cuts. This is the minimum possible number of cuts to divide it into n pieces.</a:t>
            </a:r>
          </a:p>
          <a:p>
            <a:r>
              <a:rPr lang="en-US" sz="1800" dirty="0"/>
              <a:t>But: </a:t>
            </a:r>
            <a:r>
              <a:rPr lang="en-US" sz="1800" b="0" dirty="0"/>
              <a:t>This is not envy-free. It also prefers later players.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621DF-ABC1-419A-935D-45CC4D38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9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ADB8-ECE6-4E56-BAC9-62809BF4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</a:t>
            </a:r>
            <a:r>
              <a:rPr lang="en-US" dirty="0" err="1"/>
              <a:t>algs</a:t>
            </a:r>
            <a:r>
              <a:rPr lang="en-US" dirty="0"/>
              <a:t> aren’t Envy-free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C9F6-3409-41AD-ADDA-5F1B2974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942729" cy="4373563"/>
          </a:xfrm>
        </p:spPr>
        <p:txBody>
          <a:bodyPr/>
          <a:lstStyle/>
          <a:p>
            <a:r>
              <a:rPr lang="en-US" dirty="0"/>
              <a:t>Assume we have any greedy algorithm for dividing a cake. That is, an agent P1 gets assigned a piece and then has no influence on the division of the rest of the cake.</a:t>
            </a:r>
          </a:p>
          <a:p>
            <a:endParaRPr lang="en-US" dirty="0"/>
          </a:p>
          <a:p>
            <a:r>
              <a:rPr lang="en-US" b="0" dirty="0"/>
              <a:t>If P1 gets less than half the cake, they have no idea how the rest could be allocated. Maybe P2 gets practically the rest of the cake. Thus, they envy P2.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685F5-E340-484C-9E88-3E44AB0E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CAFE8-F88E-4139-BAEF-654BEF2BCFB0}"/>
              </a:ext>
            </a:extLst>
          </p:cNvPr>
          <p:cNvSpPr/>
          <p:nvPr/>
        </p:nvSpPr>
        <p:spPr>
          <a:xfrm>
            <a:off x="1991932" y="4381500"/>
            <a:ext cx="4937760" cy="2057399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40398-5694-4281-92C4-B7A104A83E13}"/>
              </a:ext>
            </a:extLst>
          </p:cNvPr>
          <p:cNvSpPr/>
          <p:nvPr/>
        </p:nvSpPr>
        <p:spPr>
          <a:xfrm>
            <a:off x="1991932" y="4381499"/>
            <a:ext cx="2472730" cy="2057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BFE49-1E10-44A2-AC73-5B40D3200881}"/>
              </a:ext>
            </a:extLst>
          </p:cNvPr>
          <p:cNvSpPr/>
          <p:nvPr/>
        </p:nvSpPr>
        <p:spPr>
          <a:xfrm>
            <a:off x="4464662" y="4381500"/>
            <a:ext cx="1252728" cy="2057399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4" descr="Vanilla PNG Clip Art Image​ | Gallery Yopriceville - High-Quality Free  Images and Transparent PNG Clipart">
            <a:extLst>
              <a:ext uri="{FF2B5EF4-FFF2-40B4-BE49-F238E27FC236}">
                <a16:creationId xmlns:a16="http://schemas.microsoft.com/office/drawing/2014/main" id="{DEBAA8C9-B5F0-47B3-A248-9DE02A999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802" y="4420405"/>
            <a:ext cx="530990" cy="2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ocolate Food Icon - Free vector graphic on Pixabay">
            <a:extLst>
              <a:ext uri="{FF2B5EF4-FFF2-40B4-BE49-F238E27FC236}">
                <a16:creationId xmlns:a16="http://schemas.microsoft.com/office/drawing/2014/main" id="{1D84026E-E3B6-41E3-899C-755DEA6D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301" y="4420405"/>
            <a:ext cx="608565" cy="40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ree Strawberry Graphic Vector - Stock by Pixlr">
            <a:extLst>
              <a:ext uri="{FF2B5EF4-FFF2-40B4-BE49-F238E27FC236}">
                <a16:creationId xmlns:a16="http://schemas.microsoft.com/office/drawing/2014/main" id="{6F0089C7-A387-42EE-A4E0-BE57B0F2E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76" y="4411768"/>
            <a:ext cx="442530" cy="4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52B7AB-DB4E-4086-97A6-FE0A89EDC2A8}"/>
              </a:ext>
            </a:extLst>
          </p:cNvPr>
          <p:cNvCxnSpPr>
            <a:cxnSpLocks/>
          </p:cNvCxnSpPr>
          <p:nvPr/>
        </p:nvCxnSpPr>
        <p:spPr>
          <a:xfrm>
            <a:off x="3773565" y="4381500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213AB7-6575-4483-ACC3-6422A3D4BEAB}"/>
              </a:ext>
            </a:extLst>
          </p:cNvPr>
          <p:cNvSpPr txBox="1"/>
          <p:nvPr/>
        </p:nvSpPr>
        <p:spPr>
          <a:xfrm>
            <a:off x="2619410" y="6429657"/>
            <a:ext cx="526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P1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967E00-5210-4C20-A3E9-9992CB6661BA}"/>
              </a:ext>
            </a:extLst>
          </p:cNvPr>
          <p:cNvCxnSpPr>
            <a:cxnSpLocks/>
          </p:cNvCxnSpPr>
          <p:nvPr/>
        </p:nvCxnSpPr>
        <p:spPr>
          <a:xfrm>
            <a:off x="6722953" y="4372258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FF7E96-88CE-46C6-8A92-84DA9AA0D8A5}"/>
              </a:ext>
            </a:extLst>
          </p:cNvPr>
          <p:cNvSpPr txBox="1"/>
          <p:nvPr/>
        </p:nvSpPr>
        <p:spPr>
          <a:xfrm>
            <a:off x="4781621" y="6417295"/>
            <a:ext cx="526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P2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258F2-5FFE-44E1-95C3-B8B4D26E7693}"/>
              </a:ext>
            </a:extLst>
          </p:cNvPr>
          <p:cNvSpPr txBox="1"/>
          <p:nvPr/>
        </p:nvSpPr>
        <p:spPr>
          <a:xfrm>
            <a:off x="6595458" y="6408330"/>
            <a:ext cx="526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/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279613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4188-16EB-4874-B668-255EE318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Envy-Free Protocol for n=3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1212D6-D6C4-443C-8EA5-508C4DC8F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1" y="1574800"/>
            <a:ext cx="369345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1. </a:t>
            </a:r>
            <a:r>
              <a:rPr lang="en-US" b="0" dirty="0"/>
              <a:t>P1 cuts into 3 proportional pieces.</a:t>
            </a:r>
          </a:p>
          <a:p>
            <a:r>
              <a:rPr lang="en-US" dirty="0">
                <a:solidFill>
                  <a:srgbClr val="C00000"/>
                </a:solidFill>
              </a:rPr>
              <a:t>2. </a:t>
            </a:r>
            <a:r>
              <a:rPr lang="en-US" b="0" dirty="0"/>
              <a:t>P2 “trims” the largest piece only if one is the largest. Set aside trimmings, L.</a:t>
            </a:r>
          </a:p>
          <a:p>
            <a:r>
              <a:rPr lang="en-US" dirty="0">
                <a:solidFill>
                  <a:srgbClr val="C00000"/>
                </a:solidFill>
              </a:rPr>
              <a:t>3. </a:t>
            </a:r>
            <a:r>
              <a:rPr lang="en-US" b="0" dirty="0"/>
              <a:t>P3, then P2, then P1 choose their favorite pieces. If P2 “trimmed” they must pick the trimmed piece if free. If no trimming happened, we stop here.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FFCF4-7A27-4E20-908F-C4FB230D8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2480" y="1580776"/>
            <a:ext cx="362712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NOTE: </a:t>
            </a:r>
            <a:r>
              <a:rPr lang="en-US" b="0" dirty="0"/>
              <a:t>P2 or P3 got the trimmed part. We say Pi (P2 or P3) got it, </a:t>
            </a:r>
            <a:r>
              <a:rPr lang="en-US" b="0" dirty="0" err="1"/>
              <a:t>Pj</a:t>
            </a:r>
            <a:r>
              <a:rPr lang="en-US" b="0" dirty="0"/>
              <a:t> (the other) did not.</a:t>
            </a:r>
          </a:p>
          <a:p>
            <a:r>
              <a:rPr lang="en-US" dirty="0">
                <a:solidFill>
                  <a:srgbClr val="C00000"/>
                </a:solidFill>
              </a:rPr>
              <a:t>4. </a:t>
            </a:r>
            <a:r>
              <a:rPr lang="en-US" b="0" dirty="0" err="1"/>
              <a:t>Pj</a:t>
            </a:r>
            <a:r>
              <a:rPr lang="en-US" b="0" dirty="0"/>
              <a:t> cuts L into 3 proportional pieces.</a:t>
            </a:r>
          </a:p>
          <a:p>
            <a:r>
              <a:rPr lang="en-US" dirty="0">
                <a:solidFill>
                  <a:srgbClr val="C00000"/>
                </a:solidFill>
              </a:rPr>
              <a:t>5. </a:t>
            </a:r>
            <a:r>
              <a:rPr lang="en-US" b="0" dirty="0"/>
              <a:t>Pi, then P1, then </a:t>
            </a:r>
            <a:r>
              <a:rPr lang="en-US" b="0" dirty="0" err="1"/>
              <a:t>Pj</a:t>
            </a:r>
            <a:r>
              <a:rPr lang="en-US" b="0" dirty="0"/>
              <a:t> choose their favorite pieces.</a:t>
            </a:r>
          </a:p>
          <a:p>
            <a:r>
              <a:rPr lang="en-US" dirty="0">
                <a:solidFill>
                  <a:srgbClr val="7030A0"/>
                </a:solidFill>
              </a:rPr>
              <a:t>NOTE: </a:t>
            </a:r>
            <a:r>
              <a:rPr lang="en-US" b="0" dirty="0"/>
              <a:t>Each player may have 2 pieces.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EA37A-03FA-4E61-AD95-15E010C4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6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199C2C3-700B-4418-B88B-E36FBFBA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Envy-Freeness beyond n=3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A0017A-0CFF-4E60-905D-F70473C9B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It’s um… well it’s complicated. And we don’t need to discuss it.</a:t>
            </a:r>
          </a:p>
          <a:p>
            <a:endParaRPr lang="en-US" dirty="0"/>
          </a:p>
          <a:p>
            <a:r>
              <a:rPr lang="en-US" dirty="0"/>
              <a:t>In some ways it is an extension of the n=3 algorithm, with a fair amount of added steps. </a:t>
            </a:r>
            <a:r>
              <a:rPr lang="en-US" b="0" dirty="0"/>
              <a:t>See: reading on course website (</a:t>
            </a:r>
            <a:r>
              <a:rPr lang="en-US" b="0" dirty="0" err="1"/>
              <a:t>Brams</a:t>
            </a:r>
            <a:r>
              <a:rPr lang="en-US" b="0" dirty="0"/>
              <a:t> and Taylor) for the n=4 version.</a:t>
            </a:r>
          </a:p>
          <a:p>
            <a:endParaRPr lang="en-US" b="0" dirty="0"/>
          </a:p>
          <a:p>
            <a:r>
              <a:rPr lang="en-US" dirty="0"/>
              <a:t>Notable difference:</a:t>
            </a:r>
            <a:r>
              <a:rPr lang="en-US" b="0" dirty="0"/>
              <a:t> the number of cuts is unbounded, whereas the n=3 algorithm only ever requires 5 cuts.</a:t>
            </a:r>
          </a:p>
          <a:p>
            <a:endParaRPr lang="en-US" b="0" dirty="0"/>
          </a:p>
          <a:p>
            <a:r>
              <a:rPr lang="en-US" dirty="0"/>
              <a:t>But hey! </a:t>
            </a:r>
            <a:r>
              <a:rPr lang="en-US" b="0" dirty="0"/>
              <a:t>At least it means that envy-freeness always exists </a:t>
            </a:r>
            <a:r>
              <a:rPr lang="en-US" b="0" dirty="0">
                <a:sym typeface="Wingdings" panose="05000000000000000000" pitchFamily="2" charset="2"/>
              </a:rPr>
              <a:t> (this was shown non-constructively much earlier)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CCF01-FCFB-4125-B44D-FC1B543E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0CB8-0ECE-C94E-B482-97EBEA01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EE130-BE1B-CA45-B728-18DE7CA2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Due this Friday: a brief outline of what you would like to work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We strongly encourage working in a group</a:t>
            </a:r>
          </a:p>
          <a:p>
            <a:endParaRPr lang="en-US" dirty="0"/>
          </a:p>
          <a:p>
            <a:r>
              <a:rPr lang="en-US" dirty="0"/>
              <a:t>Paper Presentations: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Due </a:t>
            </a:r>
            <a:r>
              <a:rPr lang="en-US" b="0" i="1" dirty="0"/>
              <a:t>tonight</a:t>
            </a:r>
            <a:r>
              <a:rPr lang="en-US" b="0" dirty="0"/>
              <a:t>: a brief written or recorded summary of a paper, book chapter, topic of interest,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Check out our website for some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23BEF-6D88-2944-AFC4-ACB551E8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74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0B0F-0417-4DA6-8970-D8A71F0C7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dirty="0"/>
              <a:t>Or does it….?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FE853-4AEC-4F94-94F3-A6F65DDC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2BACF-BC0D-447F-B57F-5C24CAE70F0E}"/>
              </a:ext>
            </a:extLst>
          </p:cNvPr>
          <p:cNvSpPr txBox="1"/>
          <p:nvPr/>
        </p:nvSpPr>
        <p:spPr>
          <a:xfrm>
            <a:off x="3209365" y="5883394"/>
            <a:ext cx="5858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Guess you’ll have to wait until after Spring Break…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5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D41-0744-422A-91A8-C1142BFF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we know about divisible goods?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BAC0-3C92-4160-ACC6-D264C4B0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n=2:</a:t>
            </a:r>
            <a:r>
              <a:rPr lang="en-US" b="0" dirty="0"/>
              <a:t> EF </a:t>
            </a:r>
            <a:r>
              <a:rPr lang="en-US" b="0" dirty="0">
                <a:sym typeface="Wingdings" panose="05000000000000000000" pitchFamily="2" charset="2"/>
              </a:rPr>
              <a:t> Prop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When n&gt;2:</a:t>
            </a:r>
            <a:r>
              <a:rPr lang="en-US" b="0" dirty="0">
                <a:sym typeface="Wingdings" panose="05000000000000000000" pitchFamily="2" charset="2"/>
              </a:rPr>
              <a:t> EF =&gt; Prop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ym typeface="Wingdings" panose="05000000000000000000" pitchFamily="2" charset="2"/>
              </a:rPr>
              <a:t>There exist EF and Proportional algorithms for any n agents.</a:t>
            </a:r>
          </a:p>
          <a:p>
            <a:endParaRPr lang="en-US" b="0" dirty="0">
              <a:sym typeface="Wingdings" panose="05000000000000000000" pitchFamily="2" charset="2"/>
            </a:endParaRPr>
          </a:p>
          <a:p>
            <a:r>
              <a:rPr lang="en-US" b="0" dirty="0">
                <a:sym typeface="Wingdings" panose="05000000000000000000" pitchFamily="2" charset="2"/>
              </a:rPr>
              <a:t>Other notions to consider: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Tractability:</a:t>
            </a:r>
            <a:r>
              <a:rPr lang="en-US" b="0" dirty="0">
                <a:sym typeface="Wingdings" panose="05000000000000000000" pitchFamily="2" charset="2"/>
              </a:rPr>
              <a:t> how efficient is the algorithm?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Truthfulness:</a:t>
            </a:r>
            <a:r>
              <a:rPr lang="en-US" b="0" dirty="0">
                <a:sym typeface="Wingdings" panose="05000000000000000000" pitchFamily="2" charset="2"/>
              </a:rPr>
              <a:t> is it strategy-proof?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CA438-54CA-454B-8812-1B85EB90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21</a:t>
            </a:fld>
            <a:endParaRPr lang="en-US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95DD7C24-4224-41EB-91D8-2A6618235478}"/>
              </a:ext>
            </a:extLst>
          </p:cNvPr>
          <p:cNvSpPr/>
          <p:nvPr/>
        </p:nvSpPr>
        <p:spPr>
          <a:xfrm>
            <a:off x="279930" y="4954946"/>
            <a:ext cx="8229600" cy="13157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Assuming that the agents have </a:t>
            </a:r>
            <a:r>
              <a:rPr lang="en-US" sz="2000" i="1" dirty="0">
                <a:solidFill>
                  <a:schemeClr val="bg1"/>
                </a:solidFill>
              </a:rPr>
              <a:t>piecewise uniform valuations</a:t>
            </a:r>
            <a:r>
              <a:rPr lang="en-US" sz="2000" dirty="0"/>
              <a:t>, then there is a deterministic algorithm that is truthful, proportional, envy-free, and polynomial-time.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7996D665-5328-44D2-B34D-F27446ECEA95}"/>
              </a:ext>
            </a:extLst>
          </p:cNvPr>
          <p:cNvSpPr/>
          <p:nvPr/>
        </p:nvSpPr>
        <p:spPr>
          <a:xfrm>
            <a:off x="5762282" y="4231341"/>
            <a:ext cx="2492188" cy="903217"/>
          </a:xfrm>
          <a:prstGeom prst="wedgeRectCallout">
            <a:avLst>
              <a:gd name="adj1" fmla="val -57883"/>
              <a:gd name="adj2" fmla="val 48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 each player, the cake can be segmented finitely such that its value over a single segment is uniform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77B6F-BE75-45A8-960B-EB86165A82F0}"/>
              </a:ext>
            </a:extLst>
          </p:cNvPr>
          <p:cNvSpPr/>
          <p:nvPr/>
        </p:nvSpPr>
        <p:spPr>
          <a:xfrm>
            <a:off x="6084855" y="3621741"/>
            <a:ext cx="1337921" cy="491988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7339CB-727E-4E7A-97DA-4AAE7966B053}"/>
              </a:ext>
            </a:extLst>
          </p:cNvPr>
          <p:cNvSpPr/>
          <p:nvPr/>
        </p:nvSpPr>
        <p:spPr>
          <a:xfrm>
            <a:off x="6084855" y="3620064"/>
            <a:ext cx="1024157" cy="493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FC37F6-3724-45E6-B5E3-DF0A601C5144}"/>
              </a:ext>
            </a:extLst>
          </p:cNvPr>
          <p:cNvSpPr/>
          <p:nvPr/>
        </p:nvSpPr>
        <p:spPr>
          <a:xfrm>
            <a:off x="6084855" y="3621742"/>
            <a:ext cx="728321" cy="491988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2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57F8-982C-46C0-8A3D-06521870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Welfare and Fairness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4AD7-321A-488D-9F45-3AF1180A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48E12-BD75-46B8-8DDA-831A08F84D29}"/>
              </a:ext>
            </a:extLst>
          </p:cNvPr>
          <p:cNvSpPr/>
          <p:nvPr/>
        </p:nvSpPr>
        <p:spPr>
          <a:xfrm>
            <a:off x="1049567" y="3352800"/>
            <a:ext cx="4937760" cy="2057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BF49CC-7A89-492D-9807-B09DDD7B2BD3}"/>
              </a:ext>
            </a:extLst>
          </p:cNvPr>
          <p:cNvCxnSpPr/>
          <p:nvPr/>
        </p:nvCxnSpPr>
        <p:spPr>
          <a:xfrm>
            <a:off x="1049567" y="1377826"/>
            <a:ext cx="0" cy="1716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CAA3B-9E30-445F-B6CD-A2C1FD4B34F7}"/>
              </a:ext>
            </a:extLst>
          </p:cNvPr>
          <p:cNvCxnSpPr>
            <a:cxnSpLocks/>
          </p:cNvCxnSpPr>
          <p:nvPr/>
        </p:nvCxnSpPr>
        <p:spPr>
          <a:xfrm flipH="1">
            <a:off x="950955" y="2995955"/>
            <a:ext cx="5036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100DA7-92D8-469A-810A-F8E1D307A9A8}"/>
              </a:ext>
            </a:extLst>
          </p:cNvPr>
          <p:cNvSpPr txBox="1"/>
          <p:nvPr/>
        </p:nvSpPr>
        <p:spPr>
          <a:xfrm>
            <a:off x="2692439" y="2983468"/>
            <a:ext cx="1757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Place on cake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7F8D6-9228-4C6D-BD64-EC83FCA8346D}"/>
              </a:ext>
            </a:extLst>
          </p:cNvPr>
          <p:cNvSpPr txBox="1"/>
          <p:nvPr/>
        </p:nvSpPr>
        <p:spPr>
          <a:xfrm>
            <a:off x="11768" y="1539207"/>
            <a:ext cx="1053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ym typeface="Wingdings" panose="05000000000000000000" pitchFamily="2" charset="2"/>
              </a:rPr>
              <a:t>Utility</a:t>
            </a:r>
          </a:p>
          <a:p>
            <a:r>
              <a:rPr lang="en-US" dirty="0">
                <a:sym typeface="Wingdings" panose="05000000000000000000" pitchFamily="2" charset="2"/>
              </a:rPr>
              <a:t>density</a:t>
            </a:r>
            <a:endParaRPr lang="en-US" dirty="0"/>
          </a:p>
        </p:txBody>
      </p:sp>
      <p:pic>
        <p:nvPicPr>
          <p:cNvPr id="16" name="Picture 4" descr="Vanilla PNG Clip Art Image​ | Gallery Yopriceville - High-Quality Free  Images and Transparent PNG Clipart">
            <a:extLst>
              <a:ext uri="{FF2B5EF4-FFF2-40B4-BE49-F238E27FC236}">
                <a16:creationId xmlns:a16="http://schemas.microsoft.com/office/drawing/2014/main" id="{68FF1FD1-F735-41DD-B4B2-9A0C922DE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955" y="3410562"/>
            <a:ext cx="712984" cy="36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A79D50-C003-4C44-AE1C-EBE90FD4C391}"/>
              </a:ext>
            </a:extLst>
          </p:cNvPr>
          <p:cNvCxnSpPr>
            <a:cxnSpLocks/>
          </p:cNvCxnSpPr>
          <p:nvPr/>
        </p:nvCxnSpPr>
        <p:spPr>
          <a:xfrm>
            <a:off x="1049567" y="2346014"/>
            <a:ext cx="4839148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6C9264-2F2A-44B6-8C78-CEC9927047F2}"/>
              </a:ext>
            </a:extLst>
          </p:cNvPr>
          <p:cNvCxnSpPr>
            <a:cxnSpLocks/>
          </p:cNvCxnSpPr>
          <p:nvPr/>
        </p:nvCxnSpPr>
        <p:spPr>
          <a:xfrm flipV="1">
            <a:off x="1049567" y="1665621"/>
            <a:ext cx="2333154" cy="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5FE479-52BA-4CEE-8AF8-0DF9FCA3F496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3571026" y="2983468"/>
            <a:ext cx="2317689" cy="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B85424-7E91-453B-B90F-770B606EA17B}"/>
              </a:ext>
            </a:extLst>
          </p:cNvPr>
          <p:cNvCxnSpPr>
            <a:cxnSpLocks/>
          </p:cNvCxnSpPr>
          <p:nvPr/>
        </p:nvCxnSpPr>
        <p:spPr>
          <a:xfrm>
            <a:off x="1049567" y="2983468"/>
            <a:ext cx="233315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6E869F-0F78-4CEE-8A18-E6CA3D1693A1}"/>
              </a:ext>
            </a:extLst>
          </p:cNvPr>
          <p:cNvCxnSpPr>
            <a:cxnSpLocks/>
          </p:cNvCxnSpPr>
          <p:nvPr/>
        </p:nvCxnSpPr>
        <p:spPr>
          <a:xfrm>
            <a:off x="3571025" y="1665622"/>
            <a:ext cx="231769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345445-AA59-46D0-97A0-38203C0E1393}"/>
              </a:ext>
            </a:extLst>
          </p:cNvPr>
          <p:cNvCxnSpPr>
            <a:cxnSpLocks/>
          </p:cNvCxnSpPr>
          <p:nvPr/>
        </p:nvCxnSpPr>
        <p:spPr>
          <a:xfrm flipH="1">
            <a:off x="3382721" y="1665621"/>
            <a:ext cx="188304" cy="133033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D05323-1054-48F3-A2AA-D0A5AB6CA19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382721" y="1678108"/>
            <a:ext cx="188305" cy="130536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202EC9-F826-4B7A-A6A1-0DCCA4C1AED2}"/>
              </a:ext>
            </a:extLst>
          </p:cNvPr>
          <p:cNvSpPr txBox="1"/>
          <p:nvPr/>
        </p:nvSpPr>
        <p:spPr>
          <a:xfrm>
            <a:off x="5918637" y="1430187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P2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90489B-5838-446E-9334-58BD6A336A21}"/>
              </a:ext>
            </a:extLst>
          </p:cNvPr>
          <p:cNvSpPr txBox="1"/>
          <p:nvPr/>
        </p:nvSpPr>
        <p:spPr>
          <a:xfrm>
            <a:off x="5918637" y="2805046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P1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487B0-1314-4355-8D29-C46B84D34CBF}"/>
              </a:ext>
            </a:extLst>
          </p:cNvPr>
          <p:cNvSpPr txBox="1"/>
          <p:nvPr/>
        </p:nvSpPr>
        <p:spPr>
          <a:xfrm>
            <a:off x="5918637" y="2134842"/>
            <a:ext cx="951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P3, P4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0651EA9-CBC3-4B94-9FAD-E3CCFCE90135}"/>
              </a:ext>
            </a:extLst>
          </p:cNvPr>
          <p:cNvCxnSpPr>
            <a:cxnSpLocks/>
          </p:cNvCxnSpPr>
          <p:nvPr/>
        </p:nvCxnSpPr>
        <p:spPr>
          <a:xfrm>
            <a:off x="3462828" y="3352800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A8B1D01-33AB-41A4-9D61-3C1DB2DE3EC3}"/>
              </a:ext>
            </a:extLst>
          </p:cNvPr>
          <p:cNvCxnSpPr>
            <a:cxnSpLocks/>
          </p:cNvCxnSpPr>
          <p:nvPr/>
        </p:nvCxnSpPr>
        <p:spPr>
          <a:xfrm>
            <a:off x="4762711" y="3352800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5C18EC-E45D-4205-9130-BD489BADBA35}"/>
              </a:ext>
            </a:extLst>
          </p:cNvPr>
          <p:cNvCxnSpPr>
            <a:cxnSpLocks/>
          </p:cNvCxnSpPr>
          <p:nvPr/>
        </p:nvCxnSpPr>
        <p:spPr>
          <a:xfrm>
            <a:off x="2171911" y="3352800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ED30951-88D2-4201-A5AE-DFA3D129E936}"/>
              </a:ext>
            </a:extLst>
          </p:cNvPr>
          <p:cNvSpPr txBox="1"/>
          <p:nvPr/>
        </p:nvSpPr>
        <p:spPr>
          <a:xfrm>
            <a:off x="1421944" y="4936813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P1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763A7E-A1D0-4A74-A39B-3800CA399A76}"/>
              </a:ext>
            </a:extLst>
          </p:cNvPr>
          <p:cNvSpPr txBox="1"/>
          <p:nvPr/>
        </p:nvSpPr>
        <p:spPr>
          <a:xfrm>
            <a:off x="2594999" y="4959224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P3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84A74B-71BC-4E13-BF9A-FB35BF163058}"/>
              </a:ext>
            </a:extLst>
          </p:cNvPr>
          <p:cNvSpPr txBox="1"/>
          <p:nvPr/>
        </p:nvSpPr>
        <p:spPr>
          <a:xfrm>
            <a:off x="3896032" y="4936813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P4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431BBC-AB95-4E1D-87BF-DFFB8580AF8B}"/>
              </a:ext>
            </a:extLst>
          </p:cNvPr>
          <p:cNvSpPr txBox="1"/>
          <p:nvPr/>
        </p:nvSpPr>
        <p:spPr>
          <a:xfrm>
            <a:off x="5135066" y="4959224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P2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86B587-F519-4024-8972-719B0A2A94F6}"/>
              </a:ext>
            </a:extLst>
          </p:cNvPr>
          <p:cNvSpPr txBox="1"/>
          <p:nvPr/>
        </p:nvSpPr>
        <p:spPr>
          <a:xfrm>
            <a:off x="2118893" y="5483766"/>
            <a:ext cx="2904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An envy-free allocation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165ADC-33AB-45F7-887B-545434DBB6AF}"/>
              </a:ext>
            </a:extLst>
          </p:cNvPr>
          <p:cNvSpPr txBox="1"/>
          <p:nvPr/>
        </p:nvSpPr>
        <p:spPr>
          <a:xfrm>
            <a:off x="6512054" y="4381499"/>
            <a:ext cx="1752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Best solution social welfare: 2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7B4A49-FF8F-45FE-8F0C-3D6C84B7AF68}"/>
              </a:ext>
            </a:extLst>
          </p:cNvPr>
          <p:cNvSpPr txBox="1"/>
          <p:nvPr/>
        </p:nvSpPr>
        <p:spPr>
          <a:xfrm>
            <a:off x="6546714" y="3470318"/>
            <a:ext cx="1752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Allocation social welfare: 1.5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17D756-5E06-4167-B238-58C1E8E098DC}"/>
              </a:ext>
            </a:extLst>
          </p:cNvPr>
          <p:cNvSpPr txBox="1"/>
          <p:nvPr/>
        </p:nvSpPr>
        <p:spPr>
          <a:xfrm>
            <a:off x="784969" y="1493442"/>
            <a:ext cx="351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4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E86B6E-3FD9-4493-9CEF-61D6297BAD7A}"/>
              </a:ext>
            </a:extLst>
          </p:cNvPr>
          <p:cNvSpPr txBox="1"/>
          <p:nvPr/>
        </p:nvSpPr>
        <p:spPr>
          <a:xfrm>
            <a:off x="775856" y="2148346"/>
            <a:ext cx="611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ym typeface="Wingdings" panose="05000000000000000000" pitchFamily="2" charset="2"/>
              </a:rPr>
              <a:t>2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264A86-915C-4DF0-97A3-446818F1F854}"/>
              </a:ext>
            </a:extLst>
          </p:cNvPr>
          <p:cNvSpPr txBox="1"/>
          <p:nvPr/>
        </p:nvSpPr>
        <p:spPr>
          <a:xfrm>
            <a:off x="5277339" y="5687284"/>
            <a:ext cx="29042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Fairness </a:t>
            </a:r>
            <a:r>
              <a:rPr lang="en-US" sz="2400" b="1" dirty="0">
                <a:sym typeface="Symbol"/>
              </a:rPr>
              <a:t> Maximum Utility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9537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  <p:bldP spid="52" grpId="0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010400" cy="1371600"/>
          </a:xfrm>
        </p:spPr>
        <p:txBody>
          <a:bodyPr/>
          <a:lstStyle/>
          <a:p>
            <a:r>
              <a:rPr lang="en-US" dirty="0"/>
              <a:t>The Price of Fairness In Cake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3400"/>
          </a:xfrm>
        </p:spPr>
        <p:txBody>
          <a:bodyPr/>
          <a:lstStyle/>
          <a:p>
            <a:r>
              <a:rPr lang="en-US" dirty="0"/>
              <a:t>Given an instance: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236220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max </a:t>
            </a:r>
            <a:r>
              <a:rPr lang="en-US" sz="2800" b="1" dirty="0">
                <a:solidFill>
                  <a:schemeClr val="tx2"/>
                </a:solidFill>
              </a:rPr>
              <a:t>welfare</a:t>
            </a:r>
            <a:r>
              <a:rPr lang="en-US" sz="2800" dirty="0"/>
              <a:t> using any division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290578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max </a:t>
            </a:r>
            <a:r>
              <a:rPr lang="en-US" sz="2800" b="1" dirty="0">
                <a:solidFill>
                  <a:schemeClr val="tx2"/>
                </a:solidFill>
              </a:rPr>
              <a:t>welfare</a:t>
            </a:r>
            <a:r>
              <a:rPr lang="en-US" sz="2800" dirty="0"/>
              <a:t> using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fair</a:t>
            </a:r>
            <a:r>
              <a:rPr lang="en-US" sz="2800" b="1" dirty="0"/>
              <a:t> </a:t>
            </a:r>
            <a:r>
              <a:rPr lang="en-US" sz="2800" dirty="0"/>
              <a:t>division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133600" y="2895600"/>
            <a:ext cx="518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260098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PoF</a:t>
            </a:r>
            <a:r>
              <a:rPr lang="en-US" sz="2800" dirty="0"/>
              <a:t> = 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553200" y="3733800"/>
            <a:ext cx="2438400" cy="914400"/>
          </a:xfrm>
          <a:prstGeom prst="wedgeRoundRectCallout">
            <a:avLst>
              <a:gd name="adj1" fmla="val -80884"/>
              <a:gd name="adj2" fmla="val -9505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of equitability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62600" y="4953000"/>
            <a:ext cx="2590800" cy="914400"/>
          </a:xfrm>
          <a:prstGeom prst="wedgeRoundRectCallout">
            <a:avLst>
              <a:gd name="adj1" fmla="val -45726"/>
              <a:gd name="adj2" fmla="val -22824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of proportionality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429000" y="3962400"/>
            <a:ext cx="2362200" cy="914400"/>
          </a:xfrm>
          <a:prstGeom prst="wedgeRoundRectCallout">
            <a:avLst>
              <a:gd name="adj1" fmla="val 36445"/>
              <a:gd name="adj2" fmla="val -11976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of envy-freeness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04800" y="3810000"/>
            <a:ext cx="1828800" cy="838200"/>
          </a:xfrm>
          <a:prstGeom prst="wedgeRoundRectCallout">
            <a:avLst>
              <a:gd name="adj1" fmla="val 112498"/>
              <a:gd name="adj2" fmla="val -106647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utilitarian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838200" y="5334000"/>
            <a:ext cx="1828800" cy="838200"/>
          </a:xfrm>
          <a:prstGeom prst="wedgeRoundRectCallout">
            <a:avLst>
              <a:gd name="adj1" fmla="val 90472"/>
              <a:gd name="adj2" fmla="val -287650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egalitarian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33134" y="5469465"/>
            <a:ext cx="209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(= minimum of players’ utilities)</a:t>
            </a:r>
          </a:p>
        </p:txBody>
      </p:sp>
    </p:spTree>
    <p:extLst>
      <p:ext uri="{BB962C8B-B14F-4D97-AF65-F5344CB8AC3E}">
        <p14:creationId xmlns:p14="http://schemas.microsoft.com/office/powerpoint/2010/main" val="334539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9" grpId="0"/>
      <p:bldP spid="10" grpId="0" animBg="1"/>
      <p:bldP spid="11" grpId="0" animBg="1"/>
      <p:bldP spid="12" grpId="0" animBg="1"/>
      <p:bldP spid="13" grpId="0" animBg="1"/>
      <p:bldP spid="15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57F8-982C-46C0-8A3D-06521870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Welfare and Fairness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4AD7-321A-488D-9F45-3AF1180A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48E12-BD75-46B8-8DDA-831A08F84D29}"/>
              </a:ext>
            </a:extLst>
          </p:cNvPr>
          <p:cNvSpPr/>
          <p:nvPr/>
        </p:nvSpPr>
        <p:spPr>
          <a:xfrm>
            <a:off x="1049567" y="3352800"/>
            <a:ext cx="4937760" cy="2057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BF49CC-7A89-492D-9807-B09DDD7B2BD3}"/>
              </a:ext>
            </a:extLst>
          </p:cNvPr>
          <p:cNvCxnSpPr/>
          <p:nvPr/>
        </p:nvCxnSpPr>
        <p:spPr>
          <a:xfrm>
            <a:off x="1049567" y="1377826"/>
            <a:ext cx="0" cy="1716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CAA3B-9E30-445F-B6CD-A2C1FD4B34F7}"/>
              </a:ext>
            </a:extLst>
          </p:cNvPr>
          <p:cNvCxnSpPr>
            <a:cxnSpLocks/>
          </p:cNvCxnSpPr>
          <p:nvPr/>
        </p:nvCxnSpPr>
        <p:spPr>
          <a:xfrm flipH="1">
            <a:off x="950955" y="2995955"/>
            <a:ext cx="5036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100DA7-92D8-469A-810A-F8E1D307A9A8}"/>
              </a:ext>
            </a:extLst>
          </p:cNvPr>
          <p:cNvSpPr txBox="1"/>
          <p:nvPr/>
        </p:nvSpPr>
        <p:spPr>
          <a:xfrm>
            <a:off x="2692439" y="2983468"/>
            <a:ext cx="1757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Place on cake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7F8D6-9228-4C6D-BD64-EC83FCA8346D}"/>
              </a:ext>
            </a:extLst>
          </p:cNvPr>
          <p:cNvSpPr txBox="1"/>
          <p:nvPr/>
        </p:nvSpPr>
        <p:spPr>
          <a:xfrm>
            <a:off x="11768" y="1539207"/>
            <a:ext cx="1053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ym typeface="Wingdings" panose="05000000000000000000" pitchFamily="2" charset="2"/>
              </a:rPr>
              <a:t>Utility</a:t>
            </a:r>
          </a:p>
          <a:p>
            <a:r>
              <a:rPr lang="en-US" dirty="0">
                <a:sym typeface="Wingdings" panose="05000000000000000000" pitchFamily="2" charset="2"/>
              </a:rPr>
              <a:t>density</a:t>
            </a:r>
            <a:endParaRPr lang="en-US" dirty="0"/>
          </a:p>
        </p:txBody>
      </p:sp>
      <p:pic>
        <p:nvPicPr>
          <p:cNvPr id="16" name="Picture 4" descr="Vanilla PNG Clip Art Image​ | Gallery Yopriceville - High-Quality Free  Images and Transparent PNG Clipart">
            <a:extLst>
              <a:ext uri="{FF2B5EF4-FFF2-40B4-BE49-F238E27FC236}">
                <a16:creationId xmlns:a16="http://schemas.microsoft.com/office/drawing/2014/main" id="{68FF1FD1-F735-41DD-B4B2-9A0C922DE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955" y="3410562"/>
            <a:ext cx="712984" cy="36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A79D50-C003-4C44-AE1C-EBE90FD4C391}"/>
              </a:ext>
            </a:extLst>
          </p:cNvPr>
          <p:cNvCxnSpPr>
            <a:cxnSpLocks/>
          </p:cNvCxnSpPr>
          <p:nvPr/>
        </p:nvCxnSpPr>
        <p:spPr>
          <a:xfrm>
            <a:off x="1049567" y="2346014"/>
            <a:ext cx="4839148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6C9264-2F2A-44B6-8C78-CEC9927047F2}"/>
              </a:ext>
            </a:extLst>
          </p:cNvPr>
          <p:cNvCxnSpPr>
            <a:cxnSpLocks/>
          </p:cNvCxnSpPr>
          <p:nvPr/>
        </p:nvCxnSpPr>
        <p:spPr>
          <a:xfrm flipV="1">
            <a:off x="1049567" y="1665621"/>
            <a:ext cx="2333154" cy="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5FE479-52BA-4CEE-8AF8-0DF9FCA3F496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3571026" y="2983468"/>
            <a:ext cx="2317689" cy="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B85424-7E91-453B-B90F-770B606EA17B}"/>
              </a:ext>
            </a:extLst>
          </p:cNvPr>
          <p:cNvCxnSpPr>
            <a:cxnSpLocks/>
          </p:cNvCxnSpPr>
          <p:nvPr/>
        </p:nvCxnSpPr>
        <p:spPr>
          <a:xfrm>
            <a:off x="1049567" y="2983468"/>
            <a:ext cx="233315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6E869F-0F78-4CEE-8A18-E6CA3D1693A1}"/>
              </a:ext>
            </a:extLst>
          </p:cNvPr>
          <p:cNvCxnSpPr>
            <a:cxnSpLocks/>
          </p:cNvCxnSpPr>
          <p:nvPr/>
        </p:nvCxnSpPr>
        <p:spPr>
          <a:xfrm>
            <a:off x="3571025" y="1665622"/>
            <a:ext cx="231769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345445-AA59-46D0-97A0-38203C0E1393}"/>
              </a:ext>
            </a:extLst>
          </p:cNvPr>
          <p:cNvCxnSpPr>
            <a:cxnSpLocks/>
          </p:cNvCxnSpPr>
          <p:nvPr/>
        </p:nvCxnSpPr>
        <p:spPr>
          <a:xfrm flipH="1">
            <a:off x="3382721" y="1665621"/>
            <a:ext cx="188304" cy="133033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D05323-1054-48F3-A2AA-D0A5AB6CA19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382721" y="1678108"/>
            <a:ext cx="188305" cy="130536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202EC9-F826-4B7A-A6A1-0DCCA4C1AED2}"/>
              </a:ext>
            </a:extLst>
          </p:cNvPr>
          <p:cNvSpPr txBox="1"/>
          <p:nvPr/>
        </p:nvSpPr>
        <p:spPr>
          <a:xfrm>
            <a:off x="5918637" y="1430187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P2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90489B-5838-446E-9334-58BD6A336A21}"/>
              </a:ext>
            </a:extLst>
          </p:cNvPr>
          <p:cNvSpPr txBox="1"/>
          <p:nvPr/>
        </p:nvSpPr>
        <p:spPr>
          <a:xfrm>
            <a:off x="5918637" y="2805046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P1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487B0-1314-4355-8D29-C46B84D34CBF}"/>
              </a:ext>
            </a:extLst>
          </p:cNvPr>
          <p:cNvSpPr txBox="1"/>
          <p:nvPr/>
        </p:nvSpPr>
        <p:spPr>
          <a:xfrm>
            <a:off x="5918637" y="2134842"/>
            <a:ext cx="951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P3, P4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0651EA9-CBC3-4B94-9FAD-E3CCFCE90135}"/>
              </a:ext>
            </a:extLst>
          </p:cNvPr>
          <p:cNvCxnSpPr>
            <a:cxnSpLocks/>
          </p:cNvCxnSpPr>
          <p:nvPr/>
        </p:nvCxnSpPr>
        <p:spPr>
          <a:xfrm>
            <a:off x="3462828" y="3352800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A8B1D01-33AB-41A4-9D61-3C1DB2DE3EC3}"/>
              </a:ext>
            </a:extLst>
          </p:cNvPr>
          <p:cNvCxnSpPr>
            <a:cxnSpLocks/>
          </p:cNvCxnSpPr>
          <p:nvPr/>
        </p:nvCxnSpPr>
        <p:spPr>
          <a:xfrm>
            <a:off x="4762711" y="3352800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5C18EC-E45D-4205-9130-BD489BADBA35}"/>
              </a:ext>
            </a:extLst>
          </p:cNvPr>
          <p:cNvCxnSpPr>
            <a:cxnSpLocks/>
          </p:cNvCxnSpPr>
          <p:nvPr/>
        </p:nvCxnSpPr>
        <p:spPr>
          <a:xfrm>
            <a:off x="2171911" y="3352800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ED30951-88D2-4201-A5AE-DFA3D129E936}"/>
              </a:ext>
            </a:extLst>
          </p:cNvPr>
          <p:cNvSpPr txBox="1"/>
          <p:nvPr/>
        </p:nvSpPr>
        <p:spPr>
          <a:xfrm>
            <a:off x="1421944" y="4936813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P1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763A7E-A1D0-4A74-A39B-3800CA399A76}"/>
              </a:ext>
            </a:extLst>
          </p:cNvPr>
          <p:cNvSpPr txBox="1"/>
          <p:nvPr/>
        </p:nvSpPr>
        <p:spPr>
          <a:xfrm>
            <a:off x="2594999" y="4959224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P3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84A74B-71BC-4E13-BF9A-FB35BF163058}"/>
              </a:ext>
            </a:extLst>
          </p:cNvPr>
          <p:cNvSpPr txBox="1"/>
          <p:nvPr/>
        </p:nvSpPr>
        <p:spPr>
          <a:xfrm>
            <a:off x="3896032" y="4936813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P4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431BBC-AB95-4E1D-87BF-DFFB8580AF8B}"/>
              </a:ext>
            </a:extLst>
          </p:cNvPr>
          <p:cNvSpPr txBox="1"/>
          <p:nvPr/>
        </p:nvSpPr>
        <p:spPr>
          <a:xfrm>
            <a:off x="5135066" y="4959224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P2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86B587-F519-4024-8972-719B0A2A94F6}"/>
              </a:ext>
            </a:extLst>
          </p:cNvPr>
          <p:cNvSpPr txBox="1"/>
          <p:nvPr/>
        </p:nvSpPr>
        <p:spPr>
          <a:xfrm>
            <a:off x="2118893" y="5483766"/>
            <a:ext cx="2904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An envy-free allocation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165ADC-33AB-45F7-887B-545434DBB6AF}"/>
              </a:ext>
            </a:extLst>
          </p:cNvPr>
          <p:cNvSpPr txBox="1"/>
          <p:nvPr/>
        </p:nvSpPr>
        <p:spPr>
          <a:xfrm>
            <a:off x="6512054" y="4381499"/>
            <a:ext cx="1752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Best solution social welfare: 2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7B4A49-FF8F-45FE-8F0C-3D6C84B7AF68}"/>
              </a:ext>
            </a:extLst>
          </p:cNvPr>
          <p:cNvSpPr txBox="1"/>
          <p:nvPr/>
        </p:nvSpPr>
        <p:spPr>
          <a:xfrm>
            <a:off x="6546714" y="3470318"/>
            <a:ext cx="1752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Allocation social welfare: 1.5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264A86-915C-4DF0-97A3-446818F1F854}"/>
              </a:ext>
            </a:extLst>
          </p:cNvPr>
          <p:cNvSpPr txBox="1"/>
          <p:nvPr/>
        </p:nvSpPr>
        <p:spPr>
          <a:xfrm>
            <a:off x="5277338" y="5687284"/>
            <a:ext cx="314948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Utilitarian Price of Envy-Freeness: 4/3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1E4FC9-DF51-4568-B030-8D805476BC30}"/>
              </a:ext>
            </a:extLst>
          </p:cNvPr>
          <p:cNvSpPr txBox="1"/>
          <p:nvPr/>
        </p:nvSpPr>
        <p:spPr>
          <a:xfrm>
            <a:off x="784969" y="1493442"/>
            <a:ext cx="351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4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59C966-D690-4D1F-8FF7-318666A1AE4D}"/>
              </a:ext>
            </a:extLst>
          </p:cNvPr>
          <p:cNvSpPr txBox="1"/>
          <p:nvPr/>
        </p:nvSpPr>
        <p:spPr>
          <a:xfrm>
            <a:off x="775856" y="2148346"/>
            <a:ext cx="611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ym typeface="Wingdings" panose="05000000000000000000" pitchFamily="2" charset="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88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“Price Of” Bounds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29719178"/>
              </p:ext>
            </p:extLst>
          </p:nvPr>
        </p:nvGraphicFramePr>
        <p:xfrm>
          <a:off x="1515666" y="2588781"/>
          <a:ext cx="6112668" cy="2941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7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0440">
                <a:tc>
                  <a:txBody>
                    <a:bodyPr/>
                    <a:lstStyle/>
                    <a:p>
                      <a:r>
                        <a:rPr lang="en-US" sz="2000" dirty="0"/>
                        <a:t>Price</a:t>
                      </a:r>
                      <a:r>
                        <a:rPr lang="en-US" sz="2000" baseline="0" dirty="0"/>
                        <a:t> of </a:t>
                      </a:r>
                      <a:r>
                        <a:rPr lang="is-IS" sz="2000" baseline="0" dirty="0"/>
                        <a:t>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Proportionality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Envy freeness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r>
                        <a:rPr lang="en-US" sz="2000" dirty="0"/>
                        <a:t>Utilitarian</a:t>
                      </a:r>
                      <a:endParaRPr lang="en-US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r>
                        <a:rPr lang="en-US" sz="2000" dirty="0"/>
                        <a:t>Egalitarian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16309"/>
              </p:ext>
            </p:extLst>
          </p:nvPr>
        </p:nvGraphicFramePr>
        <p:xfrm>
          <a:off x="5017691" y="3548901"/>
          <a:ext cx="1405591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3" imgW="672840" imgH="431640" progId="Equation.3">
                  <p:embed/>
                </p:oleObj>
              </mc:Choice>
              <mc:Fallback>
                <p:oleObj name="Equation" r:id="rId3" imgW="672840" imgH="431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691" y="3548901"/>
                        <a:ext cx="1405591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725141"/>
              </p:ext>
            </p:extLst>
          </p:nvPr>
        </p:nvGraphicFramePr>
        <p:xfrm>
          <a:off x="6467079" y="4493464"/>
          <a:ext cx="319087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5" imgW="152280" imgH="393480" progId="Equation.3">
                  <p:embed/>
                </p:oleObj>
              </mc:Choice>
              <mc:Fallback>
                <p:oleObj name="Equation" r:id="rId5" imgW="152280" imgH="39348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079" y="4493464"/>
                        <a:ext cx="319087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08122" y="1327899"/>
            <a:ext cx="259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[</a:t>
            </a:r>
            <a:r>
              <a:rPr lang="en-US" sz="1400" dirty="0" err="1"/>
              <a:t>Aumann</a:t>
            </a:r>
            <a:r>
              <a:rPr lang="en-US" sz="1400" dirty="0"/>
              <a:t> &amp; </a:t>
            </a:r>
            <a:r>
              <a:rPr lang="en-US" sz="1400" dirty="0" err="1"/>
              <a:t>Dombb</a:t>
            </a:r>
            <a:r>
              <a:rPr lang="en-US" sz="1400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31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C01F-7238-44DE-A220-62744F4F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Estate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7859-976D-4CAE-B9B9-DC6004EC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River is a rich person with two children, Dave and Alex. In their will, River wishes to leave a fair allocation of their assets to their children. Their assets are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 large mansion in upstate 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 second home in Florida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 small café in Manhattan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2 </a:t>
            </a:r>
            <a:r>
              <a:rPr lang="en-US" b="0" dirty="0" err="1"/>
              <a:t>Teslas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13 rare guitars</a:t>
            </a:r>
          </a:p>
          <a:p>
            <a:r>
              <a:rPr lang="en-US" b="0" dirty="0"/>
              <a:t>Note: these items are </a:t>
            </a:r>
            <a:r>
              <a:rPr lang="en-US" b="0" i="1" dirty="0"/>
              <a:t>indivisible</a:t>
            </a:r>
            <a:r>
              <a:rPr lang="en-US" b="0" dirty="0"/>
              <a:t>, whereas cakes are divisible. However, </a:t>
            </a:r>
            <a:r>
              <a:rPr lang="en-US" b="0" dirty="0" err="1"/>
              <a:t>ilquidation</a:t>
            </a:r>
            <a:r>
              <a:rPr lang="en-US" b="0" dirty="0"/>
              <a:t> of one large asset can make many of our algorithms work to fairly divide these assets.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FC69C-BB62-474D-A2E9-645C7AF3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 descr="A large house with cars parked in front of it&#10;&#10;Description automatically generated with medium confidence">
            <a:extLst>
              <a:ext uri="{FF2B5EF4-FFF2-40B4-BE49-F238E27FC236}">
                <a16:creationId xmlns:a16="http://schemas.microsoft.com/office/drawing/2014/main" id="{575B8BBD-929C-4313-88C8-C59680F55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353" y="3429000"/>
            <a:ext cx="2560093" cy="13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9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C01F-7238-44DE-A220-62744F4F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Estate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7859-976D-4CAE-B9B9-DC6004EC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River is a rich person with two children, Dave and Alex. In their will, River wishes to leave a fair allocation of their assets to their children. Their assets are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 large mansion in upstate NY - </a:t>
            </a:r>
            <a:r>
              <a:rPr lang="en-US" dirty="0"/>
              <a:t>liquidate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 second home in Florida - </a:t>
            </a:r>
            <a:r>
              <a:rPr lang="en-US" dirty="0"/>
              <a:t>A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 small café in Manhattan - </a:t>
            </a:r>
            <a:r>
              <a:rPr lang="en-US" dirty="0"/>
              <a:t>D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2 </a:t>
            </a:r>
            <a:r>
              <a:rPr lang="en-US" b="0" dirty="0" err="1"/>
              <a:t>Teslas</a:t>
            </a:r>
            <a:r>
              <a:rPr lang="en-US" b="0" dirty="0"/>
              <a:t> - </a:t>
            </a:r>
            <a:r>
              <a:rPr lang="en-US" dirty="0"/>
              <a:t>A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13 rare guitars - </a:t>
            </a:r>
            <a:r>
              <a:rPr lang="en-US" dirty="0"/>
              <a:t>D</a:t>
            </a:r>
            <a:endParaRPr lang="en-US" b="0" dirty="0"/>
          </a:p>
          <a:p>
            <a:r>
              <a:rPr lang="en-US" b="0" dirty="0"/>
              <a:t>Note: these items are </a:t>
            </a:r>
            <a:r>
              <a:rPr lang="en-US" b="0" i="1" dirty="0"/>
              <a:t>indivisible</a:t>
            </a:r>
            <a:r>
              <a:rPr lang="en-US" b="0" dirty="0"/>
              <a:t>, whereas cakes are divisible. However, liquidation of one large asset can make many algorithms work to fairly divide these assets.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FC69C-BB62-474D-A2E9-645C7AF3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 descr="A large house with cars parked in front of it&#10;&#10;Description automatically generated with medium confidence">
            <a:extLst>
              <a:ext uri="{FF2B5EF4-FFF2-40B4-BE49-F238E27FC236}">
                <a16:creationId xmlns:a16="http://schemas.microsoft.com/office/drawing/2014/main" id="{5E550A0D-BC04-4949-BFB5-15A77F74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353" y="3429000"/>
            <a:ext cx="2560093" cy="13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26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9398-785A-4710-AD3D-F24A898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</a:t>
            </a:r>
            <a:br>
              <a:rPr lang="en-US" dirty="0"/>
            </a:br>
            <a:r>
              <a:rPr lang="en-US" dirty="0"/>
              <a:t>Land Reform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CC1EE-C11F-4086-A3F5-16183AC3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Land reform:</a:t>
            </a:r>
            <a:r>
              <a:rPr lang="en-US" b="0" dirty="0"/>
              <a:t> government-initiated property redistribution of (generally agricultural) land either between property holders or from individual ownership to collective ownership (or vice versa).</a:t>
            </a:r>
          </a:p>
          <a:p>
            <a:endParaRPr lang="en-US" b="0" dirty="0"/>
          </a:p>
          <a:p>
            <a:r>
              <a:rPr lang="en-US" dirty="0"/>
              <a:t>Relevant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Egypt, 8</a:t>
            </a:r>
            <a:r>
              <a:rPr lang="en-US" b="0" baseline="30000" dirty="0"/>
              <a:t>th</a:t>
            </a:r>
            <a:r>
              <a:rPr lang="en-US" b="0" dirty="0"/>
              <a:t> century BCE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Irish Land Acts, 19</a:t>
            </a:r>
            <a:r>
              <a:rPr lang="en-US" b="0" baseline="30000" dirty="0"/>
              <a:t>th</a:t>
            </a:r>
            <a:r>
              <a:rPr lang="en-US" b="0" dirty="0"/>
              <a:t> century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Chinese Revolution, 1949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Zimbabwe, 1980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Much, much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r>
              <a:rPr lang="en-US" b="0" dirty="0"/>
              <a:t>“At least 1.5 billion people today have some farmland as a result of land reform, and are less poor, or not poor, as a result.”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8E98E-59F8-483B-843E-46E099DE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87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DBA6-D268-4663-B54E-31984FFA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Legislation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F8B1-D5F4-4620-9B13-DD6AE2F2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6212541" cy="43433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1656: </a:t>
            </a:r>
            <a:r>
              <a:rPr lang="en-US" b="0" dirty="0"/>
              <a:t>James Harrington wrote the Commonwealth of Oceana in an attempt to argue political philosophy for use in English government.</a:t>
            </a:r>
          </a:p>
          <a:p>
            <a:endParaRPr lang="en-US" b="0" dirty="0"/>
          </a:p>
          <a:p>
            <a:r>
              <a:rPr lang="en-US" dirty="0"/>
              <a:t>Oceana government: </a:t>
            </a:r>
            <a:r>
              <a:rPr lang="en-US" b="0" dirty="0"/>
              <a:t>(1) Senate of Knights, (2) House of deputies.</a:t>
            </a:r>
          </a:p>
          <a:p>
            <a:endParaRPr lang="en-US" b="0" dirty="0"/>
          </a:p>
          <a:p>
            <a:r>
              <a:rPr lang="en-US" dirty="0"/>
              <a:t>Passing bills:</a:t>
            </a:r>
            <a:r>
              <a:rPr lang="en-US" b="0" dirty="0"/>
              <a:t> Senate proposes a legislation, and the house passes it. Divide and choose!</a:t>
            </a:r>
          </a:p>
          <a:p>
            <a:endParaRPr lang="en-US" b="0" dirty="0"/>
          </a:p>
          <a:p>
            <a:r>
              <a:rPr lang="en-US" b="0" dirty="0"/>
              <a:t>Note: this isn’t division in the same sense,</a:t>
            </a:r>
          </a:p>
          <a:p>
            <a:r>
              <a:rPr lang="en-US" b="0" dirty="0"/>
              <a:t>but it is a highly related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25A28-B977-4535-8F37-79DCAE68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C734F3C3-8BCA-4F4E-BDC3-CD824DCF8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588" y="4487482"/>
            <a:ext cx="2532529" cy="207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0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0CB8-0ECE-C94E-B482-97EBEA01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EE130-BE1B-CA45-B728-18DE7CA2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Two weeks ago, you guys filled out a survey about how we’re doing.</a:t>
            </a:r>
          </a:p>
          <a:p>
            <a:endParaRPr lang="en-US" dirty="0"/>
          </a:p>
          <a:p>
            <a:r>
              <a:rPr lang="en-US" dirty="0"/>
              <a:t>Takeaways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Marking questions you got wrong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Post readings and quiz solutions earlier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 guys like applications/programming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Where is this class going????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23BEF-6D88-2944-AFC4-ACB551E8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B7BE-1D2A-429F-87A4-74B94795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Fairly dividing a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2611-1971-4826-B0B7-74C21A79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5120639" cy="4373563"/>
          </a:xfrm>
        </p:spPr>
        <p:txBody>
          <a:bodyPr/>
          <a:lstStyle/>
          <a:p>
            <a:r>
              <a:rPr lang="en-US" dirty="0"/>
              <a:t>How should Alice and Bob divide a cookie?</a:t>
            </a:r>
          </a:p>
          <a:p>
            <a:endParaRPr lang="en-US" dirty="0"/>
          </a:p>
          <a:p>
            <a:r>
              <a:rPr lang="en-US" dirty="0"/>
              <a:t>How do know this will give each person half the cookie (assuming Alice is sufficiently dexterous)?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 we know giving Alice and Bob half the cookie each is fair?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E06B7-57D6-4A5B-AC62-46D3E6E2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cookie with a face on it&#10;&#10;Description automatically generated with medium confidence">
            <a:extLst>
              <a:ext uri="{FF2B5EF4-FFF2-40B4-BE49-F238E27FC236}">
                <a16:creationId xmlns:a16="http://schemas.microsoft.com/office/drawing/2014/main" id="{4825FC57-57D8-41E0-99BE-3D02FBF3D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999" y="1352690"/>
            <a:ext cx="2580132" cy="1935099"/>
          </a:xfrm>
          <a:prstGeom prst="rect">
            <a:avLst/>
          </a:prstGeom>
        </p:spPr>
      </p:pic>
      <p:pic>
        <p:nvPicPr>
          <p:cNvPr id="10" name="Picture 9" descr="A picture containing knife, weapon&#10;&#10;Description automatically generated">
            <a:extLst>
              <a:ext uri="{FF2B5EF4-FFF2-40B4-BE49-F238E27FC236}">
                <a16:creationId xmlns:a16="http://schemas.microsoft.com/office/drawing/2014/main" id="{68E754CE-3606-45D9-892A-0F8C33860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623" y="2734387"/>
            <a:ext cx="785301" cy="76511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694A56-934E-45B5-A3DB-732E52D81E4B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747065" y="1352690"/>
            <a:ext cx="0" cy="193509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36B679-DA70-4E54-818C-25DC3FECB67B}"/>
              </a:ext>
            </a:extLst>
          </p:cNvPr>
          <p:cNvSpPr txBox="1"/>
          <p:nvPr/>
        </p:nvSpPr>
        <p:spPr>
          <a:xfrm>
            <a:off x="7351331" y="2918457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2C6AC354-7213-4D86-87C6-87802CADE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079" y="2918457"/>
            <a:ext cx="791337" cy="5275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AF4BCF-B150-40F6-AEC0-D652780FBC3F}"/>
              </a:ext>
            </a:extLst>
          </p:cNvPr>
          <p:cNvSpPr txBox="1"/>
          <p:nvPr/>
        </p:nvSpPr>
        <p:spPr>
          <a:xfrm>
            <a:off x="5921119" y="3208977"/>
            <a:ext cx="603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261886-4520-40F5-A50F-F15A8995FF74}"/>
              </a:ext>
            </a:extLst>
          </p:cNvPr>
          <p:cNvCxnSpPr/>
          <p:nvPr/>
        </p:nvCxnSpPr>
        <p:spPr>
          <a:xfrm flipV="1">
            <a:off x="5928839" y="2734387"/>
            <a:ext cx="294032" cy="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A0F6B4-5364-4F97-BBAD-E3D3866D1625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351331" y="2624997"/>
            <a:ext cx="342900" cy="29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 cookie with a face on it&#10;&#10;Description automatically generated with medium confidence">
            <a:extLst>
              <a:ext uri="{FF2B5EF4-FFF2-40B4-BE49-F238E27FC236}">
                <a16:creationId xmlns:a16="http://schemas.microsoft.com/office/drawing/2014/main" id="{9486FA54-5186-40B9-87BC-AAD4AE8CC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143" y="3636615"/>
            <a:ext cx="2580132" cy="1935099"/>
          </a:xfrm>
          <a:prstGeom prst="rect">
            <a:avLst/>
          </a:prstGeom>
        </p:spPr>
      </p:pic>
      <p:pic>
        <p:nvPicPr>
          <p:cNvPr id="35" name="Picture 34" descr="A picture containing knife, weapon&#10;&#10;Description automatically generated">
            <a:extLst>
              <a:ext uri="{FF2B5EF4-FFF2-40B4-BE49-F238E27FC236}">
                <a16:creationId xmlns:a16="http://schemas.microsoft.com/office/drawing/2014/main" id="{8CC36D89-66EA-4B67-84DA-33DF91D82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671" y="5018312"/>
            <a:ext cx="785301" cy="76511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88F383-DAE5-4A92-AE0D-09CD1DDC1834}"/>
              </a:ext>
            </a:extLst>
          </p:cNvPr>
          <p:cNvCxnSpPr>
            <a:cxnSpLocks/>
          </p:cNvCxnSpPr>
          <p:nvPr/>
        </p:nvCxnSpPr>
        <p:spPr>
          <a:xfrm>
            <a:off x="7131113" y="3636615"/>
            <a:ext cx="0" cy="193509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DE3773B-8EA4-4176-B390-D0C23C81941B}"/>
              </a:ext>
            </a:extLst>
          </p:cNvPr>
          <p:cNvSpPr txBox="1"/>
          <p:nvPr/>
        </p:nvSpPr>
        <p:spPr>
          <a:xfrm>
            <a:off x="7735379" y="5202382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38" name="Picture 37" descr="A picture containing shape&#10;&#10;Description automatically generated">
            <a:extLst>
              <a:ext uri="{FF2B5EF4-FFF2-40B4-BE49-F238E27FC236}">
                <a16:creationId xmlns:a16="http://schemas.microsoft.com/office/drawing/2014/main" id="{363D9BE8-4AC1-48CE-81B0-382D790C1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079" y="5202382"/>
            <a:ext cx="791337" cy="52755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4067DB1-603C-48A2-B730-C77134E4DE82}"/>
              </a:ext>
            </a:extLst>
          </p:cNvPr>
          <p:cNvSpPr txBox="1"/>
          <p:nvPr/>
        </p:nvSpPr>
        <p:spPr>
          <a:xfrm>
            <a:off x="5921119" y="5492902"/>
            <a:ext cx="603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4529EB-3912-4B0D-B940-37B2ED165642}"/>
              </a:ext>
            </a:extLst>
          </p:cNvPr>
          <p:cNvCxnSpPr/>
          <p:nvPr/>
        </p:nvCxnSpPr>
        <p:spPr>
          <a:xfrm flipV="1">
            <a:off x="5928839" y="5018312"/>
            <a:ext cx="294032" cy="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7D80B9-D5C6-4A90-8622-244BFB0059B1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7440104" y="4853556"/>
            <a:ext cx="638175" cy="34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132484DC-1378-44EC-9F4D-C73F81B38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3258" y="4300154"/>
            <a:ext cx="438912" cy="438912"/>
          </a:xfrm>
          <a:prstGeom prst="rect">
            <a:avLst/>
          </a:prstGeom>
        </p:spPr>
      </p:pic>
      <p:pic>
        <p:nvPicPr>
          <p:cNvPr id="46" name="Picture 45" descr="A picture containing text&#10;&#10;Description automatically generated">
            <a:extLst>
              <a:ext uri="{FF2B5EF4-FFF2-40B4-BE49-F238E27FC236}">
                <a16:creationId xmlns:a16="http://schemas.microsoft.com/office/drawing/2014/main" id="{D81D08EB-94A0-4EF3-8DED-CF15F5B694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6937" y="5038120"/>
            <a:ext cx="1847788" cy="16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8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37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B7BE-1D2A-429F-87A4-74B94795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Fairly dividing a Sheet cake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2611-1971-4826-B0B7-74C21A79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8037576" cy="2627376"/>
          </a:xfrm>
        </p:spPr>
        <p:txBody>
          <a:bodyPr>
            <a:normAutofit/>
          </a:bodyPr>
          <a:lstStyle/>
          <a:p>
            <a:r>
              <a:rPr lang="en-US" dirty="0"/>
              <a:t>How should Alice and Bob divide a vanilla sheet cake?</a:t>
            </a:r>
          </a:p>
          <a:p>
            <a:r>
              <a:rPr lang="en-US" dirty="0" err="1"/>
              <a:t>u</a:t>
            </a:r>
            <a:r>
              <a:rPr lang="en-US" baseline="-25000" dirty="0" err="1"/>
              <a:t>Alice</a:t>
            </a:r>
            <a:r>
              <a:rPr lang="en-US" dirty="0"/>
              <a:t>(</a:t>
            </a:r>
            <a:r>
              <a:rPr lang="en-US" dirty="0" err="1"/>
              <a:t>vla</a:t>
            </a:r>
            <a:r>
              <a:rPr lang="en-US" dirty="0"/>
              <a:t>) = 10</a:t>
            </a:r>
          </a:p>
          <a:p>
            <a:r>
              <a:rPr lang="en-US" dirty="0" err="1"/>
              <a:t>u</a:t>
            </a:r>
            <a:r>
              <a:rPr lang="en-US" baseline="-25000" dirty="0" err="1"/>
              <a:t>Bob</a:t>
            </a:r>
            <a:r>
              <a:rPr lang="en-US" dirty="0"/>
              <a:t>(</a:t>
            </a:r>
            <a:r>
              <a:rPr lang="en-US" dirty="0" err="1"/>
              <a:t>vla</a:t>
            </a:r>
            <a:r>
              <a:rPr lang="en-US" dirty="0"/>
              <a:t>) = 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E06B7-57D6-4A5B-AC62-46D3E6E2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2FFDC3-4DFB-4B97-BB86-49B5D423F7AA}"/>
              </a:ext>
            </a:extLst>
          </p:cNvPr>
          <p:cNvSpPr/>
          <p:nvPr/>
        </p:nvSpPr>
        <p:spPr>
          <a:xfrm>
            <a:off x="1709928" y="3319681"/>
            <a:ext cx="4937760" cy="2057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knife, weapon&#10;&#10;Description automatically generated">
            <a:extLst>
              <a:ext uri="{FF2B5EF4-FFF2-40B4-BE49-F238E27FC236}">
                <a16:creationId xmlns:a16="http://schemas.microsoft.com/office/drawing/2014/main" id="{404D3488-57BC-4D53-8705-414973D87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030" y="5454285"/>
            <a:ext cx="785301" cy="7651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4A0C40-5640-45AB-9641-71236C107A3E}"/>
              </a:ext>
            </a:extLst>
          </p:cNvPr>
          <p:cNvSpPr txBox="1"/>
          <p:nvPr/>
        </p:nvSpPr>
        <p:spPr>
          <a:xfrm>
            <a:off x="4745738" y="537708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30" name="Picture 29" descr="A picture containing shape&#10;&#10;Description automatically generated">
            <a:extLst>
              <a:ext uri="{FF2B5EF4-FFF2-40B4-BE49-F238E27FC236}">
                <a16:creationId xmlns:a16="http://schemas.microsoft.com/office/drawing/2014/main" id="{1C3BBDF7-0E04-4917-9856-D13C68472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516" y="5625519"/>
            <a:ext cx="791337" cy="52755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0F921EE-CC98-4E78-BB42-0AA71B8ED3A0}"/>
              </a:ext>
            </a:extLst>
          </p:cNvPr>
          <p:cNvSpPr txBox="1"/>
          <p:nvPr/>
        </p:nvSpPr>
        <p:spPr>
          <a:xfrm>
            <a:off x="1875556" y="5916039"/>
            <a:ext cx="603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638431-6093-43B8-AC46-9E44CD036756}"/>
              </a:ext>
            </a:extLst>
          </p:cNvPr>
          <p:cNvCxnSpPr/>
          <p:nvPr/>
        </p:nvCxnSpPr>
        <p:spPr>
          <a:xfrm flipV="1">
            <a:off x="1883276" y="5441449"/>
            <a:ext cx="294032" cy="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6" name="Picture 4" descr="Vanilla PNG Clip Art Image​ | Gallery Yopriceville - High-Quality Free  Images and Transparent PNG Clipart">
            <a:extLst>
              <a:ext uri="{FF2B5EF4-FFF2-40B4-BE49-F238E27FC236}">
                <a16:creationId xmlns:a16="http://schemas.microsoft.com/office/drawing/2014/main" id="{670D38A0-F407-4247-8DAD-85AAF92D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4" y="3428902"/>
            <a:ext cx="712984" cy="36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E241B0-1074-4EDE-B153-7DC41F1BADD2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4178808" y="3319681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A5336C-3D2B-4657-A39B-6F79E2BA3ECB}"/>
              </a:ext>
            </a:extLst>
          </p:cNvPr>
          <p:cNvGrpSpPr/>
          <p:nvPr/>
        </p:nvGrpSpPr>
        <p:grpSpPr>
          <a:xfrm>
            <a:off x="5968323" y="77620"/>
            <a:ext cx="2256095" cy="1755018"/>
            <a:chOff x="3551197" y="3860800"/>
            <a:chExt cx="5113007" cy="397741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F224AC6-1D20-4F81-9366-504D8C124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7701" y="3860800"/>
              <a:ext cx="2540001" cy="253999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2DA287-40CC-4B3A-BD1F-5D227072637D}"/>
                </a:ext>
              </a:extLst>
            </p:cNvPr>
            <p:cNvSpPr txBox="1"/>
            <p:nvPr/>
          </p:nvSpPr>
          <p:spPr>
            <a:xfrm>
              <a:off x="3551197" y="6368867"/>
              <a:ext cx="5113007" cy="1469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The cake is a metaphor.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353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B7BE-1D2A-429F-87A4-74B9479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6091646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Fairly dividing a Multi-flavor Sheet cake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2611-1971-4826-B0B7-74C21A79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8037576" cy="2627376"/>
          </a:xfrm>
        </p:spPr>
        <p:txBody>
          <a:bodyPr>
            <a:normAutofit/>
          </a:bodyPr>
          <a:lstStyle/>
          <a:p>
            <a:r>
              <a:rPr lang="en-US" dirty="0"/>
              <a:t>How should Alice and Bob divide a multi flavored sheet cake?</a:t>
            </a:r>
          </a:p>
          <a:p>
            <a:r>
              <a:rPr lang="en-US" dirty="0" err="1"/>
              <a:t>u</a:t>
            </a:r>
            <a:r>
              <a:rPr lang="en-US" baseline="-25000" dirty="0" err="1"/>
              <a:t>Alice</a:t>
            </a:r>
            <a:r>
              <a:rPr lang="en-US" dirty="0"/>
              <a:t>(</a:t>
            </a:r>
            <a:r>
              <a:rPr lang="en-US" dirty="0" err="1"/>
              <a:t>vla</a:t>
            </a:r>
            <a:r>
              <a:rPr lang="en-US" dirty="0"/>
              <a:t>) = 10	 	</a:t>
            </a:r>
            <a:r>
              <a:rPr lang="en-US" dirty="0" err="1"/>
              <a:t>u</a:t>
            </a:r>
            <a:r>
              <a:rPr lang="en-US" baseline="-25000" dirty="0" err="1"/>
              <a:t>Alice</a:t>
            </a:r>
            <a:r>
              <a:rPr lang="en-US" dirty="0"/>
              <a:t>(</a:t>
            </a:r>
            <a:r>
              <a:rPr lang="en-US" dirty="0" err="1"/>
              <a:t>chc</a:t>
            </a:r>
            <a:r>
              <a:rPr lang="en-US" dirty="0"/>
              <a:t>) = 10		</a:t>
            </a:r>
            <a:r>
              <a:rPr lang="en-US" dirty="0" err="1"/>
              <a:t>u</a:t>
            </a:r>
            <a:r>
              <a:rPr lang="en-US" baseline="-25000" dirty="0" err="1"/>
              <a:t>Alice</a:t>
            </a:r>
            <a:r>
              <a:rPr lang="en-US" dirty="0"/>
              <a:t>(str) = 30</a:t>
            </a:r>
          </a:p>
          <a:p>
            <a:r>
              <a:rPr lang="en-US" dirty="0" err="1"/>
              <a:t>u</a:t>
            </a:r>
            <a:r>
              <a:rPr lang="en-US" baseline="-25000" dirty="0" err="1"/>
              <a:t>Bob</a:t>
            </a:r>
            <a:r>
              <a:rPr lang="en-US" dirty="0"/>
              <a:t>(</a:t>
            </a:r>
            <a:r>
              <a:rPr lang="en-US" dirty="0" err="1"/>
              <a:t>vla</a:t>
            </a:r>
            <a:r>
              <a:rPr lang="en-US" dirty="0"/>
              <a:t>) = 20	 	</a:t>
            </a:r>
            <a:r>
              <a:rPr lang="en-US" dirty="0" err="1"/>
              <a:t>u</a:t>
            </a:r>
            <a:r>
              <a:rPr lang="en-US" baseline="-25000" dirty="0" err="1"/>
              <a:t>Bob</a:t>
            </a:r>
            <a:r>
              <a:rPr lang="en-US" dirty="0"/>
              <a:t>(</a:t>
            </a:r>
            <a:r>
              <a:rPr lang="en-US" dirty="0" err="1"/>
              <a:t>chc</a:t>
            </a:r>
            <a:r>
              <a:rPr lang="en-US" dirty="0"/>
              <a:t>) = 20		</a:t>
            </a:r>
            <a:r>
              <a:rPr lang="en-US" dirty="0" err="1"/>
              <a:t>u</a:t>
            </a:r>
            <a:r>
              <a:rPr lang="en-US" baseline="-25000" dirty="0" err="1"/>
              <a:t>Bob</a:t>
            </a:r>
            <a:r>
              <a:rPr lang="en-US" dirty="0"/>
              <a:t>(str) = 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E06B7-57D6-4A5B-AC62-46D3E6E2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2FFDC3-4DFB-4B97-BB86-49B5D423F7AA}"/>
              </a:ext>
            </a:extLst>
          </p:cNvPr>
          <p:cNvSpPr/>
          <p:nvPr/>
        </p:nvSpPr>
        <p:spPr>
          <a:xfrm>
            <a:off x="1709928" y="3310972"/>
            <a:ext cx="4937760" cy="2057399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F756C-2BE4-4A7D-AFAC-9755BDD9376C}"/>
              </a:ext>
            </a:extLst>
          </p:cNvPr>
          <p:cNvSpPr/>
          <p:nvPr/>
        </p:nvSpPr>
        <p:spPr>
          <a:xfrm>
            <a:off x="1709928" y="3310971"/>
            <a:ext cx="2472730" cy="2057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54D6A8-4D3E-46BB-AF82-E51B878EA981}"/>
              </a:ext>
            </a:extLst>
          </p:cNvPr>
          <p:cNvSpPr/>
          <p:nvPr/>
        </p:nvSpPr>
        <p:spPr>
          <a:xfrm>
            <a:off x="4182658" y="3310972"/>
            <a:ext cx="1252728" cy="2057399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Vanilla PNG Clip Art Image​ | Gallery Yopriceville - High-Quality Free  Images and Transparent PNG Clipart">
            <a:extLst>
              <a:ext uri="{FF2B5EF4-FFF2-40B4-BE49-F238E27FC236}">
                <a16:creationId xmlns:a16="http://schemas.microsoft.com/office/drawing/2014/main" id="{FC100859-937A-4A1E-A7EE-E9E7251D4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798" y="3349877"/>
            <a:ext cx="530990" cy="2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hocolate Food Icon - Free vector graphic on Pixabay">
            <a:extLst>
              <a:ext uri="{FF2B5EF4-FFF2-40B4-BE49-F238E27FC236}">
                <a16:creationId xmlns:a16="http://schemas.microsoft.com/office/drawing/2014/main" id="{46CD1087-25C5-4C32-9C48-7616C81E5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732" y="3353721"/>
            <a:ext cx="608565" cy="40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ree Strawberry Graphic Vector - Stock by Pixlr">
            <a:extLst>
              <a:ext uri="{FF2B5EF4-FFF2-40B4-BE49-F238E27FC236}">
                <a16:creationId xmlns:a16="http://schemas.microsoft.com/office/drawing/2014/main" id="{49BD7259-D2A8-48B9-ACEA-C721080E7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272" y="3341240"/>
            <a:ext cx="442530" cy="4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picture containing knife, weapon&#10;&#10;Description automatically generated">
            <a:extLst>
              <a:ext uri="{FF2B5EF4-FFF2-40B4-BE49-F238E27FC236}">
                <a16:creationId xmlns:a16="http://schemas.microsoft.com/office/drawing/2014/main" id="{87466108-C546-4783-A7FE-5F36B6FC1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8994" y="5445575"/>
            <a:ext cx="785301" cy="7651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CD7D1B-B903-46D0-85AE-9A139CB1F6C2}"/>
              </a:ext>
            </a:extLst>
          </p:cNvPr>
          <p:cNvSpPr txBox="1"/>
          <p:nvPr/>
        </p:nvSpPr>
        <p:spPr>
          <a:xfrm>
            <a:off x="6004702" y="53683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Alice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498B15-79DE-4F47-9F05-69EB46AC9ED1}"/>
              </a:ext>
            </a:extLst>
          </p:cNvPr>
          <p:cNvCxnSpPr>
            <a:cxnSpLocks/>
          </p:cNvCxnSpPr>
          <p:nvPr/>
        </p:nvCxnSpPr>
        <p:spPr>
          <a:xfrm>
            <a:off x="5437772" y="3310971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B0875DD-1B2E-42D8-A991-3E8C2BFFFB1E}"/>
              </a:ext>
            </a:extLst>
          </p:cNvPr>
          <p:cNvSpPr txBox="1"/>
          <p:nvPr/>
        </p:nvSpPr>
        <p:spPr>
          <a:xfrm>
            <a:off x="2680797" y="5407275"/>
            <a:ext cx="28481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u</a:t>
            </a:r>
            <a:r>
              <a:rPr lang="en-US" sz="1400" baseline="-25000" dirty="0" err="1"/>
              <a:t>Alice</a:t>
            </a:r>
            <a:r>
              <a:rPr lang="en-US" sz="1400" dirty="0"/>
              <a:t>(left) = 10 * ½ + 10 * ¼ = 7.5</a:t>
            </a:r>
          </a:p>
          <a:p>
            <a:r>
              <a:rPr lang="en-US" sz="1400" dirty="0" err="1"/>
              <a:t>u</a:t>
            </a:r>
            <a:r>
              <a:rPr lang="en-US" sz="1400" baseline="-25000" dirty="0" err="1"/>
              <a:t>Alice</a:t>
            </a:r>
            <a:r>
              <a:rPr lang="en-US" sz="1400" dirty="0"/>
              <a:t>(right) = 30 * ¼ = 7.5</a:t>
            </a:r>
          </a:p>
          <a:p>
            <a:r>
              <a:rPr lang="en-US" sz="1400" dirty="0" err="1"/>
              <a:t>u</a:t>
            </a:r>
            <a:r>
              <a:rPr lang="en-US" sz="1400" baseline="-25000" dirty="0" err="1"/>
              <a:t>Bob</a:t>
            </a:r>
            <a:r>
              <a:rPr lang="en-US" sz="1400" dirty="0"/>
              <a:t>(left) = 20 * ½ + 20 * ¼ = 15</a:t>
            </a:r>
          </a:p>
          <a:p>
            <a:r>
              <a:rPr lang="en-US" sz="1400" dirty="0" err="1"/>
              <a:t>u</a:t>
            </a:r>
            <a:r>
              <a:rPr lang="en-US" sz="1400" baseline="-25000" dirty="0" err="1"/>
              <a:t>Bob</a:t>
            </a:r>
            <a:r>
              <a:rPr lang="en-US" sz="1400" dirty="0"/>
              <a:t>(right) = 20 * ¼ = 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0979EA-CB62-45ED-80AC-37A03BC66977}"/>
              </a:ext>
            </a:extLst>
          </p:cNvPr>
          <p:cNvSpPr txBox="1"/>
          <p:nvPr/>
        </p:nvSpPr>
        <p:spPr>
          <a:xfrm>
            <a:off x="6784659" y="3049647"/>
            <a:ext cx="1818717" cy="3539430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Bob gets more utility than Alice.</a:t>
            </a:r>
          </a:p>
          <a:p>
            <a:endParaRPr lang="en-US" sz="1600" dirty="0"/>
          </a:p>
          <a:p>
            <a:r>
              <a:rPr lang="en-US" sz="1600" dirty="0"/>
              <a:t>Bob strictly favors his piece.</a:t>
            </a:r>
          </a:p>
          <a:p>
            <a:endParaRPr lang="en-US" sz="1600" dirty="0"/>
          </a:p>
          <a:p>
            <a:r>
              <a:rPr lang="en-US" sz="1600" dirty="0"/>
              <a:t>Alice weakly favors her piece.</a:t>
            </a:r>
          </a:p>
          <a:p>
            <a:endParaRPr lang="en-US" sz="1600" dirty="0"/>
          </a:p>
          <a:p>
            <a:r>
              <a:rPr lang="en-US" sz="1600" dirty="0"/>
              <a:t>Is this fair??? </a:t>
            </a:r>
          </a:p>
          <a:p>
            <a:endParaRPr lang="en-US" sz="1600" dirty="0"/>
          </a:p>
          <a:p>
            <a:r>
              <a:rPr lang="en-US" sz="1600" dirty="0"/>
              <a:t>Alice could lie knowing Bob’s utilities.</a:t>
            </a:r>
          </a:p>
        </p:txBody>
      </p: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640928C0-128B-4D75-B59B-7087477FC3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2516" y="5625519"/>
            <a:ext cx="791337" cy="5275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3B627F5-E381-4EC8-ABDA-7C85E63FF821}"/>
              </a:ext>
            </a:extLst>
          </p:cNvPr>
          <p:cNvSpPr txBox="1"/>
          <p:nvPr/>
        </p:nvSpPr>
        <p:spPr>
          <a:xfrm>
            <a:off x="1875556" y="5916039"/>
            <a:ext cx="603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25DE27-BD91-4F35-8F7F-4ADFB3033356}"/>
              </a:ext>
            </a:extLst>
          </p:cNvPr>
          <p:cNvCxnSpPr/>
          <p:nvPr/>
        </p:nvCxnSpPr>
        <p:spPr>
          <a:xfrm flipV="1">
            <a:off x="1883276" y="5441449"/>
            <a:ext cx="294032" cy="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9C83-408B-4C56-A831-3BB8CE3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Treating Players equally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9B91-137E-41C2-A0D2-6C3ADB3F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998801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This is another algorithm for dividing divisible goods (say, a sheet cake) between two players.</a:t>
            </a:r>
          </a:p>
          <a:p>
            <a:r>
              <a:rPr lang="en-US" sz="1600" dirty="0"/>
              <a:t>A referee moves the knife along the cake. Once either Alice or Bob views the slices as fair, they say “stop” (say in this example, Alice says stop).</a:t>
            </a:r>
          </a:p>
          <a:p>
            <a:r>
              <a:rPr lang="en-US" sz="1600" dirty="0"/>
              <a:t>A second knife is placed. Move the knives in parallel, keeping the cut in between them proportional according to Alice. Once Bob views the middle slice as proportional, he says “stop”.</a:t>
            </a:r>
          </a:p>
          <a:p>
            <a:r>
              <a:rPr lang="en-US" sz="1600" dirty="0"/>
              <a:t>Randomly assign one of them the outer slices and one of them the inner slice.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621DF-ABC1-419A-935D-45CC4D38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7322C-0789-4CF1-86F7-B10F89D2BCA5}"/>
              </a:ext>
            </a:extLst>
          </p:cNvPr>
          <p:cNvSpPr/>
          <p:nvPr/>
        </p:nvSpPr>
        <p:spPr>
          <a:xfrm>
            <a:off x="1570591" y="3798337"/>
            <a:ext cx="4937760" cy="2057399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D3041-F298-4C81-ADEF-2CA0F1169C24}"/>
              </a:ext>
            </a:extLst>
          </p:cNvPr>
          <p:cNvSpPr/>
          <p:nvPr/>
        </p:nvSpPr>
        <p:spPr>
          <a:xfrm>
            <a:off x="1570591" y="3798336"/>
            <a:ext cx="2472730" cy="2057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2ACB1-E6F5-4198-A47B-97BBEB1D7561}"/>
              </a:ext>
            </a:extLst>
          </p:cNvPr>
          <p:cNvSpPr/>
          <p:nvPr/>
        </p:nvSpPr>
        <p:spPr>
          <a:xfrm>
            <a:off x="4043321" y="3798337"/>
            <a:ext cx="1252728" cy="2057399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4" descr="Vanilla PNG Clip Art Image​ | Gallery Yopriceville - High-Quality Free  Images and Transparent PNG Clipart">
            <a:extLst>
              <a:ext uri="{FF2B5EF4-FFF2-40B4-BE49-F238E27FC236}">
                <a16:creationId xmlns:a16="http://schemas.microsoft.com/office/drawing/2014/main" id="{1EE77B7A-19C2-434E-B193-12211DC8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61" y="3837242"/>
            <a:ext cx="530990" cy="2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ocolate Food Icon - Free vector graphic on Pixabay">
            <a:extLst>
              <a:ext uri="{FF2B5EF4-FFF2-40B4-BE49-F238E27FC236}">
                <a16:creationId xmlns:a16="http://schemas.microsoft.com/office/drawing/2014/main" id="{24A27380-DE0A-4795-B627-1129FBA4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60" y="3837242"/>
            <a:ext cx="608565" cy="40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ree Strawberry Graphic Vector - Stock by Pixlr">
            <a:extLst>
              <a:ext uri="{FF2B5EF4-FFF2-40B4-BE49-F238E27FC236}">
                <a16:creationId xmlns:a16="http://schemas.microsoft.com/office/drawing/2014/main" id="{CABE99CF-5268-4F7C-9C8F-AF966B7D4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35" y="3828605"/>
            <a:ext cx="442530" cy="4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72627D5-CF3D-4040-9E22-C290C041A769}"/>
              </a:ext>
            </a:extLst>
          </p:cNvPr>
          <p:cNvGrpSpPr/>
          <p:nvPr/>
        </p:nvGrpSpPr>
        <p:grpSpPr>
          <a:xfrm>
            <a:off x="1570591" y="3798336"/>
            <a:ext cx="876523" cy="2899714"/>
            <a:chOff x="1710504" y="3310971"/>
            <a:chExt cx="876523" cy="2899714"/>
          </a:xfrm>
        </p:grpSpPr>
        <p:pic>
          <p:nvPicPr>
            <p:cNvPr id="11" name="Picture 10" descr="A picture containing knife, weapon&#10;&#10;Description automatically generated">
              <a:extLst>
                <a:ext uri="{FF2B5EF4-FFF2-40B4-BE49-F238E27FC236}">
                  <a16:creationId xmlns:a16="http://schemas.microsoft.com/office/drawing/2014/main" id="{70E4C44A-4F2D-47AB-9670-305182F5F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1726" y="5445575"/>
              <a:ext cx="785301" cy="76511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5D3D7E-B2EA-4237-BE46-B5CFCE3084C9}"/>
                </a:ext>
              </a:extLst>
            </p:cNvPr>
            <p:cNvCxnSpPr>
              <a:cxnSpLocks/>
            </p:cNvCxnSpPr>
            <p:nvPr/>
          </p:nvCxnSpPr>
          <p:spPr>
            <a:xfrm>
              <a:off x="1710504" y="3310971"/>
              <a:ext cx="0" cy="2057399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791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2.22222E-6 L 0.20312 -0.002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9C83-408B-4C56-A831-3BB8CE3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Treating Players equally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9B91-137E-41C2-A0D2-6C3ADB3F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998801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This is another algorithm for dividing divisible goods (say, a sheet cake) between two players.</a:t>
            </a:r>
          </a:p>
          <a:p>
            <a:r>
              <a:rPr lang="en-US" sz="1600" dirty="0"/>
              <a:t>A referee moves the knife along the cake. Once either Alice or Bob views the slices as fair, they say “stop” (say in this example, Alice says stop).</a:t>
            </a:r>
          </a:p>
          <a:p>
            <a:r>
              <a:rPr lang="en-US" sz="1600" dirty="0"/>
              <a:t>A second knife is placed. Move the knives in parallel, keeping the cut in between them proportional according to Alice. Once Bob views the middle slice as proportional, he says “stop”.</a:t>
            </a:r>
          </a:p>
          <a:p>
            <a:r>
              <a:rPr lang="en-US" sz="1600" dirty="0"/>
              <a:t>Randomly assign one of them the outer slices and one of them the inner slice.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621DF-ABC1-419A-935D-45CC4D38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7322C-0789-4CF1-86F7-B10F89D2BCA5}"/>
              </a:ext>
            </a:extLst>
          </p:cNvPr>
          <p:cNvSpPr/>
          <p:nvPr/>
        </p:nvSpPr>
        <p:spPr>
          <a:xfrm>
            <a:off x="1570591" y="3798337"/>
            <a:ext cx="4937760" cy="2057399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D3041-F298-4C81-ADEF-2CA0F1169C24}"/>
              </a:ext>
            </a:extLst>
          </p:cNvPr>
          <p:cNvSpPr/>
          <p:nvPr/>
        </p:nvSpPr>
        <p:spPr>
          <a:xfrm>
            <a:off x="1570591" y="3798336"/>
            <a:ext cx="2472730" cy="2057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2ACB1-E6F5-4198-A47B-97BBEB1D7561}"/>
              </a:ext>
            </a:extLst>
          </p:cNvPr>
          <p:cNvSpPr/>
          <p:nvPr/>
        </p:nvSpPr>
        <p:spPr>
          <a:xfrm>
            <a:off x="4043321" y="3798337"/>
            <a:ext cx="1252728" cy="2057399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4" descr="Vanilla PNG Clip Art Image​ | Gallery Yopriceville - High-Quality Free  Images and Transparent PNG Clipart">
            <a:extLst>
              <a:ext uri="{FF2B5EF4-FFF2-40B4-BE49-F238E27FC236}">
                <a16:creationId xmlns:a16="http://schemas.microsoft.com/office/drawing/2014/main" id="{1EE77B7A-19C2-434E-B193-12211DC8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61" y="3837242"/>
            <a:ext cx="530990" cy="2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ocolate Food Icon - Free vector graphic on Pixabay">
            <a:extLst>
              <a:ext uri="{FF2B5EF4-FFF2-40B4-BE49-F238E27FC236}">
                <a16:creationId xmlns:a16="http://schemas.microsoft.com/office/drawing/2014/main" id="{24A27380-DE0A-4795-B627-1129FBA4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60" y="3837242"/>
            <a:ext cx="608565" cy="40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ree Strawberry Graphic Vector - Stock by Pixlr">
            <a:extLst>
              <a:ext uri="{FF2B5EF4-FFF2-40B4-BE49-F238E27FC236}">
                <a16:creationId xmlns:a16="http://schemas.microsoft.com/office/drawing/2014/main" id="{CABE99CF-5268-4F7C-9C8F-AF966B7D4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35" y="3828605"/>
            <a:ext cx="442530" cy="4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72627D5-CF3D-4040-9E22-C290C041A769}"/>
              </a:ext>
            </a:extLst>
          </p:cNvPr>
          <p:cNvGrpSpPr/>
          <p:nvPr/>
        </p:nvGrpSpPr>
        <p:grpSpPr>
          <a:xfrm>
            <a:off x="1570591" y="3798336"/>
            <a:ext cx="876523" cy="2899714"/>
            <a:chOff x="1710504" y="3310971"/>
            <a:chExt cx="876523" cy="2899714"/>
          </a:xfrm>
        </p:grpSpPr>
        <p:pic>
          <p:nvPicPr>
            <p:cNvPr id="11" name="Picture 10" descr="A picture containing knife, weapon&#10;&#10;Description automatically generated">
              <a:extLst>
                <a:ext uri="{FF2B5EF4-FFF2-40B4-BE49-F238E27FC236}">
                  <a16:creationId xmlns:a16="http://schemas.microsoft.com/office/drawing/2014/main" id="{70E4C44A-4F2D-47AB-9670-305182F5F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1726" y="5445575"/>
              <a:ext cx="785301" cy="76511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5D3D7E-B2EA-4237-BE46-B5CFCE3084C9}"/>
                </a:ext>
              </a:extLst>
            </p:cNvPr>
            <p:cNvCxnSpPr>
              <a:cxnSpLocks/>
            </p:cNvCxnSpPr>
            <p:nvPr/>
          </p:nvCxnSpPr>
          <p:spPr>
            <a:xfrm>
              <a:off x="1710504" y="3310971"/>
              <a:ext cx="0" cy="2057399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D6C7F27-0EB2-4490-A3EE-2D8043633B85}"/>
              </a:ext>
            </a:extLst>
          </p:cNvPr>
          <p:cNvSpPr txBox="1"/>
          <p:nvPr/>
        </p:nvSpPr>
        <p:spPr>
          <a:xfrm>
            <a:off x="6787230" y="3872391"/>
            <a:ext cx="1818717" cy="1323439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Both Bob and Alice get what they perceive as exactly ½ the utility of the cake.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0026C1-F283-4578-8842-2A102BCB1DD7}"/>
              </a:ext>
            </a:extLst>
          </p:cNvPr>
          <p:cNvGrpSpPr/>
          <p:nvPr/>
        </p:nvGrpSpPr>
        <p:grpSpPr>
          <a:xfrm>
            <a:off x="3382430" y="3786815"/>
            <a:ext cx="876523" cy="2899714"/>
            <a:chOff x="1710504" y="3310971"/>
            <a:chExt cx="876523" cy="2899714"/>
          </a:xfrm>
        </p:grpSpPr>
        <p:pic>
          <p:nvPicPr>
            <p:cNvPr id="21" name="Picture 20" descr="A picture containing knife, weapon&#10;&#10;Description automatically generated">
              <a:extLst>
                <a:ext uri="{FF2B5EF4-FFF2-40B4-BE49-F238E27FC236}">
                  <a16:creationId xmlns:a16="http://schemas.microsoft.com/office/drawing/2014/main" id="{32945558-0CF2-4CBA-BD42-3C0D8DC97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1726" y="5445575"/>
              <a:ext cx="785301" cy="765110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D1A574D-F835-4FBC-8D06-6147760EBDE5}"/>
                </a:ext>
              </a:extLst>
            </p:cNvPr>
            <p:cNvCxnSpPr>
              <a:cxnSpLocks/>
            </p:cNvCxnSpPr>
            <p:nvPr/>
          </p:nvCxnSpPr>
          <p:spPr>
            <a:xfrm>
              <a:off x="1710504" y="3310971"/>
              <a:ext cx="0" cy="2057399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50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2.22222E-6 L 0.14982 0.004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9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25018 0.0034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26F6-C0EF-4FB1-A01C-C6D5C452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quantify fairness?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E0EA-3158-4E6E-A16C-FE92EC75D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n players.</a:t>
            </a:r>
          </a:p>
          <a:p>
            <a:endParaRPr lang="en-US" dirty="0"/>
          </a:p>
          <a:p>
            <a:r>
              <a:rPr lang="en-US" dirty="0"/>
              <a:t>Proportionality (Prop): </a:t>
            </a:r>
            <a:r>
              <a:rPr lang="en-US" b="0" dirty="0"/>
              <a:t>All players get what they perceive as 1/n of the total available value.</a:t>
            </a:r>
          </a:p>
          <a:p>
            <a:endParaRPr lang="en-US" b="0" dirty="0"/>
          </a:p>
          <a:p>
            <a:r>
              <a:rPr lang="en-US" dirty="0"/>
              <a:t>Envy-freeness (EF):</a:t>
            </a:r>
            <a:r>
              <a:rPr lang="en-US" b="0" dirty="0"/>
              <a:t> No player thinks that another player received a better share than they did.</a:t>
            </a:r>
          </a:p>
          <a:p>
            <a:endParaRPr lang="en-US" b="0" dirty="0"/>
          </a:p>
          <a:p>
            <a:r>
              <a:rPr lang="en-US" dirty="0"/>
              <a:t>Pareto-optimality (PO):</a:t>
            </a:r>
            <a:r>
              <a:rPr lang="en-US" b="0" dirty="0"/>
              <a:t> There is no other allocation that</a:t>
            </a:r>
            <a:r>
              <a:rPr lang="en-US" b="0" i="1" dirty="0"/>
              <a:t> pareto dominates </a:t>
            </a:r>
            <a:r>
              <a:rPr lang="en-US" b="0" dirty="0"/>
              <a:t>it</a:t>
            </a:r>
            <a:endParaRPr lang="en-US" b="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Pareto-dominance:</a:t>
            </a:r>
            <a:r>
              <a:rPr lang="en-US" b="0" dirty="0"/>
              <a:t> An allocation pareto dominates another if it is strictly better for at least one player and at least as good for all others</a:t>
            </a:r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DA966-36E8-43AE-927B-28380194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21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17052</TotalTime>
  <Words>2437</Words>
  <Application>Microsoft Office PowerPoint</Application>
  <PresentationFormat>On-screen Show (4:3)</PresentationFormat>
  <Paragraphs>306</Paragraphs>
  <Slides>29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Essential</vt:lpstr>
      <vt:lpstr>Equation</vt:lpstr>
      <vt:lpstr>Applied Mechanism Design For Social Good</vt:lpstr>
      <vt:lpstr>Announcements</vt:lpstr>
      <vt:lpstr>Check-in Survey</vt:lpstr>
      <vt:lpstr>Fairly dividing a cookie</vt:lpstr>
      <vt:lpstr>Fairly dividing a Sheet cake</vt:lpstr>
      <vt:lpstr>Fairly dividing a Multi-flavor Sheet cake</vt:lpstr>
      <vt:lpstr>Treating Players equally</vt:lpstr>
      <vt:lpstr>Treating Players equally</vt:lpstr>
      <vt:lpstr>How do we quantify fairness?</vt:lpstr>
      <vt:lpstr>Fairly dividing a Multi-flavor Sheet cake</vt:lpstr>
      <vt:lpstr>Prop and EF on 2 players</vt:lpstr>
      <vt:lpstr>Prop and EF on n&gt;2 players</vt:lpstr>
      <vt:lpstr>Proportionality for N&gt;2 via Knife moving</vt:lpstr>
      <vt:lpstr>Proportionality for N&gt;2 via Knife moving</vt:lpstr>
      <vt:lpstr>Proportionality for N&gt;2 via Knife moving</vt:lpstr>
      <vt:lpstr>Proportionality for N&gt;2 via Knife moving</vt:lpstr>
      <vt:lpstr>Greedy algs aren’t Envy-free</vt:lpstr>
      <vt:lpstr>An Envy-Free Protocol for n=3</vt:lpstr>
      <vt:lpstr>Envy-Freeness beyond n=3</vt:lpstr>
      <vt:lpstr>PowerPoint Presentation</vt:lpstr>
      <vt:lpstr>What do we know about divisible goods?</vt:lpstr>
      <vt:lpstr>Social Welfare and Fairness</vt:lpstr>
      <vt:lpstr>The Price of Fairness In Cake Cutting</vt:lpstr>
      <vt:lpstr>Social Welfare and Fairness</vt:lpstr>
      <vt:lpstr>“Price Of” Bounds</vt:lpstr>
      <vt:lpstr>Applications: Estate Division</vt:lpstr>
      <vt:lpstr>Applications: Estate Division</vt:lpstr>
      <vt:lpstr>Applications: Land Reform</vt:lpstr>
      <vt:lpstr>Applications: Legislation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Exchange at CMU</dc:title>
  <dc:creator>John Dickerson</dc:creator>
  <cp:lastModifiedBy>Marina Knittel</cp:lastModifiedBy>
  <cp:revision>1978</cp:revision>
  <cp:lastPrinted>2016-10-18T00:55:56Z</cp:lastPrinted>
  <dcterms:created xsi:type="dcterms:W3CDTF">2013-03-05T15:39:19Z</dcterms:created>
  <dcterms:modified xsi:type="dcterms:W3CDTF">2022-03-16T17:24:46Z</dcterms:modified>
</cp:coreProperties>
</file>