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33"/>
  </p:notesMasterIdLst>
  <p:handoutMasterIdLst>
    <p:handoutMasterId r:id="rId34"/>
  </p:handoutMasterIdLst>
  <p:sldIdLst>
    <p:sldId id="256" r:id="rId2"/>
    <p:sldId id="533" r:id="rId3"/>
    <p:sldId id="593" r:id="rId4"/>
    <p:sldId id="594" r:id="rId5"/>
    <p:sldId id="595" r:id="rId6"/>
    <p:sldId id="607" r:id="rId7"/>
    <p:sldId id="608" r:id="rId8"/>
    <p:sldId id="596" r:id="rId9"/>
    <p:sldId id="599" r:id="rId10"/>
    <p:sldId id="600" r:id="rId11"/>
    <p:sldId id="601" r:id="rId12"/>
    <p:sldId id="592" r:id="rId13"/>
    <p:sldId id="603" r:id="rId14"/>
    <p:sldId id="604" r:id="rId15"/>
    <p:sldId id="605" r:id="rId16"/>
    <p:sldId id="602" r:id="rId17"/>
    <p:sldId id="606" r:id="rId18"/>
    <p:sldId id="621" r:id="rId19"/>
    <p:sldId id="622" r:id="rId20"/>
    <p:sldId id="586" r:id="rId21"/>
    <p:sldId id="588" r:id="rId22"/>
    <p:sldId id="587" r:id="rId23"/>
    <p:sldId id="589" r:id="rId24"/>
    <p:sldId id="591" r:id="rId25"/>
    <p:sldId id="619" r:id="rId26"/>
    <p:sldId id="620" r:id="rId27"/>
    <p:sldId id="615" r:id="rId28"/>
    <p:sldId id="616" r:id="rId29"/>
    <p:sldId id="617" r:id="rId30"/>
    <p:sldId id="613" r:id="rId31"/>
    <p:sldId id="614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9BBB59"/>
    <a:srgbClr val="FF66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12" autoAdjust="0"/>
    <p:restoredTop sz="90012" autoAdjust="0"/>
  </p:normalViewPr>
  <p:slideViewPr>
    <p:cSldViewPr snapToGrid="0" snapToObjects="1">
      <p:cViewPr varScale="1">
        <p:scale>
          <a:sx n="102" d="100"/>
          <a:sy n="102" d="100"/>
        </p:scale>
        <p:origin x="1482" y="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F8044-1598-EF4E-BBDA-D110E031C231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F2A42-ED51-374F-BBBC-F1258454E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52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E2225-873F-6F40-BA29-3AE101B223B8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0F789-BC41-F84C-B61C-313B216D0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84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47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demographics are students from finance school and students from engineering school, outcomes are finance and engineering jobs</a:t>
            </a:r>
          </a:p>
          <a:p>
            <a:endParaRPr lang="en-US" b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interviewing minorities, could just invite interview to fill a quota, but might not invite the best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an ad might be targeted to members in S more likely to click on it, and targeted to members in </a:t>
            </a:r>
            <a:r>
              <a:rPr lang="en-US" b="0" dirty="0" err="1"/>
              <a:t>S^c</a:t>
            </a:r>
            <a:r>
              <a:rPr lang="en-US" b="0" dirty="0"/>
              <a:t> that are less likely to click on it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41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1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Self-fulfilling prophecy: </a:t>
            </a:r>
            <a:r>
              <a:rPr lang="en-US" b="0" dirty="0"/>
              <a:t>deliberately choosing a specific subset of S to discriminate against 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Reverse tokenism: </a:t>
            </a:r>
            <a:r>
              <a:rPr lang="en-US" b="0" dirty="0"/>
              <a:t>excusing discrimination against S by citing a “good” member of S</a:t>
            </a:r>
            <a:r>
              <a:rPr lang="en-US" b="0" baseline="30000" dirty="0"/>
              <a:t>c</a:t>
            </a:r>
            <a:r>
              <a:rPr lang="en-US" b="0" dirty="0"/>
              <a:t> who is denied service.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42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Self-fulfilling prophecy: </a:t>
            </a:r>
            <a:r>
              <a:rPr lang="en-US" b="0" dirty="0"/>
              <a:t>deliberately choosing a specific subset of S to discriminate against 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Reverse tokenism: </a:t>
            </a:r>
            <a:r>
              <a:rPr lang="en-US" b="0" dirty="0"/>
              <a:t>excusing discrimination against S by citing a “good” member of S</a:t>
            </a:r>
            <a:r>
              <a:rPr lang="en-US" b="0" baseline="30000" dirty="0"/>
              <a:t>c</a:t>
            </a:r>
            <a:r>
              <a:rPr lang="en-US" b="0" dirty="0"/>
              <a:t> who is denied service.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80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89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82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first motivations for fairness discussion, basically deemed unfair</a:t>
            </a:r>
          </a:p>
          <a:p>
            <a:endParaRPr lang="en-US" dirty="0"/>
          </a:p>
          <a:p>
            <a:r>
              <a:rPr lang="en-US" dirty="0"/>
              <a:t>Who is right? Should they have to satisfy all conditions, or which conditions should they satisfy?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6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5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Exploit: research, notoriety, monetary 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29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Segregation demographics: race, income level, etc.</a:t>
            </a:r>
          </a:p>
          <a:p>
            <a:endParaRPr lang="en-US" dirty="0"/>
          </a:p>
          <a:p>
            <a:r>
              <a:rPr lang="en-US" dirty="0"/>
              <a:t>Property taxes!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8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643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limitations of this approach?</a:t>
            </a:r>
          </a:p>
          <a:p>
            <a:endParaRPr lang="en-US" dirty="0"/>
          </a:p>
          <a:p>
            <a:r>
              <a:rPr lang="en-US" dirty="0"/>
              <a:t>Are we serving all the wants/needs of residents? Maybe some communities don’t want to be split or combined.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13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away from bad districts</a:t>
            </a:r>
          </a:p>
          <a:p>
            <a:r>
              <a:rPr lang="en-US" dirty="0"/>
              <a:t>Move to good districts</a:t>
            </a:r>
          </a:p>
          <a:p>
            <a:r>
              <a:rPr lang="en-US" dirty="0"/>
              <a:t>Move away from demographics</a:t>
            </a:r>
          </a:p>
          <a:p>
            <a:endParaRPr lang="en-US" dirty="0"/>
          </a:p>
          <a:p>
            <a:r>
              <a:rPr lang="en-US" dirty="0"/>
              <a:t>Brown vs Board of education 1954: school segregation is illegal.</a:t>
            </a:r>
          </a:p>
          <a:p>
            <a:r>
              <a:rPr lang="en-US" dirty="0"/>
              <a:t>Bussing: reassign students to better balance racial demographics, which is like group fairness</a:t>
            </a:r>
          </a:p>
          <a:p>
            <a:r>
              <a:rPr lang="en-US" dirty="0"/>
              <a:t>Milliken v Bradley 1974: can you force bussing across district lines? NO. allowed people to avoid schools by moving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9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2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1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3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54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9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you can’t ignore race and assume your algorithm doesn’t discriminate against race, study done about gaydar thru gay friends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39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Reverse tokenism allows you to sacrifice one person in </a:t>
            </a:r>
            <a:r>
              <a:rPr lang="en-US" dirty="0" err="1"/>
              <a:t>S^c</a:t>
            </a:r>
            <a:r>
              <a:rPr lang="en-US" dirty="0"/>
              <a:t> to allow you to discriminate against all of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0F789-BC41-F84C-B61C-313B216D0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2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Dickerson - NYU Stern IOMS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575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John P. Dickerson - NYU Stern IOMS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A2EF37A0-74FC-AB4F-AE4C-D9BFC6719E9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google.com/bigpicture/attacking-discrimination-in-m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aai.org/Conferences/code-of-ethics-and-conduct.ph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7343"/>
            <a:ext cx="7772400" cy="3783744"/>
          </a:xfrm>
        </p:spPr>
        <p:txBody>
          <a:bodyPr>
            <a:normAutofit/>
          </a:bodyPr>
          <a:lstStyle/>
          <a:p>
            <a:r>
              <a:rPr lang="en-US" sz="4000" dirty="0"/>
              <a:t>Applied Mechanism Design For Social Good</a:t>
            </a:r>
            <a:endParaRPr lang="en-US" sz="4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923507"/>
            <a:ext cx="6858000" cy="641234"/>
          </a:xfrm>
        </p:spPr>
        <p:txBody>
          <a:bodyPr/>
          <a:lstStyle/>
          <a:p>
            <a:r>
              <a:rPr lang="en-US" dirty="0"/>
              <a:t>John P Dickerson &amp; Marina Knittel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780957"/>
            <a:ext cx="25763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Lecture #22 – 04/12/2022</a:t>
            </a:r>
          </a:p>
          <a:p>
            <a:endParaRPr lang="en-US" sz="1600" b="1" dirty="0"/>
          </a:p>
          <a:p>
            <a:r>
              <a:rPr lang="en-US" sz="1600" b="1" dirty="0"/>
              <a:t>CMSC498T</a:t>
            </a:r>
          </a:p>
          <a:p>
            <a:r>
              <a:rPr lang="en-US" sz="1600" b="1" dirty="0"/>
              <a:t>Mondays &amp; Wednesdays</a:t>
            </a:r>
          </a:p>
          <a:p>
            <a:r>
              <a:rPr lang="en-US" sz="1600" b="1" dirty="0"/>
              <a:t>2:00pm – 3:15pm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5713" y="5080696"/>
            <a:ext cx="3721993" cy="12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9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8C38-8B50-4C36-90E3-DDE94E66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65E8-0361-4274-818A-70211AA7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“Group fairness” or “statistical parity”: </a:t>
            </a:r>
            <a:r>
              <a:rPr lang="en-US" b="0" dirty="0"/>
              <a:t>demographics in the positive group and negative group are the same as the whole distribution.</a:t>
            </a:r>
          </a:p>
          <a:p>
            <a:r>
              <a:rPr lang="en-US" b="0" dirty="0"/>
              <a:t>Say our demographics are blue and red points.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6D706-7D9B-4516-A137-9879FF77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A5926A-05A3-4387-9A8D-FC5451749225}"/>
              </a:ext>
            </a:extLst>
          </p:cNvPr>
          <p:cNvSpPr/>
          <p:nvPr/>
        </p:nvSpPr>
        <p:spPr>
          <a:xfrm>
            <a:off x="419102" y="4267200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836AA8-81DA-44B6-8EC6-30793466A99C}"/>
              </a:ext>
            </a:extLst>
          </p:cNvPr>
          <p:cNvSpPr/>
          <p:nvPr/>
        </p:nvSpPr>
        <p:spPr>
          <a:xfrm>
            <a:off x="1971677" y="4914899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ADAD95-28C8-41F5-9F59-B7E099CEB041}"/>
              </a:ext>
            </a:extLst>
          </p:cNvPr>
          <p:cNvSpPr/>
          <p:nvPr/>
        </p:nvSpPr>
        <p:spPr>
          <a:xfrm>
            <a:off x="2085977" y="3457575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F6B0B3-4887-4E0F-A3C2-D2B661B92674}"/>
              </a:ext>
            </a:extLst>
          </p:cNvPr>
          <p:cNvSpPr/>
          <p:nvPr/>
        </p:nvSpPr>
        <p:spPr>
          <a:xfrm>
            <a:off x="1076327" y="5038724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814565-1E2B-4A95-BF54-F47C3804BC91}"/>
              </a:ext>
            </a:extLst>
          </p:cNvPr>
          <p:cNvSpPr/>
          <p:nvPr/>
        </p:nvSpPr>
        <p:spPr>
          <a:xfrm>
            <a:off x="4067177" y="3833812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C7A42B-BB4D-4B36-9C34-6F11DFD28DD4}"/>
              </a:ext>
            </a:extLst>
          </p:cNvPr>
          <p:cNvSpPr/>
          <p:nvPr/>
        </p:nvSpPr>
        <p:spPr>
          <a:xfrm>
            <a:off x="3590927" y="5696585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74621D-400A-4264-A2A5-358CE6DF9788}"/>
              </a:ext>
            </a:extLst>
          </p:cNvPr>
          <p:cNvSpPr/>
          <p:nvPr/>
        </p:nvSpPr>
        <p:spPr>
          <a:xfrm>
            <a:off x="2714627" y="3763010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F2D190-92E5-4B15-9D88-90089A16F926}"/>
              </a:ext>
            </a:extLst>
          </p:cNvPr>
          <p:cNvSpPr/>
          <p:nvPr/>
        </p:nvSpPr>
        <p:spPr>
          <a:xfrm>
            <a:off x="4095754" y="445769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5A1A6F-96FB-441F-8B3D-15B947BC2AB9}"/>
              </a:ext>
            </a:extLst>
          </p:cNvPr>
          <p:cNvSpPr/>
          <p:nvPr/>
        </p:nvSpPr>
        <p:spPr>
          <a:xfrm>
            <a:off x="2590802" y="555370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1D179F-A14F-4234-984B-56A8E16A3CE6}"/>
              </a:ext>
            </a:extLst>
          </p:cNvPr>
          <p:cNvSpPr/>
          <p:nvPr/>
        </p:nvSpPr>
        <p:spPr>
          <a:xfrm>
            <a:off x="5391152" y="4415471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E7662F-A57C-4F19-99AA-AF605812AE0E}"/>
              </a:ext>
            </a:extLst>
          </p:cNvPr>
          <p:cNvSpPr/>
          <p:nvPr/>
        </p:nvSpPr>
        <p:spPr>
          <a:xfrm>
            <a:off x="5124452" y="5673405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B73BE10-5223-48D5-A6AC-1E231FBA3FF9}"/>
              </a:ext>
            </a:extLst>
          </p:cNvPr>
          <p:cNvSpPr/>
          <p:nvPr/>
        </p:nvSpPr>
        <p:spPr>
          <a:xfrm>
            <a:off x="4876802" y="466724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05CE71-480F-424D-8719-3B2E27DA44EC}"/>
              </a:ext>
            </a:extLst>
          </p:cNvPr>
          <p:cNvCxnSpPr>
            <a:cxnSpLocks/>
          </p:cNvCxnSpPr>
          <p:nvPr/>
        </p:nvCxnSpPr>
        <p:spPr>
          <a:xfrm flipV="1">
            <a:off x="1009654" y="3581400"/>
            <a:ext cx="4533900" cy="2638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6A63BD-2878-4576-AA8B-7D98B5B1DBBE}"/>
              </a:ext>
            </a:extLst>
          </p:cNvPr>
          <p:cNvSpPr txBox="1"/>
          <p:nvPr/>
        </p:nvSpPr>
        <p:spPr>
          <a:xfrm>
            <a:off x="342904" y="5673405"/>
            <a:ext cx="1219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Negative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B0C24-597D-4A9C-BCB2-1CF097EADBEF}"/>
              </a:ext>
            </a:extLst>
          </p:cNvPr>
          <p:cNvSpPr txBox="1"/>
          <p:nvPr/>
        </p:nvSpPr>
        <p:spPr>
          <a:xfrm>
            <a:off x="1481139" y="5864976"/>
            <a:ext cx="462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40E4EB-A54D-43FB-8CC6-C1F97C10BC62}"/>
              </a:ext>
            </a:extLst>
          </p:cNvPr>
          <p:cNvSpPr/>
          <p:nvPr/>
        </p:nvSpPr>
        <p:spPr>
          <a:xfrm>
            <a:off x="4505329" y="530605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0E5C44-4B35-4B02-AE62-82D8CC18B82D}"/>
              </a:ext>
            </a:extLst>
          </p:cNvPr>
          <p:cNvSpPr/>
          <p:nvPr/>
        </p:nvSpPr>
        <p:spPr>
          <a:xfrm>
            <a:off x="3886206" y="521080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F731AB-1047-4FB0-B9EF-AE3217076DA1}"/>
              </a:ext>
            </a:extLst>
          </p:cNvPr>
          <p:cNvSpPr txBox="1"/>
          <p:nvPr/>
        </p:nvSpPr>
        <p:spPr>
          <a:xfrm>
            <a:off x="5982893" y="3279255"/>
            <a:ext cx="25312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50% of the points are red, 50% are blue.</a:t>
            </a:r>
          </a:p>
          <a:p>
            <a:endParaRPr lang="en-US" dirty="0"/>
          </a:p>
          <a:p>
            <a:r>
              <a:rPr lang="en-US" dirty="0"/>
              <a:t>To be fair, 50% of the positive points must be red, 50% must be blue. Same with negative points.</a:t>
            </a:r>
          </a:p>
          <a:p>
            <a:endParaRPr lang="en-US" dirty="0"/>
          </a:p>
          <a:p>
            <a:r>
              <a:rPr lang="en-US" dirty="0"/>
              <a:t>This is not fair.</a:t>
            </a:r>
          </a:p>
        </p:txBody>
      </p:sp>
    </p:spTree>
    <p:extLst>
      <p:ext uri="{BB962C8B-B14F-4D97-AF65-F5344CB8AC3E}">
        <p14:creationId xmlns:p14="http://schemas.microsoft.com/office/powerpoint/2010/main" val="300123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8C38-8B50-4C36-90E3-DDE94E666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65E8-0361-4274-818A-70211AA79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“Group fairness” or “statistical parity”: </a:t>
            </a:r>
            <a:r>
              <a:rPr lang="en-US" b="0" dirty="0"/>
              <a:t>demographics in the positive group and negative group are the same as the whole distribution.</a:t>
            </a:r>
          </a:p>
          <a:p>
            <a:r>
              <a:rPr lang="en-US" b="0" dirty="0"/>
              <a:t>Say our demographics are blue and red points.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6D706-7D9B-4516-A137-9879FF77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11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905CE71-480F-424D-8719-3B2E27DA44EC}"/>
              </a:ext>
            </a:extLst>
          </p:cNvPr>
          <p:cNvCxnSpPr>
            <a:cxnSpLocks/>
          </p:cNvCxnSpPr>
          <p:nvPr/>
        </p:nvCxnSpPr>
        <p:spPr>
          <a:xfrm flipV="1">
            <a:off x="3048000" y="3400425"/>
            <a:ext cx="542927" cy="3000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86A63BD-2878-4576-AA8B-7D98B5B1DBBE}"/>
              </a:ext>
            </a:extLst>
          </p:cNvPr>
          <p:cNvSpPr txBox="1"/>
          <p:nvPr/>
        </p:nvSpPr>
        <p:spPr>
          <a:xfrm>
            <a:off x="1922275" y="6042895"/>
            <a:ext cx="1219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Negative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B0C24-597D-4A9C-BCB2-1CF097EADBEF}"/>
              </a:ext>
            </a:extLst>
          </p:cNvPr>
          <p:cNvSpPr txBox="1"/>
          <p:nvPr/>
        </p:nvSpPr>
        <p:spPr>
          <a:xfrm>
            <a:off x="3141471" y="6037415"/>
            <a:ext cx="462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F731AB-1047-4FB0-B9EF-AE3217076DA1}"/>
              </a:ext>
            </a:extLst>
          </p:cNvPr>
          <p:cNvSpPr txBox="1"/>
          <p:nvPr/>
        </p:nvSpPr>
        <p:spPr>
          <a:xfrm>
            <a:off x="5982893" y="3279255"/>
            <a:ext cx="25312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50% of the points are red, 50% are blue.</a:t>
            </a:r>
          </a:p>
          <a:p>
            <a:endParaRPr lang="en-US" dirty="0"/>
          </a:p>
          <a:p>
            <a:r>
              <a:rPr lang="en-US" dirty="0"/>
              <a:t>To be fair, 50% of the positive points must be red, 50% must be blue. Same with negative points.</a:t>
            </a:r>
          </a:p>
          <a:p>
            <a:endParaRPr lang="en-US" dirty="0"/>
          </a:p>
          <a:p>
            <a:r>
              <a:rPr lang="en-US" dirty="0"/>
              <a:t>This is fair.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AB4890-1996-40B3-BAAC-A9CC006C3829}"/>
              </a:ext>
            </a:extLst>
          </p:cNvPr>
          <p:cNvSpPr/>
          <p:nvPr/>
        </p:nvSpPr>
        <p:spPr>
          <a:xfrm>
            <a:off x="419102" y="4267200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CBAF5B6-8977-4CD9-8F8A-AA27087DCED5}"/>
              </a:ext>
            </a:extLst>
          </p:cNvPr>
          <p:cNvSpPr/>
          <p:nvPr/>
        </p:nvSpPr>
        <p:spPr>
          <a:xfrm>
            <a:off x="1971677" y="4914899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C9ED11-9D1C-466D-B29C-6ABE7359743C}"/>
              </a:ext>
            </a:extLst>
          </p:cNvPr>
          <p:cNvSpPr/>
          <p:nvPr/>
        </p:nvSpPr>
        <p:spPr>
          <a:xfrm>
            <a:off x="2085977" y="3457575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EAE083-840B-4C17-8DF4-B4CCF5BB6BDC}"/>
              </a:ext>
            </a:extLst>
          </p:cNvPr>
          <p:cNvSpPr/>
          <p:nvPr/>
        </p:nvSpPr>
        <p:spPr>
          <a:xfrm>
            <a:off x="1076327" y="5038724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F10A20-4B92-49D9-B5C8-D0E9DDFA50CB}"/>
              </a:ext>
            </a:extLst>
          </p:cNvPr>
          <p:cNvSpPr/>
          <p:nvPr/>
        </p:nvSpPr>
        <p:spPr>
          <a:xfrm>
            <a:off x="4067177" y="3833812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8CC29D-37BD-4939-96B7-15495CC6FDA2}"/>
              </a:ext>
            </a:extLst>
          </p:cNvPr>
          <p:cNvSpPr/>
          <p:nvPr/>
        </p:nvSpPr>
        <p:spPr>
          <a:xfrm>
            <a:off x="3590927" y="5696585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9D9B061-ED3F-412D-A166-6A45C2085757}"/>
              </a:ext>
            </a:extLst>
          </p:cNvPr>
          <p:cNvSpPr/>
          <p:nvPr/>
        </p:nvSpPr>
        <p:spPr>
          <a:xfrm>
            <a:off x="2714627" y="3763010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-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2D898AE-3E65-41BD-B14B-32A50012BC69}"/>
              </a:ext>
            </a:extLst>
          </p:cNvPr>
          <p:cNvSpPr/>
          <p:nvPr/>
        </p:nvSpPr>
        <p:spPr>
          <a:xfrm>
            <a:off x="4095754" y="445769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A9B77D6-0074-46E6-9880-F983CE269456}"/>
              </a:ext>
            </a:extLst>
          </p:cNvPr>
          <p:cNvSpPr/>
          <p:nvPr/>
        </p:nvSpPr>
        <p:spPr>
          <a:xfrm>
            <a:off x="2590802" y="555370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ABF248B-03D7-48A5-AA1E-DDCC04AF4222}"/>
              </a:ext>
            </a:extLst>
          </p:cNvPr>
          <p:cNvSpPr/>
          <p:nvPr/>
        </p:nvSpPr>
        <p:spPr>
          <a:xfrm>
            <a:off x="5391152" y="4415471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0419325-088A-4726-B6D5-F769FEE324EE}"/>
              </a:ext>
            </a:extLst>
          </p:cNvPr>
          <p:cNvSpPr/>
          <p:nvPr/>
        </p:nvSpPr>
        <p:spPr>
          <a:xfrm>
            <a:off x="5124452" y="5673405"/>
            <a:ext cx="247650" cy="24765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F10C26-9D94-4873-ABC4-B2DA37F62C0D}"/>
              </a:ext>
            </a:extLst>
          </p:cNvPr>
          <p:cNvSpPr/>
          <p:nvPr/>
        </p:nvSpPr>
        <p:spPr>
          <a:xfrm>
            <a:off x="4876802" y="466724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F6C7E8E-324B-46C3-9A60-6E9F110C6D45}"/>
              </a:ext>
            </a:extLst>
          </p:cNvPr>
          <p:cNvSpPr/>
          <p:nvPr/>
        </p:nvSpPr>
        <p:spPr>
          <a:xfrm>
            <a:off x="4505329" y="530605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969B34-49E1-451A-A109-0C9FFE82BB98}"/>
              </a:ext>
            </a:extLst>
          </p:cNvPr>
          <p:cNvSpPr/>
          <p:nvPr/>
        </p:nvSpPr>
        <p:spPr>
          <a:xfrm>
            <a:off x="3886206" y="5210809"/>
            <a:ext cx="247650" cy="24765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8807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EFCD-7CDB-4644-B9F1-CD9C2B14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Loan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70968-C47F-43B4-81A2-17E22A25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800" b="0" dirty="0">
                <a:hlinkClick r:id="rId2"/>
              </a:rPr>
              <a:t>http://research.google.com/bigpicture/attacking-discrimination-in-ml/</a:t>
            </a:r>
            <a:r>
              <a:rPr lang="en-US" sz="1800" b="0" dirty="0"/>
              <a:t> 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510A0-50CD-4F3B-8044-76B5F2E3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2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7255-707D-48D5-A0AA-7323349E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Discriminatory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56EC-A46C-415C-AA91-F9F2A5D9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We are running a classification task on a point set P with labels A. Say S is a protected class (i.e., a racial minority).</a:t>
            </a:r>
          </a:p>
          <a:p>
            <a:r>
              <a:rPr lang="en-US" b="0" dirty="0"/>
              <a:t>Discriminatory practices: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Blatant discrimination: </a:t>
            </a:r>
            <a:r>
              <a:rPr lang="en-US" b="0" dirty="0"/>
              <a:t>membership in S is explicitly used to give a worse outcome.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Redundant encoding:</a:t>
            </a:r>
            <a:r>
              <a:rPr lang="en-US" b="0" dirty="0"/>
              <a:t> blatant discrimination but you use a “proxy” metric.</a:t>
            </a:r>
          </a:p>
          <a:p>
            <a:pPr marL="800100" lvl="1" indent="-342900"/>
            <a:r>
              <a:rPr lang="en-US" b="1" dirty="0"/>
              <a:t>Redlining:</a:t>
            </a:r>
            <a:r>
              <a:rPr lang="en-US" dirty="0"/>
              <a:t> </a:t>
            </a:r>
            <a:r>
              <a:rPr lang="en-US" b="0" dirty="0"/>
              <a:t>discriminating against neighborhoods because occupants are mostly minorities and/or low-income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B379-13B1-4AD2-A39D-6931B2D0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13</a:t>
            </a:fld>
            <a:endParaRPr lang="en-US"/>
          </a:p>
        </p:txBody>
      </p:sp>
      <p:pic>
        <p:nvPicPr>
          <p:cNvPr id="11266" name="Picture 2" descr="2,349 Rich And Poor Illustrations &amp; Clip Art - iStock">
            <a:extLst>
              <a:ext uri="{FF2B5EF4-FFF2-40B4-BE49-F238E27FC236}">
                <a16:creationId xmlns:a16="http://schemas.microsoft.com/office/drawing/2014/main" id="{1CF7062B-2C16-44E7-BF95-C2835EB11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2" y="5144771"/>
            <a:ext cx="237172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Money Cash Cartoon Symbol Vector Illustration Graphic Design Royalty Free  Cliparts, Vectors, And Stock Illustration. Image 125336687.">
            <a:extLst>
              <a:ext uri="{FF2B5EF4-FFF2-40B4-BE49-F238E27FC236}">
                <a16:creationId xmlns:a16="http://schemas.microsoft.com/office/drawing/2014/main" id="{651773CD-7822-40E9-9F7F-99F83A35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2" y="5270183"/>
            <a:ext cx="11715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01973F-FFF0-4EC8-A75F-84BF65573EFD}"/>
              </a:ext>
            </a:extLst>
          </p:cNvPr>
          <p:cNvCxnSpPr>
            <a:stCxn id="11268" idx="3"/>
          </p:cNvCxnSpPr>
          <p:nvPr/>
        </p:nvCxnSpPr>
        <p:spPr>
          <a:xfrm flipV="1">
            <a:off x="2459037" y="5715000"/>
            <a:ext cx="1389063" cy="1409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CC1185-338B-4C75-84DE-7E0F804B69F6}"/>
              </a:ext>
            </a:extLst>
          </p:cNvPr>
          <p:cNvCxnSpPr>
            <a:cxnSpLocks/>
            <a:stCxn id="11268" idx="3"/>
          </p:cNvCxnSpPr>
          <p:nvPr/>
        </p:nvCxnSpPr>
        <p:spPr>
          <a:xfrm>
            <a:off x="2459037" y="5855971"/>
            <a:ext cx="2836865" cy="793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Check Mark Tick - Free vector graphic on Pixabay">
            <a:extLst>
              <a:ext uri="{FF2B5EF4-FFF2-40B4-BE49-F238E27FC236}">
                <a16:creationId xmlns:a16="http://schemas.microsoft.com/office/drawing/2014/main" id="{AEAE4EF8-319B-4097-9525-194EBBD29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087" y="5450201"/>
            <a:ext cx="296895" cy="29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X Red Mark - Free vector graphic on Pixabay">
            <a:extLst>
              <a:ext uri="{FF2B5EF4-FFF2-40B4-BE49-F238E27FC236}">
                <a16:creationId xmlns:a16="http://schemas.microsoft.com/office/drawing/2014/main" id="{DB6FB85A-178C-4782-8B6B-8AEBEB5B4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322" y="5783356"/>
            <a:ext cx="224606" cy="22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07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7255-707D-48D5-A0AA-7323349E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Discriminatory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656EC-A46C-415C-AA91-F9F2A5D9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We are running a classification task on a point set P with labels A. Say S is a protected class (i.e., a racial minority).</a:t>
            </a:r>
          </a:p>
          <a:p>
            <a:r>
              <a:rPr lang="en-US" b="0" dirty="0"/>
              <a:t>Discriminatory practices: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Disproportionate discrimination:</a:t>
            </a:r>
            <a:r>
              <a:rPr lang="en-US" b="0" dirty="0"/>
              <a:t> discriminating against groups because occupants are </a:t>
            </a:r>
            <a:r>
              <a:rPr lang="en-US" b="0" i="1" dirty="0"/>
              <a:t>disproportionately</a:t>
            </a:r>
            <a:r>
              <a:rPr lang="en-US" b="0" dirty="0"/>
              <a:t> minorities and/or low-income.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Self-fulfilling prophecy: </a:t>
            </a:r>
            <a:r>
              <a:rPr lang="en-US" b="0" dirty="0"/>
              <a:t>deliberately choosing a specific subset of S to discriminate against 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Reverse tokenism: </a:t>
            </a:r>
            <a:r>
              <a:rPr lang="en-US" b="0" dirty="0"/>
              <a:t>excusing discrimination against S by citing a “good” member of S</a:t>
            </a:r>
            <a:r>
              <a:rPr lang="en-US" b="0" baseline="30000" dirty="0"/>
              <a:t>c</a:t>
            </a:r>
            <a:r>
              <a:rPr lang="en-US" b="0" dirty="0"/>
              <a:t> who is denied service.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5B379-13B1-4AD2-A39D-6931B2D0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2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7B77-7AAC-4EE8-9869-D8986B6F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Group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FADF-2F81-454B-BC8E-9125BF6E4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4276725" cy="4373563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US" dirty="0"/>
              <a:t>Reduced utility: </a:t>
            </a:r>
            <a:r>
              <a:rPr lang="en-US" b="0" dirty="0"/>
              <a:t>statistical parity can yield low-utility solutions.</a:t>
            </a:r>
          </a:p>
          <a:p>
            <a:pPr marL="342900" indent="-342900"/>
            <a:endParaRPr lang="en-US" b="0" dirty="0"/>
          </a:p>
          <a:p>
            <a:pPr marL="342900" indent="-342900"/>
            <a:endParaRPr lang="en-US" b="0" dirty="0"/>
          </a:p>
          <a:p>
            <a:pPr marL="342900" indent="-342900"/>
            <a:endParaRPr lang="en-US" b="0" dirty="0"/>
          </a:p>
          <a:p>
            <a:pPr marL="342900" indent="-342900"/>
            <a:r>
              <a:rPr lang="en-US" dirty="0"/>
              <a:t>Self-fulfilling prophecy: </a:t>
            </a:r>
            <a:r>
              <a:rPr lang="en-US" b="0" dirty="0"/>
              <a:t>you can select sub-optimal example and use that as a basis to discriminate.</a:t>
            </a:r>
          </a:p>
          <a:p>
            <a:pPr marL="342900" indent="-342900"/>
            <a:endParaRPr lang="en-US" b="0" dirty="0"/>
          </a:p>
          <a:p>
            <a:pPr marL="342900" indent="-342900"/>
            <a:endParaRPr lang="en-US" b="0" dirty="0"/>
          </a:p>
          <a:p>
            <a:pPr marL="342900" indent="-342900"/>
            <a:r>
              <a:rPr lang="en-US" dirty="0"/>
              <a:t>Subset targeting: </a:t>
            </a:r>
            <a:r>
              <a:rPr lang="en-US" b="0" dirty="0"/>
              <a:t>you can target irrelevant individuals in S, thereby catering more to S</a:t>
            </a:r>
            <a:r>
              <a:rPr lang="en-US" b="0" baseline="30000" dirty="0"/>
              <a:t>c</a:t>
            </a:r>
            <a:r>
              <a:rPr lang="en-US" b="0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0A3D3-0F0E-4717-BF89-6BAE2F6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15</a:t>
            </a:fld>
            <a:endParaRPr lang="en-US"/>
          </a:p>
        </p:txBody>
      </p:sp>
      <p:pic>
        <p:nvPicPr>
          <p:cNvPr id="16386" name="Picture 2" descr="Funds For Learning | E-rate Compliance Service Firm">
            <a:extLst>
              <a:ext uri="{FF2B5EF4-FFF2-40B4-BE49-F238E27FC236}">
                <a16:creationId xmlns:a16="http://schemas.microsoft.com/office/drawing/2014/main" id="{3BA295A9-9B22-4021-A606-21EB82F05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2435450"/>
            <a:ext cx="1200150" cy="63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49,403 Elementary School Illustrations &amp; Clip Art - iStock">
            <a:extLst>
              <a:ext uri="{FF2B5EF4-FFF2-40B4-BE49-F238E27FC236}">
                <a16:creationId xmlns:a16="http://schemas.microsoft.com/office/drawing/2014/main" id="{93C670BD-6252-4263-AFC0-25F43493D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206" y="1524317"/>
            <a:ext cx="1075696" cy="77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CC9F59-40E4-4C82-AF4A-DB3742D59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638" y="1505267"/>
            <a:ext cx="1233224" cy="861835"/>
          </a:xfrm>
          <a:prstGeom prst="rect">
            <a:avLst/>
          </a:prstGeom>
        </p:spPr>
      </p:pic>
      <p:pic>
        <p:nvPicPr>
          <p:cNvPr id="16390" name="Picture 6" descr="A&amp;H introduces new history major – THE MERCURY">
            <a:extLst>
              <a:ext uri="{FF2B5EF4-FFF2-40B4-BE49-F238E27FC236}">
                <a16:creationId xmlns:a16="http://schemas.microsoft.com/office/drawing/2014/main" id="{3FBBDE99-8EB4-4A75-A220-74AA75DFF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87" y="2416400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10F40F-96E3-48D2-A547-B235BBA97E2D}"/>
              </a:ext>
            </a:extLst>
          </p:cNvPr>
          <p:cNvCxnSpPr>
            <a:cxnSpLocks/>
            <a:stCxn id="16388" idx="3"/>
            <a:endCxn id="16390" idx="1"/>
          </p:cNvCxnSpPr>
          <p:nvPr/>
        </p:nvCxnSpPr>
        <p:spPr>
          <a:xfrm>
            <a:off x="5900902" y="1913642"/>
            <a:ext cx="1312785" cy="81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46608F-729F-486A-94B6-A664FFE858DC}"/>
              </a:ext>
            </a:extLst>
          </p:cNvPr>
          <p:cNvCxnSpPr>
            <a:cxnSpLocks/>
            <a:stCxn id="16388" idx="3"/>
            <a:endCxn id="7" idx="1"/>
          </p:cNvCxnSpPr>
          <p:nvPr/>
        </p:nvCxnSpPr>
        <p:spPr>
          <a:xfrm>
            <a:off x="5900902" y="1913642"/>
            <a:ext cx="1005736" cy="2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628CCF-2A6B-4EA2-9C01-92B7936A5258}"/>
              </a:ext>
            </a:extLst>
          </p:cNvPr>
          <p:cNvCxnSpPr>
            <a:cxnSpLocks/>
            <a:stCxn id="16386" idx="3"/>
            <a:endCxn id="7" idx="1"/>
          </p:cNvCxnSpPr>
          <p:nvPr/>
        </p:nvCxnSpPr>
        <p:spPr>
          <a:xfrm flipV="1">
            <a:off x="5934075" y="1936185"/>
            <a:ext cx="972563" cy="81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D8CE4E-BDA8-4B6E-9541-8D244D2E84C9}"/>
              </a:ext>
            </a:extLst>
          </p:cNvPr>
          <p:cNvCxnSpPr>
            <a:cxnSpLocks/>
            <a:stCxn id="16386" idx="3"/>
            <a:endCxn id="16390" idx="1"/>
          </p:cNvCxnSpPr>
          <p:nvPr/>
        </p:nvCxnSpPr>
        <p:spPr>
          <a:xfrm flipV="1">
            <a:off x="5934075" y="2725963"/>
            <a:ext cx="1279612" cy="26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01978DB-C63D-47AB-8DE3-28057F5EF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3925" y="1523310"/>
            <a:ext cx="461698" cy="322656"/>
          </a:xfrm>
          <a:prstGeom prst="rect">
            <a:avLst/>
          </a:prstGeom>
        </p:spPr>
      </p:pic>
      <p:pic>
        <p:nvPicPr>
          <p:cNvPr id="23" name="Picture 6" descr="A&amp;H introduces new history major – THE MERCURY">
            <a:extLst>
              <a:ext uri="{FF2B5EF4-FFF2-40B4-BE49-F238E27FC236}">
                <a16:creationId xmlns:a16="http://schemas.microsoft.com/office/drawing/2014/main" id="{804780BE-7610-4B6C-8209-609BD6C8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520" y="2327142"/>
            <a:ext cx="359000" cy="3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6" name="Picture 12" descr="7,554 Interview Illustrations &amp; Clip Art - iStock">
            <a:extLst>
              <a:ext uri="{FF2B5EF4-FFF2-40B4-BE49-F238E27FC236}">
                <a16:creationId xmlns:a16="http://schemas.microsoft.com/office/drawing/2014/main" id="{C9E0AA99-ACBD-4757-93E3-D2A91353F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682" y="3221243"/>
            <a:ext cx="1290637" cy="129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E9CEDBF-8DC4-43EF-8917-8DE8BD9A637A}"/>
              </a:ext>
            </a:extLst>
          </p:cNvPr>
          <p:cNvSpPr txBox="1"/>
          <p:nvPr/>
        </p:nvSpPr>
        <p:spPr>
          <a:xfrm>
            <a:off x="5886452" y="3221243"/>
            <a:ext cx="1009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Kent</a:t>
            </a:r>
          </a:p>
          <a:p>
            <a:r>
              <a:rPr lang="en-US" dirty="0"/>
              <a:t>IQ: 145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CE2D72-0FB6-4827-A532-166863704680}"/>
              </a:ext>
            </a:extLst>
          </p:cNvPr>
          <p:cNvSpPr txBox="1"/>
          <p:nvPr/>
        </p:nvSpPr>
        <p:spPr>
          <a:xfrm>
            <a:off x="6850858" y="3232561"/>
            <a:ext cx="981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Mark</a:t>
            </a:r>
          </a:p>
          <a:p>
            <a:r>
              <a:rPr lang="en-US" dirty="0"/>
              <a:t>IQ: 115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271D6F-9ADF-46BB-BF56-DAC844F27E45}"/>
              </a:ext>
            </a:extLst>
          </p:cNvPr>
          <p:cNvSpPr txBox="1"/>
          <p:nvPr/>
        </p:nvSpPr>
        <p:spPr>
          <a:xfrm>
            <a:off x="7812881" y="3232561"/>
            <a:ext cx="809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Zak</a:t>
            </a:r>
          </a:p>
          <a:p>
            <a:r>
              <a:rPr lang="en-US" dirty="0"/>
              <a:t>IQ: 95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DB6C9-85C7-4F4B-99BD-2F24A9E9E6A8}"/>
              </a:ext>
            </a:extLst>
          </p:cNvPr>
          <p:cNvSpPr txBox="1"/>
          <p:nvPr/>
        </p:nvSpPr>
        <p:spPr>
          <a:xfrm>
            <a:off x="5870973" y="3865549"/>
            <a:ext cx="10096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Kate</a:t>
            </a:r>
          </a:p>
          <a:p>
            <a:r>
              <a:rPr lang="en-US" dirty="0"/>
              <a:t>IQ: 145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EB1261-CDDE-4D35-B0D5-461372DDB14A}"/>
              </a:ext>
            </a:extLst>
          </p:cNvPr>
          <p:cNvSpPr txBox="1"/>
          <p:nvPr/>
        </p:nvSpPr>
        <p:spPr>
          <a:xfrm>
            <a:off x="6842521" y="3865549"/>
            <a:ext cx="981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Eve</a:t>
            </a:r>
          </a:p>
          <a:p>
            <a:r>
              <a:rPr lang="en-US" dirty="0"/>
              <a:t>IQ: 115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2B545F-6B6B-440F-9B66-F2C8BF0B20B6}"/>
              </a:ext>
            </a:extLst>
          </p:cNvPr>
          <p:cNvSpPr txBox="1"/>
          <p:nvPr/>
        </p:nvSpPr>
        <p:spPr>
          <a:xfrm>
            <a:off x="7812881" y="3865549"/>
            <a:ext cx="809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Rose</a:t>
            </a:r>
          </a:p>
          <a:p>
            <a:r>
              <a:rPr lang="en-US" dirty="0"/>
              <a:t>IQ: 95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ACDA4E-511C-4478-A7B5-E471276E969D}"/>
              </a:ext>
            </a:extLst>
          </p:cNvPr>
          <p:cNvSpPr/>
          <p:nvPr/>
        </p:nvSpPr>
        <p:spPr>
          <a:xfrm>
            <a:off x="5900902" y="3232561"/>
            <a:ext cx="949956" cy="6463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EE9BDB1-6FFC-45E9-BD5B-FD14A198498E}"/>
              </a:ext>
            </a:extLst>
          </p:cNvPr>
          <p:cNvSpPr/>
          <p:nvPr/>
        </p:nvSpPr>
        <p:spPr>
          <a:xfrm>
            <a:off x="7746058" y="3862175"/>
            <a:ext cx="949956" cy="64633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C5B9134-679E-4E30-A881-D78A30030990}"/>
              </a:ext>
            </a:extLst>
          </p:cNvPr>
          <p:cNvSpPr/>
          <p:nvPr/>
        </p:nvSpPr>
        <p:spPr>
          <a:xfrm>
            <a:off x="4841832" y="4902201"/>
            <a:ext cx="1009648" cy="15335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Upper class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F3E1FFD-510B-498F-8DC6-A3D4F01F72DF}"/>
              </a:ext>
            </a:extLst>
          </p:cNvPr>
          <p:cNvSpPr/>
          <p:nvPr/>
        </p:nvSpPr>
        <p:spPr>
          <a:xfrm>
            <a:off x="5976321" y="4902201"/>
            <a:ext cx="1009648" cy="153352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Lower and middle class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182E479-489E-47C0-A247-18C8F29D0E72}"/>
              </a:ext>
            </a:extLst>
          </p:cNvPr>
          <p:cNvSpPr/>
          <p:nvPr/>
        </p:nvSpPr>
        <p:spPr>
          <a:xfrm>
            <a:off x="4733924" y="4592906"/>
            <a:ext cx="2363831" cy="1079370"/>
          </a:xfrm>
          <a:prstGeom prst="roundRect">
            <a:avLst/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Dog owners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ADC3183-9998-4817-8418-24F8EC0FC736}"/>
              </a:ext>
            </a:extLst>
          </p:cNvPr>
          <p:cNvSpPr/>
          <p:nvPr/>
        </p:nvSpPr>
        <p:spPr>
          <a:xfrm>
            <a:off x="6275457" y="6199188"/>
            <a:ext cx="667747" cy="206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75C4285-3FF7-4717-9AA0-B028BD62F51D}"/>
              </a:ext>
            </a:extLst>
          </p:cNvPr>
          <p:cNvSpPr/>
          <p:nvPr/>
        </p:nvSpPr>
        <p:spPr>
          <a:xfrm>
            <a:off x="4964774" y="5132591"/>
            <a:ext cx="667747" cy="206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592385-1A37-463F-927F-30F6F9772FD9}"/>
              </a:ext>
            </a:extLst>
          </p:cNvPr>
          <p:cNvSpPr txBox="1"/>
          <p:nvPr/>
        </p:nvSpPr>
        <p:spPr>
          <a:xfrm>
            <a:off x="7368390" y="5168067"/>
            <a:ext cx="1342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Puppy Chow Ads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01D22B-0621-4A43-98FA-AFE1E70ADDFB}"/>
              </a:ext>
            </a:extLst>
          </p:cNvPr>
          <p:cNvCxnSpPr>
            <a:cxnSpLocks/>
            <a:stCxn id="43" idx="1"/>
            <a:endCxn id="41" idx="6"/>
          </p:cNvCxnSpPr>
          <p:nvPr/>
        </p:nvCxnSpPr>
        <p:spPr>
          <a:xfrm flipH="1" flipV="1">
            <a:off x="5632521" y="5235779"/>
            <a:ext cx="1735869" cy="25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8F64241-F06D-4DB9-8017-E619FC4730AB}"/>
              </a:ext>
            </a:extLst>
          </p:cNvPr>
          <p:cNvCxnSpPr>
            <a:cxnSpLocks/>
            <a:stCxn id="43" idx="1"/>
            <a:endCxn id="40" idx="7"/>
          </p:cNvCxnSpPr>
          <p:nvPr/>
        </p:nvCxnSpPr>
        <p:spPr>
          <a:xfrm flipH="1">
            <a:off x="6845415" y="5491233"/>
            <a:ext cx="522975" cy="73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07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18" grpId="0" animBg="1"/>
      <p:bldP spid="35" grpId="0" animBg="1"/>
      <p:bldP spid="19" grpId="0" animBg="1"/>
      <p:bldP spid="37" grpId="0" animBg="1"/>
      <p:bldP spid="20" grpId="0" animBg="1"/>
      <p:bldP spid="40" grpId="0" animBg="1"/>
      <p:bldP spid="41" grpId="0" animBg="1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7B77-7AAC-4EE8-9869-D8986B6F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FADF-2F81-454B-BC8E-9125BF6E4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2333625"/>
          </a:xfrm>
        </p:spPr>
        <p:txBody>
          <a:bodyPr>
            <a:normAutofit/>
          </a:bodyPr>
          <a:lstStyle/>
          <a:p>
            <a:r>
              <a:rPr lang="en-US" dirty="0"/>
              <a:t>“Lipschitz fairness” </a:t>
            </a:r>
            <a:r>
              <a:rPr lang="en-US" b="0" dirty="0"/>
              <a:t>or </a:t>
            </a:r>
            <a:r>
              <a:rPr lang="en-US" dirty="0"/>
              <a:t>“individual fairness”</a:t>
            </a:r>
            <a:r>
              <a:rPr lang="en-US" b="0" dirty="0"/>
              <a:t>: The closer two points are together, the closer their labels should be.</a:t>
            </a:r>
          </a:p>
          <a:p>
            <a:endParaRPr lang="en-US" b="0" dirty="0"/>
          </a:p>
          <a:p>
            <a:r>
              <a:rPr lang="en-US" b="0" dirty="0"/>
              <a:t>Recall our classifier is M, and M(x) is the label of a point x. Let </a:t>
            </a:r>
            <a:r>
              <a:rPr lang="en-US" b="0" dirty="0" err="1"/>
              <a:t>d,D</a:t>
            </a:r>
            <a:r>
              <a:rPr lang="en-US" b="0" dirty="0"/>
              <a:t> be a distance function. M is Lipschitz if for any </a:t>
            </a:r>
            <a:r>
              <a:rPr lang="en-US" b="0" dirty="0" err="1"/>
              <a:t>x,y</a:t>
            </a:r>
            <a:r>
              <a:rPr lang="en-US" b="0" dirty="0"/>
              <a:t> in P:</a:t>
            </a:r>
          </a:p>
          <a:p>
            <a:pPr algn="ctr"/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≤ D(M(x), M(y))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0A3D3-0F0E-4717-BF89-6BAE2F6B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16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CC3AE2-5F9A-46F6-8427-FA70257D39AE}"/>
              </a:ext>
            </a:extLst>
          </p:cNvPr>
          <p:cNvSpPr/>
          <p:nvPr/>
        </p:nvSpPr>
        <p:spPr>
          <a:xfrm>
            <a:off x="2838452" y="5304492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34CF2E-92D0-4D2A-BA7F-618E559A87A9}"/>
              </a:ext>
            </a:extLst>
          </p:cNvPr>
          <p:cNvSpPr/>
          <p:nvPr/>
        </p:nvSpPr>
        <p:spPr>
          <a:xfrm>
            <a:off x="2085977" y="444817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11F67E-1BA6-48EA-8C04-89DB63251366}"/>
              </a:ext>
            </a:extLst>
          </p:cNvPr>
          <p:cNvCxnSpPr>
            <a:stCxn id="8" idx="5"/>
            <a:endCxn id="7" idx="1"/>
          </p:cNvCxnSpPr>
          <p:nvPr/>
        </p:nvCxnSpPr>
        <p:spPr>
          <a:xfrm>
            <a:off x="2297359" y="4659557"/>
            <a:ext cx="577361" cy="681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215393-3D38-474E-8818-5AA7751C18CD}"/>
              </a:ext>
            </a:extLst>
          </p:cNvPr>
          <p:cNvSpPr txBox="1"/>
          <p:nvPr/>
        </p:nvSpPr>
        <p:spPr>
          <a:xfrm>
            <a:off x="2545009" y="4695825"/>
            <a:ext cx="864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d(</a:t>
            </a:r>
            <a:r>
              <a:rPr lang="en-US" dirty="0" err="1"/>
              <a:t>x,y</a:t>
            </a:r>
            <a:r>
              <a:rPr lang="en-US" dirty="0"/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DB46F-924F-4DD6-B8CE-51981CFD2147}"/>
              </a:ext>
            </a:extLst>
          </p:cNvPr>
          <p:cNvSpPr txBox="1"/>
          <p:nvPr/>
        </p:nvSpPr>
        <p:spPr>
          <a:xfrm>
            <a:off x="773909" y="5791477"/>
            <a:ext cx="462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Point space, distance function: 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1047C2-8392-446F-9C1A-888221ED4FEB}"/>
              </a:ext>
            </a:extLst>
          </p:cNvPr>
          <p:cNvCxnSpPr/>
          <p:nvPr/>
        </p:nvCxnSpPr>
        <p:spPr>
          <a:xfrm>
            <a:off x="3933825" y="5000158"/>
            <a:ext cx="1533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01A67BE-A359-4175-AB1C-CCECB724D0AD}"/>
              </a:ext>
            </a:extLst>
          </p:cNvPr>
          <p:cNvSpPr/>
          <p:nvPr/>
        </p:nvSpPr>
        <p:spPr>
          <a:xfrm>
            <a:off x="5972484" y="5391426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8E26F7-74E9-4DCC-9411-001A7703B13B}"/>
              </a:ext>
            </a:extLst>
          </p:cNvPr>
          <p:cNvSpPr/>
          <p:nvPr/>
        </p:nvSpPr>
        <p:spPr>
          <a:xfrm>
            <a:off x="5972484" y="435292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782311-A3DC-48CF-8614-5854E44ED962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>
            <a:off x="6096309" y="4600575"/>
            <a:ext cx="0" cy="790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165C4AB-5710-4E69-BE3E-9C896A70AF44}"/>
              </a:ext>
            </a:extLst>
          </p:cNvPr>
          <p:cNvSpPr txBox="1"/>
          <p:nvPr/>
        </p:nvSpPr>
        <p:spPr>
          <a:xfrm>
            <a:off x="6096309" y="4808568"/>
            <a:ext cx="1818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D(M(x), M(y))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162B8E-0769-41DB-A889-4D6F160DF1A8}"/>
              </a:ext>
            </a:extLst>
          </p:cNvPr>
          <p:cNvSpPr txBox="1"/>
          <p:nvPr/>
        </p:nvSpPr>
        <p:spPr>
          <a:xfrm>
            <a:off x="5748954" y="4377809"/>
            <a:ext cx="7151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M(x)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883118-51E1-43CC-80F5-1CA260CB3557}"/>
              </a:ext>
            </a:extLst>
          </p:cNvPr>
          <p:cNvSpPr txBox="1"/>
          <p:nvPr/>
        </p:nvSpPr>
        <p:spPr>
          <a:xfrm>
            <a:off x="5739429" y="5416034"/>
            <a:ext cx="7151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M(y)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48E9AB-5847-4E04-9527-E5C5DFAE8462}"/>
              </a:ext>
            </a:extLst>
          </p:cNvPr>
          <p:cNvSpPr txBox="1"/>
          <p:nvPr/>
        </p:nvSpPr>
        <p:spPr>
          <a:xfrm>
            <a:off x="4941247" y="5810180"/>
            <a:ext cx="462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Label space, distance function: D</a:t>
            </a:r>
          </a:p>
        </p:txBody>
      </p:sp>
    </p:spTree>
    <p:extLst>
      <p:ext uri="{BB962C8B-B14F-4D97-AF65-F5344CB8AC3E}">
        <p14:creationId xmlns:p14="http://schemas.microsoft.com/office/powerpoint/2010/main" val="133013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/>
      <p:bldP spid="14" grpId="0"/>
      <p:bldP spid="17" grpId="0" animBg="1"/>
      <p:bldP spid="18" grpId="0" animBg="1"/>
      <p:bldP spid="20" grpId="0"/>
      <p:bldP spid="30" grpId="0"/>
      <p:bldP spid="31" grpId="0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4423-0E88-49D5-8239-F60992C2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Like Individual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C5133-321F-468B-A362-5BA5BDB3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Theorem:</a:t>
            </a:r>
            <a:r>
              <a:rPr lang="en-US" b="0" dirty="0"/>
              <a:t> In certain circumstances (i.e., certain distance measures), individual fairness implies group fairness.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In other cases, you can force group fairness while retaining some individual fairness.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dirty="0"/>
              <a:t>Property:</a:t>
            </a:r>
            <a:r>
              <a:rPr lang="en-US" b="0" dirty="0"/>
              <a:t> Individual fairness is a generalization of </a:t>
            </a:r>
            <a:r>
              <a:rPr lang="en-US" b="0" i="1" dirty="0"/>
              <a:t>differential privacy.</a:t>
            </a:r>
            <a:endParaRPr lang="en-US" b="0" dirty="0"/>
          </a:p>
          <a:p>
            <a:endParaRPr lang="en-US" b="0" dirty="0"/>
          </a:p>
          <a:p>
            <a:r>
              <a:rPr lang="en-US" dirty="0"/>
              <a:t>Property:</a:t>
            </a:r>
            <a:r>
              <a:rPr lang="en-US" b="0" dirty="0"/>
              <a:t> Individual fairness prevents reverse tokenism, the self-fulfilling prophecy, and redundant encodings.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07D30-0A92-4BAE-B2CF-D6BFC5E0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01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3438-7C2C-490D-AF7D-30791A35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A474F-86C8-4875-8257-C264F3E9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18</a:t>
            </a:fld>
            <a:endParaRPr lang="en-US"/>
          </a:p>
        </p:txBody>
      </p:sp>
      <p:pic>
        <p:nvPicPr>
          <p:cNvPr id="2052" name="Picture 4" descr="Free Credit card Graphic Vector - Stock by Pixlr">
            <a:extLst>
              <a:ext uri="{FF2B5EF4-FFF2-40B4-BE49-F238E27FC236}">
                <a16:creationId xmlns:a16="http://schemas.microsoft.com/office/drawing/2014/main" id="{4C832B7E-A4CD-409C-A534-41092101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83" y="1813100"/>
            <a:ext cx="1520072" cy="15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ree Credit card Graphic Vector - Stock by Pixlr">
            <a:extLst>
              <a:ext uri="{FF2B5EF4-FFF2-40B4-BE49-F238E27FC236}">
                <a16:creationId xmlns:a16="http://schemas.microsoft.com/office/drawing/2014/main" id="{E0E92BDD-3BC6-447F-B8C1-BE8941F56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45" y="1813100"/>
            <a:ext cx="1520072" cy="15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ree Credit card Graphic Vector - Stock by Pixlr">
            <a:extLst>
              <a:ext uri="{FF2B5EF4-FFF2-40B4-BE49-F238E27FC236}">
                <a16:creationId xmlns:a16="http://schemas.microsoft.com/office/drawing/2014/main" id="{87081474-9B45-49A8-9893-C1DA05DA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07" y="1813100"/>
            <a:ext cx="1520072" cy="15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ree Credit card Graphic Vector - Stock by Pixlr">
            <a:extLst>
              <a:ext uri="{FF2B5EF4-FFF2-40B4-BE49-F238E27FC236}">
                <a16:creationId xmlns:a16="http://schemas.microsoft.com/office/drawing/2014/main" id="{53A4CAB0-0630-4B8C-B884-C51AC4878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69" y="1813100"/>
            <a:ext cx="1520072" cy="15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CDC1DE0-8F42-4B2E-B131-51E90E988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28" y="1191004"/>
            <a:ext cx="1723435" cy="62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mage Icon #219678 - Free Icons Library">
            <a:extLst>
              <a:ext uri="{FF2B5EF4-FFF2-40B4-BE49-F238E27FC236}">
                <a16:creationId xmlns:a16="http://schemas.microsoft.com/office/drawing/2014/main" id="{8CD82458-5313-4653-A407-56DB1FC9D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03" y="4197103"/>
            <a:ext cx="476978" cy="6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mage Icon #219678 - Free Icons Library">
            <a:extLst>
              <a:ext uri="{FF2B5EF4-FFF2-40B4-BE49-F238E27FC236}">
                <a16:creationId xmlns:a16="http://schemas.microsoft.com/office/drawing/2014/main" id="{3C4417D6-6C4C-4672-84BF-1655A84D0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12" y="4197102"/>
            <a:ext cx="476978" cy="6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ite Picket Fence Illustration Stock Illustration - Download Image Now -  iStock">
            <a:extLst>
              <a:ext uri="{FF2B5EF4-FFF2-40B4-BE49-F238E27FC236}">
                <a16:creationId xmlns:a16="http://schemas.microsoft.com/office/drawing/2014/main" id="{69EF415A-41E2-4C7B-9020-3BA74C342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81" y="3971020"/>
            <a:ext cx="1110064" cy="11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28E0AD-87CB-40AC-B62C-8C52E733E49C}"/>
              </a:ext>
            </a:extLst>
          </p:cNvPr>
          <p:cNvSpPr txBox="1"/>
          <p:nvPr/>
        </p:nvSpPr>
        <p:spPr>
          <a:xfrm>
            <a:off x="5903479" y="2401767"/>
            <a:ext cx="45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&gt;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50D3E1-C767-4596-A5AE-3C935729A878}"/>
              </a:ext>
            </a:extLst>
          </p:cNvPr>
          <p:cNvSpPr txBox="1"/>
          <p:nvPr/>
        </p:nvSpPr>
        <p:spPr>
          <a:xfrm>
            <a:off x="4097195" y="2388470"/>
            <a:ext cx="45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&gt;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C16C05-760B-4416-9C41-5771DB21318B}"/>
              </a:ext>
            </a:extLst>
          </p:cNvPr>
          <p:cNvSpPr txBox="1"/>
          <p:nvPr/>
        </p:nvSpPr>
        <p:spPr>
          <a:xfrm>
            <a:off x="2372355" y="2388470"/>
            <a:ext cx="45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&gt;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46B293-0C78-479C-9E28-22B61673A7D4}"/>
              </a:ext>
            </a:extLst>
          </p:cNvPr>
          <p:cNvCxnSpPr/>
          <p:nvPr/>
        </p:nvCxnSpPr>
        <p:spPr>
          <a:xfrm>
            <a:off x="1717319" y="2886577"/>
            <a:ext cx="1288584" cy="131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92D4A5-E9F5-4BB8-B4B1-D05111F57657}"/>
              </a:ext>
            </a:extLst>
          </p:cNvPr>
          <p:cNvCxnSpPr>
            <a:cxnSpLocks/>
          </p:cNvCxnSpPr>
          <p:nvPr/>
        </p:nvCxnSpPr>
        <p:spPr>
          <a:xfrm flipH="1">
            <a:off x="5658901" y="2840115"/>
            <a:ext cx="1187778" cy="1301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98187F-E9BD-48A8-A5FC-7F9D9905C091}"/>
              </a:ext>
            </a:extLst>
          </p:cNvPr>
          <p:cNvCxnSpPr>
            <a:cxnSpLocks/>
          </p:cNvCxnSpPr>
          <p:nvPr/>
        </p:nvCxnSpPr>
        <p:spPr>
          <a:xfrm>
            <a:off x="3292774" y="2840115"/>
            <a:ext cx="0" cy="122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1ACBF5-FF75-4B3F-A461-A273356E50EA}"/>
              </a:ext>
            </a:extLst>
          </p:cNvPr>
          <p:cNvCxnSpPr>
            <a:cxnSpLocks/>
          </p:cNvCxnSpPr>
          <p:nvPr/>
        </p:nvCxnSpPr>
        <p:spPr>
          <a:xfrm>
            <a:off x="5149854" y="2886577"/>
            <a:ext cx="320511" cy="117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3E80CC-E679-4436-8A39-F3E132352C38}"/>
              </a:ext>
            </a:extLst>
          </p:cNvPr>
          <p:cNvSpPr txBox="1"/>
          <p:nvPr/>
        </p:nvSpPr>
        <p:spPr>
          <a:xfrm>
            <a:off x="515921" y="5091943"/>
            <a:ext cx="78927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Individual fairness guarantees that Sally and Sal are expected to have similar classifications. Prevents reverse tokenism and self-fulfilling prophecy (have them guess!)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58C58B-E2A2-415B-98C5-5830FFF23088}"/>
              </a:ext>
            </a:extLst>
          </p:cNvPr>
          <p:cNvSpPr txBox="1"/>
          <p:nvPr/>
        </p:nvSpPr>
        <p:spPr>
          <a:xfrm>
            <a:off x="2995945" y="4802513"/>
            <a:ext cx="1682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F51351-A65F-47B7-8C52-051DE1DAD3E0}"/>
              </a:ext>
            </a:extLst>
          </p:cNvPr>
          <p:cNvSpPr txBox="1"/>
          <p:nvPr/>
        </p:nvSpPr>
        <p:spPr>
          <a:xfrm>
            <a:off x="5202869" y="4820730"/>
            <a:ext cx="1682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Sally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896266-7ECA-4582-8465-1C70A5FE7F70}"/>
              </a:ext>
            </a:extLst>
          </p:cNvPr>
          <p:cNvSpPr txBox="1"/>
          <p:nvPr/>
        </p:nvSpPr>
        <p:spPr>
          <a:xfrm>
            <a:off x="6486332" y="3444193"/>
            <a:ext cx="16822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“Sal and Sally are similar, but Sal is white picket fencer”</a:t>
            </a:r>
          </a:p>
        </p:txBody>
      </p:sp>
    </p:spTree>
    <p:extLst>
      <p:ext uri="{BB962C8B-B14F-4D97-AF65-F5344CB8AC3E}">
        <p14:creationId xmlns:p14="http://schemas.microsoft.com/office/powerpoint/2010/main" val="379097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35" grpId="0"/>
      <p:bldP spid="36" grpId="0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3438-7C2C-490D-AF7D-30791A35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Ad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A474F-86C8-4875-8257-C264F3E9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19</a:t>
            </a:fld>
            <a:endParaRPr lang="en-US"/>
          </a:p>
        </p:txBody>
      </p:sp>
      <p:pic>
        <p:nvPicPr>
          <p:cNvPr id="2052" name="Picture 4" descr="Free Credit card Graphic Vector - Stock by Pixlr">
            <a:extLst>
              <a:ext uri="{FF2B5EF4-FFF2-40B4-BE49-F238E27FC236}">
                <a16:creationId xmlns:a16="http://schemas.microsoft.com/office/drawing/2014/main" id="{4C832B7E-A4CD-409C-A534-41092101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83" y="1813100"/>
            <a:ext cx="1520072" cy="15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Free Credit card Graphic Vector - Stock by Pixlr">
            <a:extLst>
              <a:ext uri="{FF2B5EF4-FFF2-40B4-BE49-F238E27FC236}">
                <a16:creationId xmlns:a16="http://schemas.microsoft.com/office/drawing/2014/main" id="{E0E92BDD-3BC6-447F-B8C1-BE8941F56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845" y="1813100"/>
            <a:ext cx="1520072" cy="15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ree Credit card Graphic Vector - Stock by Pixlr">
            <a:extLst>
              <a:ext uri="{FF2B5EF4-FFF2-40B4-BE49-F238E27FC236}">
                <a16:creationId xmlns:a16="http://schemas.microsoft.com/office/drawing/2014/main" id="{87081474-9B45-49A8-9893-C1DA05DA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407" y="1813100"/>
            <a:ext cx="1520072" cy="15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ree Credit card Graphic Vector - Stock by Pixlr">
            <a:extLst>
              <a:ext uri="{FF2B5EF4-FFF2-40B4-BE49-F238E27FC236}">
                <a16:creationId xmlns:a16="http://schemas.microsoft.com/office/drawing/2014/main" id="{53A4CAB0-0630-4B8C-B884-C51AC4878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69" y="1813100"/>
            <a:ext cx="1520072" cy="152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CDC1DE0-8F42-4B2E-B131-51E90E988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628" y="1191004"/>
            <a:ext cx="1723435" cy="62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erson Image Icon #219678 - Free Icons Library">
            <a:extLst>
              <a:ext uri="{FF2B5EF4-FFF2-40B4-BE49-F238E27FC236}">
                <a16:creationId xmlns:a16="http://schemas.microsoft.com/office/drawing/2014/main" id="{8CD82458-5313-4653-A407-56DB1FC9D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903" y="4197103"/>
            <a:ext cx="476978" cy="6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erson Image Icon #219678 - Free Icons Library">
            <a:extLst>
              <a:ext uri="{FF2B5EF4-FFF2-40B4-BE49-F238E27FC236}">
                <a16:creationId xmlns:a16="http://schemas.microsoft.com/office/drawing/2014/main" id="{3C4417D6-6C4C-4672-84BF-1655A84D0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012" y="4197102"/>
            <a:ext cx="476978" cy="6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White Picket Fence Illustration Stock Illustration - Download Image Now -  iStock">
            <a:extLst>
              <a:ext uri="{FF2B5EF4-FFF2-40B4-BE49-F238E27FC236}">
                <a16:creationId xmlns:a16="http://schemas.microsoft.com/office/drawing/2014/main" id="{69EF415A-41E2-4C7B-9020-3BA74C342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781" y="3971020"/>
            <a:ext cx="1110064" cy="11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28E0AD-87CB-40AC-B62C-8C52E733E49C}"/>
              </a:ext>
            </a:extLst>
          </p:cNvPr>
          <p:cNvSpPr txBox="1"/>
          <p:nvPr/>
        </p:nvSpPr>
        <p:spPr>
          <a:xfrm>
            <a:off x="5903479" y="2401767"/>
            <a:ext cx="45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&gt;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50D3E1-C767-4596-A5AE-3C935729A878}"/>
              </a:ext>
            </a:extLst>
          </p:cNvPr>
          <p:cNvSpPr txBox="1"/>
          <p:nvPr/>
        </p:nvSpPr>
        <p:spPr>
          <a:xfrm>
            <a:off x="4097195" y="2388470"/>
            <a:ext cx="45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&gt;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C16C05-760B-4416-9C41-5771DB21318B}"/>
              </a:ext>
            </a:extLst>
          </p:cNvPr>
          <p:cNvSpPr txBox="1"/>
          <p:nvPr/>
        </p:nvSpPr>
        <p:spPr>
          <a:xfrm>
            <a:off x="2372355" y="2388470"/>
            <a:ext cx="455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&gt;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46B293-0C78-479C-9E28-22B61673A7D4}"/>
              </a:ext>
            </a:extLst>
          </p:cNvPr>
          <p:cNvCxnSpPr/>
          <p:nvPr/>
        </p:nvCxnSpPr>
        <p:spPr>
          <a:xfrm>
            <a:off x="1717319" y="2886577"/>
            <a:ext cx="1288584" cy="131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92D4A5-E9F5-4BB8-B4B1-D05111F57657}"/>
              </a:ext>
            </a:extLst>
          </p:cNvPr>
          <p:cNvCxnSpPr>
            <a:cxnSpLocks/>
          </p:cNvCxnSpPr>
          <p:nvPr/>
        </p:nvCxnSpPr>
        <p:spPr>
          <a:xfrm>
            <a:off x="5028203" y="2882120"/>
            <a:ext cx="503298" cy="1162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98187F-E9BD-48A8-A5FC-7F9D9905C091}"/>
              </a:ext>
            </a:extLst>
          </p:cNvPr>
          <p:cNvCxnSpPr>
            <a:cxnSpLocks/>
          </p:cNvCxnSpPr>
          <p:nvPr/>
        </p:nvCxnSpPr>
        <p:spPr>
          <a:xfrm>
            <a:off x="3292774" y="2840115"/>
            <a:ext cx="0" cy="1224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1ACBF5-FF75-4B3F-A461-A273356E50EA}"/>
              </a:ext>
            </a:extLst>
          </p:cNvPr>
          <p:cNvCxnSpPr>
            <a:cxnSpLocks/>
          </p:cNvCxnSpPr>
          <p:nvPr/>
        </p:nvCxnSpPr>
        <p:spPr>
          <a:xfrm>
            <a:off x="1717319" y="2886577"/>
            <a:ext cx="3753046" cy="117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3E80CC-E679-4436-8A39-F3E132352C38}"/>
              </a:ext>
            </a:extLst>
          </p:cNvPr>
          <p:cNvSpPr txBox="1"/>
          <p:nvPr/>
        </p:nvSpPr>
        <p:spPr>
          <a:xfrm>
            <a:off x="515921" y="5091943"/>
            <a:ext cx="78927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Individual fairness guarantees that Sally and Sal are expected to have similar classifications. Prevents reverse tokenism and self-fulfilling prophecy (have them guess!)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58C58B-E2A2-415B-98C5-5830FFF23088}"/>
              </a:ext>
            </a:extLst>
          </p:cNvPr>
          <p:cNvSpPr txBox="1"/>
          <p:nvPr/>
        </p:nvSpPr>
        <p:spPr>
          <a:xfrm>
            <a:off x="2995945" y="4802513"/>
            <a:ext cx="1682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F51351-A65F-47B7-8C52-051DE1DAD3E0}"/>
              </a:ext>
            </a:extLst>
          </p:cNvPr>
          <p:cNvSpPr txBox="1"/>
          <p:nvPr/>
        </p:nvSpPr>
        <p:spPr>
          <a:xfrm>
            <a:off x="5202869" y="4820730"/>
            <a:ext cx="1682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Sally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896266-7ECA-4582-8465-1C70A5FE7F70}"/>
              </a:ext>
            </a:extLst>
          </p:cNvPr>
          <p:cNvSpPr txBox="1"/>
          <p:nvPr/>
        </p:nvSpPr>
        <p:spPr>
          <a:xfrm>
            <a:off x="6486332" y="3444193"/>
            <a:ext cx="16822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“Sal and Sally are similar, but Sal is white picket fencer”</a:t>
            </a:r>
          </a:p>
        </p:txBody>
      </p:sp>
    </p:spTree>
    <p:extLst>
      <p:ext uri="{BB962C8B-B14F-4D97-AF65-F5344CB8AC3E}">
        <p14:creationId xmlns:p14="http://schemas.microsoft.com/office/powerpoint/2010/main" val="393785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70CB8-0ECE-C94E-B482-97EBEA01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EE130-BE1B-CA45-B728-18DE7CA2A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Due tonight: Fair Allocation Quiz</a:t>
            </a:r>
          </a:p>
          <a:p>
            <a:endParaRPr lang="en-US" b="0" dirty="0"/>
          </a:p>
          <a:p>
            <a:r>
              <a:rPr lang="en-US" b="0" dirty="0"/>
              <a:t>Due on Monday, 4/25: Project Checkup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Kind of like the project proposal, but regarding the current state of things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Will be graded in a similar manner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Remember that proposal comments are up!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23BEF-6D88-2944-AFC4-ACB551E8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74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D8CFE18-C1E0-4A1D-812F-5FF895B77AB5}"/>
              </a:ext>
            </a:extLst>
          </p:cNvPr>
          <p:cNvSpPr/>
          <p:nvPr/>
        </p:nvSpPr>
        <p:spPr>
          <a:xfrm>
            <a:off x="6296769" y="3450302"/>
            <a:ext cx="1504566" cy="3239240"/>
          </a:xfrm>
          <a:prstGeom prst="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D9260A23-2B59-43A7-8E20-D445527A86FD}"/>
              </a:ext>
            </a:extLst>
          </p:cNvPr>
          <p:cNvSpPr/>
          <p:nvPr/>
        </p:nvSpPr>
        <p:spPr>
          <a:xfrm>
            <a:off x="3432040" y="3423880"/>
            <a:ext cx="1893664" cy="3239239"/>
          </a:xfrm>
          <a:prstGeom prst="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82AF8-0EDA-49F4-93BE-E2EFC4E2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2985-472C-4FDF-AC76-0E781689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965678"/>
          </a:xfrm>
        </p:spPr>
        <p:txBody>
          <a:bodyPr/>
          <a:lstStyle/>
          <a:p>
            <a:r>
              <a:rPr lang="en-US" dirty="0"/>
              <a:t>We can also quantify fairness through </a:t>
            </a:r>
            <a:r>
              <a:rPr lang="en-US" i="1" dirty="0"/>
              <a:t>risk assignments</a:t>
            </a:r>
            <a:r>
              <a:rPr lang="en-US" dirty="0"/>
              <a:t>.</a:t>
            </a:r>
          </a:p>
          <a:p>
            <a:r>
              <a:rPr lang="en-US" b="0" dirty="0"/>
              <a:t>Task: output a probability someone is a jedi. Protect for gender.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26CE7-C076-4767-BF6D-DAD22867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2" descr="Person Image Icon #219678 - Free Icons Library">
            <a:extLst>
              <a:ext uri="{FF2B5EF4-FFF2-40B4-BE49-F238E27FC236}">
                <a16:creationId xmlns:a16="http://schemas.microsoft.com/office/drawing/2014/main" id="{98DDDF78-A89F-4FDA-A954-788578515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3" y="3265141"/>
            <a:ext cx="476978" cy="6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A21775-9DC8-49D4-A958-D771513DC97D}"/>
              </a:ext>
            </a:extLst>
          </p:cNvPr>
          <p:cNvSpPr txBox="1"/>
          <p:nvPr/>
        </p:nvSpPr>
        <p:spPr>
          <a:xfrm>
            <a:off x="408356" y="3901053"/>
            <a:ext cx="143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Luke (M, +)</a:t>
            </a:r>
            <a:endParaRPr lang="en-US" dirty="0"/>
          </a:p>
        </p:txBody>
      </p:sp>
      <p:pic>
        <p:nvPicPr>
          <p:cNvPr id="7" name="Picture 2" descr="Person Image Icon #219678 - Free Icons Library">
            <a:extLst>
              <a:ext uri="{FF2B5EF4-FFF2-40B4-BE49-F238E27FC236}">
                <a16:creationId xmlns:a16="http://schemas.microsoft.com/office/drawing/2014/main" id="{0B47C523-4680-4685-B054-C575A2054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3" y="4394522"/>
            <a:ext cx="476978" cy="6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D92BE3-9C0B-44DD-ADEA-515240B79412}"/>
              </a:ext>
            </a:extLst>
          </p:cNvPr>
          <p:cNvSpPr txBox="1"/>
          <p:nvPr/>
        </p:nvSpPr>
        <p:spPr>
          <a:xfrm>
            <a:off x="455981" y="5030434"/>
            <a:ext cx="119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Leia (F, -)</a:t>
            </a:r>
          </a:p>
        </p:txBody>
      </p:sp>
      <p:pic>
        <p:nvPicPr>
          <p:cNvPr id="13" name="Picture 2" descr="Person Image Icon #219678 - Free Icons Library">
            <a:extLst>
              <a:ext uri="{FF2B5EF4-FFF2-40B4-BE49-F238E27FC236}">
                <a16:creationId xmlns:a16="http://schemas.microsoft.com/office/drawing/2014/main" id="{86D76878-A3A7-43C0-91C3-9B5F16462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33" y="5531302"/>
            <a:ext cx="476978" cy="657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57507AB-270F-41A1-B0C5-DCDE139F7ABC}"/>
              </a:ext>
            </a:extLst>
          </p:cNvPr>
          <p:cNvSpPr txBox="1"/>
          <p:nvPr/>
        </p:nvSpPr>
        <p:spPr>
          <a:xfrm>
            <a:off x="389307" y="6167214"/>
            <a:ext cx="1332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Han (M, -)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95DB24-E13B-4F67-9262-F6099EB3B70D}"/>
              </a:ext>
            </a:extLst>
          </p:cNvPr>
          <p:cNvSpPr/>
          <p:nvPr/>
        </p:nvSpPr>
        <p:spPr>
          <a:xfrm>
            <a:off x="1920739" y="3423880"/>
            <a:ext cx="442912" cy="442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ABF70-6F33-4E54-96B5-49B662FFFE8C}"/>
              </a:ext>
            </a:extLst>
          </p:cNvPr>
          <p:cNvSpPr/>
          <p:nvPr/>
        </p:nvSpPr>
        <p:spPr>
          <a:xfrm>
            <a:off x="2363651" y="3423879"/>
            <a:ext cx="442913" cy="44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A4C096-AB23-4BB1-B62F-ECBDF78E31DD}"/>
              </a:ext>
            </a:extLst>
          </p:cNvPr>
          <p:cNvSpPr txBox="1"/>
          <p:nvPr/>
        </p:nvSpPr>
        <p:spPr>
          <a:xfrm>
            <a:off x="408357" y="2776732"/>
            <a:ext cx="1321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Individual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DC311F-0998-4A71-951F-86B2469994FC}"/>
              </a:ext>
            </a:extLst>
          </p:cNvPr>
          <p:cNvSpPr txBox="1"/>
          <p:nvPr/>
        </p:nvSpPr>
        <p:spPr>
          <a:xfrm>
            <a:off x="1625464" y="2776731"/>
            <a:ext cx="18547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Feature Vector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Height, Weight, 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598D6-7F97-49FA-9C6F-524131C1BE9B}"/>
              </a:ext>
            </a:extLst>
          </p:cNvPr>
          <p:cNvSpPr/>
          <p:nvPr/>
        </p:nvSpPr>
        <p:spPr>
          <a:xfrm>
            <a:off x="2810798" y="3423880"/>
            <a:ext cx="442913" cy="44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E94DDF-B9EA-4FE5-87A9-16CE8775C1A0}"/>
              </a:ext>
            </a:extLst>
          </p:cNvPr>
          <p:cNvSpPr/>
          <p:nvPr/>
        </p:nvSpPr>
        <p:spPr>
          <a:xfrm>
            <a:off x="1920739" y="4601223"/>
            <a:ext cx="442912" cy="442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D9E09D-43B1-4C7B-82A9-812D45C12FE4}"/>
              </a:ext>
            </a:extLst>
          </p:cNvPr>
          <p:cNvSpPr/>
          <p:nvPr/>
        </p:nvSpPr>
        <p:spPr>
          <a:xfrm>
            <a:off x="2363651" y="4601222"/>
            <a:ext cx="442913" cy="44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105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B316A6-14E3-404A-B0E1-FDB290CFF2AB}"/>
              </a:ext>
            </a:extLst>
          </p:cNvPr>
          <p:cNvSpPr/>
          <p:nvPr/>
        </p:nvSpPr>
        <p:spPr>
          <a:xfrm>
            <a:off x="2810798" y="4601223"/>
            <a:ext cx="442913" cy="44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11EE90-0B83-4BBD-821C-573DE8FA6F50}"/>
              </a:ext>
            </a:extLst>
          </p:cNvPr>
          <p:cNvSpPr/>
          <p:nvPr/>
        </p:nvSpPr>
        <p:spPr>
          <a:xfrm>
            <a:off x="1916505" y="5747457"/>
            <a:ext cx="442912" cy="442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885850-6E4E-4382-9385-6221CECC9167}"/>
              </a:ext>
            </a:extLst>
          </p:cNvPr>
          <p:cNvSpPr/>
          <p:nvPr/>
        </p:nvSpPr>
        <p:spPr>
          <a:xfrm>
            <a:off x="2359417" y="5747456"/>
            <a:ext cx="442913" cy="44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179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0CB27-952B-4BC9-9BD3-6CE1205DEB52}"/>
              </a:ext>
            </a:extLst>
          </p:cNvPr>
          <p:cNvSpPr/>
          <p:nvPr/>
        </p:nvSpPr>
        <p:spPr>
          <a:xfrm>
            <a:off x="2806564" y="5747457"/>
            <a:ext cx="442913" cy="4429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29</a:t>
            </a:r>
          </a:p>
        </p:txBody>
      </p:sp>
      <p:pic>
        <p:nvPicPr>
          <p:cNvPr id="2056" name="Picture 8" descr="Bucket Container Pail - Free vector graphic on Pixabay">
            <a:extLst>
              <a:ext uri="{FF2B5EF4-FFF2-40B4-BE49-F238E27FC236}">
                <a16:creationId xmlns:a16="http://schemas.microsoft.com/office/drawing/2014/main" id="{AD2C01CC-92E0-4142-A12F-561B50EF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590" y="3330729"/>
            <a:ext cx="817810" cy="13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Bucket Container Pail - Free vector graphic on Pixabay">
            <a:extLst>
              <a:ext uri="{FF2B5EF4-FFF2-40B4-BE49-F238E27FC236}">
                <a16:creationId xmlns:a16="http://schemas.microsoft.com/office/drawing/2014/main" id="{48D26BF9-0EBB-4A94-A798-53D342E3B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590" y="4941542"/>
            <a:ext cx="817810" cy="138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63FCBC8-F8DC-4246-8942-8FD8635D8151}"/>
              </a:ext>
            </a:extLst>
          </p:cNvPr>
          <p:cNvSpPr txBox="1"/>
          <p:nvPr/>
        </p:nvSpPr>
        <p:spPr>
          <a:xfrm>
            <a:off x="5484218" y="4180794"/>
            <a:ext cx="750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v</a:t>
            </a:r>
            <a:r>
              <a:rPr lang="en-US" b="0" baseline="-25000" dirty="0"/>
              <a:t>1</a:t>
            </a:r>
            <a:r>
              <a:rPr lang="en-US" b="0" dirty="0"/>
              <a:t>=.5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7341B6-D2A5-47AF-9488-2D0F783BFCE7}"/>
              </a:ext>
            </a:extLst>
          </p:cNvPr>
          <p:cNvSpPr txBox="1"/>
          <p:nvPr/>
        </p:nvSpPr>
        <p:spPr>
          <a:xfrm>
            <a:off x="5502340" y="5792335"/>
            <a:ext cx="750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v</a:t>
            </a:r>
            <a:r>
              <a:rPr lang="en-US" baseline="-25000" dirty="0"/>
              <a:t>2</a:t>
            </a:r>
            <a:r>
              <a:rPr lang="en-US" b="0" dirty="0"/>
              <a:t>=0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24B30D-BFDB-47C4-9884-5053DF0B1748}"/>
              </a:ext>
            </a:extLst>
          </p:cNvPr>
          <p:cNvCxnSpPr>
            <a:stCxn id="21" idx="3"/>
          </p:cNvCxnSpPr>
          <p:nvPr/>
        </p:nvCxnSpPr>
        <p:spPr>
          <a:xfrm>
            <a:off x="3253711" y="3645337"/>
            <a:ext cx="2230507" cy="69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3644331-F722-48C1-8874-12C06B3C8E9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253711" y="4550126"/>
            <a:ext cx="2217119" cy="27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E5E28BE-8E35-4040-B5B8-C7C84501E8C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3249477" y="5910326"/>
            <a:ext cx="2230007" cy="58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B56EE1A-FE39-4526-953A-49B6D26EC3B2}"/>
              </a:ext>
            </a:extLst>
          </p:cNvPr>
          <p:cNvSpPr txBox="1"/>
          <p:nvPr/>
        </p:nvSpPr>
        <p:spPr>
          <a:xfrm>
            <a:off x="3397427" y="5969200"/>
            <a:ext cx="21093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00B050"/>
                </a:solidFill>
              </a:rPr>
              <a:t>Map feature vectors to risk buckets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12A940-E95E-40AA-923C-4A1BA97CB077}"/>
              </a:ext>
            </a:extLst>
          </p:cNvPr>
          <p:cNvSpPr txBox="1"/>
          <p:nvPr/>
        </p:nvSpPr>
        <p:spPr>
          <a:xfrm>
            <a:off x="4923932" y="2784894"/>
            <a:ext cx="18547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Risk Bins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With “scores” v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60BB1FC-BB60-4F75-A5CA-B6B80FE8D2AB}"/>
              </a:ext>
            </a:extLst>
          </p:cNvPr>
          <p:cNvSpPr/>
          <p:nvPr/>
        </p:nvSpPr>
        <p:spPr>
          <a:xfrm>
            <a:off x="7887940" y="4241052"/>
            <a:ext cx="663217" cy="6632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+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C3A99E5-BFD2-4628-9A84-4B34E06434CE}"/>
              </a:ext>
            </a:extLst>
          </p:cNvPr>
          <p:cNvSpPr/>
          <p:nvPr/>
        </p:nvSpPr>
        <p:spPr>
          <a:xfrm>
            <a:off x="7895701" y="5162679"/>
            <a:ext cx="663217" cy="663217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/>
              <a:t>-</a:t>
            </a:r>
            <a:endParaRPr lang="en-US" sz="54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CB1ACA-881B-46D9-A368-76788DB96E24}"/>
              </a:ext>
            </a:extLst>
          </p:cNvPr>
          <p:cNvCxnSpPr>
            <a:cxnSpLocks/>
            <a:stCxn id="35" idx="3"/>
            <a:endCxn id="44" idx="2"/>
          </p:cNvCxnSpPr>
          <p:nvPr/>
        </p:nvCxnSpPr>
        <p:spPr>
          <a:xfrm>
            <a:off x="6235012" y="4365460"/>
            <a:ext cx="1652928" cy="207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4F2C75-B229-4B31-893C-D5F6E86E6F4D}"/>
              </a:ext>
            </a:extLst>
          </p:cNvPr>
          <p:cNvCxnSpPr>
            <a:cxnSpLocks/>
            <a:stCxn id="35" idx="3"/>
            <a:endCxn id="54" idx="1"/>
          </p:cNvCxnSpPr>
          <p:nvPr/>
        </p:nvCxnSpPr>
        <p:spPr>
          <a:xfrm>
            <a:off x="6235012" y="4365460"/>
            <a:ext cx="1757815" cy="894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977681-61B1-4320-B98A-CC915FA69034}"/>
              </a:ext>
            </a:extLst>
          </p:cNvPr>
          <p:cNvCxnSpPr>
            <a:cxnSpLocks/>
            <a:stCxn id="36" idx="3"/>
            <a:endCxn id="44" idx="3"/>
          </p:cNvCxnSpPr>
          <p:nvPr/>
        </p:nvCxnSpPr>
        <p:spPr>
          <a:xfrm flipV="1">
            <a:off x="6253134" y="4807143"/>
            <a:ext cx="1731932" cy="1169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400BB4-5F21-477A-BC36-33A8F453A0FC}"/>
              </a:ext>
            </a:extLst>
          </p:cNvPr>
          <p:cNvCxnSpPr>
            <a:cxnSpLocks/>
            <a:stCxn id="36" idx="3"/>
            <a:endCxn id="54" idx="2"/>
          </p:cNvCxnSpPr>
          <p:nvPr/>
        </p:nvCxnSpPr>
        <p:spPr>
          <a:xfrm flipV="1">
            <a:off x="6253134" y="5494288"/>
            <a:ext cx="1642567" cy="482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F1BFECD-3FD0-4A21-9E56-B4F984471573}"/>
              </a:ext>
            </a:extLst>
          </p:cNvPr>
          <p:cNvSpPr txBox="1"/>
          <p:nvPr/>
        </p:nvSpPr>
        <p:spPr>
          <a:xfrm>
            <a:off x="6320150" y="5832122"/>
            <a:ext cx="15936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1" dirty="0">
                <a:solidFill>
                  <a:srgbClr val="00B050"/>
                </a:solidFill>
              </a:rPr>
              <a:t>Score buckets according to positive rate</a:t>
            </a:r>
            <a:endParaRPr lang="en-US" sz="1600" i="1" dirty="0">
              <a:solidFill>
                <a:srgbClr val="00B050"/>
              </a:solidFill>
            </a:endParaRPr>
          </a:p>
        </p:txBody>
      </p:sp>
      <p:sp>
        <p:nvSpPr>
          <p:cNvPr id="2053" name="Rectangle 2052">
            <a:extLst>
              <a:ext uri="{FF2B5EF4-FFF2-40B4-BE49-F238E27FC236}">
                <a16:creationId xmlns:a16="http://schemas.microsoft.com/office/drawing/2014/main" id="{A0225C91-53E5-44AE-ADEA-6EE50B5264A3}"/>
              </a:ext>
            </a:extLst>
          </p:cNvPr>
          <p:cNvSpPr/>
          <p:nvPr/>
        </p:nvSpPr>
        <p:spPr>
          <a:xfrm>
            <a:off x="5360316" y="3318922"/>
            <a:ext cx="923873" cy="15946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7B5C795-FF54-49C2-A596-CCF4142CFD37}"/>
              </a:ext>
            </a:extLst>
          </p:cNvPr>
          <p:cNvSpPr/>
          <p:nvPr/>
        </p:nvSpPr>
        <p:spPr>
          <a:xfrm>
            <a:off x="5359508" y="4913550"/>
            <a:ext cx="923873" cy="15946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5BF30A1-A4A4-4F3A-A139-99EA6CD21A84}"/>
              </a:ext>
            </a:extLst>
          </p:cNvPr>
          <p:cNvSpPr txBox="1"/>
          <p:nvPr/>
        </p:nvSpPr>
        <p:spPr>
          <a:xfrm>
            <a:off x="7313511" y="2776445"/>
            <a:ext cx="185470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Classification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</a:rPr>
              <a:t>+ Jedi, - Not Jedi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481E0C-B2E6-4F7A-BD5F-4357F318B740}"/>
              </a:ext>
            </a:extLst>
          </p:cNvPr>
          <p:cNvSpPr txBox="1"/>
          <p:nvPr/>
        </p:nvSpPr>
        <p:spPr>
          <a:xfrm>
            <a:off x="6524359" y="5167472"/>
            <a:ext cx="673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0%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6C1C697-4A68-4534-A5D2-09FE2E3FEC62}"/>
              </a:ext>
            </a:extLst>
          </p:cNvPr>
          <p:cNvSpPr txBox="1"/>
          <p:nvPr/>
        </p:nvSpPr>
        <p:spPr>
          <a:xfrm>
            <a:off x="6926687" y="5322322"/>
            <a:ext cx="84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FC1294-65B6-4253-AE83-42A6F3DF878E}"/>
              </a:ext>
            </a:extLst>
          </p:cNvPr>
          <p:cNvSpPr txBox="1"/>
          <p:nvPr/>
        </p:nvSpPr>
        <p:spPr>
          <a:xfrm>
            <a:off x="6778182" y="4404820"/>
            <a:ext cx="84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B1E3477-579E-480A-9E39-AF6481AE072F}"/>
              </a:ext>
            </a:extLst>
          </p:cNvPr>
          <p:cNvSpPr txBox="1"/>
          <p:nvPr/>
        </p:nvSpPr>
        <p:spPr>
          <a:xfrm>
            <a:off x="6586802" y="4694609"/>
            <a:ext cx="844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F2D6A1F-1692-478B-8938-826AE8F33C9E}"/>
              </a:ext>
            </a:extLst>
          </p:cNvPr>
          <p:cNvSpPr txBox="1"/>
          <p:nvPr/>
        </p:nvSpPr>
        <p:spPr>
          <a:xfrm>
            <a:off x="5688589" y="586080"/>
            <a:ext cx="30177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Warning</a:t>
            </a:r>
            <a:r>
              <a:rPr lang="en-US" sz="1200" b="1" dirty="0"/>
              <a:t>: </a:t>
            </a:r>
            <a:r>
              <a:rPr lang="en-US" sz="1200" dirty="0"/>
              <a:t>For simplicity purposes, this uses binary gender labels, which may not reflect all possible groups in the data. The issue of datasets using binary gender labels is common and a current topic of interest in fair data collection.</a:t>
            </a:r>
          </a:p>
        </p:txBody>
      </p:sp>
    </p:spTree>
    <p:extLst>
      <p:ext uri="{BB962C8B-B14F-4D97-AF65-F5344CB8AC3E}">
        <p14:creationId xmlns:p14="http://schemas.microsoft.com/office/powerpoint/2010/main" val="236903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2051" grpId="0" animBg="1"/>
      <p:bldP spid="6" grpId="0"/>
      <p:bldP spid="8" grpId="0"/>
      <p:bldP spid="14" grpId="0"/>
      <p:bldP spid="15" grpId="0" animBg="1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5" grpId="0"/>
      <p:bldP spid="36" grpId="0"/>
      <p:bldP spid="46" grpId="0"/>
      <p:bldP spid="51" grpId="0"/>
      <p:bldP spid="44" grpId="0" animBg="1"/>
      <p:bldP spid="54" grpId="0" animBg="1"/>
      <p:bldP spid="72" grpId="0"/>
      <p:bldP spid="2053" grpId="0" animBg="1"/>
      <p:bldP spid="78" grpId="0" animBg="1"/>
      <p:bldP spid="80" grpId="0"/>
      <p:bldP spid="82" grpId="0"/>
      <p:bldP spid="83" grpId="0"/>
      <p:bldP spid="84" grpId="0"/>
      <p:bldP spid="85" grpId="0"/>
      <p:bldP spid="8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85DC-4C26-4E85-AB0A-AD003313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 By Risk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6CB8B-D729-490F-8FDF-AA61758CF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4048463" cy="4373563"/>
          </a:xfrm>
        </p:spPr>
        <p:txBody>
          <a:bodyPr>
            <a:normAutofit/>
          </a:bodyPr>
          <a:lstStyle/>
          <a:p>
            <a:r>
              <a:rPr lang="en-US" dirty="0"/>
              <a:t>Calibration within groups: </a:t>
            </a:r>
            <a:r>
              <a:rPr lang="en-US" b="0" dirty="0"/>
              <a:t>in any bin, men and women have the same chance of jedi classification.</a:t>
            </a:r>
          </a:p>
          <a:p>
            <a:endParaRPr lang="en-US" b="0" dirty="0"/>
          </a:p>
          <a:p>
            <a:r>
              <a:rPr lang="en-US" dirty="0"/>
              <a:t>Negative class balance:</a:t>
            </a:r>
            <a:r>
              <a:rPr lang="en-US" b="0" dirty="0"/>
              <a:t> the average scores of non-jedi men and women are equal</a:t>
            </a:r>
          </a:p>
          <a:p>
            <a:endParaRPr lang="en-US" b="0" dirty="0"/>
          </a:p>
          <a:p>
            <a:r>
              <a:rPr lang="en-US" dirty="0"/>
              <a:t>Positive class balance:</a:t>
            </a:r>
            <a:r>
              <a:rPr lang="en-US" b="0" dirty="0"/>
              <a:t> the average score of jedi men and women are equal.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E426A-ACB8-4BB9-A0D8-C9754EB5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8" descr="Bucket Container Pail - Free vector graphic on Pixabay">
            <a:extLst>
              <a:ext uri="{FF2B5EF4-FFF2-40B4-BE49-F238E27FC236}">
                <a16:creationId xmlns:a16="http://schemas.microsoft.com/office/drawing/2014/main" id="{5AACE3E7-CF63-470C-8CCA-E3FDD6A9F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172" y="1387563"/>
            <a:ext cx="927745" cy="156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400F00-5445-4894-8088-AA0DAAF660BC}"/>
              </a:ext>
            </a:extLst>
          </p:cNvPr>
          <p:cNvSpPr/>
          <p:nvPr/>
        </p:nvSpPr>
        <p:spPr>
          <a:xfrm>
            <a:off x="7164189" y="1710921"/>
            <a:ext cx="408469" cy="4084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986CC6-9ACC-4E49-9815-A2933730D73C}"/>
              </a:ext>
            </a:extLst>
          </p:cNvPr>
          <p:cNvSpPr/>
          <p:nvPr/>
        </p:nvSpPr>
        <p:spPr>
          <a:xfrm>
            <a:off x="7171950" y="2676363"/>
            <a:ext cx="408469" cy="4084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-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E5FD6-DAF7-41F5-AC34-3E90FE6E2307}"/>
              </a:ext>
            </a:extLst>
          </p:cNvPr>
          <p:cNvSpPr txBox="1"/>
          <p:nvPr/>
        </p:nvSpPr>
        <p:spPr>
          <a:xfrm>
            <a:off x="4792101" y="2875380"/>
            <a:ext cx="835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/>
              <a:t>v</a:t>
            </a:r>
            <a:r>
              <a:rPr lang="en-US" baseline="-25000" dirty="0" err="1"/>
              <a:t>b</a:t>
            </a:r>
            <a:r>
              <a:rPr lang="en-US" b="0" dirty="0"/>
              <a:t>=.</a:t>
            </a:r>
            <a:r>
              <a:rPr lang="en-US" dirty="0"/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D05E2B-FB18-42AA-8A54-0003C678B097}"/>
              </a:ext>
            </a:extLst>
          </p:cNvPr>
          <p:cNvCxnSpPr>
            <a:cxnSpLocks/>
            <a:stCxn id="15" idx="3"/>
            <a:endCxn id="6" idx="2"/>
          </p:cNvCxnSpPr>
          <p:nvPr/>
        </p:nvCxnSpPr>
        <p:spPr>
          <a:xfrm flipV="1">
            <a:off x="5661954" y="1915156"/>
            <a:ext cx="1502235" cy="40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A44881-F075-4B66-ADE7-650F88965E8D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>
          <a:xfrm>
            <a:off x="5661954" y="2320823"/>
            <a:ext cx="1509996" cy="559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5B3CAAA-BA56-4162-85C6-8977FA1A45C6}"/>
              </a:ext>
            </a:extLst>
          </p:cNvPr>
          <p:cNvSpPr/>
          <p:nvPr/>
        </p:nvSpPr>
        <p:spPr>
          <a:xfrm>
            <a:off x="4739047" y="2177925"/>
            <a:ext cx="922907" cy="285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Women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71C039-E461-402B-AFE7-A95CCFC0986A}"/>
              </a:ext>
            </a:extLst>
          </p:cNvPr>
          <p:cNvSpPr/>
          <p:nvPr/>
        </p:nvSpPr>
        <p:spPr>
          <a:xfrm>
            <a:off x="4741615" y="2519722"/>
            <a:ext cx="922904" cy="285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B22D47-C99D-40D3-83A2-13FAFB5571F4}"/>
              </a:ext>
            </a:extLst>
          </p:cNvPr>
          <p:cNvCxnSpPr>
            <a:cxnSpLocks/>
            <a:stCxn id="16" idx="3"/>
            <a:endCxn id="6" idx="2"/>
          </p:cNvCxnSpPr>
          <p:nvPr/>
        </p:nvCxnSpPr>
        <p:spPr>
          <a:xfrm flipV="1">
            <a:off x="5664519" y="1915156"/>
            <a:ext cx="1499670" cy="74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7B55D-3625-435F-9302-13D5CD6C700D}"/>
              </a:ext>
            </a:extLst>
          </p:cNvPr>
          <p:cNvCxnSpPr>
            <a:cxnSpLocks/>
            <a:stCxn id="16" idx="3"/>
            <a:endCxn id="7" idx="2"/>
          </p:cNvCxnSpPr>
          <p:nvPr/>
        </p:nvCxnSpPr>
        <p:spPr>
          <a:xfrm>
            <a:off x="5664519" y="2662620"/>
            <a:ext cx="1507431" cy="21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FD87C0-B9DD-487A-BD0D-5A2E182B92C9}"/>
              </a:ext>
            </a:extLst>
          </p:cNvPr>
          <p:cNvSpPr txBox="1"/>
          <p:nvPr/>
        </p:nvSpPr>
        <p:spPr>
          <a:xfrm>
            <a:off x="6291032" y="1807439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40%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BBBC2C-FB61-4C7E-A21F-EB01972040BA}"/>
              </a:ext>
            </a:extLst>
          </p:cNvPr>
          <p:cNvSpPr txBox="1"/>
          <p:nvPr/>
        </p:nvSpPr>
        <p:spPr>
          <a:xfrm>
            <a:off x="6639685" y="2051577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40%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A078DA-283D-47DC-A1B6-C30D7EF455C0}"/>
              </a:ext>
            </a:extLst>
          </p:cNvPr>
          <p:cNvSpPr txBox="1"/>
          <p:nvPr/>
        </p:nvSpPr>
        <p:spPr>
          <a:xfrm>
            <a:off x="6452442" y="2422878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60%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E199EE-3ABE-4D23-8B50-CBA287F0D7A6}"/>
              </a:ext>
            </a:extLst>
          </p:cNvPr>
          <p:cNvSpPr txBox="1"/>
          <p:nvPr/>
        </p:nvSpPr>
        <p:spPr>
          <a:xfrm>
            <a:off x="6328375" y="2767721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60%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93AF03-3840-4F8B-8CCE-637902D1C8AD}"/>
              </a:ext>
            </a:extLst>
          </p:cNvPr>
          <p:cNvSpPr txBox="1"/>
          <p:nvPr/>
        </p:nvSpPr>
        <p:spPr>
          <a:xfrm>
            <a:off x="4431447" y="3371604"/>
            <a:ext cx="119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Leia (F, -)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D18D98-BEA1-471E-BD8C-2D2ED4134144}"/>
              </a:ext>
            </a:extLst>
          </p:cNvPr>
          <p:cNvSpPr txBox="1"/>
          <p:nvPr/>
        </p:nvSpPr>
        <p:spPr>
          <a:xfrm>
            <a:off x="4431447" y="4026255"/>
            <a:ext cx="1332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Han (M, -)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D352CB-E241-4C6A-904B-E05B911D7B61}"/>
              </a:ext>
            </a:extLst>
          </p:cNvPr>
          <p:cNvSpPr txBox="1"/>
          <p:nvPr/>
        </p:nvSpPr>
        <p:spPr>
          <a:xfrm>
            <a:off x="4431447" y="3626133"/>
            <a:ext cx="1507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Padme (F, -)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55FDC5-ACE2-4247-BE66-9CD1C7D3671C}"/>
              </a:ext>
            </a:extLst>
          </p:cNvPr>
          <p:cNvSpPr txBox="1"/>
          <p:nvPr/>
        </p:nvSpPr>
        <p:spPr>
          <a:xfrm>
            <a:off x="4431446" y="4315350"/>
            <a:ext cx="17252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Chewie (M, -)</a:t>
            </a:r>
            <a:endParaRPr lang="en-US" dirty="0"/>
          </a:p>
        </p:txBody>
      </p:sp>
      <p:pic>
        <p:nvPicPr>
          <p:cNvPr id="47" name="Picture 8" descr="Bucket Container Pail - Free vector graphic on Pixabay">
            <a:extLst>
              <a:ext uri="{FF2B5EF4-FFF2-40B4-BE49-F238E27FC236}">
                <a16:creationId xmlns:a16="http://schemas.microsoft.com/office/drawing/2014/main" id="{915539A3-A1F3-47DF-B254-7F5EBE1F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685" y="3393116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Bucket Container Pail - Free vector graphic on Pixabay">
            <a:extLst>
              <a:ext uri="{FF2B5EF4-FFF2-40B4-BE49-F238E27FC236}">
                <a16:creationId xmlns:a16="http://schemas.microsoft.com/office/drawing/2014/main" id="{87C0F589-8059-4C5B-9A72-1CAB46438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40" y="4050663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483E44D-1C77-44DB-8508-2135EAAC319E}"/>
              </a:ext>
            </a:extLst>
          </p:cNvPr>
          <p:cNvSpPr txBox="1"/>
          <p:nvPr/>
        </p:nvSpPr>
        <p:spPr>
          <a:xfrm>
            <a:off x="6586749" y="3608071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0.6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63A8DC-E2CD-439A-AAFC-F7503ABF8870}"/>
              </a:ext>
            </a:extLst>
          </p:cNvPr>
          <p:cNvSpPr txBox="1"/>
          <p:nvPr/>
        </p:nvSpPr>
        <p:spPr>
          <a:xfrm>
            <a:off x="6566780" y="4294532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0.</a:t>
            </a:r>
            <a:r>
              <a:rPr lang="en-US" sz="1400" dirty="0"/>
              <a:t>4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917BE4-4CE7-4390-B8DA-884A18AED147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5481357" y="3564597"/>
            <a:ext cx="1105392" cy="19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DA5F8E-316B-481C-85BD-930F34B7E8CE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5816847" y="3820759"/>
            <a:ext cx="749933" cy="627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BE40474-79B9-460D-83C2-08534109497D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5593046" y="3761960"/>
            <a:ext cx="993703" cy="4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D3F44F-854A-4885-8D26-D2342E89D06A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5958846" y="4448421"/>
            <a:ext cx="607934" cy="7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DAA73AF-75C4-46CA-B4E5-813B3A9D6D30}"/>
              </a:ext>
            </a:extLst>
          </p:cNvPr>
          <p:cNvSpPr txBox="1"/>
          <p:nvPr/>
        </p:nvSpPr>
        <p:spPr>
          <a:xfrm>
            <a:off x="7111931" y="3478612"/>
            <a:ext cx="17252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Average Scores</a:t>
            </a:r>
          </a:p>
          <a:p>
            <a:r>
              <a:rPr lang="en-US" sz="1600" dirty="0"/>
              <a:t>Women: 0.5</a:t>
            </a:r>
          </a:p>
          <a:p>
            <a:r>
              <a:rPr lang="en-US" sz="1600" dirty="0"/>
              <a:t>Men: 0.5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27DC95-630B-4860-A124-B88B28E495F6}"/>
              </a:ext>
            </a:extLst>
          </p:cNvPr>
          <p:cNvSpPr txBox="1"/>
          <p:nvPr/>
        </p:nvSpPr>
        <p:spPr>
          <a:xfrm>
            <a:off x="4505663" y="5247431"/>
            <a:ext cx="1651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Ahsoka (F, +)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BA24AB-791F-402A-83D9-BCE3E6ECAEB1}"/>
              </a:ext>
            </a:extLst>
          </p:cNvPr>
          <p:cNvSpPr txBox="1"/>
          <p:nvPr/>
        </p:nvSpPr>
        <p:spPr>
          <a:xfrm>
            <a:off x="4495023" y="6063605"/>
            <a:ext cx="1538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Luke (M, +)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C4C044-9FD3-42ED-9450-3372309E979E}"/>
              </a:ext>
            </a:extLst>
          </p:cNvPr>
          <p:cNvSpPr txBox="1"/>
          <p:nvPr/>
        </p:nvSpPr>
        <p:spPr>
          <a:xfrm>
            <a:off x="4505664" y="5501960"/>
            <a:ext cx="1507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Rey (F, +)</a:t>
            </a:r>
          </a:p>
        </p:txBody>
      </p:sp>
      <p:pic>
        <p:nvPicPr>
          <p:cNvPr id="71" name="Picture 8" descr="Bucket Container Pail - Free vector graphic on Pixabay">
            <a:extLst>
              <a:ext uri="{FF2B5EF4-FFF2-40B4-BE49-F238E27FC236}">
                <a16:creationId xmlns:a16="http://schemas.microsoft.com/office/drawing/2014/main" id="{488083BE-2AEC-4F43-976E-5D467F511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02" y="4783168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8" descr="Bucket Container Pail - Free vector graphic on Pixabay">
            <a:extLst>
              <a:ext uri="{FF2B5EF4-FFF2-40B4-BE49-F238E27FC236}">
                <a16:creationId xmlns:a16="http://schemas.microsoft.com/office/drawing/2014/main" id="{6EC3CFB9-DF91-4AC7-9A0C-F2A4403A5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757" y="5440715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61EC6DE-913E-42C7-9D13-7A30E3E38367}"/>
              </a:ext>
            </a:extLst>
          </p:cNvPr>
          <p:cNvSpPr txBox="1"/>
          <p:nvPr/>
        </p:nvSpPr>
        <p:spPr>
          <a:xfrm>
            <a:off x="6660966" y="4998123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0.8</a:t>
            </a:r>
            <a:endParaRPr 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F4D9A7C-02A1-45A3-A1AA-896DA807C0B6}"/>
              </a:ext>
            </a:extLst>
          </p:cNvPr>
          <p:cNvSpPr txBox="1"/>
          <p:nvPr/>
        </p:nvSpPr>
        <p:spPr>
          <a:xfrm>
            <a:off x="6640997" y="5684584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0.6</a:t>
            </a:r>
            <a:endParaRPr lang="en-US" sz="14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13CE3C-B695-4A0F-9CBC-966121FC8EC4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5958846" y="5152012"/>
            <a:ext cx="70212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087BE6A-8877-40E0-B824-667408BE417A}"/>
              </a:ext>
            </a:extLst>
          </p:cNvPr>
          <p:cNvCxnSpPr>
            <a:cxnSpLocks/>
            <a:endCxn id="83" idx="1"/>
          </p:cNvCxnSpPr>
          <p:nvPr/>
        </p:nvCxnSpPr>
        <p:spPr>
          <a:xfrm>
            <a:off x="5646880" y="5717976"/>
            <a:ext cx="984592" cy="76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2D66859-5937-42F2-9CAD-3FED939A6025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5805181" y="5838473"/>
            <a:ext cx="83581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C7848A3-C501-493E-B7A8-7FCE562E6D75}"/>
              </a:ext>
            </a:extLst>
          </p:cNvPr>
          <p:cNvSpPr txBox="1"/>
          <p:nvPr/>
        </p:nvSpPr>
        <p:spPr>
          <a:xfrm>
            <a:off x="7186148" y="5068689"/>
            <a:ext cx="17252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Average Scores</a:t>
            </a:r>
          </a:p>
          <a:p>
            <a:r>
              <a:rPr lang="en-US" sz="1600" dirty="0"/>
              <a:t>Women: 0.6</a:t>
            </a:r>
          </a:p>
          <a:p>
            <a:r>
              <a:rPr lang="en-US" sz="1600" dirty="0"/>
              <a:t>Men: 0.6</a:t>
            </a:r>
          </a:p>
        </p:txBody>
      </p:sp>
      <p:pic>
        <p:nvPicPr>
          <p:cNvPr id="82" name="Picture 8" descr="Bucket Container Pail - Free vector graphic on Pixabay">
            <a:extLst>
              <a:ext uri="{FF2B5EF4-FFF2-40B4-BE49-F238E27FC236}">
                <a16:creationId xmlns:a16="http://schemas.microsoft.com/office/drawing/2014/main" id="{D46AB981-758B-45F7-A06A-9D32D878D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32" y="6088415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A00583B3-01A9-435B-86ED-D6855EA582CE}"/>
              </a:ext>
            </a:extLst>
          </p:cNvPr>
          <p:cNvSpPr txBox="1"/>
          <p:nvPr/>
        </p:nvSpPr>
        <p:spPr>
          <a:xfrm>
            <a:off x="6631472" y="6332284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0.</a:t>
            </a:r>
            <a:r>
              <a:rPr lang="en-US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2565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5" grpId="0" animBg="1"/>
      <p:bldP spid="16" grpId="0" animBg="1"/>
      <p:bldP spid="27" grpId="0"/>
      <p:bldP spid="28" grpId="0"/>
      <p:bldP spid="29" grpId="0"/>
      <p:bldP spid="30" grpId="0"/>
      <p:bldP spid="40" grpId="0"/>
      <p:bldP spid="41" grpId="0"/>
      <p:bldP spid="45" grpId="0"/>
      <p:bldP spid="46" grpId="0"/>
      <p:bldP spid="49" grpId="0"/>
      <p:bldP spid="50" grpId="0"/>
      <p:bldP spid="67" grpId="0"/>
      <p:bldP spid="68" grpId="0"/>
      <p:bldP spid="69" grpId="0"/>
      <p:bldP spid="73" grpId="0"/>
      <p:bldP spid="74" grpId="0"/>
      <p:bldP spid="79" grpId="0"/>
      <p:bldP spid="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75BE-19EC-49CA-83A3-57FF8B7C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Perplexing Case: Recidivism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E61D-A567-4E40-99C6-33D9832F7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COMPAS risk tool:</a:t>
            </a:r>
            <a:r>
              <a:rPr lang="en-US" b="0" dirty="0">
                <a:solidFill>
                  <a:srgbClr val="C00000"/>
                </a:solidFill>
              </a:rPr>
              <a:t> </a:t>
            </a:r>
            <a:r>
              <a:rPr lang="en-US" b="0" dirty="0"/>
              <a:t>an intelligent system used by the criminal justice system to assign an estimated chance of convicted criminals to commit </a:t>
            </a:r>
            <a:r>
              <a:rPr lang="en-US" b="0" dirty="0" err="1"/>
              <a:t>reoffenses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dirty="0"/>
              <a:t>Angwin et al.:</a:t>
            </a:r>
            <a:r>
              <a:rPr lang="en-US" b="0" dirty="0"/>
              <a:t> claimed that COMPAS discriminated against race because it failed to achieve both </a:t>
            </a:r>
            <a:r>
              <a:rPr lang="en-US" b="0" i="1" u="sng" dirty="0"/>
              <a:t>negative class balance</a:t>
            </a:r>
            <a:r>
              <a:rPr lang="en-US" b="0" dirty="0"/>
              <a:t> and </a:t>
            </a:r>
            <a:r>
              <a:rPr lang="en-US" b="0" i="1" u="sng" dirty="0"/>
              <a:t>positive class balance.</a:t>
            </a:r>
            <a:endParaRPr lang="en-US" b="0" u="sng" dirty="0"/>
          </a:p>
          <a:p>
            <a:endParaRPr lang="en-US" b="0" dirty="0"/>
          </a:p>
          <a:p>
            <a:r>
              <a:rPr lang="en-US" dirty="0"/>
              <a:t>Counter:</a:t>
            </a:r>
            <a:r>
              <a:rPr lang="en-US" b="0" dirty="0"/>
              <a:t> claimed COMPAS does not discriminate because it achieves </a:t>
            </a:r>
            <a:r>
              <a:rPr lang="en-US" b="0" i="1" u="sng" dirty="0"/>
              <a:t>calibration within groups</a:t>
            </a:r>
            <a:r>
              <a:rPr lang="en-US" b="0" i="1" dirty="0"/>
              <a:t>.</a:t>
            </a:r>
          </a:p>
          <a:p>
            <a:endParaRPr lang="en-US" b="0" i="1" dirty="0"/>
          </a:p>
          <a:p>
            <a:r>
              <a:rPr lang="en-US" b="0" i="1" dirty="0"/>
              <a:t>Does that mean it’s okay or bad?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A5187-4DA0-406C-99BA-54C7AEC0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DD8C27-1936-49BF-A8FA-935161B9F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335" y="2352675"/>
            <a:ext cx="1501065" cy="1358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527168-AF2D-40A6-AB5B-4E2C0B157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025" y="2352675"/>
            <a:ext cx="1477238" cy="131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1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034CE-2E36-47DC-BA64-66C4DB72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many conditions can we get simultaneously?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BECAD-C77E-42D9-B7BF-9B582819C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480" y="1584597"/>
            <a:ext cx="3811905" cy="4525963"/>
          </a:xfrm>
        </p:spPr>
        <p:txBody>
          <a:bodyPr/>
          <a:lstStyle/>
          <a:p>
            <a:r>
              <a:rPr lang="en-US" dirty="0"/>
              <a:t>Perfect prediction:</a:t>
            </a:r>
            <a:r>
              <a:rPr lang="en-US" b="0" dirty="0"/>
              <a:t> We are given who is a jedi.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31294C-D118-43C7-9034-94D32FFC3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6735" y="1574800"/>
            <a:ext cx="3996690" cy="4525963"/>
          </a:xfrm>
        </p:spPr>
        <p:txBody>
          <a:bodyPr/>
          <a:lstStyle/>
          <a:p>
            <a:r>
              <a:rPr lang="en-US" dirty="0"/>
              <a:t>Equal base rates: </a:t>
            </a:r>
            <a:r>
              <a:rPr lang="en-US" b="0" dirty="0"/>
              <a:t>Men and women are equally likely to be jedis.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F6190-1456-43E6-BB88-1E9E4673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2" descr="Person Image Icon #219678 - Free Icons Library">
            <a:extLst>
              <a:ext uri="{FF2B5EF4-FFF2-40B4-BE49-F238E27FC236}">
                <a16:creationId xmlns:a16="http://schemas.microsoft.com/office/drawing/2014/main" id="{C298A005-4A77-4813-BCDC-4927A0163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27" y="3031206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19DB70-A9B5-4EB0-9051-6FC8EA86E235}"/>
              </a:ext>
            </a:extLst>
          </p:cNvPr>
          <p:cNvSpPr txBox="1"/>
          <p:nvPr/>
        </p:nvSpPr>
        <p:spPr>
          <a:xfrm>
            <a:off x="547550" y="3455659"/>
            <a:ext cx="1493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Luke (M, +)</a:t>
            </a:r>
            <a:endParaRPr lang="en-US" sz="1400" dirty="0"/>
          </a:p>
        </p:txBody>
      </p:sp>
      <p:pic>
        <p:nvPicPr>
          <p:cNvPr id="8" name="Picture 2" descr="Person Image Icon #219678 - Free Icons Library">
            <a:extLst>
              <a:ext uri="{FF2B5EF4-FFF2-40B4-BE49-F238E27FC236}">
                <a16:creationId xmlns:a16="http://schemas.microsoft.com/office/drawing/2014/main" id="{B0A996B5-FC48-4544-9982-C1556579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27" y="3827212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11C59D-CF36-4C25-9D07-D67143F73690}"/>
              </a:ext>
            </a:extLst>
          </p:cNvPr>
          <p:cNvSpPr txBox="1"/>
          <p:nvPr/>
        </p:nvSpPr>
        <p:spPr>
          <a:xfrm>
            <a:off x="642800" y="4251665"/>
            <a:ext cx="1627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Leia (F, -)</a:t>
            </a:r>
          </a:p>
        </p:txBody>
      </p:sp>
      <p:pic>
        <p:nvPicPr>
          <p:cNvPr id="10" name="Picture 2" descr="Person Image Icon #219678 - Free Icons Library">
            <a:extLst>
              <a:ext uri="{FF2B5EF4-FFF2-40B4-BE49-F238E27FC236}">
                <a16:creationId xmlns:a16="http://schemas.microsoft.com/office/drawing/2014/main" id="{E48B4AD1-8301-4EF0-B009-F8FD74368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27" y="4640142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C8CAEA-A6AA-45B4-8C8A-B263A8751961}"/>
              </a:ext>
            </a:extLst>
          </p:cNvPr>
          <p:cNvSpPr txBox="1"/>
          <p:nvPr/>
        </p:nvSpPr>
        <p:spPr>
          <a:xfrm>
            <a:off x="633276" y="5059833"/>
            <a:ext cx="1627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Han (M, -)</a:t>
            </a:r>
            <a:endParaRPr lang="en-US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37D1EA-AB70-4FAB-B83E-A43288AF82A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84911" y="3349875"/>
            <a:ext cx="1406637" cy="5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97D71A-E970-49D9-805D-589F89FB2B3A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284911" y="4117938"/>
            <a:ext cx="1406637" cy="546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DAC046-6653-4539-B777-C03A52362DD0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1284911" y="4664067"/>
            <a:ext cx="1406637" cy="26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C18CF5-235A-4BDD-B994-27F24230A7D4}"/>
              </a:ext>
            </a:extLst>
          </p:cNvPr>
          <p:cNvSpPr txBox="1"/>
          <p:nvPr/>
        </p:nvSpPr>
        <p:spPr>
          <a:xfrm>
            <a:off x="1456423" y="5293459"/>
            <a:ext cx="1848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/>
              <a:t>Group </a:t>
            </a:r>
            <a:r>
              <a:rPr lang="en-US" sz="1200" dirty="0" err="1"/>
              <a:t>cailbration</a:t>
            </a:r>
            <a:r>
              <a:rPr lang="en-US" sz="1200" b="0" dirty="0"/>
              <a:t>: </a:t>
            </a:r>
          </a:p>
          <a:p>
            <a:r>
              <a:rPr lang="en-US" sz="1200" dirty="0"/>
              <a:t>Negative class balance:</a:t>
            </a:r>
          </a:p>
          <a:p>
            <a:r>
              <a:rPr lang="en-US" sz="1200" dirty="0"/>
              <a:t>Positive class balance:</a:t>
            </a:r>
          </a:p>
        </p:txBody>
      </p:sp>
      <p:pic>
        <p:nvPicPr>
          <p:cNvPr id="31" name="Picture 8" descr="Bucket Container Pail - Free vector graphic on Pixabay">
            <a:extLst>
              <a:ext uri="{FF2B5EF4-FFF2-40B4-BE49-F238E27FC236}">
                <a16:creationId xmlns:a16="http://schemas.microsoft.com/office/drawing/2014/main" id="{AEB8ED4B-828D-45BC-AD72-E79A5544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48" y="3611179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8" descr="Bucket Container Pail - Free vector graphic on Pixabay">
            <a:extLst>
              <a:ext uri="{FF2B5EF4-FFF2-40B4-BE49-F238E27FC236}">
                <a16:creationId xmlns:a16="http://schemas.microsoft.com/office/drawing/2014/main" id="{6EDE9114-02C3-4C95-AA36-F511552CC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548" y="4391033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E0CE712-EC4B-4DF3-8F5D-B2C990D54578}"/>
              </a:ext>
            </a:extLst>
          </p:cNvPr>
          <p:cNvSpPr txBox="1"/>
          <p:nvPr/>
        </p:nvSpPr>
        <p:spPr>
          <a:xfrm>
            <a:off x="2710688" y="3857899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1</a:t>
            </a:r>
            <a:endParaRPr 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45BF35-531A-4AEA-9B4E-F4DE2A417C2B}"/>
              </a:ext>
            </a:extLst>
          </p:cNvPr>
          <p:cNvSpPr txBox="1"/>
          <p:nvPr/>
        </p:nvSpPr>
        <p:spPr>
          <a:xfrm>
            <a:off x="2719898" y="4629323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0</a:t>
            </a:r>
            <a:endParaRPr lang="en-US" sz="1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D1872ED-149E-4C2B-A8C9-9DFCF87C6A1C}"/>
              </a:ext>
            </a:extLst>
          </p:cNvPr>
          <p:cNvSpPr/>
          <p:nvPr/>
        </p:nvSpPr>
        <p:spPr>
          <a:xfrm>
            <a:off x="3395212" y="3763436"/>
            <a:ext cx="408469" cy="4084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+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576E97-C68C-4D6C-A9A3-68A3672E9306}"/>
              </a:ext>
            </a:extLst>
          </p:cNvPr>
          <p:cNvSpPr/>
          <p:nvPr/>
        </p:nvSpPr>
        <p:spPr>
          <a:xfrm>
            <a:off x="3395213" y="4539652"/>
            <a:ext cx="408469" cy="4084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-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AAD28E-AB57-47E4-9CFD-1B0A6FC7F44D}"/>
              </a:ext>
            </a:extLst>
          </p:cNvPr>
          <p:cNvCxnSpPr>
            <a:cxnSpLocks/>
            <a:endCxn id="44" idx="2"/>
          </p:cNvCxnSpPr>
          <p:nvPr/>
        </p:nvCxnSpPr>
        <p:spPr>
          <a:xfrm flipV="1">
            <a:off x="3014638" y="4743887"/>
            <a:ext cx="380575" cy="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427359-3B77-4D59-A080-D66C07A0FDC9}"/>
              </a:ext>
            </a:extLst>
          </p:cNvPr>
          <p:cNvCxnSpPr>
            <a:cxnSpLocks/>
          </p:cNvCxnSpPr>
          <p:nvPr/>
        </p:nvCxnSpPr>
        <p:spPr>
          <a:xfrm flipV="1">
            <a:off x="3006115" y="3967670"/>
            <a:ext cx="380575" cy="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Person Image Icon #219678 - Free Icons Library">
            <a:extLst>
              <a:ext uri="{FF2B5EF4-FFF2-40B4-BE49-F238E27FC236}">
                <a16:creationId xmlns:a16="http://schemas.microsoft.com/office/drawing/2014/main" id="{E9E4CA36-BBAD-44BD-9749-207790021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57" y="3014325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EA4A17EF-60A7-4ACA-8F7C-F983E44813ED}"/>
              </a:ext>
            </a:extLst>
          </p:cNvPr>
          <p:cNvSpPr txBox="1"/>
          <p:nvPr/>
        </p:nvSpPr>
        <p:spPr>
          <a:xfrm>
            <a:off x="4378680" y="3438778"/>
            <a:ext cx="1493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Luke (M, +)</a:t>
            </a:r>
            <a:endParaRPr lang="en-US" sz="1400" dirty="0"/>
          </a:p>
        </p:txBody>
      </p:sp>
      <p:pic>
        <p:nvPicPr>
          <p:cNvPr id="53" name="Picture 2" descr="Person Image Icon #219678 - Free Icons Library">
            <a:extLst>
              <a:ext uri="{FF2B5EF4-FFF2-40B4-BE49-F238E27FC236}">
                <a16:creationId xmlns:a16="http://schemas.microsoft.com/office/drawing/2014/main" id="{E01D938A-0F02-4363-BBF8-157005D5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57" y="3810331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38A4966-68BB-43AE-929A-A4D5A10D20BA}"/>
              </a:ext>
            </a:extLst>
          </p:cNvPr>
          <p:cNvSpPr txBox="1"/>
          <p:nvPr/>
        </p:nvSpPr>
        <p:spPr>
          <a:xfrm>
            <a:off x="4473930" y="4234784"/>
            <a:ext cx="1627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Leia (F, -)</a:t>
            </a:r>
          </a:p>
        </p:txBody>
      </p:sp>
      <p:pic>
        <p:nvPicPr>
          <p:cNvPr id="55" name="Picture 2" descr="Person Image Icon #219678 - Free Icons Library">
            <a:extLst>
              <a:ext uri="{FF2B5EF4-FFF2-40B4-BE49-F238E27FC236}">
                <a16:creationId xmlns:a16="http://schemas.microsoft.com/office/drawing/2014/main" id="{CB3520CA-2EA7-4D5A-83F1-A3AD155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57" y="4623261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7C3A871-43DC-4AC5-8188-9E4A6AA2E1F2}"/>
              </a:ext>
            </a:extLst>
          </p:cNvPr>
          <p:cNvSpPr txBox="1"/>
          <p:nvPr/>
        </p:nvSpPr>
        <p:spPr>
          <a:xfrm>
            <a:off x="4464406" y="5042952"/>
            <a:ext cx="1627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Han (M, -)</a:t>
            </a:r>
            <a:endParaRPr lang="en-US" sz="1400" dirty="0"/>
          </a:p>
        </p:txBody>
      </p:sp>
      <p:pic>
        <p:nvPicPr>
          <p:cNvPr id="57" name="Picture 2" descr="Person Image Icon #219678 - Free Icons Library">
            <a:extLst>
              <a:ext uri="{FF2B5EF4-FFF2-40B4-BE49-F238E27FC236}">
                <a16:creationId xmlns:a16="http://schemas.microsoft.com/office/drawing/2014/main" id="{0E22DD1A-5499-4D2B-B885-70EECF5FE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57" y="5366211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6E12F898-6249-472E-A4B6-F5F55BC5A1D5}"/>
              </a:ext>
            </a:extLst>
          </p:cNvPr>
          <p:cNvSpPr txBox="1"/>
          <p:nvPr/>
        </p:nvSpPr>
        <p:spPr>
          <a:xfrm>
            <a:off x="4464406" y="5785902"/>
            <a:ext cx="1627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Ahsoka (F, +)</a:t>
            </a:r>
            <a:endParaRPr lang="en-US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185B5D-EA66-494F-8F66-8BD4C780D45B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139654" y="3298760"/>
            <a:ext cx="1402164" cy="1086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546200-9224-4635-B940-0A98CF4825A8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116041" y="4101057"/>
            <a:ext cx="1425777" cy="28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B4800A-DBE0-4F20-9BB7-15BC60D69FF5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116041" y="4385432"/>
            <a:ext cx="1425777" cy="524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D64749-9806-4A60-8953-354090396B28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5160455" y="4385432"/>
            <a:ext cx="1381363" cy="124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8" descr="Bucket Container Pail - Free vector graphic on Pixabay">
            <a:extLst>
              <a:ext uri="{FF2B5EF4-FFF2-40B4-BE49-F238E27FC236}">
                <a16:creationId xmlns:a16="http://schemas.microsoft.com/office/drawing/2014/main" id="{82EC706A-7557-45A8-878D-026492655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678" y="3984823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0B1D8225-20BE-4DF8-8BD9-8855C8D3EBA7}"/>
              </a:ext>
            </a:extLst>
          </p:cNvPr>
          <p:cNvSpPr txBox="1"/>
          <p:nvPr/>
        </p:nvSpPr>
        <p:spPr>
          <a:xfrm>
            <a:off x="6541818" y="4231543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.5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E383F03-4B15-4B5A-8465-0315D4E04D3A}"/>
              </a:ext>
            </a:extLst>
          </p:cNvPr>
          <p:cNvSpPr/>
          <p:nvPr/>
        </p:nvSpPr>
        <p:spPr>
          <a:xfrm>
            <a:off x="7359692" y="3832280"/>
            <a:ext cx="408469" cy="4084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+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FDA8B55-17F6-4E31-BBA0-7D61D91D8D30}"/>
              </a:ext>
            </a:extLst>
          </p:cNvPr>
          <p:cNvSpPr/>
          <p:nvPr/>
        </p:nvSpPr>
        <p:spPr>
          <a:xfrm>
            <a:off x="7359693" y="4608496"/>
            <a:ext cx="408469" cy="4084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-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B445383-F36E-4002-92B4-EE57519C331F}"/>
              </a:ext>
            </a:extLst>
          </p:cNvPr>
          <p:cNvCxnSpPr>
            <a:cxnSpLocks/>
            <a:endCxn id="69" idx="2"/>
          </p:cNvCxnSpPr>
          <p:nvPr/>
        </p:nvCxnSpPr>
        <p:spPr>
          <a:xfrm>
            <a:off x="6845768" y="4358221"/>
            <a:ext cx="513925" cy="454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2456BF9-7274-494D-A073-29FA89760B65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6845768" y="4036515"/>
            <a:ext cx="513924" cy="34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6" descr="Check Mark Tick - Free vector graphic on Pixabay">
            <a:extLst>
              <a:ext uri="{FF2B5EF4-FFF2-40B4-BE49-F238E27FC236}">
                <a16:creationId xmlns:a16="http://schemas.microsoft.com/office/drawing/2014/main" id="{3F2C8E07-E023-4D23-9040-7F76B24A9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894" y="5303665"/>
            <a:ext cx="229240" cy="2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6" descr="Check Mark Tick - Free vector graphic on Pixabay">
            <a:extLst>
              <a:ext uri="{FF2B5EF4-FFF2-40B4-BE49-F238E27FC236}">
                <a16:creationId xmlns:a16="http://schemas.microsoft.com/office/drawing/2014/main" id="{13AFC3C6-83BA-4C36-95A1-CA3374B13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140" y="5668299"/>
            <a:ext cx="229240" cy="2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Check Mark Tick - Free vector graphic on Pixabay">
            <a:extLst>
              <a:ext uri="{FF2B5EF4-FFF2-40B4-BE49-F238E27FC236}">
                <a16:creationId xmlns:a16="http://schemas.microsoft.com/office/drawing/2014/main" id="{C0D85511-0674-4634-ABEE-A9AC0C4FB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806" y="5482146"/>
            <a:ext cx="229240" cy="2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D15D998-0DDD-4F0E-80D6-924422915A2C}"/>
              </a:ext>
            </a:extLst>
          </p:cNvPr>
          <p:cNvSpPr txBox="1"/>
          <p:nvPr/>
        </p:nvSpPr>
        <p:spPr>
          <a:xfrm>
            <a:off x="5895073" y="5293459"/>
            <a:ext cx="1848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/>
              <a:t>Group calibration: </a:t>
            </a:r>
          </a:p>
          <a:p>
            <a:r>
              <a:rPr lang="en-US" sz="1200" dirty="0"/>
              <a:t>Negative class balance:</a:t>
            </a:r>
          </a:p>
          <a:p>
            <a:r>
              <a:rPr lang="en-US" sz="1200" dirty="0"/>
              <a:t>Positive class balance:</a:t>
            </a:r>
          </a:p>
        </p:txBody>
      </p:sp>
      <p:pic>
        <p:nvPicPr>
          <p:cNvPr id="76" name="Picture 6" descr="Check Mark Tick - Free vector graphic on Pixabay">
            <a:extLst>
              <a:ext uri="{FF2B5EF4-FFF2-40B4-BE49-F238E27FC236}">
                <a16:creationId xmlns:a16="http://schemas.microsoft.com/office/drawing/2014/main" id="{F3DBA768-C4B7-4CAB-AF47-7E662575F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544" y="5303665"/>
            <a:ext cx="229240" cy="2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6" descr="Check Mark Tick - Free vector graphic on Pixabay">
            <a:extLst>
              <a:ext uri="{FF2B5EF4-FFF2-40B4-BE49-F238E27FC236}">
                <a16:creationId xmlns:a16="http://schemas.microsoft.com/office/drawing/2014/main" id="{5C54CA43-75F5-47CC-A62E-306A066A5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790" y="5668299"/>
            <a:ext cx="229240" cy="2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6" descr="Check Mark Tick - Free vector graphic on Pixabay">
            <a:extLst>
              <a:ext uri="{FF2B5EF4-FFF2-40B4-BE49-F238E27FC236}">
                <a16:creationId xmlns:a16="http://schemas.microsoft.com/office/drawing/2014/main" id="{1B30957E-FE22-43AE-A4AC-EA90DC3A8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56" y="5482146"/>
            <a:ext cx="229240" cy="22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61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37" grpId="0"/>
      <p:bldP spid="38" grpId="0"/>
      <p:bldP spid="43" grpId="0" animBg="1"/>
      <p:bldP spid="44" grpId="0" animBg="1"/>
      <p:bldP spid="52" grpId="0"/>
      <p:bldP spid="54" grpId="0"/>
      <p:bldP spid="56" grpId="0"/>
      <p:bldP spid="58" grpId="0"/>
      <p:bldP spid="66" grpId="0"/>
      <p:bldP spid="68" grpId="0" animBg="1"/>
      <p:bldP spid="6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E79FCB-FEED-4A8E-8824-6095895B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special cases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BA8DB1-CC39-493D-9E29-8D498872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Theorem:</a:t>
            </a:r>
            <a:r>
              <a:rPr lang="en-US" b="0" dirty="0"/>
              <a:t> group calibration, negative class balance, and positive class balance can be achieved all together if and only if there is perfect prediction or equal base rates.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dirty="0"/>
              <a:t>COMPAS: </a:t>
            </a:r>
            <a:r>
              <a:rPr lang="en-US" b="0" dirty="0"/>
              <a:t> Never could have achieved all 3! But maybe could have done 2.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5791B-BA99-495E-A17A-691878DE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24</a:t>
            </a:fld>
            <a:endParaRPr lang="en-US"/>
          </a:p>
        </p:txBody>
      </p:sp>
      <p:pic>
        <p:nvPicPr>
          <p:cNvPr id="12" name="Picture 2" descr="Person Image Icon #219678 - Free Icons Library">
            <a:extLst>
              <a:ext uri="{FF2B5EF4-FFF2-40B4-BE49-F238E27FC236}">
                <a16:creationId xmlns:a16="http://schemas.microsoft.com/office/drawing/2014/main" id="{2160BD04-4CA6-4BBC-9520-C695CA7D9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228" y="2723429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A2C387-8B25-4A0F-A2CB-FE76F3AEDBE0}"/>
              </a:ext>
            </a:extLst>
          </p:cNvPr>
          <p:cNvSpPr txBox="1"/>
          <p:nvPr/>
        </p:nvSpPr>
        <p:spPr>
          <a:xfrm>
            <a:off x="2197951" y="3147882"/>
            <a:ext cx="14938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Luke (M, +)</a:t>
            </a:r>
            <a:endParaRPr lang="en-US" sz="1400" dirty="0"/>
          </a:p>
        </p:txBody>
      </p:sp>
      <p:pic>
        <p:nvPicPr>
          <p:cNvPr id="14" name="Picture 2" descr="Person Image Icon #219678 - Free Icons Library">
            <a:extLst>
              <a:ext uri="{FF2B5EF4-FFF2-40B4-BE49-F238E27FC236}">
                <a16:creationId xmlns:a16="http://schemas.microsoft.com/office/drawing/2014/main" id="{CC7AF898-9E37-43B5-BA87-D4C7BC1A8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228" y="3519435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EA3BCA-A166-4788-8D1A-0D2289ED2D77}"/>
              </a:ext>
            </a:extLst>
          </p:cNvPr>
          <p:cNvSpPr txBox="1"/>
          <p:nvPr/>
        </p:nvSpPr>
        <p:spPr>
          <a:xfrm>
            <a:off x="2293201" y="3943888"/>
            <a:ext cx="1627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Leia (F, -)</a:t>
            </a:r>
          </a:p>
        </p:txBody>
      </p:sp>
      <p:pic>
        <p:nvPicPr>
          <p:cNvPr id="16" name="Picture 2" descr="Person Image Icon #219678 - Free Icons Library">
            <a:extLst>
              <a:ext uri="{FF2B5EF4-FFF2-40B4-BE49-F238E27FC236}">
                <a16:creationId xmlns:a16="http://schemas.microsoft.com/office/drawing/2014/main" id="{11EA1BC6-C083-4EE8-9D0A-987B4D753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228" y="4332365"/>
            <a:ext cx="300639" cy="4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101383-EB6F-4AD4-90F3-1F8707321F58}"/>
              </a:ext>
            </a:extLst>
          </p:cNvPr>
          <p:cNvSpPr txBox="1"/>
          <p:nvPr/>
        </p:nvSpPr>
        <p:spPr>
          <a:xfrm>
            <a:off x="2283677" y="4752056"/>
            <a:ext cx="1627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Han (M, -)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2A9FE2-46B8-4C27-A38A-B831C60D299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935312" y="3042098"/>
            <a:ext cx="1406637" cy="5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316A94-F852-461A-BFD2-45F4ABAE00B4}"/>
              </a:ext>
            </a:extLst>
          </p:cNvPr>
          <p:cNvCxnSpPr>
            <a:cxnSpLocks/>
          </p:cNvCxnSpPr>
          <p:nvPr/>
        </p:nvCxnSpPr>
        <p:spPr>
          <a:xfrm flipV="1">
            <a:off x="2935312" y="3550122"/>
            <a:ext cx="1383690" cy="26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1DF42B-E58C-4725-93F5-9567C9318E1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935312" y="4356290"/>
            <a:ext cx="1406637" cy="26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8" descr="Bucket Container Pail - Free vector graphic on Pixabay">
            <a:extLst>
              <a:ext uri="{FF2B5EF4-FFF2-40B4-BE49-F238E27FC236}">
                <a16:creationId xmlns:a16="http://schemas.microsoft.com/office/drawing/2014/main" id="{0427FA78-92F8-4ED1-AFE0-C7F5EA1F0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49" y="3303402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Bucket Container Pail - Free vector graphic on Pixabay">
            <a:extLst>
              <a:ext uri="{FF2B5EF4-FFF2-40B4-BE49-F238E27FC236}">
                <a16:creationId xmlns:a16="http://schemas.microsoft.com/office/drawing/2014/main" id="{8EFE3D47-B82E-4219-B663-96FEF833B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49" y="4083256"/>
            <a:ext cx="323090" cy="54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8E8837A-2EF6-4735-BBEE-2F058464F35A}"/>
              </a:ext>
            </a:extLst>
          </p:cNvPr>
          <p:cNvSpPr txBox="1"/>
          <p:nvPr/>
        </p:nvSpPr>
        <p:spPr>
          <a:xfrm>
            <a:off x="4361089" y="3550122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.5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D7508F-452B-45ED-A68E-6029529A5ECB}"/>
              </a:ext>
            </a:extLst>
          </p:cNvPr>
          <p:cNvSpPr txBox="1"/>
          <p:nvPr/>
        </p:nvSpPr>
        <p:spPr>
          <a:xfrm>
            <a:off x="4370299" y="4321546"/>
            <a:ext cx="835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/>
              <a:t>0</a:t>
            </a:r>
            <a:endParaRPr lang="en-US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19ED14-231A-4C2E-A84D-C6F6B5ED6DE7}"/>
              </a:ext>
            </a:extLst>
          </p:cNvPr>
          <p:cNvSpPr/>
          <p:nvPr/>
        </p:nvSpPr>
        <p:spPr>
          <a:xfrm>
            <a:off x="5072762" y="3455659"/>
            <a:ext cx="408469" cy="4084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5E9EE47-E6BA-4452-B802-1187C92FF378}"/>
              </a:ext>
            </a:extLst>
          </p:cNvPr>
          <p:cNvSpPr/>
          <p:nvPr/>
        </p:nvSpPr>
        <p:spPr>
          <a:xfrm>
            <a:off x="5072763" y="4231875"/>
            <a:ext cx="408469" cy="40846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-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FCA62C-C469-44FB-99AC-73EF8FB884BE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92188" y="4436110"/>
            <a:ext cx="380575" cy="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C92E3C-C19E-4648-B0E6-73B26EB8CAD2}"/>
              </a:ext>
            </a:extLst>
          </p:cNvPr>
          <p:cNvCxnSpPr>
            <a:cxnSpLocks/>
          </p:cNvCxnSpPr>
          <p:nvPr/>
        </p:nvCxnSpPr>
        <p:spPr>
          <a:xfrm flipV="1">
            <a:off x="4656516" y="3659893"/>
            <a:ext cx="380575" cy="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>
            <a:extLst>
              <a:ext uri="{FF2B5EF4-FFF2-40B4-BE49-F238E27FC236}">
                <a16:creationId xmlns:a16="http://schemas.microsoft.com/office/drawing/2014/main" id="{2E448D8B-C9E5-4B95-AA89-48504805C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12" y="3632006"/>
            <a:ext cx="766482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EE8E8D-3131-4C9D-AAC6-084D3B687733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4665039" y="3680141"/>
            <a:ext cx="407724" cy="755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9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23" grpId="0"/>
      <p:bldP spid="24" grpId="0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C485-272E-470E-9668-03897114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Ethical Guide to Fair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E764-3A36-4214-88B4-83181ED9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Keep in mind: </a:t>
            </a:r>
            <a:r>
              <a:rPr lang="en-US" b="0" dirty="0"/>
              <a:t>algorithmic fairness inherently interacts with vulnerable and marginalized communities.</a:t>
            </a:r>
          </a:p>
          <a:p>
            <a:endParaRPr lang="en-US" b="0" dirty="0"/>
          </a:p>
          <a:p>
            <a:r>
              <a:rPr lang="en-US" dirty="0"/>
              <a:t>Big question:</a:t>
            </a:r>
            <a:r>
              <a:rPr lang="en-US" b="0" dirty="0"/>
              <a:t> How do we ensure that we serve and give back to these communities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Do not exploit fair algorithms</a:t>
            </a:r>
          </a:p>
          <a:p>
            <a:endParaRPr lang="en-US" b="0" dirty="0"/>
          </a:p>
          <a:p>
            <a:r>
              <a:rPr lang="en-US" dirty="0"/>
              <a:t>Other big question:</a:t>
            </a:r>
            <a:r>
              <a:rPr lang="en-US" b="0" dirty="0"/>
              <a:t> How do we avoid harming these communities?</a:t>
            </a:r>
          </a:p>
          <a:p>
            <a:endParaRPr lang="en-US" b="0" dirty="0"/>
          </a:p>
          <a:p>
            <a:r>
              <a:rPr lang="en-US" b="0" dirty="0"/>
              <a:t>Some groups have codes for this, including </a:t>
            </a:r>
            <a:r>
              <a:rPr lang="en-US" dirty="0">
                <a:hlinkClick r:id="rId3"/>
              </a:rPr>
              <a:t>the AAAI code of ethics</a:t>
            </a:r>
            <a:r>
              <a:rPr lang="en-US" dirty="0"/>
              <a:t>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F5637-1865-4A0D-AFF1-E262D03F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4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61B9-5D06-45AC-AFDC-EACFBFC5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Algorithms can cause harm!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9B852-35EF-452B-9FB4-A69FBA6A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Consider: </a:t>
            </a:r>
            <a:r>
              <a:rPr lang="en-US" b="0" dirty="0"/>
              <a:t>We know employers discriminate against applicant’s criminal history. Since the criminal justice system exhibits racial discrimination, this issue can propagate to hiring.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Solve this by banning employers from asking about criminal history?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No: we know that employers then use race as a proxy for unknown criminal history. This </a:t>
            </a:r>
            <a:r>
              <a:rPr lang="en-US" b="0" i="1" dirty="0"/>
              <a:t>increases</a:t>
            </a:r>
            <a:r>
              <a:rPr lang="en-US" b="0" dirty="0"/>
              <a:t> racial discrimination.</a:t>
            </a:r>
          </a:p>
          <a:p>
            <a:endParaRPr lang="en-US" b="0" dirty="0"/>
          </a:p>
          <a:p>
            <a:r>
              <a:rPr lang="en-US" dirty="0"/>
              <a:t>“Imposing a fairness constraint can make the disadvantaged group worse off if the fairness constraint and utilities of the population mismatch.”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5D3DA-BBC2-4FA1-BFCC-7EEB9D28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4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22EF-5442-45D5-9F21-141982EF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School districting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17C2-27CB-48B1-A80D-5B7DFDB7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In the US, the population is divided (“clustered”) into geographic districts. People in the same district use the same school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Funding and resources are not distributed equitably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Districts are segregated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8BCF6-79FC-412D-8FD3-B8CDBDA8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27</a:t>
            </a:fld>
            <a:endParaRPr lang="en-US"/>
          </a:p>
        </p:txBody>
      </p:sp>
      <p:pic>
        <p:nvPicPr>
          <p:cNvPr id="1026" name="Picture 2" descr="District Elementary Boundary Map | Baldwinsville Central School District">
            <a:extLst>
              <a:ext uri="{FF2B5EF4-FFF2-40B4-BE49-F238E27FC236}">
                <a16:creationId xmlns:a16="http://schemas.microsoft.com/office/drawing/2014/main" id="{4E5191E2-A4EB-4B22-919D-9FC347BD2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96" y="3454722"/>
            <a:ext cx="395709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55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22EF-5442-45D5-9F21-141982EF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School districting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17C2-27CB-48B1-A80D-5B7DFDB7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What if we impose fairness on this clustering problem?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Ensure the clustering is group fair</a:t>
            </a:r>
          </a:p>
          <a:p>
            <a:r>
              <a:rPr lang="en-US" b="0" dirty="0"/>
              <a:t>Consider: Who are we serving, and how does this impact them?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8BCF6-79FC-412D-8FD3-B8CDBDA8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2" descr="District Elementary Boundary Map | Baldwinsville Central School District">
            <a:extLst>
              <a:ext uri="{FF2B5EF4-FFF2-40B4-BE49-F238E27FC236}">
                <a16:creationId xmlns:a16="http://schemas.microsoft.com/office/drawing/2014/main" id="{C60EC103-DA28-40AC-943F-D12FB595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96" y="3454722"/>
            <a:ext cx="395709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118BF8B-F4CA-496F-9056-38991FB45B91}"/>
              </a:ext>
            </a:extLst>
          </p:cNvPr>
          <p:cNvSpPr/>
          <p:nvPr/>
        </p:nvSpPr>
        <p:spPr>
          <a:xfrm>
            <a:off x="3352800" y="4349168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F619DD-933C-4CAB-9130-F253B5989DEE}"/>
              </a:ext>
            </a:extLst>
          </p:cNvPr>
          <p:cNvSpPr/>
          <p:nvPr/>
        </p:nvSpPr>
        <p:spPr>
          <a:xfrm>
            <a:off x="3223177" y="4731076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01FCCC-11D2-43D8-A0A3-D53A5E1E8006}"/>
              </a:ext>
            </a:extLst>
          </p:cNvPr>
          <p:cNvSpPr/>
          <p:nvPr/>
        </p:nvSpPr>
        <p:spPr>
          <a:xfrm>
            <a:off x="3778578" y="4478791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983877-C490-4DFA-810B-7228BA85E55E}"/>
              </a:ext>
            </a:extLst>
          </p:cNvPr>
          <p:cNvSpPr/>
          <p:nvPr/>
        </p:nvSpPr>
        <p:spPr>
          <a:xfrm>
            <a:off x="3840642" y="4731076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77251F-FC70-4CA7-8F30-2E48691109FC}"/>
              </a:ext>
            </a:extLst>
          </p:cNvPr>
          <p:cNvSpPr/>
          <p:nvPr/>
        </p:nvSpPr>
        <p:spPr>
          <a:xfrm>
            <a:off x="3843389" y="5363807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39E4F7-E72C-4A03-9995-8BDACADA45EC}"/>
              </a:ext>
            </a:extLst>
          </p:cNvPr>
          <p:cNvSpPr/>
          <p:nvPr/>
        </p:nvSpPr>
        <p:spPr>
          <a:xfrm>
            <a:off x="4137577" y="5428618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F26285-2863-479A-A8A6-53134E478622}"/>
              </a:ext>
            </a:extLst>
          </p:cNvPr>
          <p:cNvSpPr/>
          <p:nvPr/>
        </p:nvSpPr>
        <p:spPr>
          <a:xfrm>
            <a:off x="4572000" y="4795887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F5F729-91B5-47AC-AA6E-056F9F1C89F4}"/>
              </a:ext>
            </a:extLst>
          </p:cNvPr>
          <p:cNvSpPr/>
          <p:nvPr/>
        </p:nvSpPr>
        <p:spPr>
          <a:xfrm>
            <a:off x="4967222" y="4543602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F31D3E-488F-45BE-A39F-E98A86312C9B}"/>
              </a:ext>
            </a:extLst>
          </p:cNvPr>
          <p:cNvSpPr/>
          <p:nvPr/>
        </p:nvSpPr>
        <p:spPr>
          <a:xfrm>
            <a:off x="5186270" y="4608414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738C5A-DD2A-4D89-8FAB-5567CF6FD1AF}"/>
              </a:ext>
            </a:extLst>
          </p:cNvPr>
          <p:cNvSpPr/>
          <p:nvPr/>
        </p:nvSpPr>
        <p:spPr>
          <a:xfrm>
            <a:off x="5425916" y="5147426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0A71F4-A167-4AEA-9028-F986D806843A}"/>
              </a:ext>
            </a:extLst>
          </p:cNvPr>
          <p:cNvSpPr/>
          <p:nvPr/>
        </p:nvSpPr>
        <p:spPr>
          <a:xfrm>
            <a:off x="3973012" y="5744985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131C5E-87AC-4697-9CB6-A4E62F60F4A0}"/>
              </a:ext>
            </a:extLst>
          </p:cNvPr>
          <p:cNvSpPr/>
          <p:nvPr/>
        </p:nvSpPr>
        <p:spPr>
          <a:xfrm>
            <a:off x="4346841" y="5234184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56F7B2-7D63-4FE4-AE3A-65BB95D94A64}"/>
              </a:ext>
            </a:extLst>
          </p:cNvPr>
          <p:cNvSpPr/>
          <p:nvPr/>
        </p:nvSpPr>
        <p:spPr>
          <a:xfrm>
            <a:off x="4718300" y="4355204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E22033-75D6-496B-B430-A965ADA02DAC}"/>
              </a:ext>
            </a:extLst>
          </p:cNvPr>
          <p:cNvSpPr/>
          <p:nvPr/>
        </p:nvSpPr>
        <p:spPr>
          <a:xfrm>
            <a:off x="4857698" y="4666264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3BD77D5-A5A4-45B0-882E-4EB061778C74}"/>
              </a:ext>
            </a:extLst>
          </p:cNvPr>
          <p:cNvSpPr/>
          <p:nvPr/>
        </p:nvSpPr>
        <p:spPr>
          <a:xfrm>
            <a:off x="5196333" y="5727698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3D5696-0EF8-4A22-87AB-ADE5D7AA34F1}"/>
              </a:ext>
            </a:extLst>
          </p:cNvPr>
          <p:cNvSpPr/>
          <p:nvPr/>
        </p:nvSpPr>
        <p:spPr>
          <a:xfrm>
            <a:off x="5656858" y="5363806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3B47E7E-9420-4447-8A2F-7B0DFD781038}"/>
              </a:ext>
            </a:extLst>
          </p:cNvPr>
          <p:cNvSpPr/>
          <p:nvPr/>
        </p:nvSpPr>
        <p:spPr>
          <a:xfrm>
            <a:off x="4759939" y="5696369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68F967-64EF-4059-8BEA-70BC66CAEBFF}"/>
              </a:ext>
            </a:extLst>
          </p:cNvPr>
          <p:cNvSpPr/>
          <p:nvPr/>
        </p:nvSpPr>
        <p:spPr>
          <a:xfrm>
            <a:off x="4847923" y="5493301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5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E22EF-5442-45D5-9F21-141982EF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School districting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17C2-27CB-48B1-A80D-5B7DFDB7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Important considerations: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Logistics and cost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People move for schools!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8BCF6-79FC-412D-8FD3-B8CDBDA8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2" descr="District Elementary Boundary Map | Baldwinsville Central School District">
            <a:extLst>
              <a:ext uri="{FF2B5EF4-FFF2-40B4-BE49-F238E27FC236}">
                <a16:creationId xmlns:a16="http://schemas.microsoft.com/office/drawing/2014/main" id="{71064B6D-3918-4FF5-8505-272C3251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296" y="3454722"/>
            <a:ext cx="3957090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754E36B-0D13-479A-BA63-A5E45BC45695}"/>
              </a:ext>
            </a:extLst>
          </p:cNvPr>
          <p:cNvSpPr/>
          <p:nvPr/>
        </p:nvSpPr>
        <p:spPr>
          <a:xfrm>
            <a:off x="3352800" y="4349168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75787DF-E72E-4318-B8AD-C0AF8FDAECB1}"/>
              </a:ext>
            </a:extLst>
          </p:cNvPr>
          <p:cNvSpPr/>
          <p:nvPr/>
        </p:nvSpPr>
        <p:spPr>
          <a:xfrm>
            <a:off x="3223177" y="4731076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989D68-F94B-4D69-AB18-1C443AB0802B}"/>
              </a:ext>
            </a:extLst>
          </p:cNvPr>
          <p:cNvSpPr/>
          <p:nvPr/>
        </p:nvSpPr>
        <p:spPr>
          <a:xfrm>
            <a:off x="3778578" y="4478791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41A5CA-331D-4D3B-9364-A066F3F8F04E}"/>
              </a:ext>
            </a:extLst>
          </p:cNvPr>
          <p:cNvSpPr/>
          <p:nvPr/>
        </p:nvSpPr>
        <p:spPr>
          <a:xfrm>
            <a:off x="3840642" y="4731076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475DB5-FE85-49CE-80E7-0E49E5929E08}"/>
              </a:ext>
            </a:extLst>
          </p:cNvPr>
          <p:cNvSpPr/>
          <p:nvPr/>
        </p:nvSpPr>
        <p:spPr>
          <a:xfrm>
            <a:off x="3843389" y="5363807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D7BE6A-EA27-4B70-8BBE-0FBCF6723D0A}"/>
              </a:ext>
            </a:extLst>
          </p:cNvPr>
          <p:cNvSpPr/>
          <p:nvPr/>
        </p:nvSpPr>
        <p:spPr>
          <a:xfrm>
            <a:off x="4137577" y="5428618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3F023F-2C6C-4D2A-934F-565B85CCF81D}"/>
              </a:ext>
            </a:extLst>
          </p:cNvPr>
          <p:cNvSpPr/>
          <p:nvPr/>
        </p:nvSpPr>
        <p:spPr>
          <a:xfrm>
            <a:off x="4572000" y="4795887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01686B-FFBD-469D-9F69-BEBDD49EBA2B}"/>
              </a:ext>
            </a:extLst>
          </p:cNvPr>
          <p:cNvSpPr/>
          <p:nvPr/>
        </p:nvSpPr>
        <p:spPr>
          <a:xfrm>
            <a:off x="4967222" y="4543602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F0BACA-9D8F-4E39-8588-55EF34A0E568}"/>
              </a:ext>
            </a:extLst>
          </p:cNvPr>
          <p:cNvSpPr/>
          <p:nvPr/>
        </p:nvSpPr>
        <p:spPr>
          <a:xfrm>
            <a:off x="5186270" y="4608414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7AAA57-4581-48A2-AED6-5464B3BF7268}"/>
              </a:ext>
            </a:extLst>
          </p:cNvPr>
          <p:cNvSpPr/>
          <p:nvPr/>
        </p:nvSpPr>
        <p:spPr>
          <a:xfrm>
            <a:off x="5425916" y="5147426"/>
            <a:ext cx="129623" cy="1296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24D426-1F31-48F3-BC3D-F0454ECD1B54}"/>
              </a:ext>
            </a:extLst>
          </p:cNvPr>
          <p:cNvSpPr/>
          <p:nvPr/>
        </p:nvSpPr>
        <p:spPr>
          <a:xfrm>
            <a:off x="4759939" y="5696369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DE5A2B-2678-494A-BEDF-1475B4F8E9F6}"/>
              </a:ext>
            </a:extLst>
          </p:cNvPr>
          <p:cNvSpPr/>
          <p:nvPr/>
        </p:nvSpPr>
        <p:spPr>
          <a:xfrm>
            <a:off x="4847923" y="5493301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52C6ACC-21BB-4084-B910-642F2F9623A6}"/>
              </a:ext>
            </a:extLst>
          </p:cNvPr>
          <p:cNvSpPr/>
          <p:nvPr/>
        </p:nvSpPr>
        <p:spPr>
          <a:xfrm>
            <a:off x="3973012" y="5744985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36C318-588A-41C5-8A8A-7BE1B09C9B48}"/>
              </a:ext>
            </a:extLst>
          </p:cNvPr>
          <p:cNvSpPr/>
          <p:nvPr/>
        </p:nvSpPr>
        <p:spPr>
          <a:xfrm>
            <a:off x="4346841" y="5234184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70482E-32E3-4862-B4E7-952739DA4C8D}"/>
              </a:ext>
            </a:extLst>
          </p:cNvPr>
          <p:cNvSpPr/>
          <p:nvPr/>
        </p:nvSpPr>
        <p:spPr>
          <a:xfrm>
            <a:off x="4718300" y="4355204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9899CE-0FAE-42F1-8EB0-847EC994689C}"/>
              </a:ext>
            </a:extLst>
          </p:cNvPr>
          <p:cNvSpPr/>
          <p:nvPr/>
        </p:nvSpPr>
        <p:spPr>
          <a:xfrm>
            <a:off x="4857698" y="4666264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4E8A21-B0E2-4B63-80B1-6AB3BB6C588F}"/>
              </a:ext>
            </a:extLst>
          </p:cNvPr>
          <p:cNvSpPr/>
          <p:nvPr/>
        </p:nvSpPr>
        <p:spPr>
          <a:xfrm>
            <a:off x="5196333" y="5727698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424073-D464-4A87-9675-75CE3B816A2E}"/>
              </a:ext>
            </a:extLst>
          </p:cNvPr>
          <p:cNvSpPr/>
          <p:nvPr/>
        </p:nvSpPr>
        <p:spPr>
          <a:xfrm>
            <a:off x="5656858" y="5363806"/>
            <a:ext cx="129623" cy="12962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9A7131-6318-4ABB-8DD4-FFF1208C3DD5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3676454" y="4983485"/>
            <a:ext cx="231747" cy="38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E3905-3FD7-47B9-80FE-C5352DC96801}"/>
              </a:ext>
            </a:extLst>
          </p:cNvPr>
          <p:cNvCxnSpPr>
            <a:cxnSpLocks/>
          </p:cNvCxnSpPr>
          <p:nvPr/>
        </p:nvCxnSpPr>
        <p:spPr>
          <a:xfrm flipH="1" flipV="1">
            <a:off x="4066080" y="4860699"/>
            <a:ext cx="136308" cy="54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5DCB79-92C5-42DE-A6EF-7534577FEC9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189572" y="4731075"/>
            <a:ext cx="401411" cy="8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20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D738-9202-4BB7-87AF-47758204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63FB2-E9B8-48C8-8409-112A969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371600"/>
          </a:xfrm>
        </p:spPr>
        <p:txBody>
          <a:bodyPr/>
          <a:lstStyle/>
          <a:p>
            <a:pPr algn="ctr"/>
            <a:r>
              <a:rPr lang="en-US" dirty="0"/>
              <a:t>“The study of computer algorithms that can improve automatically through experience and by the use of data.”</a:t>
            </a:r>
          </a:p>
          <a:p>
            <a:pPr marL="342900" indent="-342900" algn="ctr">
              <a:buFontTx/>
              <a:buChar char="-"/>
            </a:pPr>
            <a:r>
              <a:rPr lang="en-US" dirty="0"/>
              <a:t>Wikipedia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C7512-7C50-44EA-A332-0741C294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02894-DB1E-47E7-9EC2-F390C076718F}"/>
              </a:ext>
            </a:extLst>
          </p:cNvPr>
          <p:cNvSpPr txBox="1"/>
          <p:nvPr/>
        </p:nvSpPr>
        <p:spPr>
          <a:xfrm>
            <a:off x="457200" y="3087469"/>
            <a:ext cx="28479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Let P be data. Let A be a set of labels.</a:t>
            </a:r>
          </a:p>
          <a:p>
            <a:r>
              <a:rPr lang="en-US" b="0" dirty="0"/>
              <a:t> </a:t>
            </a:r>
          </a:p>
          <a:p>
            <a:r>
              <a:rPr lang="en-US" b="0" dirty="0"/>
              <a:t>Find a mapping M : P → A in an attempt to most accurately identify the labels.</a:t>
            </a:r>
          </a:p>
          <a:p>
            <a:endParaRPr lang="en-US" dirty="0"/>
          </a:p>
          <a:p>
            <a:r>
              <a:rPr lang="en-US" b="0" dirty="0"/>
              <a:t>We want to estimate the label as best as possible under </a:t>
            </a:r>
            <a:r>
              <a:rPr lang="en-US" b="0" i="1" dirty="0"/>
              <a:t>constraints</a:t>
            </a:r>
            <a:r>
              <a:rPr lang="en-US" b="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C1D5F-D017-4865-8336-732E1E508B72}"/>
              </a:ext>
            </a:extLst>
          </p:cNvPr>
          <p:cNvSpPr txBox="1"/>
          <p:nvPr/>
        </p:nvSpPr>
        <p:spPr>
          <a:xfrm>
            <a:off x="4808463" y="2983152"/>
            <a:ext cx="149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P:</a:t>
            </a:r>
          </a:p>
        </p:txBody>
      </p:sp>
      <p:pic>
        <p:nvPicPr>
          <p:cNvPr id="3076" name="Picture 4" descr="CIFAR-10 Dataset | Papers With Code">
            <a:extLst>
              <a:ext uri="{FF2B5EF4-FFF2-40B4-BE49-F238E27FC236}">
                <a16:creationId xmlns:a16="http://schemas.microsoft.com/office/drawing/2014/main" id="{0B943201-7A1F-44B3-AD5B-23717EAF6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551" y="3352484"/>
            <a:ext cx="4219649" cy="326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1E05D6-D3F6-402C-BD0A-A133DB7ADA38}"/>
              </a:ext>
            </a:extLst>
          </p:cNvPr>
          <p:cNvSpPr txBox="1"/>
          <p:nvPr/>
        </p:nvSpPr>
        <p:spPr>
          <a:xfrm>
            <a:off x="3819451" y="2983152"/>
            <a:ext cx="149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A:</a:t>
            </a:r>
          </a:p>
        </p:txBody>
      </p:sp>
    </p:spTree>
    <p:extLst>
      <p:ext uri="{BB962C8B-B14F-4D97-AF65-F5344CB8AC3E}">
        <p14:creationId xmlns:p14="http://schemas.microsoft.com/office/powerpoint/2010/main" val="11569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BCC4-AD24-4A87-8901-556EB81D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you are trying to apply Fairness…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F4D1-72B0-475D-8422-099D4D34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Applications and context matter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Define and model fairness for specific social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General abstractions are useful but often over-sold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Use caution mapping ideas from fair classification to other fair problems (i.e., fair clustering…)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b="0" dirty="0"/>
              <a:t>Fairness interventions do not act in a vacuum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Broader context and upstream/downstream effects are important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Different bad inputs require different fair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How the algorithm’s output is used must also be considered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5C60-BF40-4E80-8C54-658F6072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9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BCC4-AD24-4A87-8901-556EB81D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you are trying to apply Fairness…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F4D1-72B0-475D-8422-099D4D346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Interdisciplinary research is the best way to use fairness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Know your limitations as a researcher, programmer,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Know relevant work in related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Understand what compromises are most acceptable when ideals can’t be achieved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Establish what is/isn’t allowed in practice (i.e., code of ethics)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b="0" dirty="0"/>
              <a:t>Real people are involved!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Who is this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Who are we being fair to?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What do they want?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How do they want fairness defined?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5C60-BF40-4E80-8C54-658F6072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D738-9202-4BB7-87AF-47758204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Constraint: Linear separator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63FB2-E9B8-48C8-8409-112A969B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1"/>
            <a:ext cx="7620000" cy="1371600"/>
          </a:xfrm>
        </p:spPr>
        <p:txBody>
          <a:bodyPr/>
          <a:lstStyle/>
          <a:p>
            <a:r>
              <a:rPr lang="en-US" b="0" dirty="0"/>
              <a:t>A constraint is any restriction on the solution map M.</a:t>
            </a:r>
          </a:p>
          <a:p>
            <a:endParaRPr lang="en-US" b="0" dirty="0"/>
          </a:p>
          <a:p>
            <a:r>
              <a:rPr lang="en-US" b="0" dirty="0"/>
              <a:t>Example: M must be a linear separator.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C7512-7C50-44EA-A332-0741C294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0FA27B-8AF4-41CE-9C1C-8F7323620BFF}"/>
              </a:ext>
            </a:extLst>
          </p:cNvPr>
          <p:cNvSpPr/>
          <p:nvPr/>
        </p:nvSpPr>
        <p:spPr>
          <a:xfrm>
            <a:off x="419102" y="4267200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4CF007-4230-45F9-8378-8647E955D395}"/>
              </a:ext>
            </a:extLst>
          </p:cNvPr>
          <p:cNvSpPr/>
          <p:nvPr/>
        </p:nvSpPr>
        <p:spPr>
          <a:xfrm>
            <a:off x="1971677" y="491489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6AC24E-E38D-4A4E-B9E9-768CCF064DB0}"/>
              </a:ext>
            </a:extLst>
          </p:cNvPr>
          <p:cNvSpPr/>
          <p:nvPr/>
        </p:nvSpPr>
        <p:spPr>
          <a:xfrm>
            <a:off x="2085977" y="345757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4EC528-B6BA-4933-B8C0-E7313F3E10E1}"/>
              </a:ext>
            </a:extLst>
          </p:cNvPr>
          <p:cNvSpPr/>
          <p:nvPr/>
        </p:nvSpPr>
        <p:spPr>
          <a:xfrm>
            <a:off x="1076327" y="5038724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A708B5-44FE-4D9D-812A-CE235D6ABCEA}"/>
              </a:ext>
            </a:extLst>
          </p:cNvPr>
          <p:cNvSpPr/>
          <p:nvPr/>
        </p:nvSpPr>
        <p:spPr>
          <a:xfrm>
            <a:off x="4067177" y="3833812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903AA5-177C-456C-B8DD-70C55FC78268}"/>
              </a:ext>
            </a:extLst>
          </p:cNvPr>
          <p:cNvSpPr/>
          <p:nvPr/>
        </p:nvSpPr>
        <p:spPr>
          <a:xfrm>
            <a:off x="3590927" y="569658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B795C17-0469-4CF0-AA65-93A341D8F8BC}"/>
              </a:ext>
            </a:extLst>
          </p:cNvPr>
          <p:cNvSpPr/>
          <p:nvPr/>
        </p:nvSpPr>
        <p:spPr>
          <a:xfrm>
            <a:off x="2714627" y="3763010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FAF0CE-E70F-404B-941A-BF93E6A57DF7}"/>
              </a:ext>
            </a:extLst>
          </p:cNvPr>
          <p:cNvSpPr/>
          <p:nvPr/>
        </p:nvSpPr>
        <p:spPr>
          <a:xfrm>
            <a:off x="4095754" y="445769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8EFA8A-5127-493B-8F2F-CCDA57DD8C76}"/>
              </a:ext>
            </a:extLst>
          </p:cNvPr>
          <p:cNvSpPr/>
          <p:nvPr/>
        </p:nvSpPr>
        <p:spPr>
          <a:xfrm>
            <a:off x="2590802" y="555370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60D36F-7AAF-4E86-90DC-A5FBDED07D2D}"/>
              </a:ext>
            </a:extLst>
          </p:cNvPr>
          <p:cNvSpPr/>
          <p:nvPr/>
        </p:nvSpPr>
        <p:spPr>
          <a:xfrm>
            <a:off x="5391152" y="4415471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163924-C66F-41EB-A901-6F3162DD9614}"/>
              </a:ext>
            </a:extLst>
          </p:cNvPr>
          <p:cNvSpPr/>
          <p:nvPr/>
        </p:nvSpPr>
        <p:spPr>
          <a:xfrm>
            <a:off x="5124452" y="567340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231D76-BB03-4E33-9AD1-94701ABEA63B}"/>
              </a:ext>
            </a:extLst>
          </p:cNvPr>
          <p:cNvSpPr/>
          <p:nvPr/>
        </p:nvSpPr>
        <p:spPr>
          <a:xfrm>
            <a:off x="4876802" y="466724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B5C9F6-FA13-4585-AB4C-8AAA24E00829}"/>
              </a:ext>
            </a:extLst>
          </p:cNvPr>
          <p:cNvCxnSpPr>
            <a:cxnSpLocks/>
          </p:cNvCxnSpPr>
          <p:nvPr/>
        </p:nvCxnSpPr>
        <p:spPr>
          <a:xfrm flipV="1">
            <a:off x="981077" y="3581400"/>
            <a:ext cx="4533900" cy="263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1CB6A5-257C-4268-831A-3C2E8F882B9C}"/>
              </a:ext>
            </a:extLst>
          </p:cNvPr>
          <p:cNvSpPr txBox="1"/>
          <p:nvPr/>
        </p:nvSpPr>
        <p:spPr>
          <a:xfrm>
            <a:off x="342904" y="5673405"/>
            <a:ext cx="121919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7BB517-E214-4AA9-ABCE-198D650685AE}"/>
              </a:ext>
            </a:extLst>
          </p:cNvPr>
          <p:cNvSpPr txBox="1"/>
          <p:nvPr/>
        </p:nvSpPr>
        <p:spPr>
          <a:xfrm>
            <a:off x="1481139" y="5864976"/>
            <a:ext cx="462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Negative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D53593-7B08-4899-B6B8-004F92C0C30C}"/>
              </a:ext>
            </a:extLst>
          </p:cNvPr>
          <p:cNvSpPr txBox="1"/>
          <p:nvPr/>
        </p:nvSpPr>
        <p:spPr>
          <a:xfrm>
            <a:off x="5765007" y="2921556"/>
            <a:ext cx="2531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False Positives:</a:t>
            </a:r>
          </a:p>
          <a:p>
            <a:r>
              <a:rPr lang="en-US" b="0" dirty="0"/>
              <a:t>1</a:t>
            </a:r>
          </a:p>
          <a:p>
            <a:endParaRPr lang="en-US" dirty="0"/>
          </a:p>
          <a:p>
            <a:r>
              <a:rPr lang="en-US" b="0" dirty="0"/>
              <a:t>False Negatives:</a:t>
            </a:r>
          </a:p>
          <a:p>
            <a:r>
              <a:rPr lang="en-US" dirty="0"/>
              <a:t>2</a:t>
            </a:r>
          </a:p>
          <a:p>
            <a:endParaRPr lang="en-US" dirty="0"/>
          </a:p>
          <a:p>
            <a:r>
              <a:rPr lang="en-US" dirty="0"/>
              <a:t>This may be the best linear separator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81875C-F498-4503-BB31-3F8980D8302F}"/>
              </a:ext>
            </a:extLst>
          </p:cNvPr>
          <p:cNvSpPr/>
          <p:nvPr/>
        </p:nvSpPr>
        <p:spPr>
          <a:xfrm>
            <a:off x="4505329" y="530605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D2702D-8240-463C-B7E0-EE966D802813}"/>
              </a:ext>
            </a:extLst>
          </p:cNvPr>
          <p:cNvSpPr/>
          <p:nvPr/>
        </p:nvSpPr>
        <p:spPr>
          <a:xfrm>
            <a:off x="3886206" y="521080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06359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/>
      <p:bldP spid="33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71A7-D3C2-4639-A676-77991480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and Linear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B151-45EF-47FA-944A-3A87BEA18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126373"/>
          </a:xfrm>
        </p:spPr>
        <p:txBody>
          <a:bodyPr/>
          <a:lstStyle/>
          <a:p>
            <a:r>
              <a:rPr lang="en-US" dirty="0"/>
              <a:t>Loss function: </a:t>
            </a:r>
            <a:r>
              <a:rPr lang="en-US" b="0" dirty="0"/>
              <a:t>A function L : P x A → R which tells you “how far away you are from a solution.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9B13D-9510-4374-9C18-F2B84BD2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5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E4864-7EBF-4215-B097-3A72C077DE73}"/>
              </a:ext>
            </a:extLst>
          </p:cNvPr>
          <p:cNvSpPr txBox="1"/>
          <p:nvPr/>
        </p:nvSpPr>
        <p:spPr>
          <a:xfrm>
            <a:off x="1745461" y="3378634"/>
            <a:ext cx="473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x: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06ED40-3F0D-4ACE-BB71-AF1A650B1948}"/>
              </a:ext>
            </a:extLst>
          </p:cNvPr>
          <p:cNvSpPr txBox="1"/>
          <p:nvPr/>
        </p:nvSpPr>
        <p:spPr>
          <a:xfrm>
            <a:off x="1634740" y="4835940"/>
            <a:ext cx="473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  <a:r>
              <a:rPr lang="en-US" b="0" dirty="0"/>
              <a:t>: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1658F8-9AED-455A-93AF-DAB2BD8AA4E2}"/>
              </a:ext>
            </a:extLst>
          </p:cNvPr>
          <p:cNvSpPr txBox="1"/>
          <p:nvPr/>
        </p:nvSpPr>
        <p:spPr>
          <a:xfrm>
            <a:off x="5754291" y="2516344"/>
            <a:ext cx="25312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Say L(p, a) is 0 if x’s label is a, 1 otherwise (0-1 loss).</a:t>
            </a:r>
          </a:p>
          <a:p>
            <a:endParaRPr lang="en-US" dirty="0"/>
          </a:p>
          <a:p>
            <a:r>
              <a:rPr lang="en-US" dirty="0"/>
              <a:t>L(x, +) =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C714DD-8545-4342-82C5-BC5262A659E9}"/>
              </a:ext>
            </a:extLst>
          </p:cNvPr>
          <p:cNvSpPr/>
          <p:nvPr/>
        </p:nvSpPr>
        <p:spPr>
          <a:xfrm>
            <a:off x="419102" y="4267200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436891-973F-49CD-ABC5-02FEDA0A7384}"/>
              </a:ext>
            </a:extLst>
          </p:cNvPr>
          <p:cNvSpPr/>
          <p:nvPr/>
        </p:nvSpPr>
        <p:spPr>
          <a:xfrm>
            <a:off x="1971677" y="491489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ABB4EB-D8A2-4D79-82E4-04824D2CE19E}"/>
              </a:ext>
            </a:extLst>
          </p:cNvPr>
          <p:cNvSpPr/>
          <p:nvPr/>
        </p:nvSpPr>
        <p:spPr>
          <a:xfrm>
            <a:off x="2085977" y="345757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D1CD38-8E0A-43A7-999A-94A25E7603E3}"/>
              </a:ext>
            </a:extLst>
          </p:cNvPr>
          <p:cNvSpPr/>
          <p:nvPr/>
        </p:nvSpPr>
        <p:spPr>
          <a:xfrm>
            <a:off x="1076327" y="5038724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0FC19B-C1C1-43C3-97D7-753399FB3BEC}"/>
              </a:ext>
            </a:extLst>
          </p:cNvPr>
          <p:cNvSpPr/>
          <p:nvPr/>
        </p:nvSpPr>
        <p:spPr>
          <a:xfrm>
            <a:off x="4067177" y="3833812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E02BDC-9A6F-4D02-9AF1-0EDE06569686}"/>
              </a:ext>
            </a:extLst>
          </p:cNvPr>
          <p:cNvSpPr/>
          <p:nvPr/>
        </p:nvSpPr>
        <p:spPr>
          <a:xfrm>
            <a:off x="3590927" y="569658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BEEFAC3-56C9-40FC-881E-E2586DC724A1}"/>
              </a:ext>
            </a:extLst>
          </p:cNvPr>
          <p:cNvSpPr/>
          <p:nvPr/>
        </p:nvSpPr>
        <p:spPr>
          <a:xfrm>
            <a:off x="2714627" y="3763010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EE67CF-24AA-48A2-A6E6-16147B5DF8B4}"/>
              </a:ext>
            </a:extLst>
          </p:cNvPr>
          <p:cNvSpPr/>
          <p:nvPr/>
        </p:nvSpPr>
        <p:spPr>
          <a:xfrm>
            <a:off x="4095754" y="445769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238BE8-EA70-4520-A607-2C9823B2DEC8}"/>
              </a:ext>
            </a:extLst>
          </p:cNvPr>
          <p:cNvSpPr/>
          <p:nvPr/>
        </p:nvSpPr>
        <p:spPr>
          <a:xfrm>
            <a:off x="2590802" y="555370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D5B274-8E70-473F-B121-6122C6F0D2A5}"/>
              </a:ext>
            </a:extLst>
          </p:cNvPr>
          <p:cNvSpPr/>
          <p:nvPr/>
        </p:nvSpPr>
        <p:spPr>
          <a:xfrm>
            <a:off x="5391152" y="4415471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52E298-59A0-4348-B6E8-DE1EFC62F1FD}"/>
              </a:ext>
            </a:extLst>
          </p:cNvPr>
          <p:cNvSpPr/>
          <p:nvPr/>
        </p:nvSpPr>
        <p:spPr>
          <a:xfrm>
            <a:off x="5124452" y="567340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2A1449-0B02-4E8C-8178-42A419CD81BC}"/>
              </a:ext>
            </a:extLst>
          </p:cNvPr>
          <p:cNvSpPr/>
          <p:nvPr/>
        </p:nvSpPr>
        <p:spPr>
          <a:xfrm>
            <a:off x="4876802" y="466724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956495-6A79-473E-8222-6A6D7DF78739}"/>
              </a:ext>
            </a:extLst>
          </p:cNvPr>
          <p:cNvCxnSpPr>
            <a:cxnSpLocks/>
          </p:cNvCxnSpPr>
          <p:nvPr/>
        </p:nvCxnSpPr>
        <p:spPr>
          <a:xfrm flipV="1">
            <a:off x="981077" y="3581400"/>
            <a:ext cx="4533900" cy="263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57B870-C849-4BE5-AE86-1B5FCFE08FFB}"/>
              </a:ext>
            </a:extLst>
          </p:cNvPr>
          <p:cNvSpPr txBox="1"/>
          <p:nvPr/>
        </p:nvSpPr>
        <p:spPr>
          <a:xfrm>
            <a:off x="342904" y="5673405"/>
            <a:ext cx="121919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559E70-543E-493F-975E-27F82B81458E}"/>
              </a:ext>
            </a:extLst>
          </p:cNvPr>
          <p:cNvSpPr txBox="1"/>
          <p:nvPr/>
        </p:nvSpPr>
        <p:spPr>
          <a:xfrm>
            <a:off x="1481139" y="5864976"/>
            <a:ext cx="462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Negative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1A0153-F1D1-4107-B063-AFC04212AB50}"/>
              </a:ext>
            </a:extLst>
          </p:cNvPr>
          <p:cNvSpPr/>
          <p:nvPr/>
        </p:nvSpPr>
        <p:spPr>
          <a:xfrm>
            <a:off x="4505329" y="530605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39991A4-3932-4C16-914A-F4FFF23750C2}"/>
              </a:ext>
            </a:extLst>
          </p:cNvPr>
          <p:cNvSpPr/>
          <p:nvPr/>
        </p:nvSpPr>
        <p:spPr>
          <a:xfrm>
            <a:off x="3886206" y="521080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8306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71A7-D3C2-4639-A676-77991480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and Linear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B151-45EF-47FA-944A-3A87BEA18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126373"/>
          </a:xfrm>
        </p:spPr>
        <p:txBody>
          <a:bodyPr/>
          <a:lstStyle/>
          <a:p>
            <a:r>
              <a:rPr lang="en-US" dirty="0"/>
              <a:t>Loss function: </a:t>
            </a:r>
            <a:r>
              <a:rPr lang="en-US" b="0" dirty="0"/>
              <a:t>A function L : P x A → R which tells you “how far away you are from a solution.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9B13D-9510-4374-9C18-F2B84BD2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6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E4864-7EBF-4215-B097-3A72C077DE73}"/>
              </a:ext>
            </a:extLst>
          </p:cNvPr>
          <p:cNvSpPr txBox="1"/>
          <p:nvPr/>
        </p:nvSpPr>
        <p:spPr>
          <a:xfrm>
            <a:off x="1745461" y="3378634"/>
            <a:ext cx="473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x: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06ED40-3F0D-4ACE-BB71-AF1A650B1948}"/>
              </a:ext>
            </a:extLst>
          </p:cNvPr>
          <p:cNvSpPr txBox="1"/>
          <p:nvPr/>
        </p:nvSpPr>
        <p:spPr>
          <a:xfrm>
            <a:off x="1634740" y="4835940"/>
            <a:ext cx="473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  <a:r>
              <a:rPr lang="en-US" b="0" dirty="0"/>
              <a:t>: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1658F8-9AED-455A-93AF-DAB2BD8AA4E2}"/>
              </a:ext>
            </a:extLst>
          </p:cNvPr>
          <p:cNvSpPr txBox="1"/>
          <p:nvPr/>
        </p:nvSpPr>
        <p:spPr>
          <a:xfrm>
            <a:off x="5754291" y="2516344"/>
            <a:ext cx="25312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Say L(p, a) is 0 if x’s label is a, 1 otherwise (0-1 loss).</a:t>
            </a:r>
          </a:p>
          <a:p>
            <a:endParaRPr lang="en-US" dirty="0"/>
          </a:p>
          <a:p>
            <a:r>
              <a:rPr lang="en-US" dirty="0"/>
              <a:t>L(x, +) = 0</a:t>
            </a:r>
          </a:p>
          <a:p>
            <a:endParaRPr lang="en-US" dirty="0"/>
          </a:p>
          <a:p>
            <a:r>
              <a:rPr lang="en-US" dirty="0"/>
              <a:t>L(y, +) =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C714DD-8545-4342-82C5-BC5262A659E9}"/>
              </a:ext>
            </a:extLst>
          </p:cNvPr>
          <p:cNvSpPr/>
          <p:nvPr/>
        </p:nvSpPr>
        <p:spPr>
          <a:xfrm>
            <a:off x="419102" y="4267200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436891-973F-49CD-ABC5-02FEDA0A7384}"/>
              </a:ext>
            </a:extLst>
          </p:cNvPr>
          <p:cNvSpPr/>
          <p:nvPr/>
        </p:nvSpPr>
        <p:spPr>
          <a:xfrm>
            <a:off x="1971677" y="491489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ABB4EB-D8A2-4D79-82E4-04824D2CE19E}"/>
              </a:ext>
            </a:extLst>
          </p:cNvPr>
          <p:cNvSpPr/>
          <p:nvPr/>
        </p:nvSpPr>
        <p:spPr>
          <a:xfrm>
            <a:off x="2085977" y="345757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D1CD38-8E0A-43A7-999A-94A25E7603E3}"/>
              </a:ext>
            </a:extLst>
          </p:cNvPr>
          <p:cNvSpPr/>
          <p:nvPr/>
        </p:nvSpPr>
        <p:spPr>
          <a:xfrm>
            <a:off x="1076327" y="5038724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0FC19B-C1C1-43C3-97D7-753399FB3BEC}"/>
              </a:ext>
            </a:extLst>
          </p:cNvPr>
          <p:cNvSpPr/>
          <p:nvPr/>
        </p:nvSpPr>
        <p:spPr>
          <a:xfrm>
            <a:off x="4067177" y="3833812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E02BDC-9A6F-4D02-9AF1-0EDE06569686}"/>
              </a:ext>
            </a:extLst>
          </p:cNvPr>
          <p:cNvSpPr/>
          <p:nvPr/>
        </p:nvSpPr>
        <p:spPr>
          <a:xfrm>
            <a:off x="3590927" y="569658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BEEFAC3-56C9-40FC-881E-E2586DC724A1}"/>
              </a:ext>
            </a:extLst>
          </p:cNvPr>
          <p:cNvSpPr/>
          <p:nvPr/>
        </p:nvSpPr>
        <p:spPr>
          <a:xfrm>
            <a:off x="2714627" y="3763010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EE67CF-24AA-48A2-A6E6-16147B5DF8B4}"/>
              </a:ext>
            </a:extLst>
          </p:cNvPr>
          <p:cNvSpPr/>
          <p:nvPr/>
        </p:nvSpPr>
        <p:spPr>
          <a:xfrm>
            <a:off x="4095754" y="445769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238BE8-EA70-4520-A607-2C9823B2DEC8}"/>
              </a:ext>
            </a:extLst>
          </p:cNvPr>
          <p:cNvSpPr/>
          <p:nvPr/>
        </p:nvSpPr>
        <p:spPr>
          <a:xfrm>
            <a:off x="2590802" y="555370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D5B274-8E70-473F-B121-6122C6F0D2A5}"/>
              </a:ext>
            </a:extLst>
          </p:cNvPr>
          <p:cNvSpPr/>
          <p:nvPr/>
        </p:nvSpPr>
        <p:spPr>
          <a:xfrm>
            <a:off x="5391152" y="4415471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52E298-59A0-4348-B6E8-DE1EFC62F1FD}"/>
              </a:ext>
            </a:extLst>
          </p:cNvPr>
          <p:cNvSpPr/>
          <p:nvPr/>
        </p:nvSpPr>
        <p:spPr>
          <a:xfrm>
            <a:off x="5124452" y="567340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2A1449-0B02-4E8C-8178-42A419CD81BC}"/>
              </a:ext>
            </a:extLst>
          </p:cNvPr>
          <p:cNvSpPr/>
          <p:nvPr/>
        </p:nvSpPr>
        <p:spPr>
          <a:xfrm>
            <a:off x="4876802" y="466724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956495-6A79-473E-8222-6A6D7DF78739}"/>
              </a:ext>
            </a:extLst>
          </p:cNvPr>
          <p:cNvCxnSpPr>
            <a:cxnSpLocks/>
          </p:cNvCxnSpPr>
          <p:nvPr/>
        </p:nvCxnSpPr>
        <p:spPr>
          <a:xfrm flipV="1">
            <a:off x="981077" y="3581400"/>
            <a:ext cx="4533900" cy="263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57B870-C849-4BE5-AE86-1B5FCFE08FFB}"/>
              </a:ext>
            </a:extLst>
          </p:cNvPr>
          <p:cNvSpPr txBox="1"/>
          <p:nvPr/>
        </p:nvSpPr>
        <p:spPr>
          <a:xfrm>
            <a:off x="342904" y="5673405"/>
            <a:ext cx="121919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559E70-543E-493F-975E-27F82B81458E}"/>
              </a:ext>
            </a:extLst>
          </p:cNvPr>
          <p:cNvSpPr txBox="1"/>
          <p:nvPr/>
        </p:nvSpPr>
        <p:spPr>
          <a:xfrm>
            <a:off x="1481139" y="5864976"/>
            <a:ext cx="462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Negative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1A0153-F1D1-4107-B063-AFC04212AB50}"/>
              </a:ext>
            </a:extLst>
          </p:cNvPr>
          <p:cNvSpPr/>
          <p:nvPr/>
        </p:nvSpPr>
        <p:spPr>
          <a:xfrm>
            <a:off x="4505329" y="530605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39991A4-3932-4C16-914A-F4FFF23750C2}"/>
              </a:ext>
            </a:extLst>
          </p:cNvPr>
          <p:cNvSpPr/>
          <p:nvPr/>
        </p:nvSpPr>
        <p:spPr>
          <a:xfrm>
            <a:off x="3886206" y="521080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24298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71A7-D3C2-4639-A676-77991480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and Linear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5B151-45EF-47FA-944A-3A87BEA18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1126373"/>
          </a:xfrm>
        </p:spPr>
        <p:txBody>
          <a:bodyPr/>
          <a:lstStyle/>
          <a:p>
            <a:r>
              <a:rPr lang="en-US" dirty="0"/>
              <a:t>Loss function: </a:t>
            </a:r>
            <a:r>
              <a:rPr lang="en-US" b="0" dirty="0"/>
              <a:t>A function L : P x A → R which tells you “how far away you are from a solution.</a:t>
            </a:r>
          </a:p>
          <a:p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9B13D-9510-4374-9C18-F2B84BD2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7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EE4864-7EBF-4215-B097-3A72C077DE73}"/>
              </a:ext>
            </a:extLst>
          </p:cNvPr>
          <p:cNvSpPr txBox="1"/>
          <p:nvPr/>
        </p:nvSpPr>
        <p:spPr>
          <a:xfrm>
            <a:off x="1745461" y="3378634"/>
            <a:ext cx="473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x: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06ED40-3F0D-4ACE-BB71-AF1A650B1948}"/>
              </a:ext>
            </a:extLst>
          </p:cNvPr>
          <p:cNvSpPr txBox="1"/>
          <p:nvPr/>
        </p:nvSpPr>
        <p:spPr>
          <a:xfrm>
            <a:off x="1634740" y="4835940"/>
            <a:ext cx="473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</a:t>
            </a:r>
            <a:r>
              <a:rPr lang="en-US" b="0" dirty="0"/>
              <a:t>: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1658F8-9AED-455A-93AF-DAB2BD8AA4E2}"/>
              </a:ext>
            </a:extLst>
          </p:cNvPr>
          <p:cNvSpPr txBox="1"/>
          <p:nvPr/>
        </p:nvSpPr>
        <p:spPr>
          <a:xfrm>
            <a:off x="5754291" y="2516344"/>
            <a:ext cx="25312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Say L(p, a) is 0 if x’s label is a, 1 otherwise (0-1 loss).</a:t>
            </a:r>
          </a:p>
          <a:p>
            <a:endParaRPr lang="en-US" dirty="0"/>
          </a:p>
          <a:p>
            <a:r>
              <a:rPr lang="en-US" dirty="0"/>
              <a:t>L(x, +) = 0</a:t>
            </a:r>
          </a:p>
          <a:p>
            <a:endParaRPr lang="en-US" dirty="0"/>
          </a:p>
          <a:p>
            <a:r>
              <a:rPr lang="en-US" dirty="0"/>
              <a:t>L(y, +) = 1</a:t>
            </a:r>
          </a:p>
          <a:p>
            <a:endParaRPr lang="en-US" dirty="0"/>
          </a:p>
          <a:p>
            <a:r>
              <a:rPr lang="en-US" dirty="0"/>
              <a:t>Thus y is a bad label, x is a good label.</a:t>
            </a:r>
          </a:p>
          <a:p>
            <a:endParaRPr lang="en-US" dirty="0"/>
          </a:p>
          <a:p>
            <a:r>
              <a:rPr lang="en-US" dirty="0"/>
              <a:t>Goal: minimize total loss.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6C714DD-8545-4342-82C5-BC5262A659E9}"/>
              </a:ext>
            </a:extLst>
          </p:cNvPr>
          <p:cNvSpPr/>
          <p:nvPr/>
        </p:nvSpPr>
        <p:spPr>
          <a:xfrm>
            <a:off x="419102" y="4267200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436891-973F-49CD-ABC5-02FEDA0A7384}"/>
              </a:ext>
            </a:extLst>
          </p:cNvPr>
          <p:cNvSpPr/>
          <p:nvPr/>
        </p:nvSpPr>
        <p:spPr>
          <a:xfrm>
            <a:off x="1971677" y="491489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ABB4EB-D8A2-4D79-82E4-04824D2CE19E}"/>
              </a:ext>
            </a:extLst>
          </p:cNvPr>
          <p:cNvSpPr/>
          <p:nvPr/>
        </p:nvSpPr>
        <p:spPr>
          <a:xfrm>
            <a:off x="2085977" y="345757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DD1CD38-8E0A-43A7-999A-94A25E7603E3}"/>
              </a:ext>
            </a:extLst>
          </p:cNvPr>
          <p:cNvSpPr/>
          <p:nvPr/>
        </p:nvSpPr>
        <p:spPr>
          <a:xfrm>
            <a:off x="1076327" y="5038724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30FC19B-C1C1-43C3-97D7-753399FB3BEC}"/>
              </a:ext>
            </a:extLst>
          </p:cNvPr>
          <p:cNvSpPr/>
          <p:nvPr/>
        </p:nvSpPr>
        <p:spPr>
          <a:xfrm>
            <a:off x="4067177" y="3833812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0E02BDC-9A6F-4D02-9AF1-0EDE06569686}"/>
              </a:ext>
            </a:extLst>
          </p:cNvPr>
          <p:cNvSpPr/>
          <p:nvPr/>
        </p:nvSpPr>
        <p:spPr>
          <a:xfrm>
            <a:off x="3590927" y="569658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BEEFAC3-56C9-40FC-881E-E2586DC724A1}"/>
              </a:ext>
            </a:extLst>
          </p:cNvPr>
          <p:cNvSpPr/>
          <p:nvPr/>
        </p:nvSpPr>
        <p:spPr>
          <a:xfrm>
            <a:off x="2714627" y="3763010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EE67CF-24AA-48A2-A6E6-16147B5DF8B4}"/>
              </a:ext>
            </a:extLst>
          </p:cNvPr>
          <p:cNvSpPr/>
          <p:nvPr/>
        </p:nvSpPr>
        <p:spPr>
          <a:xfrm>
            <a:off x="4095754" y="445769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9238BE8-EA70-4520-A607-2C9823B2DEC8}"/>
              </a:ext>
            </a:extLst>
          </p:cNvPr>
          <p:cNvSpPr/>
          <p:nvPr/>
        </p:nvSpPr>
        <p:spPr>
          <a:xfrm>
            <a:off x="2590802" y="555370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D5B274-8E70-473F-B121-6122C6F0D2A5}"/>
              </a:ext>
            </a:extLst>
          </p:cNvPr>
          <p:cNvSpPr/>
          <p:nvPr/>
        </p:nvSpPr>
        <p:spPr>
          <a:xfrm>
            <a:off x="5391152" y="4415471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752E298-59A0-4348-B6E8-DE1EFC62F1FD}"/>
              </a:ext>
            </a:extLst>
          </p:cNvPr>
          <p:cNvSpPr/>
          <p:nvPr/>
        </p:nvSpPr>
        <p:spPr>
          <a:xfrm>
            <a:off x="5124452" y="5673405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12A1449-0B02-4E8C-8178-42A419CD81BC}"/>
              </a:ext>
            </a:extLst>
          </p:cNvPr>
          <p:cNvSpPr/>
          <p:nvPr/>
        </p:nvSpPr>
        <p:spPr>
          <a:xfrm>
            <a:off x="4876802" y="466724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956495-6A79-473E-8222-6A6D7DF78739}"/>
              </a:ext>
            </a:extLst>
          </p:cNvPr>
          <p:cNvCxnSpPr>
            <a:cxnSpLocks/>
          </p:cNvCxnSpPr>
          <p:nvPr/>
        </p:nvCxnSpPr>
        <p:spPr>
          <a:xfrm flipV="1">
            <a:off x="981077" y="3581400"/>
            <a:ext cx="4533900" cy="263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C57B870-C849-4BE5-AE86-1B5FCFE08FFB}"/>
              </a:ext>
            </a:extLst>
          </p:cNvPr>
          <p:cNvSpPr txBox="1"/>
          <p:nvPr/>
        </p:nvSpPr>
        <p:spPr>
          <a:xfrm>
            <a:off x="342904" y="5673405"/>
            <a:ext cx="1219196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/>
              <a:t>Positive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559E70-543E-493F-975E-27F82B81458E}"/>
              </a:ext>
            </a:extLst>
          </p:cNvPr>
          <p:cNvSpPr txBox="1"/>
          <p:nvPr/>
        </p:nvSpPr>
        <p:spPr>
          <a:xfrm>
            <a:off x="1481139" y="5864976"/>
            <a:ext cx="4624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Negative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1A0153-F1D1-4107-B063-AFC04212AB50}"/>
              </a:ext>
            </a:extLst>
          </p:cNvPr>
          <p:cNvSpPr/>
          <p:nvPr/>
        </p:nvSpPr>
        <p:spPr>
          <a:xfrm>
            <a:off x="4505329" y="530605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39991A4-3932-4C16-914A-F4FFF23750C2}"/>
              </a:ext>
            </a:extLst>
          </p:cNvPr>
          <p:cNvSpPr/>
          <p:nvPr/>
        </p:nvSpPr>
        <p:spPr>
          <a:xfrm>
            <a:off x="3886206" y="5210809"/>
            <a:ext cx="247650" cy="247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3545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D4F6-B072-4AD0-ABDD-8A362B09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it </a:t>
            </a:r>
            <a:r>
              <a:rPr lang="en-US" dirty="0" err="1"/>
              <a:t>ain’t</a:t>
            </a:r>
            <a:r>
              <a:rPr lang="en-US" dirty="0"/>
              <a:t> broke, don’t fix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EAD5-3CCB-449F-8DCF-BF1A5E74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4892"/>
            <a:ext cx="7620000" cy="4373563"/>
          </a:xfrm>
        </p:spPr>
        <p:txBody>
          <a:bodyPr/>
          <a:lstStyle/>
          <a:p>
            <a:r>
              <a:rPr lang="en-US" b="0" dirty="0"/>
              <a:t>Unfortunately, it is broken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8D506-3BA5-4AF4-8327-BC0349C9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17922E7-476E-4C0D-AD4C-0D77B33A5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62" y="1524318"/>
            <a:ext cx="766482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8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D4F6-B072-4AD0-ABDD-8A362B09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it </a:t>
            </a:r>
            <a:r>
              <a:rPr lang="en-US" dirty="0" err="1"/>
              <a:t>ain’t</a:t>
            </a:r>
            <a:r>
              <a:rPr lang="en-US" dirty="0"/>
              <a:t> broke, don’t fix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EAD5-3CCB-449F-8DCF-BF1A5E741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44313"/>
            <a:ext cx="7620000" cy="4373563"/>
          </a:xfrm>
        </p:spPr>
        <p:txBody>
          <a:bodyPr>
            <a:normAutofit/>
          </a:bodyPr>
          <a:lstStyle/>
          <a:p>
            <a:r>
              <a:rPr lang="en-US" b="0" dirty="0"/>
              <a:t>Unfortunately, it is broken                  in lots of ways.</a:t>
            </a:r>
          </a:p>
          <a:p>
            <a:r>
              <a:rPr lang="en-US" b="0" dirty="0"/>
              <a:t>But let’s focus on a few.</a:t>
            </a:r>
          </a:p>
          <a:p>
            <a:endParaRPr lang="en-US" dirty="0"/>
          </a:p>
          <a:p>
            <a:r>
              <a:rPr lang="en-US" dirty="0"/>
              <a:t>Many machine learning projects that we rely on today discriminate against real people.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Credit card advertisements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Google Ad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Google name advertisements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Recidivism risk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Others: hiring decisions, school admission,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8D506-3BA5-4AF4-8327-BC0349C9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F37A0-74FC-AB4F-AE4C-D9BFC6719E9F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DEB5068-CA78-4CCB-B5A1-C168A920F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062" y="1524318"/>
            <a:ext cx="766482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BC934AB-5008-4EBF-A235-E8F1B9F7C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37" y="1524318"/>
            <a:ext cx="766482" cy="76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51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18256</TotalTime>
  <Words>2575</Words>
  <Application>Microsoft Office PowerPoint</Application>
  <PresentationFormat>On-screen Show (4:3)</PresentationFormat>
  <Paragraphs>511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Arial Black</vt:lpstr>
      <vt:lpstr>Calibri</vt:lpstr>
      <vt:lpstr>Essential</vt:lpstr>
      <vt:lpstr>Applied Mechanism Design For Social Good</vt:lpstr>
      <vt:lpstr>Announcements</vt:lpstr>
      <vt:lpstr>What is Machine Learning?</vt:lpstr>
      <vt:lpstr>Constraint: Linear separator</vt:lpstr>
      <vt:lpstr>Loss Function and Linear programs</vt:lpstr>
      <vt:lpstr>Loss Function and Linear programs</vt:lpstr>
      <vt:lpstr>Loss Function and Linear programs</vt:lpstr>
      <vt:lpstr>If it ain’t broke, don’t fix it</vt:lpstr>
      <vt:lpstr>If it ain’t broke, don’t fix it</vt:lpstr>
      <vt:lpstr>Group Fairness</vt:lpstr>
      <vt:lpstr>Group Fairness</vt:lpstr>
      <vt:lpstr>Example: Loan Decisions</vt:lpstr>
      <vt:lpstr>Discriminatory practices</vt:lpstr>
      <vt:lpstr>Discriminatory Practices</vt:lpstr>
      <vt:lpstr>Limitations of Group Fairness</vt:lpstr>
      <vt:lpstr>Individual fairness</vt:lpstr>
      <vt:lpstr>Why We Like Individual Fairness</vt:lpstr>
      <vt:lpstr>Example: Ad Network</vt:lpstr>
      <vt:lpstr>Example: Ad Network</vt:lpstr>
      <vt:lpstr>Risk Assignments</vt:lpstr>
      <vt:lpstr>Fairness By Risk Assignment</vt:lpstr>
      <vt:lpstr>A Perplexing Case: Recidivism Prediction</vt:lpstr>
      <vt:lpstr>How many conditions can we get simultaneously?</vt:lpstr>
      <vt:lpstr>Beyond special cases</vt:lpstr>
      <vt:lpstr>Ethical Guide to Fair Machine Learning</vt:lpstr>
      <vt:lpstr>Fair Algorithms can cause harm!</vt:lpstr>
      <vt:lpstr>Example: School districting</vt:lpstr>
      <vt:lpstr>Example: School districting</vt:lpstr>
      <vt:lpstr>Example: School districting</vt:lpstr>
      <vt:lpstr>When you are trying to apply Fairness…</vt:lpstr>
      <vt:lpstr>When you are trying to apply Fairness…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Kidney Exchange at CMU</dc:title>
  <dc:creator>John Dickerson</dc:creator>
  <cp:lastModifiedBy>Marina Knittel</cp:lastModifiedBy>
  <cp:revision>1992</cp:revision>
  <cp:lastPrinted>2016-10-18T00:55:56Z</cp:lastPrinted>
  <dcterms:created xsi:type="dcterms:W3CDTF">2013-03-05T15:39:19Z</dcterms:created>
  <dcterms:modified xsi:type="dcterms:W3CDTF">2022-04-18T17:10:59Z</dcterms:modified>
</cp:coreProperties>
</file>