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3"/>
    <p:restoredTop sz="94669"/>
  </p:normalViewPr>
  <p:slideViewPr>
    <p:cSldViewPr snapToGrid="0" snapToObjects="1">
      <p:cViewPr varScale="1">
        <p:scale>
          <a:sx n="89" d="100"/>
          <a:sy n="89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1A3D-D80E-3F49-8109-A32364077B1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C8980-1AF6-2A45-B8A7-7BE271C39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4FC0C-227C-5A40-B331-FF5FABC75AD7}"/>
              </a:ext>
            </a:extLst>
          </p:cNvPr>
          <p:cNvSpPr/>
          <p:nvPr/>
        </p:nvSpPr>
        <p:spPr>
          <a:xfrm>
            <a:off x="6011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14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Clean jars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Glue jars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BD960-8F57-A34D-BA9B-498F5EB55200}"/>
              </a:ext>
            </a:extLst>
          </p:cNvPr>
          <p:cNvSpPr/>
          <p:nvPr/>
        </p:nvSpPr>
        <p:spPr>
          <a:xfrm>
            <a:off x="24807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Prep #1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28x empty test tubes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60x 8mL 1% T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10 1% T plates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***28x jars, 100mL spring water, no metal hardware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***300mL Spring Water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***10x 4mL spring water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***150mL 1%T in flask</a:t>
            </a:r>
            <a:endParaRPr lang="en-US" dirty="0">
              <a:solidFill>
                <a:prstClr val="black"/>
              </a:solidFill>
              <a:latin typeface="Times" pitchFamily="2" charset="0"/>
            </a:endParaRPr>
          </a:p>
          <a:p>
            <a:pPr lvl="0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70312-E71D-2D4C-9E06-40075E8FE926}"/>
              </a:ext>
            </a:extLst>
          </p:cNvPr>
          <p:cNvSpPr/>
          <p:nvPr/>
        </p:nvSpPr>
        <p:spPr>
          <a:xfrm>
            <a:off x="43603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Prep #2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28x jars, 100mL spring water with metal hardware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prstClr val="black"/>
              </a:solidFill>
              <a:latin typeface="Times" pitchFamily="2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Start </a:t>
            </a:r>
            <a:r>
              <a:rPr lang="en-US" sz="1000" dirty="0" err="1">
                <a:solidFill>
                  <a:prstClr val="black"/>
                </a:solidFill>
                <a:latin typeface="Times" pitchFamily="2" charset="0"/>
              </a:rPr>
              <a:t>Bact</a:t>
            </a: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 + Bd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1233B-CA83-3548-AFFA-8C2DB3EAC5D7}"/>
              </a:ext>
            </a:extLst>
          </p:cNvPr>
          <p:cNvSpPr/>
          <p:nvPr/>
        </p:nvSpPr>
        <p:spPr>
          <a:xfrm>
            <a:off x="62399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8F140-C419-3640-990A-7F58A8191343}"/>
              </a:ext>
            </a:extLst>
          </p:cNvPr>
          <p:cNvSpPr/>
          <p:nvPr/>
        </p:nvSpPr>
        <p:spPr>
          <a:xfrm>
            <a:off x="80930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4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BC714-2BEA-EB48-94ED-67E0E48FDA92}"/>
              </a:ext>
            </a:extLst>
          </p:cNvPr>
          <p:cNvSpPr/>
          <p:nvPr/>
        </p:nvSpPr>
        <p:spPr>
          <a:xfrm>
            <a:off x="99726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5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Inoculate jars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Autoclave cultures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6AFE5-499A-5242-884D-5CDFB7953292}"/>
              </a:ext>
            </a:extLst>
          </p:cNvPr>
          <p:cNvSpPr/>
          <p:nvPr/>
        </p:nvSpPr>
        <p:spPr>
          <a:xfrm>
            <a:off x="11852214" y="1040229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13401-DEE9-104F-9EB6-F11090379CB7}"/>
              </a:ext>
            </a:extLst>
          </p:cNvPr>
          <p:cNvSpPr/>
          <p:nvPr/>
        </p:nvSpPr>
        <p:spPr>
          <a:xfrm>
            <a:off x="5746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7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7036C-7721-9C49-B534-FBB5ECD55D9F}"/>
              </a:ext>
            </a:extLst>
          </p:cNvPr>
          <p:cNvSpPr/>
          <p:nvPr/>
        </p:nvSpPr>
        <p:spPr>
          <a:xfrm>
            <a:off x="24542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8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Harv #8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Bd plate wash</a:t>
            </a:r>
          </a:p>
          <a:p>
            <a:pPr marL="285750" lvl="0" indent="-285750">
              <a:buFontTx/>
              <a:buChar char="-"/>
            </a:pPr>
            <a:endParaRPr lang="en-US" dirty="0">
              <a:solidFill>
                <a:prstClr val="black"/>
              </a:solidFill>
              <a:latin typeface="Times" pitchFamily="2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Melissa: 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Sample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Bd exp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  <a:endParaRPr lang="en-US" sz="1000" dirty="0">
              <a:solidFill>
                <a:schemeClr val="tx1"/>
              </a:solidFill>
              <a:latin typeface="Times" pitchFamily="2" charset="0"/>
            </a:endParaRP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Autoclave jars</a:t>
            </a:r>
            <a:endParaRPr lang="en-US" sz="1000" dirty="0">
              <a:solidFill>
                <a:prstClr val="black"/>
              </a:solidFill>
              <a:latin typeface="Time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C67D7-E3E7-9445-B540-B26CFEFA740F}"/>
              </a:ext>
            </a:extLst>
          </p:cNvPr>
          <p:cNvSpPr/>
          <p:nvPr/>
        </p:nvSpPr>
        <p:spPr>
          <a:xfrm>
            <a:off x="43338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9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" pitchFamily="2" charset="0"/>
              </a:rPr>
              <a:t>Andrew: Clean #9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Wash jars and put on rack to dry (can be done tomorrow)</a:t>
            </a:r>
          </a:p>
          <a:p>
            <a:pPr marL="285750" lvl="0" indent="-285750">
              <a:buFontTx/>
              <a:buChar char="-"/>
            </a:pPr>
            <a:r>
              <a:rPr lang="en-US" sz="1000" dirty="0">
                <a:solidFill>
                  <a:prstClr val="black"/>
                </a:solidFill>
                <a:latin typeface="Times" pitchFamily="2" charset="0"/>
              </a:rPr>
              <a:t>Feed</a:t>
            </a:r>
          </a:p>
          <a:p>
            <a:endParaRPr lang="en-US" sz="1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E85AF-E5E2-A047-8042-DEF64C5063B4}"/>
              </a:ext>
            </a:extLst>
          </p:cNvPr>
          <p:cNvSpPr/>
          <p:nvPr/>
        </p:nvSpPr>
        <p:spPr>
          <a:xfrm>
            <a:off x="62134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10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Andrew/Melissa: </a:t>
            </a:r>
          </a:p>
          <a:p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- Feed 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22223-8F19-B64A-AF45-4394ED94F3CD}"/>
              </a:ext>
            </a:extLst>
          </p:cNvPr>
          <p:cNvSpPr/>
          <p:nvPr/>
        </p:nvSpPr>
        <p:spPr>
          <a:xfrm>
            <a:off x="80664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11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 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2EBD8-ACFC-B04E-A11A-BE690CD81926}"/>
              </a:ext>
            </a:extLst>
          </p:cNvPr>
          <p:cNvSpPr/>
          <p:nvPr/>
        </p:nvSpPr>
        <p:spPr>
          <a:xfrm>
            <a:off x="99460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Andrew/Melissa 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Feed</a:t>
            </a:r>
          </a:p>
          <a:p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BD39E-EE52-C84C-BE87-5D2DDD494A04}"/>
              </a:ext>
            </a:extLst>
          </p:cNvPr>
          <p:cNvSpPr/>
          <p:nvPr/>
        </p:nvSpPr>
        <p:spPr>
          <a:xfrm>
            <a:off x="11825659" y="392123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13</a:t>
            </a:r>
          </a:p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Melissa: 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Times" pitchFamily="2" charset="0"/>
              </a:rPr>
              <a:t>Autoclave jars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B2AF995-97BA-DC4F-B958-9B4CA7A96FB9}"/>
              </a:ext>
            </a:extLst>
          </p:cNvPr>
          <p:cNvSpPr/>
          <p:nvPr/>
        </p:nvSpPr>
        <p:spPr>
          <a:xfrm>
            <a:off x="2480769" y="254504"/>
            <a:ext cx="477337" cy="463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2ECF1-29B6-AF48-8110-0DBF20233C2B}"/>
              </a:ext>
            </a:extLst>
          </p:cNvPr>
          <p:cNvSpPr txBox="1"/>
          <p:nvPr/>
        </p:nvSpPr>
        <p:spPr>
          <a:xfrm>
            <a:off x="2430172" y="717957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MONDAY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009FD-1329-704F-870A-574E1BF4F41D}"/>
              </a:ext>
            </a:extLst>
          </p:cNvPr>
          <p:cNvSpPr txBox="1"/>
          <p:nvPr/>
        </p:nvSpPr>
        <p:spPr>
          <a:xfrm>
            <a:off x="4262647" y="717957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TUESDAY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97841-6C0C-064F-9CE1-5F1477A00C23}"/>
              </a:ext>
            </a:extLst>
          </p:cNvPr>
          <p:cNvSpPr txBox="1"/>
          <p:nvPr/>
        </p:nvSpPr>
        <p:spPr>
          <a:xfrm>
            <a:off x="6222355" y="717957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5A8FE-4C88-F24F-8056-BDE9893B06E5}"/>
              </a:ext>
            </a:extLst>
          </p:cNvPr>
          <p:cNvSpPr txBox="1"/>
          <p:nvPr/>
        </p:nvSpPr>
        <p:spPr>
          <a:xfrm>
            <a:off x="8093014" y="717957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THURSDAY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CDA62-D401-5448-8230-9BC89764C156}"/>
              </a:ext>
            </a:extLst>
          </p:cNvPr>
          <p:cNvSpPr txBox="1"/>
          <p:nvPr/>
        </p:nvSpPr>
        <p:spPr>
          <a:xfrm>
            <a:off x="9982194" y="717957"/>
            <a:ext cx="10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FRIDAY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B3A10-1DD2-3347-A3EB-534198CA2AAA}"/>
              </a:ext>
            </a:extLst>
          </p:cNvPr>
          <p:cNvSpPr txBox="1"/>
          <p:nvPr/>
        </p:nvSpPr>
        <p:spPr>
          <a:xfrm>
            <a:off x="582445" y="717957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SUNDAY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13C14-F5BD-F244-A676-9B43F0CAB0D5}"/>
              </a:ext>
            </a:extLst>
          </p:cNvPr>
          <p:cNvSpPr txBox="1"/>
          <p:nvPr/>
        </p:nvSpPr>
        <p:spPr>
          <a:xfrm>
            <a:off x="11825659" y="717957"/>
            <a:ext cx="139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SATURDAY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1B4C14-E8AF-154B-96A7-013829B3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542" y="2120846"/>
            <a:ext cx="473685" cy="7578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A2FCE-37C4-0147-9A4E-BF19FDE560F8}"/>
              </a:ext>
            </a:extLst>
          </p:cNvPr>
          <p:cNvGrpSpPr/>
          <p:nvPr/>
        </p:nvGrpSpPr>
        <p:grpSpPr>
          <a:xfrm>
            <a:off x="11249974" y="1409560"/>
            <a:ext cx="575685" cy="711286"/>
            <a:chOff x="239381" y="1928233"/>
            <a:chExt cx="575685" cy="7112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0ACD62-6850-DB4D-B917-0F8DF6C0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38725" y="2439503"/>
              <a:ext cx="0" cy="200016"/>
            </a:xfrm>
            <a:prstGeom prst="straightConnector1">
              <a:avLst/>
            </a:prstGeom>
            <a:ln w="57150">
              <a:solidFill>
                <a:srgbClr val="DB2B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33F7E6-7A5C-AE48-BEF3-66C17635FF66}"/>
                </a:ext>
              </a:extLst>
            </p:cNvPr>
            <p:cNvSpPr/>
            <p:nvPr/>
          </p:nvSpPr>
          <p:spPr>
            <a:xfrm>
              <a:off x="546584" y="2314236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9D8703-7504-C94E-81B2-259924FE85E8}"/>
                </a:ext>
              </a:extLst>
            </p:cNvPr>
            <p:cNvSpPr/>
            <p:nvPr/>
          </p:nvSpPr>
          <p:spPr>
            <a:xfrm>
              <a:off x="658094" y="2173295"/>
              <a:ext cx="156972" cy="12526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FF1D8-80C9-A649-B8CA-27A9CCAFB030}"/>
                </a:ext>
              </a:extLst>
            </p:cNvPr>
            <p:cNvSpPr/>
            <p:nvPr/>
          </p:nvSpPr>
          <p:spPr>
            <a:xfrm>
              <a:off x="634768" y="2098616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D7D8FBA-BAE1-1D4A-A116-846763B81672}"/>
                </a:ext>
              </a:extLst>
            </p:cNvPr>
            <p:cNvSpPr/>
            <p:nvPr/>
          </p:nvSpPr>
          <p:spPr>
            <a:xfrm rot="1284507">
              <a:off x="429883" y="2169584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8789B28-94CF-674C-BA0E-AF539A92A707}"/>
                </a:ext>
              </a:extLst>
            </p:cNvPr>
            <p:cNvSpPr/>
            <p:nvPr/>
          </p:nvSpPr>
          <p:spPr>
            <a:xfrm rot="19850707">
              <a:off x="297529" y="2286297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09547B-035E-2A40-9B09-123FF59505F3}"/>
                </a:ext>
              </a:extLst>
            </p:cNvPr>
            <p:cNvSpPr/>
            <p:nvPr/>
          </p:nvSpPr>
          <p:spPr>
            <a:xfrm>
              <a:off x="352801" y="2053371"/>
              <a:ext cx="156972" cy="125267"/>
            </a:xfrm>
            <a:prstGeom prst="ellipse">
              <a:avLst/>
            </a:prstGeom>
            <a:solidFill>
              <a:srgbClr val="FF1BEA"/>
            </a:solidFill>
            <a:ln>
              <a:solidFill>
                <a:schemeClr val="tx1"/>
              </a:solidFill>
            </a:ln>
            <a:effectLst>
              <a:glow rad="508000">
                <a:srgbClr val="FF1BE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266700">
                    <a:srgbClr val="FF1BEA">
                      <a:alpha val="40000"/>
                    </a:srgbClr>
                  </a:glow>
                </a:effectLst>
                <a:latin typeface="Times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AB813-0655-A744-A040-55F5FA61D43E}"/>
                </a:ext>
              </a:extLst>
            </p:cNvPr>
            <p:cNvSpPr/>
            <p:nvPr/>
          </p:nvSpPr>
          <p:spPr>
            <a:xfrm>
              <a:off x="239381" y="222751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95231B-2EE0-204B-8972-9C80C1E39E95}"/>
                </a:ext>
              </a:extLst>
            </p:cNvPr>
            <p:cNvSpPr/>
            <p:nvPr/>
          </p:nvSpPr>
          <p:spPr>
            <a:xfrm>
              <a:off x="411020" y="192823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4EAA1C-1E84-E24C-876B-9BCD67AA128F}"/>
                </a:ext>
              </a:extLst>
            </p:cNvPr>
            <p:cNvSpPr/>
            <p:nvPr/>
          </p:nvSpPr>
          <p:spPr>
            <a:xfrm>
              <a:off x="543121" y="2005092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itchFamily="2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CC833-AC67-FC4F-8B71-7033B3F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13" y="5104381"/>
            <a:ext cx="445868" cy="71338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0CA4949-95F2-2140-8699-9951F29E3ED4}"/>
              </a:ext>
            </a:extLst>
          </p:cNvPr>
          <p:cNvGrpSpPr/>
          <p:nvPr/>
        </p:nvGrpSpPr>
        <p:grpSpPr>
          <a:xfrm>
            <a:off x="3533983" y="4682913"/>
            <a:ext cx="779003" cy="421468"/>
            <a:chOff x="5396379" y="2191384"/>
            <a:chExt cx="1423520" cy="93964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AC54F99-2234-A545-9680-ADBACACE6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>
              <a:off x="6001788" y="2400300"/>
              <a:ext cx="818111" cy="73072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FA4CE51-E37B-C743-B1D3-5E83694FC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 rot="2193196">
              <a:off x="5396379" y="2191384"/>
              <a:ext cx="818111" cy="730724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14D5F-5BC0-D141-A1D3-2723847AABF0}"/>
              </a:ext>
            </a:extLst>
          </p:cNvPr>
          <p:cNvCxnSpPr>
            <a:cxnSpLocks/>
          </p:cNvCxnSpPr>
          <p:nvPr/>
        </p:nvCxnSpPr>
        <p:spPr>
          <a:xfrm>
            <a:off x="3967055" y="4627527"/>
            <a:ext cx="0" cy="412666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xplosion 1 48">
            <a:extLst>
              <a:ext uri="{FF2B5EF4-FFF2-40B4-BE49-F238E27FC236}">
                <a16:creationId xmlns:a16="http://schemas.microsoft.com/office/drawing/2014/main" id="{357DC9B3-9704-3C40-9CC6-2A800FDE3930}"/>
              </a:ext>
            </a:extLst>
          </p:cNvPr>
          <p:cNvSpPr/>
          <p:nvPr/>
        </p:nvSpPr>
        <p:spPr>
          <a:xfrm>
            <a:off x="12128233" y="4940501"/>
            <a:ext cx="1278468" cy="776133"/>
          </a:xfrm>
          <a:prstGeom prst="irregularSeal1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" pitchFamily="2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87986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503BF-7B30-8F41-91FC-2E597E55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19" y="2994176"/>
            <a:ext cx="814762" cy="130361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EC70D-B88B-194C-85C9-9C4BF96A5966}"/>
              </a:ext>
            </a:extLst>
          </p:cNvPr>
          <p:cNvCxnSpPr/>
          <p:nvPr/>
        </p:nvCxnSpPr>
        <p:spPr>
          <a:xfrm>
            <a:off x="3124200" y="2416934"/>
            <a:ext cx="0" cy="432262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615EA6D-4587-0D48-B9E8-E5FE2E326A61}"/>
              </a:ext>
            </a:extLst>
          </p:cNvPr>
          <p:cNvSpPr/>
          <p:nvPr/>
        </p:nvSpPr>
        <p:spPr>
          <a:xfrm>
            <a:off x="3042134" y="1990386"/>
            <a:ext cx="270000" cy="270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E3E184-2F04-6F48-AE83-4AD28FE61D8F}"/>
              </a:ext>
            </a:extLst>
          </p:cNvPr>
          <p:cNvSpPr/>
          <p:nvPr/>
        </p:nvSpPr>
        <p:spPr>
          <a:xfrm>
            <a:off x="3238488" y="2146215"/>
            <a:ext cx="270000" cy="27071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BD8C95-2E02-4C4A-A11A-E9AD22E91D19}"/>
              </a:ext>
            </a:extLst>
          </p:cNvPr>
          <p:cNvSpPr/>
          <p:nvPr/>
        </p:nvSpPr>
        <p:spPr>
          <a:xfrm>
            <a:off x="3341266" y="1830601"/>
            <a:ext cx="270000" cy="270719"/>
          </a:xfrm>
          <a:prstGeom prst="ellipse">
            <a:avLst/>
          </a:prstGeom>
          <a:solidFill>
            <a:srgbClr val="10E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E8E0FF-8FE8-2944-8617-9FFCD10A8552}"/>
              </a:ext>
            </a:extLst>
          </p:cNvPr>
          <p:cNvSpPr/>
          <p:nvPr/>
        </p:nvSpPr>
        <p:spPr>
          <a:xfrm rot="1284507">
            <a:off x="3170729" y="1959797"/>
            <a:ext cx="448888" cy="163248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BFDEB4-63EE-5048-B183-2AA4FB332B9B}"/>
              </a:ext>
            </a:extLst>
          </p:cNvPr>
          <p:cNvSpPr/>
          <p:nvPr/>
        </p:nvSpPr>
        <p:spPr>
          <a:xfrm rot="19850707">
            <a:off x="2731674" y="2109096"/>
            <a:ext cx="448888" cy="16324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ADC7D5-100C-0D44-A2EB-6AE957D9D784}"/>
              </a:ext>
            </a:extLst>
          </p:cNvPr>
          <p:cNvSpPr/>
          <p:nvPr/>
        </p:nvSpPr>
        <p:spPr>
          <a:xfrm>
            <a:off x="2848351" y="1729521"/>
            <a:ext cx="270000" cy="270719"/>
          </a:xfrm>
          <a:prstGeom prst="ellipse">
            <a:avLst/>
          </a:prstGeom>
          <a:solidFill>
            <a:srgbClr val="FF1BEA"/>
          </a:solidFill>
          <a:ln>
            <a:solidFill>
              <a:schemeClr val="tx1"/>
            </a:solidFill>
          </a:ln>
          <a:effectLst>
            <a:glow rad="508000">
              <a:srgbClr val="FF1BE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66700">
                  <a:srgbClr val="FF1BEA">
                    <a:alpha val="40000"/>
                  </a:srgbClr>
                </a:glo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47F68B-3A04-A049-8A2E-7856797D28C8}"/>
              </a:ext>
            </a:extLst>
          </p:cNvPr>
          <p:cNvSpPr/>
          <p:nvPr/>
        </p:nvSpPr>
        <p:spPr>
          <a:xfrm>
            <a:off x="2581819" y="1820161"/>
            <a:ext cx="270000" cy="270719"/>
          </a:xfrm>
          <a:prstGeom prst="ellipse">
            <a:avLst/>
          </a:prstGeom>
          <a:solidFill>
            <a:srgbClr val="10E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40C1E1-28F7-1447-8765-AE865895CF55}"/>
              </a:ext>
            </a:extLst>
          </p:cNvPr>
          <p:cNvSpPr/>
          <p:nvPr/>
        </p:nvSpPr>
        <p:spPr>
          <a:xfrm>
            <a:off x="2848351" y="1324880"/>
            <a:ext cx="270000" cy="270719"/>
          </a:xfrm>
          <a:prstGeom prst="ellipse">
            <a:avLst/>
          </a:prstGeom>
          <a:solidFill>
            <a:srgbClr val="10E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85E66A-7199-7843-93A9-3F4D0104A79F}"/>
              </a:ext>
            </a:extLst>
          </p:cNvPr>
          <p:cNvSpPr/>
          <p:nvPr/>
        </p:nvSpPr>
        <p:spPr>
          <a:xfrm>
            <a:off x="3124200" y="1599611"/>
            <a:ext cx="270000" cy="270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345FBA2D-E914-B446-9E94-4C2865FB48FE}"/>
              </a:ext>
            </a:extLst>
          </p:cNvPr>
          <p:cNvSpPr/>
          <p:nvPr/>
        </p:nvSpPr>
        <p:spPr>
          <a:xfrm>
            <a:off x="3600675" y="3371784"/>
            <a:ext cx="1709831" cy="730723"/>
          </a:xfrm>
          <a:prstGeom prst="stripedRightArrow">
            <a:avLst>
              <a:gd name="adj1" fmla="val 5455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3.5 days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097DC3-683E-FA47-B3E6-7809B92A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40" y="3012659"/>
            <a:ext cx="814762" cy="13036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0860BB3-6386-F945-9AC0-8A0191DFCC6D}"/>
              </a:ext>
            </a:extLst>
          </p:cNvPr>
          <p:cNvGrpSpPr/>
          <p:nvPr/>
        </p:nvGrpSpPr>
        <p:grpSpPr>
          <a:xfrm>
            <a:off x="5226948" y="1520566"/>
            <a:ext cx="1423520" cy="939640"/>
            <a:chOff x="5396379" y="2191384"/>
            <a:chExt cx="1423520" cy="93964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BECB3F-C3B5-654D-9D6F-B0197F867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>
              <a:off x="6001788" y="2400300"/>
              <a:ext cx="818111" cy="7307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67A75B-E60A-EB42-BD38-1F27466DC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 rot="2193196">
              <a:off x="5396379" y="2191384"/>
              <a:ext cx="818111" cy="730724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7561A4-4F65-B943-AC73-10F8DE7EE29E}"/>
              </a:ext>
            </a:extLst>
          </p:cNvPr>
          <p:cNvCxnSpPr/>
          <p:nvPr/>
        </p:nvCxnSpPr>
        <p:spPr>
          <a:xfrm>
            <a:off x="5938708" y="2460756"/>
            <a:ext cx="0" cy="432262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94EB76E-5AEF-E340-84A2-E5639C97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19" y="2994176"/>
            <a:ext cx="814762" cy="1303619"/>
          </a:xfrm>
          <a:prstGeom prst="rect">
            <a:avLst/>
          </a:prstGeom>
        </p:spPr>
      </p:pic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21DBD765-22BE-B34E-B2CA-3965090F107B}"/>
              </a:ext>
            </a:extLst>
          </p:cNvPr>
          <p:cNvSpPr/>
          <p:nvPr/>
        </p:nvSpPr>
        <p:spPr>
          <a:xfrm>
            <a:off x="6369538" y="3371784"/>
            <a:ext cx="969273" cy="730723"/>
          </a:xfrm>
          <a:prstGeom prst="stripedRightArrow">
            <a:avLst>
              <a:gd name="adj1" fmla="val 5455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24h</a:t>
            </a:r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8EE42A79-C6D9-A846-A71C-682415EF4EDB}"/>
              </a:ext>
            </a:extLst>
          </p:cNvPr>
          <p:cNvSpPr/>
          <p:nvPr/>
        </p:nvSpPr>
        <p:spPr>
          <a:xfrm>
            <a:off x="8230989" y="3371783"/>
            <a:ext cx="1970722" cy="730724"/>
          </a:xfrm>
          <a:prstGeom prst="stripedRightArrow">
            <a:avLst>
              <a:gd name="adj1" fmla="val 5455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3.5 days</a:t>
            </a:r>
          </a:p>
        </p:txBody>
      </p:sp>
      <p:sp>
        <p:nvSpPr>
          <p:cNvPr id="24" name="Explosion 1 23">
            <a:extLst>
              <a:ext uri="{FF2B5EF4-FFF2-40B4-BE49-F238E27FC236}">
                <a16:creationId xmlns:a16="http://schemas.microsoft.com/office/drawing/2014/main" id="{1DCEE011-9BC9-FD4F-B8E8-691012512A58}"/>
              </a:ext>
            </a:extLst>
          </p:cNvPr>
          <p:cNvSpPr/>
          <p:nvPr/>
        </p:nvSpPr>
        <p:spPr>
          <a:xfrm>
            <a:off x="10201711" y="3241588"/>
            <a:ext cx="1345773" cy="944495"/>
          </a:xfrm>
          <a:prstGeom prst="irregularSeal1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5269C0F6-F008-8B48-B18F-763C6BE90D71}"/>
              </a:ext>
            </a:extLst>
          </p:cNvPr>
          <p:cNvSpPr/>
          <p:nvPr/>
        </p:nvSpPr>
        <p:spPr>
          <a:xfrm rot="16200000">
            <a:off x="4341189" y="3119610"/>
            <a:ext cx="192114" cy="2790221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39CDDE60-4375-6F45-8C25-E88181159510}"/>
              </a:ext>
            </a:extLst>
          </p:cNvPr>
          <p:cNvSpPr/>
          <p:nvPr/>
        </p:nvSpPr>
        <p:spPr>
          <a:xfrm rot="16200000">
            <a:off x="6799962" y="3610439"/>
            <a:ext cx="181560" cy="1816664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E4D08503-591B-5042-8B30-F7AF6A2D1282}"/>
              </a:ext>
            </a:extLst>
          </p:cNvPr>
          <p:cNvSpPr/>
          <p:nvPr/>
        </p:nvSpPr>
        <p:spPr>
          <a:xfrm rot="16200000">
            <a:off x="8984716" y="3392557"/>
            <a:ext cx="192115" cy="2241873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EBCB5-4019-724C-9B49-68168D7AB277}"/>
              </a:ext>
            </a:extLst>
          </p:cNvPr>
          <p:cNvSpPr txBox="1"/>
          <p:nvPr/>
        </p:nvSpPr>
        <p:spPr>
          <a:xfrm>
            <a:off x="3341266" y="4681913"/>
            <a:ext cx="21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Biofilm development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3760F-AE57-8F4A-B132-D0E594418F89}"/>
              </a:ext>
            </a:extLst>
          </p:cNvPr>
          <p:cNvSpPr txBox="1"/>
          <p:nvPr/>
        </p:nvSpPr>
        <p:spPr>
          <a:xfrm>
            <a:off x="5781315" y="4729222"/>
            <a:ext cx="214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Bd zoospores colonize membrane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FBAB1-0B2D-524E-A7F1-28A3487AB503}"/>
              </a:ext>
            </a:extLst>
          </p:cNvPr>
          <p:cNvSpPr txBox="1"/>
          <p:nvPr/>
        </p:nvSpPr>
        <p:spPr>
          <a:xfrm>
            <a:off x="7959837" y="4662666"/>
            <a:ext cx="247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Bd zoosporangia mature; water filtered every 24h for zoospores</a:t>
            </a:r>
          </a:p>
        </p:txBody>
      </p:sp>
    </p:spTree>
    <p:extLst>
      <p:ext uri="{BB962C8B-B14F-4D97-AF65-F5344CB8AC3E}">
        <p14:creationId xmlns:p14="http://schemas.microsoft.com/office/powerpoint/2010/main" val="12526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84FC0C-227C-5A40-B331-FF5FABC75AD7}"/>
              </a:ext>
            </a:extLst>
          </p:cNvPr>
          <p:cNvSpPr/>
          <p:nvPr/>
        </p:nvSpPr>
        <p:spPr>
          <a:xfrm>
            <a:off x="6011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13</a:t>
            </a:r>
          </a:p>
          <a:p>
            <a:r>
              <a:rPr lang="en-US" dirty="0">
                <a:solidFill>
                  <a:schemeClr val="tx1"/>
                </a:solidFill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Clean jars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BD960-8F57-A34D-BA9B-498F5EB55200}"/>
              </a:ext>
            </a:extLst>
          </p:cNvPr>
          <p:cNvSpPr/>
          <p:nvPr/>
        </p:nvSpPr>
        <p:spPr>
          <a:xfrm>
            <a:off x="24807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70312-E71D-2D4C-9E06-40075E8FE926}"/>
              </a:ext>
            </a:extLst>
          </p:cNvPr>
          <p:cNvSpPr/>
          <p:nvPr/>
        </p:nvSpPr>
        <p:spPr>
          <a:xfrm>
            <a:off x="43603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r>
              <a:rPr lang="en-US" dirty="0">
                <a:solidFill>
                  <a:schemeClr val="tx1"/>
                </a:solidFill>
              </a:rPr>
              <a:t>Andrew: Prep #1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Put 20mL 1%T in </a:t>
            </a:r>
            <a:r>
              <a:rPr lang="en-US" sz="1000" dirty="0" err="1">
                <a:solidFill>
                  <a:schemeClr val="tx1"/>
                </a:solidFill>
              </a:rPr>
              <a:t>centrtube</a:t>
            </a:r>
            <a:endParaRPr lang="en-US" sz="1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28x empty test tubes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10x 4mL spring water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60x 8mL 1% T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300mL Spring Water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10 1% T plates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Melissa: Glue jars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1233B-CA83-3548-AFFA-8C2DB3EAC5D7}"/>
              </a:ext>
            </a:extLst>
          </p:cNvPr>
          <p:cNvSpPr/>
          <p:nvPr/>
        </p:nvSpPr>
        <p:spPr>
          <a:xfrm>
            <a:off x="6239969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r>
              <a:rPr lang="en-US" dirty="0">
                <a:solidFill>
                  <a:schemeClr val="tx1"/>
                </a:solidFill>
              </a:rPr>
              <a:t>Andrew: Prep #2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28x jars, 100mL spring water</a:t>
            </a: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Start </a:t>
            </a:r>
            <a:r>
              <a:rPr lang="en-US" sz="1000" dirty="0" err="1">
                <a:solidFill>
                  <a:schemeClr val="tx1"/>
                </a:solidFill>
              </a:rPr>
              <a:t>Bact</a:t>
            </a:r>
            <a:endParaRPr lang="en-US" sz="1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Start Bd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8F140-C419-3640-990A-7F58A8191343}"/>
              </a:ext>
            </a:extLst>
          </p:cNvPr>
          <p:cNvSpPr/>
          <p:nvPr/>
        </p:nvSpPr>
        <p:spPr>
          <a:xfrm>
            <a:off x="80930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BC714-2BEA-EB48-94ED-67E0E48FDA92}"/>
              </a:ext>
            </a:extLst>
          </p:cNvPr>
          <p:cNvSpPr/>
          <p:nvPr/>
        </p:nvSpPr>
        <p:spPr>
          <a:xfrm>
            <a:off x="9972614" y="104022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6AFE5-499A-5242-884D-5CDFB7953292}"/>
              </a:ext>
            </a:extLst>
          </p:cNvPr>
          <p:cNvSpPr/>
          <p:nvPr/>
        </p:nvSpPr>
        <p:spPr>
          <a:xfrm>
            <a:off x="11852214" y="1040229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Inoculate jars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13401-DEE9-104F-9EB6-F11090379CB7}"/>
              </a:ext>
            </a:extLst>
          </p:cNvPr>
          <p:cNvSpPr/>
          <p:nvPr/>
        </p:nvSpPr>
        <p:spPr>
          <a:xfrm>
            <a:off x="5746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Wash jars, if applicable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Autoclave cultures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7036C-7721-9C49-B534-FBB5ECD55D9F}"/>
              </a:ext>
            </a:extLst>
          </p:cNvPr>
          <p:cNvSpPr/>
          <p:nvPr/>
        </p:nvSpPr>
        <p:spPr>
          <a:xfrm>
            <a:off x="24542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r>
              <a:rPr lang="en-US" dirty="0">
                <a:solidFill>
                  <a:schemeClr val="tx1"/>
                </a:solidFill>
              </a:rPr>
              <a:t>Andrew: Prep #7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28x jars, 100mL spring water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Clean culture tubes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C67D7-E3E7-9445-B540-B26CFEFA740F}"/>
              </a:ext>
            </a:extLst>
          </p:cNvPr>
          <p:cNvSpPr/>
          <p:nvPr/>
        </p:nvSpPr>
        <p:spPr>
          <a:xfrm>
            <a:off x="43338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  <a:p>
            <a:r>
              <a:rPr lang="en-US" dirty="0">
                <a:solidFill>
                  <a:schemeClr val="tx1"/>
                </a:solidFill>
              </a:rPr>
              <a:t>Andrew: </a:t>
            </a:r>
            <a:r>
              <a:rPr lang="en-US" dirty="0" err="1">
                <a:solidFill>
                  <a:schemeClr val="tx1"/>
                </a:solidFill>
              </a:rPr>
              <a:t>Harv</a:t>
            </a:r>
            <a:r>
              <a:rPr lang="en-US" dirty="0">
                <a:solidFill>
                  <a:schemeClr val="tx1"/>
                </a:solidFill>
              </a:rPr>
              <a:t> #8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Bd plate wash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Bd exp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E85AF-E5E2-A047-8042-DEF64C5063B4}"/>
              </a:ext>
            </a:extLst>
          </p:cNvPr>
          <p:cNvSpPr/>
          <p:nvPr/>
        </p:nvSpPr>
        <p:spPr>
          <a:xfrm>
            <a:off x="6213414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Andrew: Clean #9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Autoclave dirty jars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Wash jars and put on rack to dry (can be done tomorrow)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22223-8F19-B64A-AF45-4394ED94F3CD}"/>
              </a:ext>
            </a:extLst>
          </p:cNvPr>
          <p:cNvSpPr/>
          <p:nvPr/>
        </p:nvSpPr>
        <p:spPr>
          <a:xfrm>
            <a:off x="80664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  <a:p>
            <a:r>
              <a:rPr lang="en-US" dirty="0">
                <a:solidFill>
                  <a:schemeClr val="tx1"/>
                </a:solidFill>
              </a:rPr>
              <a:t>Melissa: 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Feed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02EBD8-ACFC-B04E-A11A-BE690CD81926}"/>
              </a:ext>
            </a:extLst>
          </p:cNvPr>
          <p:cNvSpPr/>
          <p:nvPr/>
        </p:nvSpPr>
        <p:spPr>
          <a:xfrm>
            <a:off x="9946059" y="3921237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  <a:p>
            <a:r>
              <a:rPr lang="en-US" dirty="0">
                <a:solidFill>
                  <a:schemeClr val="tx1"/>
                </a:solidFill>
              </a:rPr>
              <a:t>Melissa: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Feed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BD39E-EE52-C84C-BE87-5D2DDD494A04}"/>
              </a:ext>
            </a:extLst>
          </p:cNvPr>
          <p:cNvSpPr/>
          <p:nvPr/>
        </p:nvSpPr>
        <p:spPr>
          <a:xfrm>
            <a:off x="11825659" y="3921238"/>
            <a:ext cx="1879600" cy="1896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Melissa: 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Autoclave jars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B2AF995-97BA-DC4F-B958-9B4CA7A96FB9}"/>
              </a:ext>
            </a:extLst>
          </p:cNvPr>
          <p:cNvSpPr/>
          <p:nvPr/>
        </p:nvSpPr>
        <p:spPr>
          <a:xfrm>
            <a:off x="4345203" y="316264"/>
            <a:ext cx="477337" cy="463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2ECF1-29B6-AF48-8110-0DBF20233C2B}"/>
              </a:ext>
            </a:extLst>
          </p:cNvPr>
          <p:cNvSpPr txBox="1"/>
          <p:nvPr/>
        </p:nvSpPr>
        <p:spPr>
          <a:xfrm>
            <a:off x="2430172" y="717957"/>
            <a:ext cx="10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009FD-1329-704F-870A-574E1BF4F41D}"/>
              </a:ext>
            </a:extLst>
          </p:cNvPr>
          <p:cNvSpPr txBox="1"/>
          <p:nvPr/>
        </p:nvSpPr>
        <p:spPr>
          <a:xfrm>
            <a:off x="4262647" y="717957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97841-6C0C-064F-9CE1-5F1477A00C23}"/>
              </a:ext>
            </a:extLst>
          </p:cNvPr>
          <p:cNvSpPr txBox="1"/>
          <p:nvPr/>
        </p:nvSpPr>
        <p:spPr>
          <a:xfrm>
            <a:off x="6222355" y="717957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5A8FE-4C88-F24F-8056-BDE9893B06E5}"/>
              </a:ext>
            </a:extLst>
          </p:cNvPr>
          <p:cNvSpPr txBox="1"/>
          <p:nvPr/>
        </p:nvSpPr>
        <p:spPr>
          <a:xfrm>
            <a:off x="8093014" y="717957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CDA62-D401-5448-8230-9BC89764C156}"/>
              </a:ext>
            </a:extLst>
          </p:cNvPr>
          <p:cNvSpPr txBox="1"/>
          <p:nvPr/>
        </p:nvSpPr>
        <p:spPr>
          <a:xfrm>
            <a:off x="9982194" y="717957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B3A10-1DD2-3347-A3EB-534198CA2AAA}"/>
              </a:ext>
            </a:extLst>
          </p:cNvPr>
          <p:cNvSpPr txBox="1"/>
          <p:nvPr/>
        </p:nvSpPr>
        <p:spPr>
          <a:xfrm>
            <a:off x="582445" y="717957"/>
            <a:ext cx="9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13C14-F5BD-F244-A676-9B43F0CAB0D5}"/>
              </a:ext>
            </a:extLst>
          </p:cNvPr>
          <p:cNvSpPr txBox="1"/>
          <p:nvPr/>
        </p:nvSpPr>
        <p:spPr>
          <a:xfrm>
            <a:off x="11825659" y="717957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1B4C14-E8AF-154B-96A7-013829B3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845" y="2087661"/>
            <a:ext cx="473685" cy="7578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A2FCE-37C4-0147-9A4E-BF19FDE560F8}"/>
              </a:ext>
            </a:extLst>
          </p:cNvPr>
          <p:cNvGrpSpPr/>
          <p:nvPr/>
        </p:nvGrpSpPr>
        <p:grpSpPr>
          <a:xfrm>
            <a:off x="13098277" y="1376375"/>
            <a:ext cx="575685" cy="711286"/>
            <a:chOff x="239381" y="1928233"/>
            <a:chExt cx="575685" cy="7112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0ACD62-6850-DB4D-B917-0F8DF6C0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38725" y="2439503"/>
              <a:ext cx="0" cy="200016"/>
            </a:xfrm>
            <a:prstGeom prst="straightConnector1">
              <a:avLst/>
            </a:prstGeom>
            <a:ln w="57150">
              <a:solidFill>
                <a:srgbClr val="DB2B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33F7E6-7A5C-AE48-BEF3-66C17635FF66}"/>
                </a:ext>
              </a:extLst>
            </p:cNvPr>
            <p:cNvSpPr/>
            <p:nvPr/>
          </p:nvSpPr>
          <p:spPr>
            <a:xfrm>
              <a:off x="546584" y="2314236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9D8703-7504-C94E-81B2-259924FE85E8}"/>
                </a:ext>
              </a:extLst>
            </p:cNvPr>
            <p:cNvSpPr/>
            <p:nvPr/>
          </p:nvSpPr>
          <p:spPr>
            <a:xfrm>
              <a:off x="658094" y="2173295"/>
              <a:ext cx="156972" cy="125267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FF1D8-80C9-A649-B8CA-27A9CCAFB030}"/>
                </a:ext>
              </a:extLst>
            </p:cNvPr>
            <p:cNvSpPr/>
            <p:nvPr/>
          </p:nvSpPr>
          <p:spPr>
            <a:xfrm>
              <a:off x="634768" y="2098616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D7D8FBA-BAE1-1D4A-A116-846763B81672}"/>
                </a:ext>
              </a:extLst>
            </p:cNvPr>
            <p:cNvSpPr/>
            <p:nvPr/>
          </p:nvSpPr>
          <p:spPr>
            <a:xfrm rot="1284507">
              <a:off x="429883" y="2169584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8789B28-94CF-674C-BA0E-AF539A92A707}"/>
                </a:ext>
              </a:extLst>
            </p:cNvPr>
            <p:cNvSpPr/>
            <p:nvPr/>
          </p:nvSpPr>
          <p:spPr>
            <a:xfrm rot="19850707">
              <a:off x="297529" y="2286297"/>
              <a:ext cx="260974" cy="7553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C09547B-035E-2A40-9B09-123FF59505F3}"/>
                </a:ext>
              </a:extLst>
            </p:cNvPr>
            <p:cNvSpPr/>
            <p:nvPr/>
          </p:nvSpPr>
          <p:spPr>
            <a:xfrm>
              <a:off x="352801" y="2053371"/>
              <a:ext cx="156972" cy="125267"/>
            </a:xfrm>
            <a:prstGeom prst="ellipse">
              <a:avLst/>
            </a:prstGeom>
            <a:solidFill>
              <a:srgbClr val="FF1BEA"/>
            </a:solidFill>
            <a:ln>
              <a:solidFill>
                <a:schemeClr val="tx1"/>
              </a:solidFill>
            </a:ln>
            <a:effectLst>
              <a:glow rad="508000">
                <a:srgbClr val="FF1BE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266700">
                    <a:srgbClr val="FF1BEA"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1AB813-0655-A744-A040-55F5FA61D43E}"/>
                </a:ext>
              </a:extLst>
            </p:cNvPr>
            <p:cNvSpPr/>
            <p:nvPr/>
          </p:nvSpPr>
          <p:spPr>
            <a:xfrm>
              <a:off x="239381" y="222751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95231B-2EE0-204B-8972-9C80C1E39E95}"/>
                </a:ext>
              </a:extLst>
            </p:cNvPr>
            <p:cNvSpPr/>
            <p:nvPr/>
          </p:nvSpPr>
          <p:spPr>
            <a:xfrm>
              <a:off x="411020" y="1928233"/>
              <a:ext cx="156972" cy="125267"/>
            </a:xfrm>
            <a:prstGeom prst="ellipse">
              <a:avLst/>
            </a:prstGeom>
            <a:solidFill>
              <a:srgbClr val="10E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4EAA1C-1E84-E24C-876B-9BCD67AA128F}"/>
                </a:ext>
              </a:extLst>
            </p:cNvPr>
            <p:cNvSpPr/>
            <p:nvPr/>
          </p:nvSpPr>
          <p:spPr>
            <a:xfrm>
              <a:off x="543121" y="2005092"/>
              <a:ext cx="156972" cy="12526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CC833-AC67-FC4F-8B71-7033B3F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35" y="5104381"/>
            <a:ext cx="445868" cy="71338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0CA4949-95F2-2140-8699-9951F29E3ED4}"/>
              </a:ext>
            </a:extLst>
          </p:cNvPr>
          <p:cNvGrpSpPr/>
          <p:nvPr/>
        </p:nvGrpSpPr>
        <p:grpSpPr>
          <a:xfrm>
            <a:off x="5316305" y="4682913"/>
            <a:ext cx="779003" cy="421468"/>
            <a:chOff x="5396379" y="2191384"/>
            <a:chExt cx="1423520" cy="93964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AC54F99-2234-A545-9680-ADBACACE6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>
              <a:off x="6001788" y="2400300"/>
              <a:ext cx="818111" cy="730724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FA4CE51-E37B-C743-B1D3-5E83694FC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03" b="64483"/>
            <a:stretch/>
          </p:blipFill>
          <p:spPr>
            <a:xfrm rot="2193196">
              <a:off x="5396379" y="2191384"/>
              <a:ext cx="818111" cy="730724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14D5F-5BC0-D141-A1D3-2723847AABF0}"/>
              </a:ext>
            </a:extLst>
          </p:cNvPr>
          <p:cNvCxnSpPr>
            <a:cxnSpLocks/>
          </p:cNvCxnSpPr>
          <p:nvPr/>
        </p:nvCxnSpPr>
        <p:spPr>
          <a:xfrm>
            <a:off x="5749377" y="4627527"/>
            <a:ext cx="0" cy="412666"/>
          </a:xfrm>
          <a:prstGeom prst="straightConnector1">
            <a:avLst/>
          </a:prstGeom>
          <a:ln w="57150">
            <a:solidFill>
              <a:srgbClr val="DB2B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xplosion 1 48">
            <a:extLst>
              <a:ext uri="{FF2B5EF4-FFF2-40B4-BE49-F238E27FC236}">
                <a16:creationId xmlns:a16="http://schemas.microsoft.com/office/drawing/2014/main" id="{357DC9B3-9704-3C40-9CC6-2A800FDE3930}"/>
              </a:ext>
            </a:extLst>
          </p:cNvPr>
          <p:cNvSpPr/>
          <p:nvPr/>
        </p:nvSpPr>
        <p:spPr>
          <a:xfrm>
            <a:off x="12128233" y="4940501"/>
            <a:ext cx="1075889" cy="776133"/>
          </a:xfrm>
          <a:prstGeom prst="irregularSeal1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F42A1-223B-3742-B01F-1D2A3632D567}"/>
              </a:ext>
            </a:extLst>
          </p:cNvPr>
          <p:cNvSpPr txBox="1"/>
          <p:nvPr/>
        </p:nvSpPr>
        <p:spPr>
          <a:xfrm>
            <a:off x="5262733" y="2982459"/>
            <a:ext cx="7362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DON’T USE THIS VERSION</a:t>
            </a:r>
          </a:p>
        </p:txBody>
      </p:sp>
    </p:spTree>
    <p:extLst>
      <p:ext uri="{BB962C8B-B14F-4D97-AF65-F5344CB8AC3E}">
        <p14:creationId xmlns:p14="http://schemas.microsoft.com/office/powerpoint/2010/main" val="2826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351</Words>
  <Application>Microsoft Macintosh PowerPoint</Application>
  <PresentationFormat>Custom</PresentationFormat>
  <Paragraphs>139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17</cp:revision>
  <dcterms:created xsi:type="dcterms:W3CDTF">2020-07-07T23:50:51Z</dcterms:created>
  <dcterms:modified xsi:type="dcterms:W3CDTF">2020-07-26T22:58:21Z</dcterms:modified>
</cp:coreProperties>
</file>