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9" r:id="rId10"/>
    <p:sldId id="267" r:id="rId11"/>
    <p:sldId id="27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6EC"/>
    <a:srgbClr val="F0F0F0"/>
    <a:srgbClr val="FFFFFF"/>
    <a:srgbClr val="454755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1756" autoAdjust="0"/>
  </p:normalViewPr>
  <p:slideViewPr>
    <p:cSldViewPr showGuides="1">
      <p:cViewPr varScale="1">
        <p:scale>
          <a:sx n="61" d="100"/>
          <a:sy n="61" d="100"/>
        </p:scale>
        <p:origin x="175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09A4-4A19-499C-AAC3-F0A5E04EF9F2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6245D-3C0C-45DB-AAFC-69228C10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Learning Reinforcement Model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self-running T-rex game you provided is not based on a traditional machine learning or AI model. Instead, it relies on predefined rules and algorithms to control the T-rex character's behavior.</a:t>
            </a:r>
          </a:p>
          <a:p>
            <a:endParaRPr lang="en-US" dirty="0"/>
          </a:p>
          <a:p>
            <a:r>
              <a:rPr lang="en-US" dirty="0"/>
              <a:t>The simple intelligent system is basically a T-rex as a character that jumps independently over obstacles to avoid collision with the cacti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Mention that you used a combination of object-oriented programming (C#) and game development principles to create the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Describe the key components of your system, such as the T-rex character, obstacles, and the game loop.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 intelligent system is basically a T-rex as a character that jumps independently over obstacles to avoid collision with the cacti</a:t>
            </a:r>
          </a:p>
          <a:p>
            <a:endParaRPr lang="en-US" dirty="0"/>
          </a:p>
          <a:p>
            <a:r>
              <a:rPr lang="en-US" dirty="0"/>
              <a:t>CODE: public Character()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This code defines the initial state and attributes of the game character, providing a foundation for character behavior and interactions within the game.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Character: This line defines a class named Character, which represents the main character in the game.</a:t>
            </a:r>
          </a:p>
          <a:p>
            <a:endParaRPr lang="en-US" dirty="0"/>
          </a:p>
          <a:p>
            <a:r>
              <a:rPr lang="en-US" dirty="0"/>
              <a:t>Private Fields (Attributes): These are the characteristics or attributes of the character. They include:</a:t>
            </a:r>
          </a:p>
          <a:p>
            <a:r>
              <a:rPr lang="en-US" dirty="0"/>
              <a:t>speed: The character's movement speed.</a:t>
            </a:r>
          </a:p>
          <a:p>
            <a:r>
              <a:rPr lang="en-US" dirty="0" err="1"/>
              <a:t>jumpForce</a:t>
            </a:r>
            <a:r>
              <a:rPr lang="en-US" dirty="0"/>
              <a:t>: The force applied during a regular jump.</a:t>
            </a:r>
          </a:p>
          <a:p>
            <a:r>
              <a:rPr lang="en-US" dirty="0" err="1"/>
              <a:t>ojumpForce</a:t>
            </a:r>
            <a:r>
              <a:rPr lang="en-US" dirty="0"/>
              <a:t>: The initial force applied during a high jump.</a:t>
            </a:r>
          </a:p>
          <a:p>
            <a:r>
              <a:rPr lang="en-US" dirty="0" err="1"/>
              <a:t>jumpSpeed</a:t>
            </a:r>
            <a:r>
              <a:rPr lang="en-US" dirty="0"/>
              <a:t>: The speed at which the character jumps.</a:t>
            </a:r>
          </a:p>
          <a:p>
            <a:r>
              <a:rPr lang="en-US" dirty="0" err="1"/>
              <a:t>locationY</a:t>
            </a:r>
            <a:r>
              <a:rPr lang="en-US" dirty="0"/>
              <a:t> and </a:t>
            </a:r>
            <a:r>
              <a:rPr lang="en-US" dirty="0" err="1"/>
              <a:t>locationX</a:t>
            </a:r>
            <a:r>
              <a:rPr lang="en-US" dirty="0"/>
              <a:t>: The current vertical and horizontal positions of the character.</a:t>
            </a:r>
          </a:p>
          <a:p>
            <a:r>
              <a:rPr lang="en-US" dirty="0"/>
              <a:t>score: The character's score in the game.</a:t>
            </a:r>
          </a:p>
          <a:p>
            <a:r>
              <a:rPr lang="en-US" dirty="0"/>
              <a:t>size: The size of the character's image.</a:t>
            </a:r>
          </a:p>
          <a:p>
            <a:r>
              <a:rPr lang="en-US" dirty="0"/>
              <a:t>appearance: The image representing the character when it's running.</a:t>
            </a:r>
          </a:p>
          <a:p>
            <a:r>
              <a:rPr lang="en-US" dirty="0" err="1"/>
              <a:t>deadAppearance</a:t>
            </a:r>
            <a:r>
              <a:rPr lang="en-US" dirty="0"/>
              <a:t>: The image representing the character when it's "dead."</a:t>
            </a:r>
          </a:p>
          <a:p>
            <a:r>
              <a:rPr lang="en-US" dirty="0"/>
              <a:t>jump: A flag indicating whether the character is in a jumping state.</a:t>
            </a:r>
          </a:p>
          <a:p>
            <a:r>
              <a:rPr lang="en-US" dirty="0" err="1"/>
              <a:t>gameover</a:t>
            </a:r>
            <a:r>
              <a:rPr lang="en-US" dirty="0"/>
              <a:t>: A flag indicating whether the character's game is over.</a:t>
            </a:r>
          </a:p>
          <a:p>
            <a:r>
              <a:rPr lang="en-US" dirty="0"/>
              <a:t>Constructors:</a:t>
            </a:r>
          </a:p>
          <a:p>
            <a:r>
              <a:rPr lang="en-US" dirty="0"/>
              <a:t>public Character(): This is the default constructor for the Character class. It initializes the character's attributes with default values. These values determine the character's starting state in the game.</a:t>
            </a:r>
          </a:p>
          <a:p>
            <a:r>
              <a:rPr lang="en-US" dirty="0"/>
              <a:t>speed = 5: The character's initial movement speed.</a:t>
            </a:r>
          </a:p>
          <a:p>
            <a:r>
              <a:rPr lang="en-US" dirty="0" err="1"/>
              <a:t>jumpForce</a:t>
            </a:r>
            <a:r>
              <a:rPr lang="en-US" dirty="0"/>
              <a:t> = 18: The initial force applied during a regular jump.</a:t>
            </a:r>
          </a:p>
          <a:p>
            <a:r>
              <a:rPr lang="en-US" dirty="0" err="1"/>
              <a:t>ojumpForce</a:t>
            </a:r>
            <a:r>
              <a:rPr lang="en-US" dirty="0"/>
              <a:t> = 24: The initial force applied during a high jump.</a:t>
            </a:r>
          </a:p>
          <a:p>
            <a:r>
              <a:rPr lang="en-US" dirty="0" err="1"/>
              <a:t>jumpSpeed</a:t>
            </a:r>
            <a:r>
              <a:rPr lang="en-US" dirty="0"/>
              <a:t> = 10: The speed at which the character jumps.</a:t>
            </a:r>
          </a:p>
          <a:p>
            <a:r>
              <a:rPr lang="en-US" dirty="0"/>
              <a:t>appearance = </a:t>
            </a:r>
            <a:r>
              <a:rPr lang="en-US" dirty="0" err="1"/>
              <a:t>Properties.Resources.running</a:t>
            </a:r>
            <a:r>
              <a:rPr lang="en-US" dirty="0"/>
              <a:t>: The initial appearance of the character is set to a running animation.</a:t>
            </a:r>
          </a:p>
          <a:p>
            <a:r>
              <a:rPr lang="en-US" dirty="0" err="1"/>
              <a:t>ImageAnimator.Animate</a:t>
            </a:r>
            <a:r>
              <a:rPr lang="en-US" dirty="0"/>
              <a:t>(appearance, </a:t>
            </a:r>
            <a:r>
              <a:rPr lang="en-US" dirty="0" err="1"/>
              <a:t>Anim</a:t>
            </a:r>
            <a:r>
              <a:rPr lang="en-US" dirty="0"/>
              <a:t>): This line starts the animation process for the character's running image.</a:t>
            </a:r>
          </a:p>
          <a:p>
            <a:r>
              <a:rPr lang="en-US" dirty="0" err="1"/>
              <a:t>deadAppearance</a:t>
            </a:r>
            <a:r>
              <a:rPr lang="en-US" dirty="0"/>
              <a:t> = </a:t>
            </a:r>
            <a:r>
              <a:rPr lang="en-US" dirty="0" err="1"/>
              <a:t>Properties.Resources.dead</a:t>
            </a:r>
            <a:r>
              <a:rPr lang="en-US" dirty="0"/>
              <a:t>: The image representing the character when it's "dead."</a:t>
            </a:r>
          </a:p>
          <a:p>
            <a:r>
              <a:rPr lang="en-US" dirty="0"/>
              <a:t>size = new Size(40, 43): The size of the character's image.</a:t>
            </a:r>
          </a:p>
          <a:p>
            <a:r>
              <a:rPr lang="en-US" dirty="0"/>
              <a:t>jump = false: The character starts not in a jumping state.</a:t>
            </a:r>
          </a:p>
          <a:p>
            <a:r>
              <a:rPr lang="en-US" dirty="0" err="1"/>
              <a:t>gameover</a:t>
            </a:r>
            <a:r>
              <a:rPr lang="en-US" dirty="0"/>
              <a:t> = false: The character's game is not over at the beginning.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inference in this system is the T-rex making decisions based on the proximity of obstacles.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system detects and calculates the nearest obstacle.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If an obstacle is within a certain distance, the T-rex performs a jump.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inference in your system involves the T-rex making decisions based on the proximity of obstacles.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system detects and calculates the nearest obstacle.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If an obstacle is within a certain distance, the T-rex performs a jump.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generating new obstacles in the game: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randomly generated obstacles with varying positions in x-axis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ensure that obstacles do not overlap or appear too close to each other.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Based on the newly generated obstacles, the t-rex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-------------------------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the "test" phase, which involves testing the T-rex's performance: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how the T-rex interacts with obstacles by continuously checking for collisions.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Describe how the T-rex's jump behavior is evaluated based on the proximity of obstacles.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For consecutive close obstacles, a high jump is performed, while for single obstacles, a regular jump is executed.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Mention the threshold distances and jump forces you've set to determine the jump type.</a:t>
            </a:r>
          </a:p>
          <a:p>
            <a:pPr lvl="2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Mention that the game tracks the T-rex's score as an indicator of its performance.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inference in your system involves the T-rex making decisions based on the proximity of obstacles.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system detects and calculates the nearest obstacle.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If an obstacle is within a certain distance, the T-rex performs a jump.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245D-3C0C-45DB-AAFC-69228C108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0FD2-34E8-42D1-8224-FDAF21D01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FBD7-5E7D-4C93-A85C-1097FA2EA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A649-04B7-42E5-A1CA-BD8177D1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3560-E3DB-463C-8615-5F2509EF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31D7-8E59-48E1-AABA-2FF86D7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960-6A25-43DD-86EA-333BD5B4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5F47-EECC-49F7-AB4E-945249DAE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2FD3-9748-4028-8A22-922DB178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5438-2EFC-4991-AD04-7714D58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D02D-56FA-4161-9AE5-400FE046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B95C6-25B4-4698-BE88-6C2126D77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BF6EB-7BED-49A2-9F50-7F394F3A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2DC7-89A5-4E5D-9288-EA107F64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B549-2A6C-4AEA-B5C4-9B4C302F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FFD6-B51D-4077-9EA3-93B9A4FD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D948-42E9-4EE0-A22D-23E2B91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1AB8-2918-40C0-B9BB-12AA9F9E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C42E-F0AA-45B0-BB96-F33E0DE6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2B72-6DF1-408D-A4D8-0D062288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18C-6D91-4287-BD0C-D34352C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8AB5-331D-43FD-B368-23B1634E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240C-8F21-40A9-9D2C-2F526240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B74B-F8F9-4D93-B3C6-28591EB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0B88-FA44-4E84-9EBD-297BFDB8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C5ED-848F-4751-B717-42B8E45E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985B-2077-4877-A848-C0F6EF24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8EE5-84B1-497D-977D-FE27262D8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71B5-A500-4CDE-8D70-803FEFE8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1434-33E0-4C62-9A6E-8B6972A7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E335-4225-43D5-9350-B8BE306E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2134-2D60-4EC4-876D-B429B02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9F-CD5D-47D8-A3AD-72DFE44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0329-416B-4086-BCD7-2A2E461B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93DE-BB38-4B87-AA3E-4EBE0BD0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4A9C6-3B69-41AE-BAD5-70A2D22C9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DDD67-50F8-40A3-91F3-6BFCBDF3E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B511-43ED-4FAD-B4A4-9C7BA75A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F6A56-793B-4B15-B26A-D11E2D32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BEC90-9F0F-439E-8334-9DB8EC73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1181-C738-4314-BFFC-B5EC5A63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41979-C6ED-4D26-8153-7F20C616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7FB93-9C9F-4951-9005-C04130E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407D-5E71-4E34-84AE-D5D31452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745EE-B08E-4132-9D0F-708523C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F5E86-40D1-45BF-B6DA-ACDF17B9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C990-4A31-4462-A583-E22053BE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7EF7-3AC6-4076-B3F3-FBA4D18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2EF7-B85C-4E70-B894-CA259DA8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2F99-3AEB-4ADD-B6EA-F4DCC9B9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33A5-4337-4905-95DC-2A75A91D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2E12-AFED-4ED0-B4D5-A2005D02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D640-1B7A-4585-ACB9-E0FFA14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1DCF-C409-4B98-BD6D-C5F3895E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FD58C-1363-4AF7-B6FA-D222FC3E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CDED-D2D9-48E4-893A-EDE272CC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42C4-B237-4607-BC1F-D1AA320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DBE7-EF27-455D-BC1B-CEC13138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180D-8AF0-46D3-900C-F9124966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2BA74-1A94-4ED1-9120-A1C782F8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0C5A-ED39-4D5E-BD7A-C1F3ACCF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EDF7-6832-4774-96CF-6C6C29C49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7598-337D-4290-B4D8-79B59FF06F1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7A53-AC4C-4AF6-8F06-D0B14345C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8E85-47B5-486D-A2BD-8C920CC45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6478-325C-4CCF-9B43-AC06B5FE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8E126F-FCA8-4ACC-9D8C-AAFE52523A2E}"/>
              </a:ext>
            </a:extLst>
          </p:cNvPr>
          <p:cNvSpPr/>
          <p:nvPr/>
        </p:nvSpPr>
        <p:spPr>
          <a:xfrm>
            <a:off x="0" y="7315200"/>
            <a:ext cx="12192000" cy="5038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F42461-84AB-4A1D-B3CC-6A53B4EF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1600" y="2667000"/>
            <a:ext cx="3733800" cy="4013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9D2C79-60A8-4997-8C42-4E9732211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8415516"/>
            <a:ext cx="835542" cy="861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093359-967F-4D36-82A5-F9F1B8F79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4" y="8409890"/>
            <a:ext cx="443255" cy="886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90C33-FB9E-48FA-B2B8-6A4F7595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71" y="8396375"/>
            <a:ext cx="443255" cy="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8EB19-6700-4A36-B6A9-CEDC6619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371600"/>
            <a:ext cx="11430000" cy="6670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D372FF-B1E9-4331-97D8-075D26EC0A29}"/>
              </a:ext>
            </a:extLst>
          </p:cNvPr>
          <p:cNvSpPr txBox="1"/>
          <p:nvPr/>
        </p:nvSpPr>
        <p:spPr>
          <a:xfrm>
            <a:off x="2096464" y="3167390"/>
            <a:ext cx="7999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454755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</a:rPr>
              <a:t>How was the inference/learning conducted?</a:t>
            </a:r>
            <a:endParaRPr lang="en-US" sz="2800" dirty="0">
              <a:solidFill>
                <a:srgbClr val="454755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3E611-E9A9-433C-96D5-70DF97314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1931E8-D297-4A38-B755-783066BAD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E94EC7-A6F4-42B4-A54F-2A068BC97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02AA34-3D49-4453-8E25-FF455A26E70E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30E22C-1C40-459A-804C-FF26E7CAC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98DF57-1505-4292-BF89-9534E1E35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ADAAF-F941-4920-A01F-E8842FBA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1981073"/>
            <a:ext cx="3790022" cy="1763673"/>
          </a:xfrm>
          <a:prstGeom prst="roundRect">
            <a:avLst>
              <a:gd name="adj" fmla="val 7854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B3E63-06F9-46EE-B9B8-8207645FD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4A3B9-C52F-4E80-A25A-CE88CAF98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FEA81C-73BC-4D69-B041-18979B265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28720-D773-496B-AC2A-537F5109275F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E9BC89-B6AD-4E95-9E34-458C6D5FD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653D71-54E5-43F6-88CD-C33588DA9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241F8-1000-4BDC-8BF2-B364CBF22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275" y="533148"/>
            <a:ext cx="7856901" cy="2895851"/>
          </a:xfrm>
          <a:prstGeom prst="roundRect">
            <a:avLst>
              <a:gd name="adj" fmla="val 7074"/>
            </a:avLst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A0EF08-8A83-4685-9EF9-7611FA1AF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2272" y="1584444"/>
            <a:ext cx="3945130" cy="3952435"/>
          </a:xfrm>
          <a:prstGeom prst="roundRect">
            <a:avLst>
              <a:gd name="adj" fmla="val 6822"/>
            </a:avLst>
          </a:prstGeom>
        </p:spPr>
      </p:pic>
    </p:spTree>
    <p:extLst>
      <p:ext uri="{BB962C8B-B14F-4D97-AF65-F5344CB8AC3E}">
        <p14:creationId xmlns:p14="http://schemas.microsoft.com/office/powerpoint/2010/main" val="166786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8EB19-6700-4A36-B6A9-CEDC6619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371600"/>
            <a:ext cx="11430000" cy="6670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D372FF-B1E9-4331-97D8-075D26EC0A29}"/>
              </a:ext>
            </a:extLst>
          </p:cNvPr>
          <p:cNvSpPr txBox="1"/>
          <p:nvPr/>
        </p:nvSpPr>
        <p:spPr>
          <a:xfrm>
            <a:off x="1695932" y="3167390"/>
            <a:ext cx="8800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454755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</a:rPr>
              <a:t>How do you perform the generation and testing?</a:t>
            </a:r>
            <a:endParaRPr lang="en-US" sz="2800" dirty="0">
              <a:solidFill>
                <a:srgbClr val="454755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1D765-A162-4317-9E27-9DA0C5CDB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96421D-65FA-4B9F-AC50-08F8BE299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D4E799-51ED-42DC-BD06-2B4C22FD6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3A68F6-510F-4FD3-8E33-90DB647AC284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10D183-0EBC-46FC-BEF1-E8343F1274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D4EDE8-E4A1-4222-9ED0-0EA0D93A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9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B3E63-06F9-46EE-B9B8-8207645FD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4A3B9-C52F-4E80-A25A-CE88CAF98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FEA81C-73BC-4D69-B041-18979B265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28720-D773-496B-AC2A-537F5109275F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E9BC89-B6AD-4E95-9E34-458C6D5FD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653D71-54E5-43F6-88CD-C33588DA9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433D61-0140-416C-A3E7-CE0492E18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82" y="383971"/>
            <a:ext cx="7507186" cy="2974027"/>
          </a:xfrm>
          <a:prstGeom prst="roundRect">
            <a:avLst>
              <a:gd name="adj" fmla="val 9516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ADAAF-F941-4920-A01F-E8842FBAF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164" y="2209800"/>
            <a:ext cx="7082556" cy="3295842"/>
          </a:xfrm>
          <a:prstGeom prst="roundRect">
            <a:avLst>
              <a:gd name="adj" fmla="val 7854"/>
            </a:avLst>
          </a:prstGeom>
        </p:spPr>
      </p:pic>
    </p:spTree>
    <p:extLst>
      <p:ext uri="{BB962C8B-B14F-4D97-AF65-F5344CB8AC3E}">
        <p14:creationId xmlns:p14="http://schemas.microsoft.com/office/powerpoint/2010/main" val="356824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64899-2329-4893-BCF3-E81057C2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223647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1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76D260-CCD4-4D15-A8F0-8FD1F8B9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DADE0-0665-4B62-BC1A-28E592699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735181"/>
            <a:ext cx="835542" cy="861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CAC35-1632-42AA-92F4-1A15291B4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4" y="5729555"/>
            <a:ext cx="443255" cy="886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148C3-B1BC-46E7-AFB6-ECA8926FF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71" y="5716040"/>
            <a:ext cx="443255" cy="88651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BD3D57-4958-4482-A351-1FB7C3906423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42F6F-0C6B-4FD7-AC15-9D88B6E57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798"/>
            <a:ext cx="793649" cy="853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7FB8CF-7E6B-48F5-A289-E2D77CB7FAA7}"/>
              </a:ext>
            </a:extLst>
          </p:cNvPr>
          <p:cNvSpPr txBox="1"/>
          <p:nvPr/>
        </p:nvSpPr>
        <p:spPr>
          <a:xfrm>
            <a:off x="4267200" y="990600"/>
            <a:ext cx="3657600" cy="646331"/>
          </a:xfrm>
          <a:prstGeom prst="rect">
            <a:avLst/>
          </a:prstGeom>
          <a:solidFill>
            <a:srgbClr val="E5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Inter" panose="020B0502030000000004" pitchFamily="34" charset="0"/>
                <a:ea typeface="Inter" panose="020B0502030000000004" pitchFamily="34" charset="0"/>
              </a:rPr>
              <a:t>TEA-REX</a:t>
            </a:r>
          </a:p>
        </p:txBody>
      </p:sp>
    </p:spTree>
    <p:extLst>
      <p:ext uri="{BB962C8B-B14F-4D97-AF65-F5344CB8AC3E}">
        <p14:creationId xmlns:p14="http://schemas.microsoft.com/office/powerpoint/2010/main" val="137005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9685F-4EBC-43E1-A983-63C47B36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54054-30F0-46AE-85BC-342994E9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735181"/>
            <a:ext cx="835542" cy="86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CD104-6479-42AD-8B74-A4A2EB0A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4" y="5729555"/>
            <a:ext cx="443255" cy="886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B9FA5-B987-4591-95E2-AD3CCC4D4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71" y="5716040"/>
            <a:ext cx="443255" cy="8865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008E-06A7-41D5-8F68-231835691DF6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97608-7DA5-4308-AE0E-3F0EB4D01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798"/>
            <a:ext cx="793649" cy="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EC797B-15E5-49EE-BA95-D3465A06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54054-30F0-46AE-85BC-342994E9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735181"/>
            <a:ext cx="835542" cy="86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CD104-6479-42AD-8B74-A4A2EB0A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4" y="5729555"/>
            <a:ext cx="443255" cy="886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B9FA5-B987-4591-95E2-AD3CCC4D4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71" y="5716040"/>
            <a:ext cx="443255" cy="8865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008E-06A7-41D5-8F68-231835691DF6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97608-7DA5-4308-AE0E-3F0EB4D01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12" y="5691290"/>
            <a:ext cx="822960" cy="8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5E96C-646F-45E9-8EC5-277E4449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E67DA-21A9-4041-B9F8-F6FE0786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332" y="6014993"/>
            <a:ext cx="564209" cy="581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D00A6-F515-45B8-8853-799309F69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86" y="6017439"/>
            <a:ext cx="299313" cy="598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5CF1C-738C-40D9-8B37-D7DEFCA67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13" y="6003924"/>
            <a:ext cx="299313" cy="59862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749900-3376-4A14-9E23-E14D2F43C08A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8A4161-0F1D-405A-B8C1-F4371D427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2" y="5985337"/>
            <a:ext cx="555713" cy="5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5E96C-646F-45E9-8EC5-277E4449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54054-30F0-46AE-85BC-342994E9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332" y="6014993"/>
            <a:ext cx="564209" cy="58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CD104-6479-42AD-8B74-A4A2EB0A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86" y="6017439"/>
            <a:ext cx="299313" cy="59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B9FA5-B987-4591-95E2-AD3CCC4D4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13" y="6003924"/>
            <a:ext cx="299313" cy="59862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008E-06A7-41D5-8F68-231835691DF6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97608-7DA5-4308-AE0E-3F0EB4D01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6156">
            <a:off x="4648904" y="5624501"/>
            <a:ext cx="555713" cy="5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4528-4A9E-43FD-B37C-CCCA4E2A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7391400"/>
            <a:ext cx="4800600" cy="280166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8B7878-D0AB-41AE-AD51-570689EA9D52}"/>
              </a:ext>
            </a:extLst>
          </p:cNvPr>
          <p:cNvSpPr/>
          <p:nvPr/>
        </p:nvSpPr>
        <p:spPr>
          <a:xfrm>
            <a:off x="0" y="7210009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8ED07C-2050-4C22-9CCC-B5E0AFFC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398871"/>
            <a:ext cx="443255" cy="4571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C31FF2-7753-4D93-8D82-9DA1F2FB4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7404915"/>
            <a:ext cx="235147" cy="470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F08A4-F7E1-47C7-ADA9-BB99457D0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7391400"/>
            <a:ext cx="235147" cy="4702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CFA811-7F24-44A2-9FB3-1EF106233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7398870"/>
            <a:ext cx="405809" cy="4362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F98159-D684-4DC0-AE52-8C901053D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7391400"/>
            <a:ext cx="245283" cy="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8EB19-6700-4A36-B6A9-CEDC6619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371600"/>
            <a:ext cx="11430000" cy="6670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D372FF-B1E9-4331-97D8-075D26EC0A29}"/>
              </a:ext>
            </a:extLst>
          </p:cNvPr>
          <p:cNvSpPr txBox="1"/>
          <p:nvPr/>
        </p:nvSpPr>
        <p:spPr>
          <a:xfrm>
            <a:off x="2096464" y="3167390"/>
            <a:ext cx="7999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454755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</a:rPr>
              <a:t>How is your Intelligent System (IS) modeled?</a:t>
            </a:r>
            <a:endParaRPr lang="en-US" sz="2800" dirty="0">
              <a:solidFill>
                <a:srgbClr val="454755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A28E3C-3574-4F48-908A-7830C856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BF07B6-7170-4901-8D3A-70403AE11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FC1E53-6703-4106-9DC2-2E9F26E68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3D9C73-DF16-4264-83B2-BF65DD632843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7C902B-19F3-4281-AEFC-542458FE9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B19009-ACE5-48DA-810A-7955B3629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8A81EBC-9CD5-4011-836E-0C5E087B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FD795-69A6-4B48-8FA7-F68FF44F0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39727"/>
            <a:ext cx="443255" cy="457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22F8B-0F3E-4E0E-8EAB-34C9E2AA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6145771"/>
            <a:ext cx="235147" cy="47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002954-2ED5-41C7-A042-927D23237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9" y="6132256"/>
            <a:ext cx="235147" cy="47029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36C2E6-AB5C-4888-B16C-DA163B6DDB25}"/>
              </a:ext>
            </a:extLst>
          </p:cNvPr>
          <p:cNvSpPr/>
          <p:nvPr/>
        </p:nvSpPr>
        <p:spPr>
          <a:xfrm>
            <a:off x="0" y="6582728"/>
            <a:ext cx="12192000" cy="503872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02C7B0-B2CF-4E41-BDE9-9472FA246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69" y="6139726"/>
            <a:ext cx="405809" cy="436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B65D82-A946-4A1E-B6A5-A10545480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6132256"/>
            <a:ext cx="245283" cy="490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96AA5-8397-45B7-99BE-5AF2F896F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69" y="2649642"/>
            <a:ext cx="9512764" cy="2815636"/>
          </a:xfrm>
          <a:prstGeom prst="roundRect">
            <a:avLst>
              <a:gd name="adj" fmla="val 11033"/>
            </a:avLst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301F3-127E-461D-81DC-4B0DE7D92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9563" y="771345"/>
            <a:ext cx="4397121" cy="2735817"/>
          </a:xfrm>
          <a:prstGeom prst="roundRect">
            <a:avLst>
              <a:gd name="adj" fmla="val 10198"/>
            </a:avLst>
          </a:prstGeom>
        </p:spPr>
      </p:pic>
    </p:spTree>
    <p:extLst>
      <p:ext uri="{BB962C8B-B14F-4D97-AF65-F5344CB8AC3E}">
        <p14:creationId xmlns:p14="http://schemas.microsoft.com/office/powerpoint/2010/main" val="126003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793</Words>
  <Application>Microsoft Office PowerPoint</Application>
  <PresentationFormat>Widescreen</PresentationFormat>
  <Paragraphs>81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Barte</dc:creator>
  <cp:lastModifiedBy>Christian Barte</cp:lastModifiedBy>
  <cp:revision>30</cp:revision>
  <dcterms:created xsi:type="dcterms:W3CDTF">2023-09-05T11:37:24Z</dcterms:created>
  <dcterms:modified xsi:type="dcterms:W3CDTF">2023-11-07T09:52:31Z</dcterms:modified>
</cp:coreProperties>
</file>