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7561263" cy="10693400"/>
  <p:notesSz cx="6858000" cy="9144000"/>
  <p:defaultTextStyle>
    <a:defPPr>
      <a:defRPr lang="ja-JP"/>
    </a:defPPr>
    <a:lvl1pPr marL="0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C1F58EF-B1AB-4668-A795-47743712DA5B}">
          <p14:sldIdLst>
            <p14:sldId id="256"/>
          </p14:sldIdLst>
        </p14:section>
        <p14:section name="タイトルなしのセクション" id="{A6276CC0-E0D1-462B-B8BF-D566B3ABCAB5}">
          <p14:sldIdLst>
            <p14:sldId id="258"/>
            <p14:sldId id="259"/>
            <p14:sldId id="260"/>
            <p14:sldId id="261"/>
            <p14:sldId id="262"/>
            <p14:sldId id="263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89" y="374"/>
      </p:cViewPr>
      <p:guideLst>
        <p:guide orient="horz" pos="3368"/>
        <p:guide orient="horz" pos="374"/>
        <p:guide orient="horz" pos="6362"/>
        <p:guide pos="385"/>
        <p:guide pos="437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75549-0CE6-448E-9668-601B1B6D875C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16E2-EF45-460A-85CF-E173F9EE9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88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16E2-EF45-460A-85CF-E173F9EE98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87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7095" y="3321887"/>
            <a:ext cx="6427074" cy="229215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4190" y="6059594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5E32-2F8E-427D-BFBB-C9D8611B6ECE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23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14AC-3F81-4CA5-AD5D-FB5A23903316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111436" y="618831"/>
            <a:ext cx="1275964" cy="1317862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83548" y="618831"/>
            <a:ext cx="3701869" cy="1317862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43C-F25F-4471-8848-B8CB6BB9F802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8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583432" y="9530350"/>
            <a:ext cx="2394400" cy="569325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547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C8CE-D671-4786-86A2-FCC398808A7C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19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288" y="6871501"/>
            <a:ext cx="6427074" cy="2123828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288" y="4532320"/>
            <a:ext cx="6427074" cy="233918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9A47-B2B3-4C33-9DA5-00C06311497C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57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83548" y="3604073"/>
            <a:ext cx="2488916" cy="1019338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98485" y="3604073"/>
            <a:ext cx="2488916" cy="1019338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3384-2BAA-4502-A0FE-367A9FDC5B8D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1A6A-524E-4AB2-BD91-F5CA32820202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38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640-2C3C-4EDA-9967-FB0E1B31E8A1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1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4E05-4F35-4A26-B5E2-B6DDA22E407D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2916535" y="9494730"/>
            <a:ext cx="1764295" cy="569325"/>
          </a:xfrm>
        </p:spPr>
        <p:txBody>
          <a:bodyPr/>
          <a:lstStyle/>
          <a:p>
            <a:r>
              <a:rPr lang="ja-JP" altLang="en-US" dirty="0" smtClean="0"/>
              <a:t> </a:t>
            </a:r>
            <a:fld id="{FC676FAB-9769-4E90-BB8B-1AE2DA1FE36A}" type="slidenum">
              <a:rPr lang="ja-JP" altLang="en-US" sz="2000" smtClean="0"/>
              <a:pPr/>
              <a:t>‹#›</a:t>
            </a:fld>
            <a:r>
              <a:rPr lang="ja-JP" altLang="en-US" dirty="0" smtClean="0"/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487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4" cy="18119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7" cy="91265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CE19-0DA3-492A-9176-E0BBB205E099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7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8369072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E146-698A-4F4B-90B6-6918934C99F2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6FAB-9769-4E90-BB8B-1AE2DA1FE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495128"/>
            <a:ext cx="6805137" cy="70571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D0D1-0B0B-4F9B-A86B-D4C92429F9C2}" type="datetime1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898484" y="9163124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 smtClean="0"/>
              <a:t>－</a:t>
            </a:r>
            <a:fld id="{FC676FAB-9769-4E90-BB8B-1AE2DA1FE36A}" type="slidenum">
              <a:rPr lang="ja-JP" altLang="en-US" smtClean="0"/>
              <a:pPr/>
              <a:t>‹#›</a:t>
            </a:fld>
            <a:r>
              <a:rPr lang="ja-JP" altLang="en-US" dirty="0" smtClean="0"/>
              <a:t>－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06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9569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612812" y="107950"/>
            <a:ext cx="1224000" cy="1047750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828693" y="2384425"/>
            <a:ext cx="1655763" cy="1881187"/>
            <a:chOff x="-960437" y="2384425"/>
            <a:chExt cx="1655763" cy="188118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-960437" y="2384425"/>
              <a:ext cx="1655763" cy="1881187"/>
            </a:xfrm>
            <a:prstGeom prst="rect">
              <a:avLst/>
            </a:prstGeom>
            <a:solidFill>
              <a:srgbClr val="F3F3F3"/>
            </a:solidFill>
            <a:ln w="9525" algn="in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-690562" y="2665412"/>
              <a:ext cx="1116013" cy="1370013"/>
            </a:xfrm>
            <a:prstGeom prst="rect">
              <a:avLst/>
            </a:prstGeom>
            <a:noFill/>
            <a:ln w="38100" cmpd="dbl" algn="ctr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30325" y="2840410"/>
            <a:ext cx="55118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メイリオ" pitchFamily="50" charset="-128"/>
                <a:ea typeface="メイリオ" pitchFamily="50" charset="-128"/>
                <a:cs typeface="ＭＳ Ｐゴシック" pitchFamily="50" charset="-128"/>
              </a:rPr>
              <a:t>暗記ノート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33500" y="1386260"/>
            <a:ext cx="5505450" cy="8140700"/>
          </a:xfrm>
          <a:prstGeom prst="rect">
            <a:avLst/>
          </a:prstGeom>
          <a:noFill/>
          <a:ln w="38100" cmpd="dbl" algn="ctr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926431" y="3460860"/>
            <a:ext cx="4319588" cy="0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330325" y="4745410"/>
            <a:ext cx="55118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メイリオ" pitchFamily="50" charset="-128"/>
                <a:ea typeface="メイリオ" pitchFamily="50" charset="-128"/>
                <a:cs typeface="ＭＳ Ｐゴシック" pitchFamily="50" charset="-128"/>
              </a:rPr>
              <a:t>機械設計技術者試験</a:t>
            </a:r>
            <a:r>
              <a:rPr kumimoji="1" lang="en-US" altLang="ja-JP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メイリオ" pitchFamily="50" charset="-128"/>
                <a:ea typeface="メイリオ" pitchFamily="50" charset="-128"/>
                <a:cs typeface="ＭＳ Ｐゴシック" pitchFamily="50" charset="-128"/>
              </a:rPr>
              <a:t>3</a:t>
            </a:r>
            <a:r>
              <a:rPr kumimoji="1" lang="ja-JP" altLang="ja-JP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メイリオ" pitchFamily="50" charset="-128"/>
                <a:ea typeface="メイリオ" pitchFamily="50" charset="-128"/>
                <a:cs typeface="ＭＳ Ｐゴシック" pitchFamily="50" charset="-128"/>
              </a:rPr>
              <a:t>級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メイリオ" pitchFamily="50" charset="-128"/>
              <a:ea typeface="メイリオ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メイリオ" pitchFamily="50" charset="-128"/>
                <a:ea typeface="メイリオ" pitchFamily="50" charset="-128"/>
                <a:cs typeface="ＭＳ Ｐゴシック" pitchFamily="50" charset="-128"/>
              </a:rPr>
              <a:t>材料力学編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>
            <a:off x="2327275" y="5130676"/>
            <a:ext cx="3517900" cy="0"/>
          </a:xfrm>
          <a:prstGeom prst="straightConnector1">
            <a:avLst/>
          </a:prstGeom>
          <a:noFill/>
          <a:ln w="9525" algn="ctr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>
            <a:off x="2327275" y="5930776"/>
            <a:ext cx="3517900" cy="0"/>
          </a:xfrm>
          <a:prstGeom prst="straightConnector1">
            <a:avLst/>
          </a:prstGeom>
          <a:noFill/>
          <a:ln w="9525" algn="ctr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40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702114"/>
                  </p:ext>
                </p:extLst>
              </p:nvPr>
            </p:nvGraphicFramePr>
            <p:xfrm>
              <a:off x="1188343" y="1410258"/>
              <a:ext cx="5143500" cy="5867999"/>
            </p:xfrm>
            <a:graphic>
              <a:graphicData uri="http://schemas.openxmlformats.org/drawingml/2006/table">
                <a:tbl>
                  <a:tblPr/>
                  <a:tblGrid>
                    <a:gridCol w="2088232"/>
                    <a:gridCol w="1296144"/>
                    <a:gridCol w="360040"/>
                    <a:gridCol w="1399084"/>
                  </a:tblGrid>
                  <a:tr h="1131519">
                    <a:tc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40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 </a:t>
                          </a: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</a:rPr>
                            <a:t> </a:t>
                          </a:r>
                          <a:r>
                            <a:rPr lang="en-US" altLang="ja-JP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Meiryo UI" panose="020B0604030504040204" pitchFamily="50" charset="-128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a:t>σ</a:t>
                          </a:r>
                          <a:r>
                            <a:rPr lang="ja-JP" altLang="en-US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Meiryo UI" panose="020B0604030504040204" pitchFamily="50" charset="-128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a:t>＝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ja-JP" sz="32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altLang="ja-JP" sz="32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𝐴</m:t>
                                  </m:r>
                                </m:den>
                              </m:f>
                            </m:oMath>
                          </a14:m>
                          <a:r>
                            <a:rPr lang="ja-JP" altLang="en-US" sz="105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Meiryo UI" panose="020B0604030504040204" pitchFamily="50" charset="-128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a:t>　</a:t>
                          </a:r>
                          <a:r>
                            <a:rPr lang="en-US" altLang="ja-JP" sz="14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Meiryo UI" panose="020B0604030504040204" pitchFamily="50" charset="-128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a:t>[N/mm</a:t>
                          </a:r>
                          <a:r>
                            <a:rPr lang="en-US" altLang="ja-JP" sz="1400" kern="14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Meiryo UI" panose="020B0604030504040204" pitchFamily="50" charset="-128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a:t>2</a:t>
                          </a:r>
                          <a:r>
                            <a:rPr lang="en-US" altLang="ja-JP" sz="14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Meiryo UI" panose="020B0604030504040204" pitchFamily="50" charset="-128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a:t>]</a:t>
                          </a:r>
                          <a:endParaRPr lang="ja-JP" altLang="en-US" sz="1100" kern="1400" dirty="0">
                            <a:solidFill>
                              <a:srgbClr val="000000"/>
                            </a:solidFill>
                            <a:effectLst/>
                            <a:latin typeface="Meiryo UI" panose="020B0604030504040204" pitchFamily="50" charset="-128"/>
                            <a:ea typeface="Meiryo UI" panose="020B0604030504040204" pitchFamily="50" charset="-128"/>
                            <a:cs typeface="Meiryo UI" panose="020B0604030504040204" pitchFamily="50" charset="-128"/>
                          </a:endParaRPr>
                        </a:p>
                      </a:txBody>
                      <a:tcPr marL="36576" marR="36576" marT="36576" marB="36576">
                        <a:lnL>
                          <a:noFill/>
                        </a:lnL>
                        <a:lnR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R="0" indent="0" algn="ctr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r>
                            <a:rPr lang="en-US" altLang="ja-JP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</a:rPr>
                            <a:t>E=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ja-JP" sz="32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b="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 </m:t>
                                  </m:r>
                                  <m:r>
                                    <a:rPr lang="en-US" altLang="ja-JP" sz="32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𝜎</m:t>
                                  </m:r>
                                  <m:r>
                                    <a:rPr lang="en-US" altLang="ja-JP" sz="3200" b="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ja-JP" sz="32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𝜀</m:t>
                                  </m:r>
                                </m:den>
                              </m:f>
                            </m:oMath>
                          </a14:m>
                          <a:endParaRPr lang="ja-JP" altLang="en-US" sz="3200" kern="1400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36576" marR="36576" marT="36576" marB="36576" anchor="ctr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indent="0" algn="ctr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800" i="1" kern="14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メイリオ"/>
                                </a:rPr>
                                <m:t>𝜀</m:t>
                              </m:r>
                              <m:r>
                                <a:rPr lang="en-US" altLang="ja-JP" sz="2800" b="0" i="0" kern="14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メイリオ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b="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ja-JP" sz="2800" b="0" i="0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 </m:t>
                                  </m:r>
                                  <m:r>
                                    <a:rPr lang="en-US" altLang="ja-JP" sz="2800" b="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2800" b="0" i="0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endParaRPr lang="en-US" altLang="ja-JP" sz="1050" kern="1400" dirty="0" smtClean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 anchor="ctr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07490">
                    <a:tc gridSpan="2"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5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             </a:t>
                          </a:r>
                          <a:r>
                            <a:rPr lang="en-US" altLang="ja-JP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</a:rPr>
                            <a:t>λ=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3200" i="1" kern="14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  <a:cs typeface="+mn-cs"/>
                                    </a:rPr>
                                    <m:t>WL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kern="14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  <a:cs typeface="+mn-cs"/>
                                    </a:rPr>
                                    <m:t>AE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  <a:cs typeface="+mn-cs"/>
                            </a:rPr>
                            <a:t> </a:t>
                          </a:r>
                          <a:r>
                            <a:rPr lang="en-US" altLang="ja-JP" sz="14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Meiryo UI" panose="020B0604030504040204" pitchFamily="50" charset="-128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a:t>[mm]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R="0" indent="0" algn="ctr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4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安全率＝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ja-JP" sz="14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4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基準強さ</m:t>
                                  </m:r>
                                </m:num>
                                <m:den>
                                  <m:r>
                                    <a:rPr lang="ja-JP" altLang="en-US" sz="1400" i="1" kern="14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メイリオ"/>
                                    </a:rPr>
                                    <m:t>許容応力</m:t>
                                  </m:r>
                                </m:den>
                              </m:f>
                            </m:oMath>
                          </a14:m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59106">
                    <a:tc gridSpan="4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  <a:p>
                          <a:pPr marL="0" marR="0" indent="0" algn="just" defTabSz="995690" rtl="0" eaLnBrk="1" fontAlgn="auto" latinLnBrk="0" hangingPunct="1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r>
                            <a:rPr lang="ja-JP" altLang="en-US" sz="105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            </a:t>
                          </a:r>
                          <a:r>
                            <a:rPr lang="ja-JP" altLang="en-US" sz="18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ja-JP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  <a:cs typeface="+mn-cs"/>
                            </a:rPr>
                            <a:t>λ</a:t>
                          </a:r>
                          <a:r>
                            <a:rPr kumimoji="1" lang="ja-JP" altLang="en-US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  <a:cs typeface="+mn-cs"/>
                            </a:rPr>
                            <a:t>＝</a:t>
                          </a:r>
                          <a:r>
                            <a:rPr kumimoji="1" lang="en-US" altLang="ja-JP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  <a:cs typeface="+mn-cs"/>
                            </a:rPr>
                            <a:t>ΔT×L×α</a:t>
                          </a: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r>
                            <a:rPr lang="en-US" altLang="ja-JP" sz="14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[mm]</a:t>
                          </a:r>
                          <a:endParaRPr lang="ja-JP" altLang="en-US" sz="140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 anchor="b"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84942">
                    <a:tc gridSpan="4">
                      <a:txBody>
                        <a:bodyPr/>
                        <a:lstStyle/>
                        <a:p>
                          <a:pPr marL="0" marR="0" indent="0" algn="just" defTabSz="995690" rtl="0" eaLnBrk="1" fontAlgn="auto" latinLnBrk="0" hangingPunct="1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5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  　　　　　　　　</a:t>
                          </a:r>
                          <a:endParaRPr kumimoji="1" lang="ja-JP" altLang="en-US" sz="3200" kern="1400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メイリオ"/>
                            <a:cs typeface="+mn-cs"/>
                          </a:endParaRPr>
                        </a:p>
                      </a:txBody>
                      <a:tcPr marL="36576" marR="36576" marT="36576" marB="36576" anchor="ctr"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84942">
                    <a:tc gridSpan="4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702114"/>
                  </p:ext>
                </p:extLst>
              </p:nvPr>
            </p:nvGraphicFramePr>
            <p:xfrm>
              <a:off x="1188343" y="1410258"/>
              <a:ext cx="5143500" cy="5867999"/>
            </p:xfrm>
            <a:graphic>
              <a:graphicData uri="http://schemas.openxmlformats.org/drawingml/2006/table">
                <a:tbl>
                  <a:tblPr/>
                  <a:tblGrid>
                    <a:gridCol w="2088232"/>
                    <a:gridCol w="1296144"/>
                    <a:gridCol w="360040"/>
                    <a:gridCol w="1399084"/>
                  </a:tblGrid>
                  <a:tr h="11315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576" marR="36576" marT="36576" marB="36576">
                        <a:lnL>
                          <a:noFill/>
                        </a:lnL>
                        <a:lnR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2" r="-146064" b="-41774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576" marR="36576" marT="36576" marB="36576" anchor="ctr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26937" r="-84871" b="-4177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576" marR="36576" marT="36576" marB="36576" anchor="ctr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67391" b="-417742"/>
                          </a:stretch>
                        </a:blipFill>
                      </a:tcPr>
                    </a:tc>
                  </a:tr>
                  <a:tr h="140749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576" marR="36576" marT="36576" marB="36576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80" t="-80519" r="-52072" b="-23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576" marR="36576" marT="36576" marB="36576"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92388" t="-80519" b="-23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59106">
                    <a:tc gridSpan="4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  <a:p>
                          <a:pPr marL="0" marR="0" indent="0" algn="just" defTabSz="995690" rtl="0" eaLnBrk="1" fontAlgn="auto" latinLnBrk="0" hangingPunct="1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r>
                            <a:rPr lang="ja-JP" altLang="en-US" sz="105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            </a:t>
                          </a:r>
                          <a:r>
                            <a:rPr lang="ja-JP" altLang="en-US" sz="18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ja-JP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  <a:cs typeface="+mn-cs"/>
                            </a:rPr>
                            <a:t>λ</a:t>
                          </a:r>
                          <a:r>
                            <a:rPr kumimoji="1" lang="ja-JP" altLang="en-US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  <a:cs typeface="+mn-cs"/>
                            </a:rPr>
                            <a:t>＝</a:t>
                          </a:r>
                          <a:r>
                            <a:rPr kumimoji="1" lang="en-US" altLang="ja-JP" sz="32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メイリオ"/>
                              <a:cs typeface="+mn-cs"/>
                            </a:rPr>
                            <a:t>ΔT×L×α</a:t>
                          </a: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r>
                            <a:rPr lang="en-US" altLang="ja-JP" sz="140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[mm]</a:t>
                          </a:r>
                          <a:endParaRPr lang="ja-JP" altLang="en-US" sz="140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 anchor="b"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84942">
                    <a:tc gridSpan="4">
                      <a:txBody>
                        <a:bodyPr/>
                        <a:lstStyle/>
                        <a:p>
                          <a:pPr marL="0" marR="0" indent="0" algn="just" defTabSz="995690" rtl="0" eaLnBrk="1" fontAlgn="auto" latinLnBrk="0" hangingPunct="1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50" kern="1400" dirty="0" smtClean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  　　　　　　　　</a:t>
                          </a:r>
                          <a:endParaRPr kumimoji="1" lang="ja-JP" altLang="en-US" sz="3200" kern="1400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メイリオ"/>
                            <a:cs typeface="+mn-cs"/>
                          </a:endParaRPr>
                        </a:p>
                      </a:txBody>
                      <a:tcPr marL="36576" marR="36576" marT="36576" marB="36576" anchor="ctr"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84942">
                    <a:tc gridSpan="4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ja-JP" altLang="en-US" sz="1050" kern="1400" dirty="0">
                              <a:solidFill>
                                <a:srgbClr val="000000"/>
                              </a:solidFill>
                              <a:effectLst/>
                              <a:latin typeface="メイリオ"/>
                              <a:ea typeface="メイリオ"/>
                            </a:rPr>
                            <a:t> </a:t>
                          </a: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R="0" indent="0" algn="just" rtl="0">
                            <a:lnSpc>
                              <a:spcPct val="119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ja-JP" altLang="en-US" sz="1050" kern="1400" dirty="0">
                            <a:solidFill>
                              <a:srgbClr val="000000"/>
                            </a:solidFill>
                            <a:effectLst/>
                            <a:latin typeface="メイリオ"/>
                          </a:endParaRPr>
                        </a:p>
                      </a:txBody>
                      <a:tcPr marL="36576" marR="36576" marT="36576" marB="36576">
                        <a:lnL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59595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Control 2"/>
          <p:cNvSpPr>
            <a:spLocks noChangeArrowheads="1" noChangeShapeType="1"/>
          </p:cNvSpPr>
          <p:nvPr/>
        </p:nvSpPr>
        <p:spPr bwMode="auto">
          <a:xfrm>
            <a:off x="2538413" y="6159500"/>
            <a:ext cx="5143500" cy="47180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2916535" y="9673919"/>
            <a:ext cx="1764295" cy="569325"/>
          </a:xfrm>
        </p:spPr>
        <p:txBody>
          <a:bodyPr/>
          <a:lstStyle/>
          <a:p>
            <a:pPr algn="ctr"/>
            <a:fld id="{FC676FAB-9769-4E90-BB8B-1AE2DA1FE36A}" type="slidenum">
              <a:rPr kumimoji="1" lang="ja-JP" altLang="en-US" sz="1600" smtClean="0"/>
              <a:pPr algn="ctr"/>
              <a:t>1</a:t>
            </a:fld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900" y="563745"/>
            <a:ext cx="3025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応力とひずみ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852639" y="1314252"/>
            <a:ext cx="216024" cy="3600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708623" y="93121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ヤング率</a:t>
            </a:r>
            <a:endParaRPr kumimoji="1" lang="ja-JP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5364807" y="1314252"/>
            <a:ext cx="216024" cy="5040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397150" y="93121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縦ひずみ</a:t>
            </a:r>
            <a:endParaRPr kumimoji="1" lang="ja-JP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36597" y="2852738"/>
            <a:ext cx="1064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＝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[N]</a:t>
            </a:r>
          </a:p>
          <a:p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  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＝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[mm]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＝ 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[mm</a:t>
            </a:r>
            <a:r>
              <a:rPr lang="en-US" altLang="ja-JP" sz="1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＝ 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[MPa]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10613" y="147423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応力</a:t>
            </a:r>
            <a:endParaRPr kumimoji="1" lang="ja-JP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10613" y="3985480"/>
            <a:ext cx="32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Δ</a:t>
            </a:r>
            <a:r>
              <a:rPr kumimoji="1" lang="ja-JP" altLang="en-US" sz="1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Ｔ℃の温度変化による伸び</a:t>
            </a:r>
            <a:endParaRPr kumimoji="1" lang="ja-JP" altLang="en-US" sz="18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10613" y="2529096"/>
            <a:ext cx="32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荷重による伸び</a:t>
            </a:r>
            <a:endParaRPr kumimoji="1" lang="ja-JP" altLang="en-US" sz="18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44727" y="410281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＝線膨張係数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10613" y="5130676"/>
            <a:ext cx="32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フープ応力</a:t>
            </a:r>
            <a:endParaRPr kumimoji="1" lang="ja-JP" altLang="en-US" sz="18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052439" y="5344838"/>
                <a:ext cx="2304256" cy="80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ja-JP" sz="3200" kern="1400" dirty="0" smtClean="0">
                    <a:solidFill>
                      <a:srgbClr val="000000"/>
                    </a:solidFill>
                    <a:latin typeface="+mj-lt"/>
                    <a:ea typeface="メイリオ"/>
                  </a:rPr>
                  <a:t>σ</a:t>
                </a:r>
                <a:r>
                  <a:rPr lang="el-GR" altLang="ja-JP" sz="3200" kern="1400" baseline="-25000" dirty="0">
                    <a:solidFill>
                      <a:srgbClr val="000000"/>
                    </a:solidFill>
                    <a:latin typeface="+mj-lt"/>
                    <a:ea typeface="メイリオ"/>
                  </a:rPr>
                  <a:t>1</a:t>
                </a:r>
                <a:r>
                  <a:rPr lang="ja-JP" altLang="el-GR" sz="3200" kern="1400" dirty="0">
                    <a:solidFill>
                      <a:srgbClr val="000000"/>
                    </a:solidFill>
                    <a:latin typeface="+mj-lt"/>
                    <a:ea typeface="メイリオ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kern="1400" dirty="0" smtClean="0">
                            <a:solidFill>
                              <a:srgbClr val="000000"/>
                            </a:solidFill>
                            <a:latin typeface="Cambria Math"/>
                            <a:ea typeface="メイリオ"/>
                          </a:rPr>
                        </m:ctrlPr>
                      </m:fPr>
                      <m:num>
                        <m:r>
                          <a:rPr lang="en-US" altLang="ja-JP" sz="3200" b="0" i="1" kern="1400" dirty="0" smtClean="0">
                            <a:solidFill>
                              <a:srgbClr val="000000"/>
                            </a:solidFill>
                            <a:latin typeface="Cambria Math"/>
                            <a:ea typeface="メイリオ"/>
                          </a:rPr>
                          <m:t>𝑝</m:t>
                        </m:r>
                        <m:r>
                          <a:rPr lang="ja-JP" altLang="en-US" sz="3200" i="1" kern="1400" dirty="0" smtClean="0">
                            <a:solidFill>
                              <a:srgbClr val="000000"/>
                            </a:solidFill>
                            <a:latin typeface="Cambria Math"/>
                            <a:ea typeface="メイリオ"/>
                          </a:rPr>
                          <m:t>𝐷</m:t>
                        </m:r>
                      </m:num>
                      <m:den>
                        <m:r>
                          <a:rPr lang="en-US" altLang="ja-JP" sz="3200" i="1" kern="1400" dirty="0" smtClean="0">
                            <a:solidFill>
                              <a:srgbClr val="000000"/>
                            </a:solidFill>
                            <a:latin typeface="Cambria Math"/>
                            <a:ea typeface="メイリオ"/>
                          </a:rPr>
                          <m:t>2</m:t>
                        </m:r>
                        <m:r>
                          <a:rPr lang="en-US" altLang="ja-JP" sz="3200" i="1" kern="1400" dirty="0" smtClean="0">
                            <a:solidFill>
                              <a:srgbClr val="000000"/>
                            </a:solidFill>
                            <a:latin typeface="Cambria Math"/>
                            <a:ea typeface="メイリオ"/>
                          </a:rPr>
                          <m:t>𝑡</m:t>
                        </m:r>
                      </m:den>
                    </m:f>
                  </m:oMath>
                </a14:m>
                <a:r>
                  <a:rPr lang="ja-JP" altLang="en-US" sz="1400" kern="1400" dirty="0" smtClean="0">
                    <a:solidFill>
                      <a:srgbClr val="000000"/>
                    </a:solidFill>
                    <a:latin typeface="+mj-lt"/>
                    <a:ea typeface="メイリオ"/>
                  </a:rPr>
                  <a:t>　</a:t>
                </a:r>
                <a:r>
                  <a:rPr lang="en-US" altLang="ja-JP" sz="1400" kern="1400" dirty="0" smtClean="0">
                    <a:solidFill>
                      <a:srgbClr val="000000"/>
                    </a:solidFill>
                    <a:latin typeface="+mj-lt"/>
                    <a:ea typeface="メイリオ"/>
                  </a:rPr>
                  <a:t>[MPa]</a:t>
                </a:r>
                <a:endParaRPr lang="en-US" altLang="ja-JP" sz="1400" kern="1400" dirty="0">
                  <a:solidFill>
                    <a:srgbClr val="000000"/>
                  </a:solidFill>
                  <a:latin typeface="+mj-lt"/>
                  <a:ea typeface="メイリオ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39" y="5344838"/>
                <a:ext cx="2304256" cy="801630"/>
              </a:xfrm>
              <a:prstGeom prst="rect">
                <a:avLst/>
              </a:prstGeom>
              <a:blipFill rotWithShape="1">
                <a:blip r:embed="rId4"/>
                <a:stretch>
                  <a:fillRect l="-6878" b="-152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/>
          <p:cNvCxnSpPr>
            <a:endCxn id="40" idx="0"/>
          </p:cNvCxnSpPr>
          <p:nvPr/>
        </p:nvCxnSpPr>
        <p:spPr>
          <a:xfrm flipV="1">
            <a:off x="6120851" y="5408852"/>
            <a:ext cx="0" cy="135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5616835" y="5318852"/>
            <a:ext cx="1004451" cy="720000"/>
            <a:chOff x="5004767" y="4770636"/>
            <a:chExt cx="1004451" cy="720000"/>
          </a:xfrm>
        </p:grpSpPr>
        <p:sp>
          <p:nvSpPr>
            <p:cNvPr id="38" name="円/楕円 37"/>
            <p:cNvSpPr/>
            <p:nvPr/>
          </p:nvSpPr>
          <p:spPr>
            <a:xfrm>
              <a:off x="5148783" y="4770636"/>
              <a:ext cx="720000" cy="72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238783" y="4860636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5004767" y="4995952"/>
              <a:ext cx="0" cy="35074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6009218" y="4995952"/>
              <a:ext cx="0" cy="35074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>
              <a:off x="5508783" y="5218038"/>
              <a:ext cx="0" cy="18259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5370338" y="4879484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  <a:endParaRPr kumimoji="1"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直線矢印コネクタ 48"/>
            <p:cNvCxnSpPr/>
            <p:nvPr/>
          </p:nvCxnSpPr>
          <p:spPr>
            <a:xfrm flipH="1">
              <a:off x="5238783" y="5120088"/>
              <a:ext cx="185551" cy="445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>
              <a:off x="5580831" y="5101755"/>
              <a:ext cx="195177" cy="445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テキスト ボックス 53"/>
          <p:cNvSpPr txBox="1"/>
          <p:nvPr/>
        </p:nvSpPr>
        <p:spPr>
          <a:xfrm>
            <a:off x="3992491" y="5376321"/>
            <a:ext cx="1500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ｐ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内圧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＝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[MPa]</a:t>
            </a:r>
          </a:p>
          <a:p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 (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内径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 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＝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[mm]</a:t>
            </a:r>
          </a:p>
          <a:p>
            <a:r>
              <a:rPr lang="ja-JP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ｔ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板厚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＝ 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[mm]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2052439" y="6359482"/>
                <a:ext cx="2304256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ja-JP" sz="3200" kern="1400" dirty="0" smtClean="0">
                    <a:solidFill>
                      <a:srgbClr val="000000"/>
                    </a:solidFill>
                    <a:latin typeface="+mj-lt"/>
                    <a:ea typeface="メイリオ"/>
                  </a:rPr>
                  <a:t>σ</a:t>
                </a:r>
                <a:r>
                  <a:rPr lang="ja-JP" altLang="el-GR" sz="3200" kern="1400" dirty="0" smtClean="0">
                    <a:solidFill>
                      <a:srgbClr val="000000"/>
                    </a:solidFill>
                    <a:latin typeface="+mj-lt"/>
                    <a:ea typeface="メイリオ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kern="1400" dirty="0" smtClean="0">
                            <a:solidFill>
                              <a:srgbClr val="000000"/>
                            </a:solidFill>
                            <a:latin typeface="Cambria Math"/>
                            <a:ea typeface="メイリオ"/>
                          </a:rPr>
                        </m:ctrlPr>
                      </m:fPr>
                      <m:num>
                        <m:r>
                          <a:rPr lang="en-US" altLang="ja-JP" sz="3200" kern="1400" dirty="0">
                            <a:solidFill>
                              <a:srgbClr val="000000"/>
                            </a:solidFill>
                            <a:latin typeface="Cambria Math"/>
                            <a:ea typeface="メイリオ"/>
                          </a:rPr>
                          <m:t>1</m:t>
                        </m:r>
                      </m:num>
                      <m:den>
                        <m:r>
                          <a:rPr lang="en-US" altLang="ja-JP" sz="3200" kern="1400" dirty="0">
                            <a:solidFill>
                              <a:srgbClr val="000000"/>
                            </a:solidFill>
                            <a:latin typeface="Cambria Math"/>
                            <a:ea typeface="メイリオ"/>
                          </a:rPr>
                          <m:t>2</m:t>
                        </m:r>
                      </m:den>
                    </m:f>
                    <m:r>
                      <a:rPr lang="en-US" altLang="ja-JP" sz="3200" b="0" i="1" kern="1400" dirty="0" smtClean="0">
                        <a:solidFill>
                          <a:srgbClr val="000000"/>
                        </a:solidFill>
                        <a:latin typeface="Cambria Math"/>
                        <a:ea typeface="メイリオ"/>
                      </a:rPr>
                      <m:t>𝜎</m:t>
                    </m:r>
                    <m:r>
                      <a:rPr lang="en-US" altLang="ja-JP" sz="3200" b="0" i="1" kern="1400" baseline="-25000" dirty="0" smtClean="0">
                        <a:solidFill>
                          <a:srgbClr val="000000"/>
                        </a:solidFill>
                        <a:latin typeface="Cambria Math"/>
                        <a:ea typeface="メイリオ"/>
                      </a:rPr>
                      <m:t>1</m:t>
                    </m:r>
                    <m:r>
                      <a:rPr lang="en-US" altLang="ja-JP" sz="3200" b="0" i="0" kern="1400" baseline="-25000" dirty="0" smtClean="0">
                        <a:solidFill>
                          <a:srgbClr val="000000"/>
                        </a:solidFill>
                        <a:latin typeface="Cambria Math"/>
                        <a:ea typeface="メイリオ"/>
                      </a:rPr>
                      <m:t> </m:t>
                    </m:r>
                  </m:oMath>
                </a14:m>
                <a:r>
                  <a:rPr lang="en-US" altLang="ja-JP" sz="1400" kern="1400" dirty="0" smtClean="0">
                    <a:solidFill>
                      <a:srgbClr val="000000"/>
                    </a:solidFill>
                    <a:latin typeface="+mj-lt"/>
                    <a:ea typeface="メイリオ"/>
                  </a:rPr>
                  <a:t>[MPa]</a:t>
                </a:r>
                <a:endParaRPr lang="en-US" altLang="ja-JP" sz="1400" kern="1400" dirty="0">
                  <a:solidFill>
                    <a:srgbClr val="000000"/>
                  </a:solidFill>
                  <a:latin typeface="+mj-lt"/>
                  <a:ea typeface="メイリオ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39" y="6359482"/>
                <a:ext cx="2304256" cy="787716"/>
              </a:xfrm>
              <a:prstGeom prst="rect">
                <a:avLst/>
              </a:prstGeom>
              <a:blipFill rotWithShape="1">
                <a:blip r:embed="rId5"/>
                <a:stretch>
                  <a:fillRect l="-6878" b="-16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角丸四角形 52"/>
          <p:cNvSpPr/>
          <p:nvPr/>
        </p:nvSpPr>
        <p:spPr>
          <a:xfrm>
            <a:off x="4500711" y="6462973"/>
            <a:ext cx="1463500" cy="684225"/>
          </a:xfrm>
          <a:prstGeom prst="roundRect">
            <a:avLst>
              <a:gd name="adj" fmla="val 4874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/>
          <p:cNvSpPr/>
          <p:nvPr/>
        </p:nvSpPr>
        <p:spPr>
          <a:xfrm>
            <a:off x="4654457" y="6528765"/>
            <a:ext cx="258579" cy="552638"/>
          </a:xfrm>
          <a:prstGeom prst="arc">
            <a:avLst>
              <a:gd name="adj1" fmla="val 16200000"/>
              <a:gd name="adj2" fmla="val 5348703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5110163" y="6678997"/>
            <a:ext cx="4706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5110163" y="6895021"/>
            <a:ext cx="4706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2916535" y="9667180"/>
            <a:ext cx="1764295" cy="569325"/>
          </a:xfrm>
        </p:spPr>
        <p:txBody>
          <a:bodyPr/>
          <a:lstStyle/>
          <a:p>
            <a:pPr algn="ctr"/>
            <a:fld id="{FC676FAB-9769-4E90-BB8B-1AE2DA1FE36A}" type="slidenum">
              <a:rPr kumimoji="1" lang="ja-JP" altLang="en-US" sz="1600" smtClean="0"/>
              <a:pPr algn="ctr"/>
              <a:t>2</a:t>
            </a:fld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900" y="563745"/>
            <a:ext cx="353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曲げ・ねじり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657207"/>
                  </p:ext>
                </p:extLst>
              </p:nvPr>
            </p:nvGraphicFramePr>
            <p:xfrm>
              <a:off x="828303" y="1746300"/>
              <a:ext cx="5832648" cy="7172632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2016224"/>
                    <a:gridCol w="576064"/>
                    <a:gridCol w="2016224"/>
                    <a:gridCol w="1224136"/>
                  </a:tblGrid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b="0" dirty="0" smtClean="0"/>
                            <a:t>はりの曲げ応力　</a:t>
                          </a:r>
                          <a:endParaRPr kumimoji="1" lang="ja-JP" altLang="en-US" b="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+mj-lt"/>
                            </a:rPr>
                            <a:t>σ</a:t>
                          </a:r>
                          <a:endParaRPr kumimoji="1" lang="ja-JP" altLang="en-US" sz="2400" b="0" dirty="0" smtClean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kumimoji="1" lang="el-GR" altLang="ja-JP" sz="2800" b="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σ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0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2800" b="0" i="1" baseline="0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baseline="0" dirty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baseline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ja-JP" sz="2800" b="0" i="1" baseline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</m:oMath>
                          </a14:m>
                          <a:endParaRPr kumimoji="1" lang="ja-JP" altLang="en-US" b="0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[N/mm</a:t>
                          </a:r>
                          <a:r>
                            <a:rPr kumimoji="1" lang="en-US" altLang="ja-JP" b="0" baseline="30000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]</a:t>
                          </a:r>
                          <a:endParaRPr kumimoji="1" lang="ja-JP" altLang="en-US" b="0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lvl="0" algn="r"/>
                          <a:r>
                            <a:rPr lang="ja-JP" altLang="en-US" dirty="0" smtClean="0"/>
                            <a:t>ねじりモーメント</a:t>
                          </a:r>
                          <a:endParaRPr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 smtClean="0"/>
                            <a:t>T</a:t>
                          </a:r>
                          <a:endParaRPr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altLang="ja-JP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T=F</a:t>
                          </a:r>
                          <a:r>
                            <a:rPr lang="ja-JP" altLang="en-US" sz="2800" dirty="0" smtClean="0">
                              <a:latin typeface="Cambria Math" panose="02040503050406030204" pitchFamily="18" charset="0"/>
                            </a:rPr>
                            <a:t>・</a:t>
                          </a:r>
                          <a:r>
                            <a:rPr lang="en-US" altLang="ja-JP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</a:t>
                          </a:r>
                          <a:endParaRPr lang="ja-JP" altLang="en-US" sz="28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[N</a:t>
                          </a:r>
                          <a:r>
                            <a:rPr kumimoji="1" lang="ja-JP" altLang="en-US" b="0" baseline="0" dirty="0" smtClean="0">
                              <a:latin typeface="Calibri" panose="020F0502020204030204" pitchFamily="34" charset="0"/>
                            </a:rPr>
                            <a:t>・</a:t>
                          </a: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m]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巻上げ動力</a:t>
                          </a:r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endParaRPr kumimoji="1" lang="ja-JP" altLang="en-US" sz="24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97845" marR="0" lvl="1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P=T</a:t>
                          </a:r>
                          <a:r>
                            <a:rPr kumimoji="1" lang="ja-JP" altLang="en-US" sz="28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・</a:t>
                          </a:r>
                          <a:r>
                            <a:rPr kumimoji="1" lang="en-US" altLang="ja-JP" sz="28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ω</a:t>
                          </a:r>
                          <a:endParaRPr kumimoji="1" lang="ja-JP" altLang="en-US" sz="28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[N</a:t>
                          </a:r>
                          <a:r>
                            <a:rPr kumimoji="1" lang="ja-JP" altLang="en-US" b="0" baseline="0" dirty="0" smtClean="0">
                              <a:latin typeface="Calibri" panose="020F0502020204030204" pitchFamily="34" charset="0"/>
                            </a:rPr>
                            <a:t>・</a:t>
                          </a: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m/s]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r"/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baseline="0" dirty="0" smtClean="0">
                              <a:latin typeface="Calibri" panose="020F0502020204030204" pitchFamily="34" charset="0"/>
                            </a:rPr>
                            <a:t>＝</a:t>
                          </a: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[J/s]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1" algn="r"/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baseline="0" dirty="0" smtClean="0">
                              <a:latin typeface="Calibri" panose="020F0502020204030204" pitchFamily="34" charset="0"/>
                            </a:rPr>
                            <a:t>＝</a:t>
                          </a:r>
                          <a:r>
                            <a:rPr kumimoji="1" lang="en-US" altLang="ja-JP" baseline="0" dirty="0" smtClean="0">
                              <a:latin typeface="Calibri" panose="020F0502020204030204" pitchFamily="34" charset="0"/>
                            </a:rPr>
                            <a:t>[W]</a:t>
                          </a:r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8442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dirty="0" smtClean="0"/>
                            <a:t>円筒に生じる</a:t>
                          </a:r>
                          <a:endParaRPr kumimoji="1" lang="en-US" altLang="ja-JP" dirty="0" smtClean="0"/>
                        </a:p>
                        <a:p>
                          <a:pPr algn="r"/>
                          <a:r>
                            <a:rPr kumimoji="1" lang="ja-JP" altLang="en-US" dirty="0" smtClean="0"/>
                            <a:t>最大応力</a:t>
                          </a:r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τ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kumimoji="1" lang="en-US" altLang="ja-JP" sz="28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τ=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8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US" altLang="ja-JP" sz="28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2800" b="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kumimoji="1" lang="en-US" altLang="ja-JP" sz="2800" b="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US" altLang="ja-JP" sz="2800" i="1" kern="120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𝑍𝑝</m:t>
                                  </m:r>
                                  <m:r>
                                    <a:rPr kumimoji="1" lang="en-US" altLang="ja-JP" sz="2800" b="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endParaRPr kumimoji="1" lang="ja-JP" altLang="en-US" sz="28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[Pa]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86409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dirty="0" smtClean="0"/>
                            <a:t>ねじれ角の</a:t>
                          </a:r>
                          <a:endParaRPr kumimoji="1" lang="en-US" altLang="ja-JP" dirty="0" smtClean="0"/>
                        </a:p>
                        <a:p>
                          <a:pPr algn="r"/>
                          <a:r>
                            <a:rPr kumimoji="1" lang="ja-JP" altLang="en-US" dirty="0" smtClean="0"/>
                            <a:t>基本式</a:t>
                          </a:r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θ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𝜃</m:t>
                                </m:r>
                                <m:r>
                                  <a:rPr kumimoji="1" lang="en-US" altLang="ja-JP" sz="20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20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0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kumimoji="1" lang="ja-JP" altLang="en-US" sz="20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・</m:t>
                                    </m:r>
                                    <m:r>
                                      <a:rPr kumimoji="1" lang="en-US" altLang="ja-JP" sz="20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kumimoji="1" lang="en-US" altLang="ja-JP" sz="2000" i="1" kern="1200" dirty="0" err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1" lang="ja-JP" altLang="en-US" sz="20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・</m:t>
                                    </m:r>
                                    <m:r>
                                      <a:rPr kumimoji="1" lang="en-US" altLang="ja-JP" sz="2000" i="1" kern="1200" dirty="0" err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j-ea"/>
                                        <a:cs typeface="+mn-cs"/>
                                      </a:rPr>
                                      <m:t>𝐼</m:t>
                                    </m:r>
                                    <m:r>
                                      <a:rPr kumimoji="1" lang="en-US" altLang="ja-JP" sz="2000" i="1" kern="1200" dirty="0" err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[rad]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dirty="0" smtClean="0"/>
                            <a:t>横弾性係数</a:t>
                          </a:r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G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dirty="0" smtClean="0"/>
                            <a:t>断面係数　</a:t>
                          </a:r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kumimoji="1" lang="en-US" altLang="ja-JP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p3</a:t>
                          </a:r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参照</a:t>
                          </a:r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極断面係数</a:t>
                          </a:r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Zp</a:t>
                          </a:r>
                          <a:endParaRPr kumimoji="1" lang="ja-JP" altLang="en-US" sz="24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97845" marR="0" lvl="1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p3</a:t>
                          </a:r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参照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断面二次極</a:t>
                          </a:r>
                          <a:endParaRPr kumimoji="1" lang="en-US" altLang="ja-JP" sz="20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r"/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モーメント</a:t>
                          </a:r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err="1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I</a:t>
                          </a:r>
                          <a:r>
                            <a:rPr kumimoji="1" lang="en-US" altLang="ja-JP" sz="2400" b="0" kern="120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p</a:t>
                          </a:r>
                          <a:endParaRPr kumimoji="1" lang="ja-JP" altLang="en-US" sz="24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97845" marR="0" lvl="1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p3</a:t>
                          </a:r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参照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657207"/>
                  </p:ext>
                </p:extLst>
              </p:nvPr>
            </p:nvGraphicFramePr>
            <p:xfrm>
              <a:off x="828303" y="1746300"/>
              <a:ext cx="5832648" cy="7172632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2016224"/>
                    <a:gridCol w="576064"/>
                    <a:gridCol w="2016224"/>
                    <a:gridCol w="1224136"/>
                  </a:tblGrid>
                  <a:tr h="722567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b="0" dirty="0" smtClean="0"/>
                            <a:t>はりの曲げ応力　</a:t>
                          </a:r>
                          <a:endParaRPr kumimoji="1" lang="ja-JP" altLang="en-US" b="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+mj-lt"/>
                            </a:rPr>
                            <a:t>σ</a:t>
                          </a:r>
                          <a:endParaRPr kumimoji="1" lang="ja-JP" altLang="en-US" sz="2400" b="0" dirty="0" smtClean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28701" r="-60725" b="-9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[N/mm</a:t>
                          </a:r>
                          <a:r>
                            <a:rPr kumimoji="1" lang="en-US" altLang="ja-JP" b="0" baseline="30000" dirty="0" smtClean="0">
                              <a:latin typeface="Calibri" panose="020F0502020204030204" pitchFamily="34" charset="0"/>
                            </a:rPr>
                            <a:t>2</a:t>
                          </a: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]</a:t>
                          </a:r>
                          <a:endParaRPr kumimoji="1" lang="ja-JP" altLang="en-US" b="0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lvl="0" algn="r"/>
                          <a:r>
                            <a:rPr lang="ja-JP" altLang="en-US" dirty="0" smtClean="0"/>
                            <a:t>ねじりモーメント</a:t>
                          </a:r>
                          <a:endParaRPr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 smtClean="0"/>
                            <a:t>T</a:t>
                          </a:r>
                          <a:endParaRPr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altLang="ja-JP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T=F</a:t>
                          </a:r>
                          <a:r>
                            <a:rPr lang="ja-JP" altLang="en-US" sz="2800" dirty="0" smtClean="0">
                              <a:latin typeface="Cambria Math" panose="02040503050406030204" pitchFamily="18" charset="0"/>
                            </a:rPr>
                            <a:t>・</a:t>
                          </a:r>
                          <a:r>
                            <a:rPr lang="en-US" altLang="ja-JP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</a:t>
                          </a:r>
                          <a:endParaRPr lang="ja-JP" altLang="en-US" sz="28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[N</a:t>
                          </a:r>
                          <a:r>
                            <a:rPr kumimoji="1" lang="ja-JP" altLang="en-US" b="0" baseline="0" dirty="0" smtClean="0">
                              <a:latin typeface="Calibri" panose="020F0502020204030204" pitchFamily="34" charset="0"/>
                            </a:rPr>
                            <a:t>・</a:t>
                          </a: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m]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巻上げ動力</a:t>
                          </a:r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endParaRPr kumimoji="1" lang="ja-JP" altLang="en-US" sz="24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97845" marR="0" lvl="1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P=T</a:t>
                          </a:r>
                          <a:r>
                            <a:rPr kumimoji="1" lang="ja-JP" altLang="en-US" sz="28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・</a:t>
                          </a:r>
                          <a:r>
                            <a:rPr kumimoji="1" lang="en-US" altLang="ja-JP" sz="28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ω</a:t>
                          </a:r>
                          <a:endParaRPr kumimoji="1" lang="ja-JP" altLang="en-US" sz="28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[N</a:t>
                          </a:r>
                          <a:r>
                            <a:rPr kumimoji="1" lang="ja-JP" altLang="en-US" b="0" baseline="0" dirty="0" smtClean="0">
                              <a:latin typeface="Calibri" panose="020F0502020204030204" pitchFamily="34" charset="0"/>
                            </a:rPr>
                            <a:t>・</a:t>
                          </a: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m/s]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r"/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baseline="0" dirty="0" smtClean="0">
                              <a:latin typeface="Calibri" panose="020F0502020204030204" pitchFamily="34" charset="0"/>
                            </a:rPr>
                            <a:t>＝</a:t>
                          </a: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[J/s]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1" algn="r"/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baseline="0" dirty="0" smtClean="0">
                              <a:latin typeface="Calibri" panose="020F0502020204030204" pitchFamily="34" charset="0"/>
                            </a:rPr>
                            <a:t>＝</a:t>
                          </a:r>
                          <a:r>
                            <a:rPr kumimoji="1" lang="en-US" altLang="ja-JP" baseline="0" dirty="0" smtClean="0">
                              <a:latin typeface="Calibri" panose="020F0502020204030204" pitchFamily="34" charset="0"/>
                            </a:rPr>
                            <a:t>[W]</a:t>
                          </a:r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8442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dirty="0" smtClean="0"/>
                            <a:t>円筒に生じる</a:t>
                          </a:r>
                          <a:endParaRPr kumimoji="1" lang="en-US" altLang="ja-JP" dirty="0" smtClean="0"/>
                        </a:p>
                        <a:p>
                          <a:pPr algn="r"/>
                          <a:r>
                            <a:rPr kumimoji="1" lang="ja-JP" altLang="en-US" dirty="0" smtClean="0"/>
                            <a:t>最大応力</a:t>
                          </a:r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τ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28701" t="-340690" r="-60725" b="-38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[Pa]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86409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dirty="0" smtClean="0"/>
                            <a:t>ねじれ角の</a:t>
                          </a:r>
                          <a:endParaRPr kumimoji="1" lang="en-US" altLang="ja-JP" dirty="0" smtClean="0"/>
                        </a:p>
                        <a:p>
                          <a:pPr algn="r"/>
                          <a:r>
                            <a:rPr kumimoji="1" lang="ja-JP" altLang="en-US" dirty="0" smtClean="0"/>
                            <a:t>基本式</a:t>
                          </a:r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θ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28701" t="-450000" r="-60725" b="-289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baseline="0" dirty="0" smtClean="0">
                              <a:latin typeface="Calibri" panose="020F0502020204030204" pitchFamily="34" charset="0"/>
                            </a:rPr>
                            <a:t>[rad]</a:t>
                          </a: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dirty="0" smtClean="0"/>
                            <a:t>横弾性係数</a:t>
                          </a:r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G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dirty="0" smtClean="0"/>
                            <a:t>断面係数　</a:t>
                          </a:r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kumimoji="1" lang="en-US" altLang="ja-JP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p3</a:t>
                          </a:r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参照</a:t>
                          </a:r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b="0" baseline="0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極断面係数</a:t>
                          </a:r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Zp</a:t>
                          </a:r>
                          <a:endParaRPr kumimoji="1" lang="ja-JP" altLang="en-US" sz="24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97845" marR="0" lvl="1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p3</a:t>
                          </a:r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参照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断面二次極</a:t>
                          </a:r>
                          <a:endParaRPr kumimoji="1" lang="en-US" altLang="ja-JP" sz="20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r"/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モーメント</a:t>
                          </a:r>
                          <a:endParaRPr kumimoji="1" lang="ja-JP" altLang="en-US" sz="2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kern="1200" dirty="0" err="1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I</a:t>
                          </a:r>
                          <a:r>
                            <a:rPr kumimoji="1" lang="en-US" altLang="ja-JP" sz="2400" b="0" kern="120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p</a:t>
                          </a:r>
                          <a:endParaRPr kumimoji="1" lang="ja-JP" altLang="en-US" sz="24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97845" marR="0" lvl="1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p3</a:t>
                          </a:r>
                          <a:r>
                            <a:rPr kumimoji="1" lang="ja-JP" altLang="en-US" sz="20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参照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endParaRPr kumimoji="1" lang="ja-JP" altLang="en-US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円形吹き出し 7"/>
          <p:cNvSpPr/>
          <p:nvPr/>
        </p:nvSpPr>
        <p:spPr>
          <a:xfrm>
            <a:off x="3132559" y="3834532"/>
            <a:ext cx="1728192" cy="792088"/>
          </a:xfrm>
          <a:prstGeom prst="wedgeEllipseCallout">
            <a:avLst>
              <a:gd name="adj1" fmla="val 58198"/>
              <a:gd name="adj2" fmla="val -9239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角加速度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p5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参照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4572719" y="856132"/>
            <a:ext cx="1872208" cy="792088"/>
          </a:xfrm>
          <a:prstGeom prst="wedgeEllipseCallout">
            <a:avLst>
              <a:gd name="adj1" fmla="val -35568"/>
              <a:gd name="adj2" fmla="val 74191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モーメント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[Nm]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555513" y="4680692"/>
            <a:ext cx="720080" cy="720080"/>
            <a:chOff x="856494" y="4968724"/>
            <a:chExt cx="720080" cy="720080"/>
          </a:xfrm>
        </p:grpSpPr>
        <p:sp>
          <p:nvSpPr>
            <p:cNvPr id="18" name="円/楕円 17"/>
            <p:cNvSpPr/>
            <p:nvPr/>
          </p:nvSpPr>
          <p:spPr>
            <a:xfrm>
              <a:off x="856494" y="4968724"/>
              <a:ext cx="720080" cy="720080"/>
            </a:xfrm>
            <a:prstGeom prst="ellipse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946535" y="505876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2916535" y="9673919"/>
            <a:ext cx="1764295" cy="569325"/>
          </a:xfrm>
        </p:spPr>
        <p:txBody>
          <a:bodyPr/>
          <a:lstStyle/>
          <a:p>
            <a:fld id="{FC676FAB-9769-4E90-BB8B-1AE2DA1FE36A}" type="slidenum">
              <a:rPr kumimoji="1" lang="ja-JP" altLang="en-US" sz="1600" smtClean="0"/>
              <a:t>3</a:t>
            </a:fld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0900" y="563745"/>
            <a:ext cx="353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断面の公式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796855" y="1417881"/>
                <a:ext cx="957570" cy="704167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altLang="ja-JP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ja-JP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55" y="1417881"/>
                <a:ext cx="957570" cy="704167"/>
              </a:xfrm>
              <a:prstGeom prst="rect">
                <a:avLst/>
              </a:prstGeom>
              <a:blipFill rotWithShape="1">
                <a:blip r:embed="rId2"/>
                <a:stretch>
                  <a:fillRect l="-12579" b="-8547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901767"/>
                  </p:ext>
                </p:extLst>
              </p:nvPr>
            </p:nvGraphicFramePr>
            <p:xfrm>
              <a:off x="1176964" y="2266164"/>
              <a:ext cx="5195955" cy="5636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0286"/>
                    <a:gridCol w="1861862"/>
                    <a:gridCol w="1813807"/>
                  </a:tblGrid>
                  <a:tr h="50405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断面二次</a:t>
                          </a:r>
                          <a:endParaRPr kumimoji="1" lang="en-US" altLang="ja-JP" sz="1800" b="0" kern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モーメント</a:t>
                          </a:r>
                          <a:endParaRPr kumimoji="1" lang="ja-JP" altLang="en-US" sz="18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95690" rtl="0" eaLnBrk="1" latinLnBrk="0" hangingPunct="1"/>
                          <a:r>
                            <a:rPr kumimoji="1" lang="ja-JP" altLang="en-US" sz="18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断面係数</a:t>
                          </a:r>
                          <a:endParaRPr kumimoji="1" lang="ja-JP" altLang="en-US" sz="18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形状</a:t>
                          </a:r>
                          <a:endParaRPr kumimoji="1" lang="ja-JP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95690" rtl="0" eaLnBrk="1" latinLnBrk="0" hangingPunct="1"/>
                          <a:r>
                            <a:rPr kumimoji="1" lang="en-US" altLang="ja-JP" sz="20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1" lang="ja-JP" altLang="en-US" sz="20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95690" rtl="0" eaLnBrk="1" latinLnBrk="0" hangingPunct="1"/>
                          <a:r>
                            <a:rPr kumimoji="1" lang="en-US" altLang="ja-JP" sz="20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Z</a:t>
                          </a:r>
                          <a:endParaRPr kumimoji="1" lang="ja-JP" altLang="en-US" sz="20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0434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240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i="1" dirty="0" smtClean="0">
                                        <a:latin typeface="Cambria Math"/>
                                      </a:rPr>
                                      <m:t>𝜋</m:t>
                                    </m:r>
                                    <m:r>
                                      <a:rPr kumimoji="1" lang="en-US" altLang="ja-JP" sz="2400" i="1" dirty="0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kumimoji="1" lang="en-US" altLang="ja-JP" sz="2400" i="1" baseline="30000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1" lang="en-US" altLang="ja-JP" sz="2400" i="1" dirty="0" smtClean="0">
                                        <a:latin typeface="Cambria Math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52128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200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00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2000" i="1" kern="1200" spc="-18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000" i="1" kern="1200" spc="-18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kumimoji="1" lang="en-US" altLang="ja-JP" sz="2000" b="0" i="1" kern="1200" spc="-18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ja-JP" sz="2000" i="1" kern="1200" spc="-180" baseline="30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  <m:r>
                                          <a:rPr kumimoji="1" lang="ja-JP" altLang="en-US" sz="2000" b="0" i="1" kern="1200" spc="-180" baseline="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ja-JP" sz="2000" i="1" kern="1200" spc="-18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kumimoji="1" lang="en-US" altLang="ja-JP" sz="2000" b="0" i="1" kern="1200" spc="-18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ja-JP" sz="2000" i="1" kern="1200" spc="-180" baseline="30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ja-JP" sz="200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2400" i="1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08012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240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dirty="0" smtClean="0">
                                        <a:latin typeface="Cambria Math"/>
                                      </a:rPr>
                                      <m:t>𝑏h</m:t>
                                    </m:r>
                                    <m:r>
                                      <a:rPr kumimoji="1" lang="en-US" altLang="ja-JP" sz="2400" b="0" i="1" baseline="30000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1" lang="en-US" altLang="ja-JP" sz="2400" i="1" baseline="0" dirty="0" smtClean="0">
                                        <a:latin typeface="Cambria Math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240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dirty="0" smtClean="0">
                                        <a:latin typeface="Cambria Math"/>
                                      </a:rPr>
                                      <m:t>𝑏h</m:t>
                                    </m:r>
                                    <m:r>
                                      <a:rPr kumimoji="1" lang="en-US" altLang="ja-JP" sz="2400" b="0" i="1" baseline="30000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1" lang="en-US" altLang="ja-JP" sz="2400" b="0" i="1" baseline="0" dirty="0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21680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2000" i="1" kern="1200" spc="-18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000" i="1" kern="1200" spc="-18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2000" i="1" kern="1200" spc="-18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000" b="0" i="1" kern="1200" spc="-18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1" lang="en-US" altLang="ja-JP" sz="2000" b="0" i="1" kern="1200" spc="-18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ja-JP" sz="2000" b="0" i="1" kern="1200" spc="-180" baseline="30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  <m:r>
                                          <a:rPr kumimoji="1" lang="ja-JP" altLang="en-US" sz="2000" b="0" i="1" kern="1200" spc="-180" baseline="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ja-JP" sz="2000" b="0" i="1" kern="1200" spc="-180" baseline="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1" lang="en-US" altLang="ja-JP" sz="2000" b="0" i="1" kern="1200" spc="-18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ja-JP" sz="2000" b="0" i="1" kern="1200" spc="-180" baseline="30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ja-JP" sz="2000" i="1" kern="1200" spc="-18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2000" i="1" kern="1200" spc="-18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000" i="1" kern="1200" spc="-18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2000" i="1" kern="1200" spc="-18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000" b="0" i="1" kern="1200" spc="-18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1" lang="en-US" altLang="ja-JP" sz="2000" b="0" i="1" kern="1200" spc="-18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ja-JP" sz="2000" b="0" i="1" kern="1200" spc="-180" baseline="30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  <m:r>
                                          <a:rPr kumimoji="1" lang="ja-JP" altLang="en-US" sz="2000" b="0" i="1" kern="1200" spc="-180" baseline="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ja-JP" sz="2000" b="0" i="1" kern="1200" spc="-180" baseline="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1" lang="en-US" altLang="ja-JP" sz="2000" b="0" i="1" kern="1200" spc="-18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ja-JP" sz="2000" b="0" i="1" kern="1200" spc="-180" baseline="30000" dirty="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ja-JP" sz="2000" b="0" i="1" kern="1200" spc="-18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000" b="0" i="1" kern="1200" spc="-18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a:rPr kumimoji="1" lang="en-US" altLang="ja-JP" sz="2000" b="0" i="1" kern="1200" spc="-180" baseline="-2500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901767"/>
                  </p:ext>
                </p:extLst>
              </p:nvPr>
            </p:nvGraphicFramePr>
            <p:xfrm>
              <a:off x="1176964" y="2266164"/>
              <a:ext cx="5195955" cy="5636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0286"/>
                    <a:gridCol w="1861862"/>
                    <a:gridCol w="181380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断面二次</a:t>
                          </a:r>
                          <a:endParaRPr kumimoji="1" lang="en-US" altLang="ja-JP" sz="1800" b="0" kern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ct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モーメント</a:t>
                          </a:r>
                          <a:endParaRPr kumimoji="1" lang="ja-JP" altLang="en-US" sz="18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95690" rtl="0" eaLnBrk="1" latinLnBrk="0" hangingPunct="1"/>
                          <a:r>
                            <a:rPr kumimoji="1" lang="ja-JP" altLang="en-US" sz="18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断面係数</a:t>
                          </a:r>
                          <a:endParaRPr kumimoji="1" lang="ja-JP" altLang="en-US" sz="18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形状</a:t>
                          </a:r>
                          <a:endParaRPr kumimoji="1" lang="ja-JP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95690" rtl="0" eaLnBrk="1" latinLnBrk="0" hangingPunct="1"/>
                          <a:r>
                            <a:rPr kumimoji="1" lang="en-US" altLang="ja-JP" sz="20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1" lang="ja-JP" altLang="en-US" sz="20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95690" rtl="0" eaLnBrk="1" latinLnBrk="0" hangingPunct="1"/>
                          <a:r>
                            <a:rPr kumimoji="1" lang="en-US" altLang="ja-JP" sz="2000" b="0" kern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Z</a:t>
                          </a:r>
                          <a:endParaRPr kumimoji="1" lang="ja-JP" altLang="en-US" sz="2000" b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0434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1373" t="-114620" r="-97386" b="-3309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52128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1373" t="-195213" r="-97386" b="-2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kumimoji="1" lang="ja-JP" altLang="en-US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08012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1373" t="-311798" r="-97386" b="-112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86869" t="-311798" r="-337" b="-112360"/>
                          </a:stretch>
                        </a:blipFill>
                      </a:tcPr>
                    </a:tc>
                  </a:tr>
                  <a:tr h="121680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1373" t="-368342" r="-97386" b="-5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86869" t="-368342" r="-337" b="-50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28303" y="1262549"/>
                <a:ext cx="2389244" cy="101483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Zp</a:t>
                </a:r>
                <a:r>
                  <a:rPr lang="en-US" altLang="ja-JP" sz="28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32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Ip</m:t>
                        </m:r>
                        <m:r>
                          <a:rPr lang="en-US" altLang="ja-JP" sz="32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US" altLang="ja-JP" sz="320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320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ja-JP" sz="320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ja-JP" altLang="en-US" dirty="0" smtClean="0"/>
                  <a:t>　</a:t>
                </a:r>
                <a:r>
                  <a:rPr lang="en-US" altLang="ja-JP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altLang="ja-JP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𝐼𝑝</m:t>
                        </m:r>
                      </m:num>
                      <m:den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03" y="1262549"/>
                <a:ext cx="2389244" cy="1014830"/>
              </a:xfrm>
              <a:prstGeom prst="rect">
                <a:avLst/>
              </a:prstGeom>
              <a:blipFill rotWithShape="1">
                <a:blip r:embed="rId4"/>
                <a:stretch>
                  <a:fillRect l="-5076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766997" y="1508354"/>
                <a:ext cx="1525802" cy="52322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ja-JP" sz="28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 sz="28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solidFill>
                          <a:prstClr val="black"/>
                        </a:solidFill>
                        <a:latin typeface="Cambria Math"/>
                      </a:rPr>
                      <m:t>2</m:t>
                    </m:r>
                    <m:r>
                      <a:rPr lang="en-US" altLang="ja-JP" sz="28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ja-JP" sz="280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𝐼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97" y="1508354"/>
                <a:ext cx="1525802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7937" t="-12500" b="-30682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1576446" y="3582620"/>
            <a:ext cx="720080" cy="72008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404367" y="3942660"/>
            <a:ext cx="10440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rot="16200000">
            <a:off x="1450487" y="3924596"/>
            <a:ext cx="9720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7"/>
            <a:endCxn id="9" idx="3"/>
          </p:cNvCxnSpPr>
          <p:nvPr/>
        </p:nvCxnSpPr>
        <p:spPr>
          <a:xfrm flipH="1">
            <a:off x="1681899" y="3688073"/>
            <a:ext cx="509174" cy="5091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646090" y="3582620"/>
            <a:ext cx="37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1383434" y="5040732"/>
            <a:ext cx="10440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rot="16200000">
            <a:off x="1393554" y="5058668"/>
            <a:ext cx="10440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23" idx="3"/>
          </p:cNvCxnSpPr>
          <p:nvPr/>
        </p:nvCxnSpPr>
        <p:spPr>
          <a:xfrm flipH="1">
            <a:off x="1724635" y="4842644"/>
            <a:ext cx="378751" cy="3890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332359" y="4442534"/>
            <a:ext cx="47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d2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18" idx="1"/>
            <a:endCxn id="18" idx="5"/>
          </p:cNvCxnSpPr>
          <p:nvPr/>
        </p:nvCxnSpPr>
        <p:spPr>
          <a:xfrm>
            <a:off x="1660966" y="4786145"/>
            <a:ext cx="509174" cy="5091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059487" y="4410596"/>
            <a:ext cx="47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d1</a:t>
            </a:r>
            <a:endParaRPr kumimoji="1" lang="ja-JP" altLang="en-US" dirty="0"/>
          </a:p>
        </p:txBody>
      </p:sp>
      <p:sp>
        <p:nvSpPr>
          <p:cNvPr id="31" name="フリーフォーム 30"/>
          <p:cNvSpPr/>
          <p:nvPr/>
        </p:nvSpPr>
        <p:spPr>
          <a:xfrm>
            <a:off x="1971559" y="4645918"/>
            <a:ext cx="163830" cy="308610"/>
          </a:xfrm>
          <a:custGeom>
            <a:avLst/>
            <a:gdLst>
              <a:gd name="connsiteX0" fmla="*/ 163830 w 163830"/>
              <a:gd name="connsiteY0" fmla="*/ 0 h 308610"/>
              <a:gd name="connsiteX1" fmla="*/ 125730 w 163830"/>
              <a:gd name="connsiteY1" fmla="*/ 7620 h 308610"/>
              <a:gd name="connsiteX2" fmla="*/ 110490 w 163830"/>
              <a:gd name="connsiteY2" fmla="*/ 19050 h 308610"/>
              <a:gd name="connsiteX3" fmla="*/ 91440 w 163830"/>
              <a:gd name="connsiteY3" fmla="*/ 26670 h 308610"/>
              <a:gd name="connsiteX4" fmla="*/ 64770 w 163830"/>
              <a:gd name="connsiteY4" fmla="*/ 41910 h 308610"/>
              <a:gd name="connsiteX5" fmla="*/ 45720 w 163830"/>
              <a:gd name="connsiteY5" fmla="*/ 64770 h 308610"/>
              <a:gd name="connsiteX6" fmla="*/ 30480 w 163830"/>
              <a:gd name="connsiteY6" fmla="*/ 87630 h 308610"/>
              <a:gd name="connsiteX7" fmla="*/ 15240 w 163830"/>
              <a:gd name="connsiteY7" fmla="*/ 110490 h 308610"/>
              <a:gd name="connsiteX8" fmla="*/ 7620 w 163830"/>
              <a:gd name="connsiteY8" fmla="*/ 121920 h 308610"/>
              <a:gd name="connsiteX9" fmla="*/ 0 w 163830"/>
              <a:gd name="connsiteY9" fmla="*/ 144780 h 308610"/>
              <a:gd name="connsiteX10" fmla="*/ 0 w 163830"/>
              <a:gd name="connsiteY10" fmla="*/ 266700 h 308610"/>
              <a:gd name="connsiteX11" fmla="*/ 3810 w 163830"/>
              <a:gd name="connsiteY11" fmla="*/ 278130 h 308610"/>
              <a:gd name="connsiteX12" fmla="*/ 7620 w 163830"/>
              <a:gd name="connsiteY12" fmla="*/ 308610 h 30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830" h="308610">
                <a:moveTo>
                  <a:pt x="163830" y="0"/>
                </a:moveTo>
                <a:cubicBezTo>
                  <a:pt x="160960" y="478"/>
                  <a:pt x="131414" y="4778"/>
                  <a:pt x="125730" y="7620"/>
                </a:cubicBezTo>
                <a:cubicBezTo>
                  <a:pt x="120050" y="10460"/>
                  <a:pt x="116041" y="15966"/>
                  <a:pt x="110490" y="19050"/>
                </a:cubicBezTo>
                <a:cubicBezTo>
                  <a:pt x="104511" y="22371"/>
                  <a:pt x="97690" y="23892"/>
                  <a:pt x="91440" y="26670"/>
                </a:cubicBezTo>
                <a:cubicBezTo>
                  <a:pt x="76938" y="33115"/>
                  <a:pt x="77029" y="33738"/>
                  <a:pt x="64770" y="41910"/>
                </a:cubicBezTo>
                <a:cubicBezTo>
                  <a:pt x="37541" y="82754"/>
                  <a:pt x="79945" y="20766"/>
                  <a:pt x="45720" y="64770"/>
                </a:cubicBezTo>
                <a:cubicBezTo>
                  <a:pt x="40097" y="71999"/>
                  <a:pt x="35560" y="80010"/>
                  <a:pt x="30480" y="87630"/>
                </a:cubicBezTo>
                <a:lnTo>
                  <a:pt x="15240" y="110490"/>
                </a:lnTo>
                <a:cubicBezTo>
                  <a:pt x="12700" y="114300"/>
                  <a:pt x="9068" y="117576"/>
                  <a:pt x="7620" y="121920"/>
                </a:cubicBezTo>
                <a:lnTo>
                  <a:pt x="0" y="144780"/>
                </a:lnTo>
                <a:cubicBezTo>
                  <a:pt x="-6268" y="201194"/>
                  <a:pt x="-6268" y="185210"/>
                  <a:pt x="0" y="266700"/>
                </a:cubicBezTo>
                <a:cubicBezTo>
                  <a:pt x="308" y="270704"/>
                  <a:pt x="2836" y="274234"/>
                  <a:pt x="3810" y="278130"/>
                </a:cubicBezTo>
                <a:cubicBezTo>
                  <a:pt x="8367" y="296359"/>
                  <a:pt x="7620" y="293385"/>
                  <a:pt x="7620" y="308610"/>
                </a:cubicBez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>
            <a:off x="1286384" y="6138788"/>
            <a:ext cx="10080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16200000">
            <a:off x="1340305" y="6174740"/>
            <a:ext cx="9360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528107" y="5850756"/>
            <a:ext cx="560397" cy="5760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40386" y="6354812"/>
            <a:ext cx="47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45114" y="5964230"/>
            <a:ext cx="47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56636" y="7538878"/>
            <a:ext cx="47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133499" y="7102764"/>
            <a:ext cx="47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h2</a:t>
            </a:r>
            <a:endParaRPr kumimoji="1" lang="ja-JP" altLang="en-US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1207905" y="6786860"/>
            <a:ext cx="1096814" cy="1096814"/>
            <a:chOff x="612279" y="7254908"/>
            <a:chExt cx="1008000" cy="1008000"/>
          </a:xfrm>
        </p:grpSpPr>
        <p:sp>
          <p:nvSpPr>
            <p:cNvPr id="42" name="正方形/長方形 41"/>
            <p:cNvSpPr/>
            <p:nvPr/>
          </p:nvSpPr>
          <p:spPr>
            <a:xfrm>
              <a:off x="853401" y="7434932"/>
              <a:ext cx="560397" cy="576064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852799" y="7542944"/>
              <a:ext cx="56160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612279" y="7722964"/>
              <a:ext cx="1008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16200000">
              <a:off x="630200" y="7758908"/>
              <a:ext cx="1008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1044327" y="7522909"/>
              <a:ext cx="475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h1</a:t>
              </a:r>
              <a:endParaRPr kumimoji="1" lang="ja-JP" altLang="en-US" dirty="0"/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>
              <a:off x="1521774" y="7434932"/>
              <a:ext cx="0" cy="5760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1047181" y="7542944"/>
              <a:ext cx="0" cy="3600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4709768" y="4770636"/>
                <a:ext cx="1447127" cy="678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kern="0" spc="-70" baseline="3000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  <m:r>
                            <a:rPr lang="en-US" altLang="ja-JP" i="1" spc="-15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i="1" kern="0" spc="-15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altLang="ja-JP" i="1" kern="0" spc="-150" baseline="-2500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i="1" kern="0" spc="-150" baseline="3000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ja-JP" altLang="en-US" i="1" kern="0" spc="-15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 kern="0" spc="-15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altLang="ja-JP" i="1" kern="0" spc="-150" baseline="-2500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ja-JP" i="1" kern="0" spc="-150" baseline="3000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ja-JP" i="1" kern="0" spc="-15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ja-JP" i="1" kern="0" spc="-7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32</m:t>
                          </m:r>
                          <m:r>
                            <m:rPr>
                              <m:sty m:val="p"/>
                            </m:rPr>
                            <a:rPr lang="en-US" altLang="ja-JP" i="1" kern="0" spc="-7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d</m:t>
                          </m:r>
                          <m:r>
                            <a:rPr lang="en-US" altLang="ja-JP" i="1" kern="0" spc="-70" baseline="-2500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68" y="4770636"/>
                <a:ext cx="1447127" cy="678584"/>
              </a:xfrm>
              <a:prstGeom prst="rect">
                <a:avLst/>
              </a:prstGeom>
              <a:blipFill rotWithShape="1"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5078508" y="3546500"/>
                <a:ext cx="728083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  <m:r>
                            <a:rPr lang="en-US" altLang="ja-JP" sz="24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altLang="ja-JP" sz="2400" b="0" i="1" baseline="300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4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08" y="3546500"/>
                <a:ext cx="728083" cy="7935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1555513" y="8767204"/>
            <a:ext cx="720080" cy="720080"/>
            <a:chOff x="856494" y="4968724"/>
            <a:chExt cx="720080" cy="720080"/>
          </a:xfrm>
        </p:grpSpPr>
        <p:sp>
          <p:nvSpPr>
            <p:cNvPr id="55" name="円/楕円 54"/>
            <p:cNvSpPr/>
            <p:nvPr/>
          </p:nvSpPr>
          <p:spPr>
            <a:xfrm>
              <a:off x="856494" y="4968724"/>
              <a:ext cx="720080" cy="720080"/>
            </a:xfrm>
            <a:prstGeom prst="ellipse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946535" y="505876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" name="直線コネクタ 56"/>
          <p:cNvCxnSpPr/>
          <p:nvPr/>
        </p:nvCxnSpPr>
        <p:spPr>
          <a:xfrm>
            <a:off x="1383434" y="9127244"/>
            <a:ext cx="10440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rot="16200000">
            <a:off x="1393554" y="9145180"/>
            <a:ext cx="10440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56" idx="3"/>
          </p:cNvCxnSpPr>
          <p:nvPr/>
        </p:nvCxnSpPr>
        <p:spPr>
          <a:xfrm flipH="1">
            <a:off x="1724635" y="8929156"/>
            <a:ext cx="378751" cy="3890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332359" y="8529046"/>
            <a:ext cx="47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d2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55" idx="1"/>
            <a:endCxn id="55" idx="5"/>
          </p:cNvCxnSpPr>
          <p:nvPr/>
        </p:nvCxnSpPr>
        <p:spPr>
          <a:xfrm>
            <a:off x="1660966" y="8872657"/>
            <a:ext cx="509174" cy="5091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 61"/>
          <p:cNvSpPr/>
          <p:nvPr/>
        </p:nvSpPr>
        <p:spPr>
          <a:xfrm>
            <a:off x="1971559" y="8732430"/>
            <a:ext cx="163830" cy="308610"/>
          </a:xfrm>
          <a:custGeom>
            <a:avLst/>
            <a:gdLst>
              <a:gd name="connsiteX0" fmla="*/ 163830 w 163830"/>
              <a:gd name="connsiteY0" fmla="*/ 0 h 308610"/>
              <a:gd name="connsiteX1" fmla="*/ 125730 w 163830"/>
              <a:gd name="connsiteY1" fmla="*/ 7620 h 308610"/>
              <a:gd name="connsiteX2" fmla="*/ 110490 w 163830"/>
              <a:gd name="connsiteY2" fmla="*/ 19050 h 308610"/>
              <a:gd name="connsiteX3" fmla="*/ 91440 w 163830"/>
              <a:gd name="connsiteY3" fmla="*/ 26670 h 308610"/>
              <a:gd name="connsiteX4" fmla="*/ 64770 w 163830"/>
              <a:gd name="connsiteY4" fmla="*/ 41910 h 308610"/>
              <a:gd name="connsiteX5" fmla="*/ 45720 w 163830"/>
              <a:gd name="connsiteY5" fmla="*/ 64770 h 308610"/>
              <a:gd name="connsiteX6" fmla="*/ 30480 w 163830"/>
              <a:gd name="connsiteY6" fmla="*/ 87630 h 308610"/>
              <a:gd name="connsiteX7" fmla="*/ 15240 w 163830"/>
              <a:gd name="connsiteY7" fmla="*/ 110490 h 308610"/>
              <a:gd name="connsiteX8" fmla="*/ 7620 w 163830"/>
              <a:gd name="connsiteY8" fmla="*/ 121920 h 308610"/>
              <a:gd name="connsiteX9" fmla="*/ 0 w 163830"/>
              <a:gd name="connsiteY9" fmla="*/ 144780 h 308610"/>
              <a:gd name="connsiteX10" fmla="*/ 0 w 163830"/>
              <a:gd name="connsiteY10" fmla="*/ 266700 h 308610"/>
              <a:gd name="connsiteX11" fmla="*/ 3810 w 163830"/>
              <a:gd name="connsiteY11" fmla="*/ 278130 h 308610"/>
              <a:gd name="connsiteX12" fmla="*/ 7620 w 163830"/>
              <a:gd name="connsiteY12" fmla="*/ 308610 h 30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830" h="308610">
                <a:moveTo>
                  <a:pt x="163830" y="0"/>
                </a:moveTo>
                <a:cubicBezTo>
                  <a:pt x="160960" y="478"/>
                  <a:pt x="131414" y="4778"/>
                  <a:pt x="125730" y="7620"/>
                </a:cubicBezTo>
                <a:cubicBezTo>
                  <a:pt x="120050" y="10460"/>
                  <a:pt x="116041" y="15966"/>
                  <a:pt x="110490" y="19050"/>
                </a:cubicBezTo>
                <a:cubicBezTo>
                  <a:pt x="104511" y="22371"/>
                  <a:pt x="97690" y="23892"/>
                  <a:pt x="91440" y="26670"/>
                </a:cubicBezTo>
                <a:cubicBezTo>
                  <a:pt x="76938" y="33115"/>
                  <a:pt x="77029" y="33738"/>
                  <a:pt x="64770" y="41910"/>
                </a:cubicBezTo>
                <a:cubicBezTo>
                  <a:pt x="37541" y="82754"/>
                  <a:pt x="79945" y="20766"/>
                  <a:pt x="45720" y="64770"/>
                </a:cubicBezTo>
                <a:cubicBezTo>
                  <a:pt x="40097" y="71999"/>
                  <a:pt x="35560" y="80010"/>
                  <a:pt x="30480" y="87630"/>
                </a:cubicBezTo>
                <a:lnTo>
                  <a:pt x="15240" y="110490"/>
                </a:lnTo>
                <a:cubicBezTo>
                  <a:pt x="12700" y="114300"/>
                  <a:pt x="9068" y="117576"/>
                  <a:pt x="7620" y="121920"/>
                </a:cubicBezTo>
                <a:lnTo>
                  <a:pt x="0" y="144780"/>
                </a:lnTo>
                <a:cubicBezTo>
                  <a:pt x="-6268" y="201194"/>
                  <a:pt x="-6268" y="185210"/>
                  <a:pt x="0" y="266700"/>
                </a:cubicBezTo>
                <a:cubicBezTo>
                  <a:pt x="308" y="270704"/>
                  <a:pt x="2836" y="274234"/>
                  <a:pt x="3810" y="278130"/>
                </a:cubicBezTo>
                <a:cubicBezTo>
                  <a:pt x="8367" y="296359"/>
                  <a:pt x="7620" y="293385"/>
                  <a:pt x="7620" y="308610"/>
                </a:cubicBez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83953" y="8467522"/>
            <a:ext cx="47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323406" y="8251498"/>
            <a:ext cx="72008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Ip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48783" y="8251498"/>
            <a:ext cx="72008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Zp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2950906" y="8800438"/>
                <a:ext cx="1465080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ja-JP" i="1" spc="-18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 spc="-18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ja-JP" i="1" spc="-180" baseline="-2500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i="1" spc="-180" baseline="3000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ja-JP" altLang="en-US" i="1" spc="-18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i="1" spc="-18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ja-JP" i="1" spc="-180" baseline="-2500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ja-JP" i="1" spc="-180" baseline="3000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altLang="ja-JP" i="1" spc="-180" dirty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906" y="8800438"/>
                <a:ext cx="1465080" cy="68967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4776283" y="8800438"/>
                <a:ext cx="1465080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ja-JP" i="1" spc="-18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 spc="-18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ja-JP" i="1" spc="-180" baseline="-2500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i="1" spc="-180" baseline="3000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ja-JP" altLang="en-US" i="1" spc="-18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i="1" spc="-18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ja-JP" i="1" spc="-180" baseline="-2500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ja-JP" i="1" spc="-180" baseline="30000" dirty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altLang="ja-JP" i="1" spc="-180" dirty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16</m:t>
                          </m:r>
                          <m:r>
                            <a:rPr lang="en-US" altLang="ja-JP" i="1" spc="-180" dirty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altLang="ja-JP" i="1" spc="-180" baseline="-25000" dirty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83" y="8800438"/>
                <a:ext cx="1465080" cy="689676"/>
              </a:xfrm>
              <a:prstGeom prst="rect">
                <a:avLst/>
              </a:prstGeom>
              <a:blipFill rotWithShape="1">
                <a:blip r:embed="rId9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横巻き 68"/>
          <p:cNvSpPr/>
          <p:nvPr/>
        </p:nvSpPr>
        <p:spPr>
          <a:xfrm>
            <a:off x="1207905" y="8010996"/>
            <a:ext cx="1564614" cy="456526"/>
          </a:xfrm>
          <a:prstGeom prst="horizontalScroll">
            <a:avLst>
              <a:gd name="adj" fmla="val 25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2916535" y="9745927"/>
            <a:ext cx="1764295" cy="569325"/>
          </a:xfrm>
        </p:spPr>
        <p:txBody>
          <a:bodyPr/>
          <a:lstStyle/>
          <a:p>
            <a:fld id="{FC676FAB-9769-4E90-BB8B-1AE2DA1FE36A}" type="slidenum">
              <a:rPr kumimoji="1" lang="ja-JP" altLang="en-US" sz="1600" smtClean="0"/>
              <a:t>4</a:t>
            </a:fld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0900" y="563745"/>
            <a:ext cx="353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座屈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063174" y="1317278"/>
                <a:ext cx="3532698" cy="78906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座屈荷重</a:t>
                </a:r>
                <a:r>
                  <a:rPr lang="en-US" altLang="ja-JP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  <a:r>
                  <a:rPr lang="en-US" altLang="ja-JP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3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ja-JP" sz="3200" b="0" i="0" dirty="0" smtClean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dirty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ja-JP" sz="3200" b="0" i="0" dirty="0" smtClean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sz="3200" b="0" i="1" baseline="30000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32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sz="3200" b="0" i="1" baseline="30000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ja-JP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74" y="1317278"/>
                <a:ext cx="3532698" cy="789062"/>
              </a:xfrm>
              <a:prstGeom prst="rect">
                <a:avLst/>
              </a:prstGeom>
              <a:blipFill rotWithShape="1">
                <a:blip r:embed="rId2"/>
                <a:stretch>
                  <a:fillRect l="-3265" b="-9091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リーフォーム 2"/>
          <p:cNvSpPr/>
          <p:nvPr/>
        </p:nvSpPr>
        <p:spPr>
          <a:xfrm>
            <a:off x="4428063" y="1890316"/>
            <a:ext cx="360680" cy="51372"/>
          </a:xfrm>
          <a:custGeom>
            <a:avLst/>
            <a:gdLst>
              <a:gd name="connsiteX0" fmla="*/ 0 w 360680"/>
              <a:gd name="connsiteY0" fmla="*/ 45720 h 51372"/>
              <a:gd name="connsiteX1" fmla="*/ 25400 w 360680"/>
              <a:gd name="connsiteY1" fmla="*/ 20320 h 51372"/>
              <a:gd name="connsiteX2" fmla="*/ 45720 w 360680"/>
              <a:gd name="connsiteY2" fmla="*/ 10160 h 51372"/>
              <a:gd name="connsiteX3" fmla="*/ 60960 w 360680"/>
              <a:gd name="connsiteY3" fmla="*/ 0 h 51372"/>
              <a:gd name="connsiteX4" fmla="*/ 76200 w 360680"/>
              <a:gd name="connsiteY4" fmla="*/ 5080 h 51372"/>
              <a:gd name="connsiteX5" fmla="*/ 101600 w 360680"/>
              <a:gd name="connsiteY5" fmla="*/ 50800 h 51372"/>
              <a:gd name="connsiteX6" fmla="*/ 116840 w 360680"/>
              <a:gd name="connsiteY6" fmla="*/ 40640 h 51372"/>
              <a:gd name="connsiteX7" fmla="*/ 142240 w 360680"/>
              <a:gd name="connsiteY7" fmla="*/ 10160 h 51372"/>
              <a:gd name="connsiteX8" fmla="*/ 157480 w 360680"/>
              <a:gd name="connsiteY8" fmla="*/ 5080 h 51372"/>
              <a:gd name="connsiteX9" fmla="*/ 172720 w 360680"/>
              <a:gd name="connsiteY9" fmla="*/ 35560 h 51372"/>
              <a:gd name="connsiteX10" fmla="*/ 187960 w 360680"/>
              <a:gd name="connsiteY10" fmla="*/ 40640 h 51372"/>
              <a:gd name="connsiteX11" fmla="*/ 203200 w 360680"/>
              <a:gd name="connsiteY11" fmla="*/ 35560 h 51372"/>
              <a:gd name="connsiteX12" fmla="*/ 233680 w 360680"/>
              <a:gd name="connsiteY12" fmla="*/ 20320 h 51372"/>
              <a:gd name="connsiteX13" fmla="*/ 274320 w 360680"/>
              <a:gd name="connsiteY13" fmla="*/ 35560 h 51372"/>
              <a:gd name="connsiteX14" fmla="*/ 294640 w 360680"/>
              <a:gd name="connsiteY14" fmla="*/ 30480 h 51372"/>
              <a:gd name="connsiteX15" fmla="*/ 309880 w 360680"/>
              <a:gd name="connsiteY15" fmla="*/ 0 h 51372"/>
              <a:gd name="connsiteX16" fmla="*/ 320040 w 360680"/>
              <a:gd name="connsiteY16" fmla="*/ 15240 h 51372"/>
              <a:gd name="connsiteX17" fmla="*/ 325120 w 360680"/>
              <a:gd name="connsiteY17" fmla="*/ 35560 h 51372"/>
              <a:gd name="connsiteX18" fmla="*/ 330200 w 360680"/>
              <a:gd name="connsiteY18" fmla="*/ 50800 h 51372"/>
              <a:gd name="connsiteX19" fmla="*/ 345440 w 360680"/>
              <a:gd name="connsiteY19" fmla="*/ 45720 h 51372"/>
              <a:gd name="connsiteX20" fmla="*/ 355600 w 360680"/>
              <a:gd name="connsiteY20" fmla="*/ 30480 h 51372"/>
              <a:gd name="connsiteX21" fmla="*/ 360680 w 360680"/>
              <a:gd name="connsiteY21" fmla="*/ 15240 h 5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680" h="51372">
                <a:moveTo>
                  <a:pt x="0" y="45720"/>
                </a:moveTo>
                <a:cubicBezTo>
                  <a:pt x="8467" y="37253"/>
                  <a:pt x="15949" y="27671"/>
                  <a:pt x="25400" y="20320"/>
                </a:cubicBezTo>
                <a:cubicBezTo>
                  <a:pt x="31378" y="15671"/>
                  <a:pt x="39145" y="13917"/>
                  <a:pt x="45720" y="10160"/>
                </a:cubicBezTo>
                <a:cubicBezTo>
                  <a:pt x="51021" y="7131"/>
                  <a:pt x="55880" y="3387"/>
                  <a:pt x="60960" y="0"/>
                </a:cubicBezTo>
                <a:cubicBezTo>
                  <a:pt x="66040" y="1693"/>
                  <a:pt x="72414" y="1294"/>
                  <a:pt x="76200" y="5080"/>
                </a:cubicBezTo>
                <a:cubicBezTo>
                  <a:pt x="93668" y="22548"/>
                  <a:pt x="95212" y="31636"/>
                  <a:pt x="101600" y="50800"/>
                </a:cubicBezTo>
                <a:cubicBezTo>
                  <a:pt x="106680" y="47413"/>
                  <a:pt x="112523" y="44957"/>
                  <a:pt x="116840" y="40640"/>
                </a:cubicBezTo>
                <a:cubicBezTo>
                  <a:pt x="135582" y="21898"/>
                  <a:pt x="117273" y="26804"/>
                  <a:pt x="142240" y="10160"/>
                </a:cubicBezTo>
                <a:cubicBezTo>
                  <a:pt x="146695" y="7190"/>
                  <a:pt x="152400" y="6773"/>
                  <a:pt x="157480" y="5080"/>
                </a:cubicBezTo>
                <a:cubicBezTo>
                  <a:pt x="160827" y="15120"/>
                  <a:pt x="163768" y="28398"/>
                  <a:pt x="172720" y="35560"/>
                </a:cubicBezTo>
                <a:cubicBezTo>
                  <a:pt x="176901" y="38905"/>
                  <a:pt x="182880" y="38947"/>
                  <a:pt x="187960" y="40640"/>
                </a:cubicBezTo>
                <a:cubicBezTo>
                  <a:pt x="193040" y="38947"/>
                  <a:pt x="198411" y="37955"/>
                  <a:pt x="203200" y="35560"/>
                </a:cubicBezTo>
                <a:cubicBezTo>
                  <a:pt x="242591" y="15865"/>
                  <a:pt x="195374" y="33089"/>
                  <a:pt x="233680" y="20320"/>
                </a:cubicBezTo>
                <a:cubicBezTo>
                  <a:pt x="249446" y="30831"/>
                  <a:pt x="252349" y="35560"/>
                  <a:pt x="274320" y="35560"/>
                </a:cubicBezTo>
                <a:cubicBezTo>
                  <a:pt x="281302" y="35560"/>
                  <a:pt x="287867" y="32173"/>
                  <a:pt x="294640" y="30480"/>
                </a:cubicBezTo>
                <a:cubicBezTo>
                  <a:pt x="295893" y="26722"/>
                  <a:pt x="303315" y="0"/>
                  <a:pt x="309880" y="0"/>
                </a:cubicBezTo>
                <a:cubicBezTo>
                  <a:pt x="315985" y="0"/>
                  <a:pt x="316653" y="10160"/>
                  <a:pt x="320040" y="15240"/>
                </a:cubicBezTo>
                <a:cubicBezTo>
                  <a:pt x="321733" y="22013"/>
                  <a:pt x="323202" y="28847"/>
                  <a:pt x="325120" y="35560"/>
                </a:cubicBezTo>
                <a:cubicBezTo>
                  <a:pt x="326591" y="40709"/>
                  <a:pt x="325411" y="48405"/>
                  <a:pt x="330200" y="50800"/>
                </a:cubicBezTo>
                <a:cubicBezTo>
                  <a:pt x="334989" y="53195"/>
                  <a:pt x="340360" y="47413"/>
                  <a:pt x="345440" y="45720"/>
                </a:cubicBezTo>
                <a:cubicBezTo>
                  <a:pt x="348827" y="40640"/>
                  <a:pt x="352870" y="35941"/>
                  <a:pt x="355600" y="30480"/>
                </a:cubicBezTo>
                <a:cubicBezTo>
                  <a:pt x="357995" y="25691"/>
                  <a:pt x="360680" y="15240"/>
                  <a:pt x="360680" y="15240"/>
                </a:cubicBezTo>
              </a:path>
            </a:pathLst>
          </a:cu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2934" y="948465"/>
            <a:ext cx="208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オイラーの式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230146"/>
                  </p:ext>
                </p:extLst>
              </p:nvPr>
            </p:nvGraphicFramePr>
            <p:xfrm>
              <a:off x="1044324" y="3186460"/>
              <a:ext cx="5616626" cy="28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3"/>
                    <a:gridCol w="2808313"/>
                  </a:tblGrid>
                  <a:tr h="2113573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664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自由端・・・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80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i="1" dirty="0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i="1" dirty="0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kumimoji="1" lang="ja-JP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両端回転端・・・</a:t>
                          </a:r>
                          <a:r>
                            <a:rPr kumimoji="1" lang="en-US" altLang="ja-JP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kumimoji="1" lang="ja-JP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230146"/>
                  </p:ext>
                </p:extLst>
              </p:nvPr>
            </p:nvGraphicFramePr>
            <p:xfrm>
              <a:off x="1044324" y="3186460"/>
              <a:ext cx="5616626" cy="28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3"/>
                    <a:gridCol w="2808313"/>
                  </a:tblGrid>
                  <a:tr h="2113573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6642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75397" r="-100000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両端回転端・・・</a:t>
                          </a:r>
                          <a:r>
                            <a:rPr kumimoji="1" lang="en-US" altLang="ja-JP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kumimoji="1" lang="ja-JP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50590"/>
              </p:ext>
            </p:extLst>
          </p:nvPr>
        </p:nvGraphicFramePr>
        <p:xfrm>
          <a:off x="1044324" y="6636853"/>
          <a:ext cx="5616626" cy="291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221072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9277">
                <a:tc>
                  <a:txBody>
                    <a:bodyPr/>
                    <a:lstStyle/>
                    <a:p>
                      <a:pPr lvl="1"/>
                      <a:r>
                        <a:rPr kumimoji="1" lang="ja-JP" altLang="en-US" dirty="0" smtClean="0"/>
                        <a:t>回転端</a:t>
                      </a:r>
                      <a:endParaRPr kumimoji="1" lang="en-US" altLang="ja-JP" dirty="0" smtClean="0"/>
                    </a:p>
                    <a:p>
                      <a:pPr lvl="1"/>
                      <a:r>
                        <a:rPr kumimoji="1" lang="ja-JP" altLang="en-US" dirty="0" smtClean="0"/>
                        <a:t>固定端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両端固定端</a:t>
                      </a:r>
                      <a:r>
                        <a:rPr kumimoji="1" lang="ja-JP" altLang="en-US" dirty="0" smtClean="0"/>
                        <a:t>・・・</a:t>
                      </a:r>
                      <a:r>
                        <a:rPr kumimoji="1" lang="en-US" altLang="ja-JP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kumimoji="1" lang="ja-JP" altLang="en-US" sz="2800" dirty="0" smtClean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1836415" y="4985648"/>
            <a:ext cx="1152128" cy="144016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404859" y="4517136"/>
            <a:ext cx="0" cy="54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 21"/>
          <p:cNvSpPr/>
          <p:nvPr/>
        </p:nvSpPr>
        <p:spPr>
          <a:xfrm>
            <a:off x="2407920" y="3785616"/>
            <a:ext cx="469392" cy="731520"/>
          </a:xfrm>
          <a:custGeom>
            <a:avLst/>
            <a:gdLst>
              <a:gd name="connsiteX0" fmla="*/ 0 w 451104"/>
              <a:gd name="connsiteY0" fmla="*/ 755904 h 755904"/>
              <a:gd name="connsiteX1" fmla="*/ 103632 w 451104"/>
              <a:gd name="connsiteY1" fmla="*/ 323088 h 755904"/>
              <a:gd name="connsiteX2" fmla="*/ 451104 w 451104"/>
              <a:gd name="connsiteY2" fmla="*/ 0 h 755904"/>
              <a:gd name="connsiteX0" fmla="*/ 0 w 469392"/>
              <a:gd name="connsiteY0" fmla="*/ 731520 h 731520"/>
              <a:gd name="connsiteX1" fmla="*/ 103632 w 469392"/>
              <a:gd name="connsiteY1" fmla="*/ 298704 h 731520"/>
              <a:gd name="connsiteX2" fmla="*/ 469392 w 469392"/>
              <a:gd name="connsiteY2" fmla="*/ 0 h 731520"/>
              <a:gd name="connsiteX0" fmla="*/ 0 w 469392"/>
              <a:gd name="connsiteY0" fmla="*/ 731520 h 731520"/>
              <a:gd name="connsiteX1" fmla="*/ 103632 w 469392"/>
              <a:gd name="connsiteY1" fmla="*/ 298704 h 731520"/>
              <a:gd name="connsiteX2" fmla="*/ 469392 w 469392"/>
              <a:gd name="connsiteY2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392" h="731520">
                <a:moveTo>
                  <a:pt x="0" y="731520"/>
                </a:moveTo>
                <a:cubicBezTo>
                  <a:pt x="14224" y="578104"/>
                  <a:pt x="25400" y="420624"/>
                  <a:pt x="103632" y="298704"/>
                </a:cubicBezTo>
                <a:cubicBezTo>
                  <a:pt x="181864" y="176784"/>
                  <a:pt x="354584" y="75946"/>
                  <a:pt x="469392" y="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88543" y="3258468"/>
            <a:ext cx="46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24" name="下矢印 23"/>
          <p:cNvSpPr/>
          <p:nvPr/>
        </p:nvSpPr>
        <p:spPr>
          <a:xfrm>
            <a:off x="2772519" y="3330476"/>
            <a:ext cx="324283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0900" y="5490716"/>
            <a:ext cx="576064" cy="46166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788743" y="4985648"/>
            <a:ext cx="1152128" cy="144016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788743" y="3604292"/>
            <a:ext cx="1152128" cy="144016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/>
          <p:cNvSpPr/>
          <p:nvPr/>
        </p:nvSpPr>
        <p:spPr>
          <a:xfrm rot="2700000">
            <a:off x="3724389" y="3468788"/>
            <a:ext cx="1950330" cy="1723191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980431" y="3798660"/>
            <a:ext cx="0" cy="11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572853" y="4151376"/>
            <a:ext cx="46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4932759" y="3762524"/>
            <a:ext cx="0" cy="12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525181" y="4151376"/>
            <a:ext cx="46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64807" y="3108423"/>
            <a:ext cx="46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35" name="下矢印 34"/>
          <p:cNvSpPr/>
          <p:nvPr/>
        </p:nvSpPr>
        <p:spPr>
          <a:xfrm>
            <a:off x="5148783" y="3108423"/>
            <a:ext cx="324283" cy="504056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860358" y="8587060"/>
            <a:ext cx="1152128" cy="144016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860358" y="7205704"/>
            <a:ext cx="1152128" cy="144016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2004374" y="7363936"/>
            <a:ext cx="0" cy="12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596796" y="7752788"/>
            <a:ext cx="46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20738" y="6751284"/>
            <a:ext cx="46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2304714" y="6751284"/>
            <a:ext cx="324283" cy="504056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/>
          <p:cNvSpPr/>
          <p:nvPr/>
        </p:nvSpPr>
        <p:spPr>
          <a:xfrm>
            <a:off x="2437712" y="7333488"/>
            <a:ext cx="171376" cy="1365504"/>
          </a:xfrm>
          <a:custGeom>
            <a:avLst/>
            <a:gdLst>
              <a:gd name="connsiteX0" fmla="*/ 25072 w 171376"/>
              <a:gd name="connsiteY0" fmla="*/ 0 h 1365504"/>
              <a:gd name="connsiteX1" fmla="*/ 37264 w 171376"/>
              <a:gd name="connsiteY1" fmla="*/ 30480 h 1365504"/>
              <a:gd name="connsiteX2" fmla="*/ 49456 w 171376"/>
              <a:gd name="connsiteY2" fmla="*/ 48768 h 1365504"/>
              <a:gd name="connsiteX3" fmla="*/ 61648 w 171376"/>
              <a:gd name="connsiteY3" fmla="*/ 85344 h 1365504"/>
              <a:gd name="connsiteX4" fmla="*/ 67744 w 171376"/>
              <a:gd name="connsiteY4" fmla="*/ 103632 h 1365504"/>
              <a:gd name="connsiteX5" fmla="*/ 79936 w 171376"/>
              <a:gd name="connsiteY5" fmla="*/ 121920 h 1365504"/>
              <a:gd name="connsiteX6" fmla="*/ 104320 w 171376"/>
              <a:gd name="connsiteY6" fmla="*/ 176784 h 1365504"/>
              <a:gd name="connsiteX7" fmla="*/ 122608 w 171376"/>
              <a:gd name="connsiteY7" fmla="*/ 237744 h 1365504"/>
              <a:gd name="connsiteX8" fmla="*/ 128704 w 171376"/>
              <a:gd name="connsiteY8" fmla="*/ 256032 h 1365504"/>
              <a:gd name="connsiteX9" fmla="*/ 140896 w 171376"/>
              <a:gd name="connsiteY9" fmla="*/ 274320 h 1365504"/>
              <a:gd name="connsiteX10" fmla="*/ 146992 w 171376"/>
              <a:gd name="connsiteY10" fmla="*/ 323088 h 1365504"/>
              <a:gd name="connsiteX11" fmla="*/ 153088 w 171376"/>
              <a:gd name="connsiteY11" fmla="*/ 347472 h 1365504"/>
              <a:gd name="connsiteX12" fmla="*/ 159184 w 171376"/>
              <a:gd name="connsiteY12" fmla="*/ 445008 h 1365504"/>
              <a:gd name="connsiteX13" fmla="*/ 171376 w 171376"/>
              <a:gd name="connsiteY13" fmla="*/ 536448 h 1365504"/>
              <a:gd name="connsiteX14" fmla="*/ 165280 w 171376"/>
              <a:gd name="connsiteY14" fmla="*/ 664464 h 1365504"/>
              <a:gd name="connsiteX15" fmla="*/ 159184 w 171376"/>
              <a:gd name="connsiteY15" fmla="*/ 694944 h 1365504"/>
              <a:gd name="connsiteX16" fmla="*/ 140896 w 171376"/>
              <a:gd name="connsiteY16" fmla="*/ 749808 h 1365504"/>
              <a:gd name="connsiteX17" fmla="*/ 134800 w 171376"/>
              <a:gd name="connsiteY17" fmla="*/ 768096 h 1365504"/>
              <a:gd name="connsiteX18" fmla="*/ 128704 w 171376"/>
              <a:gd name="connsiteY18" fmla="*/ 786384 h 1365504"/>
              <a:gd name="connsiteX19" fmla="*/ 110416 w 171376"/>
              <a:gd name="connsiteY19" fmla="*/ 822960 h 1365504"/>
              <a:gd name="connsiteX20" fmla="*/ 73840 w 171376"/>
              <a:gd name="connsiteY20" fmla="*/ 883920 h 1365504"/>
              <a:gd name="connsiteX21" fmla="*/ 67744 w 171376"/>
              <a:gd name="connsiteY21" fmla="*/ 902208 h 1365504"/>
              <a:gd name="connsiteX22" fmla="*/ 43360 w 171376"/>
              <a:gd name="connsiteY22" fmla="*/ 938784 h 1365504"/>
              <a:gd name="connsiteX23" fmla="*/ 31168 w 171376"/>
              <a:gd name="connsiteY23" fmla="*/ 975360 h 1365504"/>
              <a:gd name="connsiteX24" fmla="*/ 25072 w 171376"/>
              <a:gd name="connsiteY24" fmla="*/ 993648 h 1365504"/>
              <a:gd name="connsiteX25" fmla="*/ 12880 w 171376"/>
              <a:gd name="connsiteY25" fmla="*/ 1048512 h 1365504"/>
              <a:gd name="connsiteX26" fmla="*/ 6784 w 171376"/>
              <a:gd name="connsiteY26" fmla="*/ 1133856 h 1365504"/>
              <a:gd name="connsiteX27" fmla="*/ 688 w 171376"/>
              <a:gd name="connsiteY27" fmla="*/ 1188720 h 1365504"/>
              <a:gd name="connsiteX28" fmla="*/ 688 w 171376"/>
              <a:gd name="connsiteY28" fmla="*/ 1365504 h 136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376" h="1365504">
                <a:moveTo>
                  <a:pt x="25072" y="0"/>
                </a:moveTo>
                <a:cubicBezTo>
                  <a:pt x="29136" y="10160"/>
                  <a:pt x="32370" y="20693"/>
                  <a:pt x="37264" y="30480"/>
                </a:cubicBezTo>
                <a:cubicBezTo>
                  <a:pt x="40541" y="37033"/>
                  <a:pt x="46480" y="42073"/>
                  <a:pt x="49456" y="48768"/>
                </a:cubicBezTo>
                <a:cubicBezTo>
                  <a:pt x="54675" y="60512"/>
                  <a:pt x="57584" y="73152"/>
                  <a:pt x="61648" y="85344"/>
                </a:cubicBezTo>
                <a:cubicBezTo>
                  <a:pt x="63680" y="91440"/>
                  <a:pt x="64180" y="98285"/>
                  <a:pt x="67744" y="103632"/>
                </a:cubicBezTo>
                <a:cubicBezTo>
                  <a:pt x="71808" y="109728"/>
                  <a:pt x="76960" y="115225"/>
                  <a:pt x="79936" y="121920"/>
                </a:cubicBezTo>
                <a:cubicBezTo>
                  <a:pt x="108954" y="187210"/>
                  <a:pt x="76728" y="135396"/>
                  <a:pt x="104320" y="176784"/>
                </a:cubicBezTo>
                <a:cubicBezTo>
                  <a:pt x="113533" y="213636"/>
                  <a:pt x="107767" y="193220"/>
                  <a:pt x="122608" y="237744"/>
                </a:cubicBezTo>
                <a:cubicBezTo>
                  <a:pt x="124640" y="243840"/>
                  <a:pt x="125140" y="250685"/>
                  <a:pt x="128704" y="256032"/>
                </a:cubicBezTo>
                <a:lnTo>
                  <a:pt x="140896" y="274320"/>
                </a:lnTo>
                <a:cubicBezTo>
                  <a:pt x="142928" y="290576"/>
                  <a:pt x="144299" y="306928"/>
                  <a:pt x="146992" y="323088"/>
                </a:cubicBezTo>
                <a:cubicBezTo>
                  <a:pt x="148369" y="331352"/>
                  <a:pt x="152254" y="339135"/>
                  <a:pt x="153088" y="347472"/>
                </a:cubicBezTo>
                <a:cubicBezTo>
                  <a:pt x="156329" y="379886"/>
                  <a:pt x="156479" y="412545"/>
                  <a:pt x="159184" y="445008"/>
                </a:cubicBezTo>
                <a:cubicBezTo>
                  <a:pt x="160760" y="463916"/>
                  <a:pt x="168491" y="516252"/>
                  <a:pt x="171376" y="536448"/>
                </a:cubicBezTo>
                <a:cubicBezTo>
                  <a:pt x="169344" y="579120"/>
                  <a:pt x="168557" y="621869"/>
                  <a:pt x="165280" y="664464"/>
                </a:cubicBezTo>
                <a:cubicBezTo>
                  <a:pt x="164485" y="674795"/>
                  <a:pt x="161910" y="684948"/>
                  <a:pt x="159184" y="694944"/>
                </a:cubicBezTo>
                <a:lnTo>
                  <a:pt x="140896" y="749808"/>
                </a:lnTo>
                <a:lnTo>
                  <a:pt x="134800" y="768096"/>
                </a:lnTo>
                <a:cubicBezTo>
                  <a:pt x="132768" y="774192"/>
                  <a:pt x="132268" y="781037"/>
                  <a:pt x="128704" y="786384"/>
                </a:cubicBezTo>
                <a:cubicBezTo>
                  <a:pt x="74579" y="867571"/>
                  <a:pt x="152480" y="747244"/>
                  <a:pt x="110416" y="822960"/>
                </a:cubicBezTo>
                <a:cubicBezTo>
                  <a:pt x="83331" y="871714"/>
                  <a:pt x="91134" y="843567"/>
                  <a:pt x="73840" y="883920"/>
                </a:cubicBezTo>
                <a:cubicBezTo>
                  <a:pt x="71309" y="889826"/>
                  <a:pt x="70865" y="896591"/>
                  <a:pt x="67744" y="902208"/>
                </a:cubicBezTo>
                <a:cubicBezTo>
                  <a:pt x="60628" y="915017"/>
                  <a:pt x="47994" y="924883"/>
                  <a:pt x="43360" y="938784"/>
                </a:cubicBezTo>
                <a:lnTo>
                  <a:pt x="31168" y="975360"/>
                </a:lnTo>
                <a:cubicBezTo>
                  <a:pt x="29136" y="981456"/>
                  <a:pt x="26630" y="987414"/>
                  <a:pt x="25072" y="993648"/>
                </a:cubicBezTo>
                <a:cubicBezTo>
                  <a:pt x="16463" y="1028084"/>
                  <a:pt x="20619" y="1009817"/>
                  <a:pt x="12880" y="1048512"/>
                </a:cubicBezTo>
                <a:cubicBezTo>
                  <a:pt x="10848" y="1076960"/>
                  <a:pt x="9255" y="1105443"/>
                  <a:pt x="6784" y="1133856"/>
                </a:cubicBezTo>
                <a:cubicBezTo>
                  <a:pt x="5190" y="1152187"/>
                  <a:pt x="1172" y="1170326"/>
                  <a:pt x="688" y="1188720"/>
                </a:cubicBezTo>
                <a:cubicBezTo>
                  <a:pt x="-862" y="1247628"/>
                  <a:pt x="688" y="1306576"/>
                  <a:pt x="688" y="1365504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形吹き出し 42"/>
          <p:cNvSpPr/>
          <p:nvPr/>
        </p:nvSpPr>
        <p:spPr>
          <a:xfrm>
            <a:off x="2754640" y="2316335"/>
            <a:ext cx="1881771" cy="792088"/>
          </a:xfrm>
          <a:prstGeom prst="wedgeEllipseCallout">
            <a:avLst>
              <a:gd name="adj1" fmla="val 50790"/>
              <a:gd name="adj2" fmla="val -97014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t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端末係数</a:t>
            </a:r>
            <a:endParaRPr kumimoji="1" lang="ja-JP" altLang="en-US" dirty="0"/>
          </a:p>
        </p:txBody>
      </p:sp>
      <p:sp>
        <p:nvSpPr>
          <p:cNvPr id="44" name="円形吹き出し 43"/>
          <p:cNvSpPr/>
          <p:nvPr/>
        </p:nvSpPr>
        <p:spPr>
          <a:xfrm>
            <a:off x="2710180" y="7446968"/>
            <a:ext cx="1119343" cy="611640"/>
          </a:xfrm>
          <a:prstGeom prst="wedgeEllipseCallout">
            <a:avLst>
              <a:gd name="adj1" fmla="val -63577"/>
              <a:gd name="adj2" fmla="val -59141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回転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00900" y="8947100"/>
            <a:ext cx="576064" cy="46166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484487" y="8947100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Cambria Math" panose="02040503050406030204" pitchFamily="18" charset="0"/>
              </a:rPr>
              <a:t>・・</a:t>
            </a:r>
            <a:r>
              <a:rPr lang="ja-JP" altLang="en-US" dirty="0" smtClean="0">
                <a:latin typeface="Cambria Math" panose="02040503050406030204" pitchFamily="18" charset="0"/>
              </a:rPr>
              <a:t>・</a:t>
            </a:r>
            <a:r>
              <a:rPr lang="en-US" altLang="ja-JP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650544" y="8587060"/>
            <a:ext cx="1152128" cy="144016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650544" y="7205704"/>
            <a:ext cx="1152128" cy="144016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4794560" y="7363936"/>
            <a:ext cx="0" cy="12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386982" y="7752788"/>
            <a:ext cx="46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10924" y="6714852"/>
            <a:ext cx="46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52" name="下矢印 51"/>
          <p:cNvSpPr/>
          <p:nvPr/>
        </p:nvSpPr>
        <p:spPr>
          <a:xfrm>
            <a:off x="5094900" y="6714852"/>
            <a:ext cx="324283" cy="504056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/>
        </p:nvSpPr>
        <p:spPr>
          <a:xfrm>
            <a:off x="5254752" y="7266432"/>
            <a:ext cx="117676" cy="1432560"/>
          </a:xfrm>
          <a:custGeom>
            <a:avLst/>
            <a:gdLst>
              <a:gd name="connsiteX0" fmla="*/ 0 w 117676"/>
              <a:gd name="connsiteY0" fmla="*/ 0 h 1432560"/>
              <a:gd name="connsiteX1" fmla="*/ 6096 w 117676"/>
              <a:gd name="connsiteY1" fmla="*/ 213360 h 1432560"/>
              <a:gd name="connsiteX2" fmla="*/ 12192 w 117676"/>
              <a:gd name="connsiteY2" fmla="*/ 231648 h 1432560"/>
              <a:gd name="connsiteX3" fmla="*/ 18288 w 117676"/>
              <a:gd name="connsiteY3" fmla="*/ 268224 h 1432560"/>
              <a:gd name="connsiteX4" fmla="*/ 30480 w 117676"/>
              <a:gd name="connsiteY4" fmla="*/ 304800 h 1432560"/>
              <a:gd name="connsiteX5" fmla="*/ 42672 w 117676"/>
              <a:gd name="connsiteY5" fmla="*/ 347472 h 1432560"/>
              <a:gd name="connsiteX6" fmla="*/ 54864 w 117676"/>
              <a:gd name="connsiteY6" fmla="*/ 365760 h 1432560"/>
              <a:gd name="connsiteX7" fmla="*/ 79248 w 117676"/>
              <a:gd name="connsiteY7" fmla="*/ 451104 h 1432560"/>
              <a:gd name="connsiteX8" fmla="*/ 103632 w 117676"/>
              <a:gd name="connsiteY8" fmla="*/ 512064 h 1432560"/>
              <a:gd name="connsiteX9" fmla="*/ 109728 w 117676"/>
              <a:gd name="connsiteY9" fmla="*/ 566928 h 1432560"/>
              <a:gd name="connsiteX10" fmla="*/ 115824 w 117676"/>
              <a:gd name="connsiteY10" fmla="*/ 603504 h 1432560"/>
              <a:gd name="connsiteX11" fmla="*/ 103632 w 117676"/>
              <a:gd name="connsiteY11" fmla="*/ 822960 h 1432560"/>
              <a:gd name="connsiteX12" fmla="*/ 97536 w 117676"/>
              <a:gd name="connsiteY12" fmla="*/ 883920 h 1432560"/>
              <a:gd name="connsiteX13" fmla="*/ 91440 w 117676"/>
              <a:gd name="connsiteY13" fmla="*/ 902208 h 1432560"/>
              <a:gd name="connsiteX14" fmla="*/ 85344 w 117676"/>
              <a:gd name="connsiteY14" fmla="*/ 932688 h 1432560"/>
              <a:gd name="connsiteX15" fmla="*/ 79248 w 117676"/>
              <a:gd name="connsiteY15" fmla="*/ 969264 h 1432560"/>
              <a:gd name="connsiteX16" fmla="*/ 67056 w 117676"/>
              <a:gd name="connsiteY16" fmla="*/ 1005840 h 1432560"/>
              <a:gd name="connsiteX17" fmla="*/ 60960 w 117676"/>
              <a:gd name="connsiteY17" fmla="*/ 1030224 h 1432560"/>
              <a:gd name="connsiteX18" fmla="*/ 54864 w 117676"/>
              <a:gd name="connsiteY18" fmla="*/ 1048512 h 1432560"/>
              <a:gd name="connsiteX19" fmla="*/ 48768 w 117676"/>
              <a:gd name="connsiteY19" fmla="*/ 1085088 h 1432560"/>
              <a:gd name="connsiteX20" fmla="*/ 42672 w 117676"/>
              <a:gd name="connsiteY20" fmla="*/ 1103376 h 1432560"/>
              <a:gd name="connsiteX21" fmla="*/ 36576 w 117676"/>
              <a:gd name="connsiteY21" fmla="*/ 1139952 h 1432560"/>
              <a:gd name="connsiteX22" fmla="*/ 42672 w 117676"/>
              <a:gd name="connsiteY22" fmla="*/ 1261872 h 1432560"/>
              <a:gd name="connsiteX23" fmla="*/ 48768 w 117676"/>
              <a:gd name="connsiteY23" fmla="*/ 143256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76" h="1432560">
                <a:moveTo>
                  <a:pt x="0" y="0"/>
                </a:moveTo>
                <a:cubicBezTo>
                  <a:pt x="2032" y="71120"/>
                  <a:pt x="2356" y="142309"/>
                  <a:pt x="6096" y="213360"/>
                </a:cubicBezTo>
                <a:cubicBezTo>
                  <a:pt x="6434" y="219777"/>
                  <a:pt x="10798" y="225375"/>
                  <a:pt x="12192" y="231648"/>
                </a:cubicBezTo>
                <a:cubicBezTo>
                  <a:pt x="14873" y="243714"/>
                  <a:pt x="15290" y="256233"/>
                  <a:pt x="18288" y="268224"/>
                </a:cubicBezTo>
                <a:cubicBezTo>
                  <a:pt x="21405" y="280692"/>
                  <a:pt x="27363" y="292332"/>
                  <a:pt x="30480" y="304800"/>
                </a:cubicBezTo>
                <a:cubicBezTo>
                  <a:pt x="32433" y="312613"/>
                  <a:pt x="38299" y="338727"/>
                  <a:pt x="42672" y="347472"/>
                </a:cubicBezTo>
                <a:cubicBezTo>
                  <a:pt x="45949" y="354025"/>
                  <a:pt x="51888" y="359065"/>
                  <a:pt x="54864" y="365760"/>
                </a:cubicBezTo>
                <a:cubicBezTo>
                  <a:pt x="70519" y="400984"/>
                  <a:pt x="66332" y="412357"/>
                  <a:pt x="79248" y="451104"/>
                </a:cubicBezTo>
                <a:cubicBezTo>
                  <a:pt x="94314" y="496301"/>
                  <a:pt x="85693" y="476185"/>
                  <a:pt x="103632" y="512064"/>
                </a:cubicBezTo>
                <a:cubicBezTo>
                  <a:pt x="105664" y="530352"/>
                  <a:pt x="107296" y="548689"/>
                  <a:pt x="109728" y="566928"/>
                </a:cubicBezTo>
                <a:cubicBezTo>
                  <a:pt x="111362" y="579180"/>
                  <a:pt x="115824" y="591144"/>
                  <a:pt x="115824" y="603504"/>
                </a:cubicBezTo>
                <a:cubicBezTo>
                  <a:pt x="115824" y="781519"/>
                  <a:pt x="124688" y="738738"/>
                  <a:pt x="103632" y="822960"/>
                </a:cubicBezTo>
                <a:cubicBezTo>
                  <a:pt x="101600" y="843280"/>
                  <a:pt x="100641" y="863736"/>
                  <a:pt x="97536" y="883920"/>
                </a:cubicBezTo>
                <a:cubicBezTo>
                  <a:pt x="96559" y="890271"/>
                  <a:pt x="92998" y="895974"/>
                  <a:pt x="91440" y="902208"/>
                </a:cubicBezTo>
                <a:cubicBezTo>
                  <a:pt x="88927" y="912260"/>
                  <a:pt x="87197" y="922494"/>
                  <a:pt x="85344" y="932688"/>
                </a:cubicBezTo>
                <a:cubicBezTo>
                  <a:pt x="83133" y="944849"/>
                  <a:pt x="82246" y="957273"/>
                  <a:pt x="79248" y="969264"/>
                </a:cubicBezTo>
                <a:cubicBezTo>
                  <a:pt x="76131" y="981732"/>
                  <a:pt x="70173" y="993372"/>
                  <a:pt x="67056" y="1005840"/>
                </a:cubicBezTo>
                <a:cubicBezTo>
                  <a:pt x="65024" y="1013968"/>
                  <a:pt x="63262" y="1022168"/>
                  <a:pt x="60960" y="1030224"/>
                </a:cubicBezTo>
                <a:cubicBezTo>
                  <a:pt x="59195" y="1036403"/>
                  <a:pt x="56258" y="1042239"/>
                  <a:pt x="54864" y="1048512"/>
                </a:cubicBezTo>
                <a:cubicBezTo>
                  <a:pt x="52183" y="1060578"/>
                  <a:pt x="51449" y="1073022"/>
                  <a:pt x="48768" y="1085088"/>
                </a:cubicBezTo>
                <a:cubicBezTo>
                  <a:pt x="47374" y="1091361"/>
                  <a:pt x="44066" y="1097103"/>
                  <a:pt x="42672" y="1103376"/>
                </a:cubicBezTo>
                <a:cubicBezTo>
                  <a:pt x="39991" y="1115442"/>
                  <a:pt x="38608" y="1127760"/>
                  <a:pt x="36576" y="1139952"/>
                </a:cubicBezTo>
                <a:cubicBezTo>
                  <a:pt x="38608" y="1180592"/>
                  <a:pt x="40978" y="1221217"/>
                  <a:pt x="42672" y="1261872"/>
                </a:cubicBezTo>
                <a:cubicBezTo>
                  <a:pt x="45042" y="1318755"/>
                  <a:pt x="48768" y="1432560"/>
                  <a:pt x="48768" y="143256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1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2916535" y="9673919"/>
            <a:ext cx="1764295" cy="569325"/>
          </a:xfrm>
        </p:spPr>
        <p:txBody>
          <a:bodyPr/>
          <a:lstStyle/>
          <a:p>
            <a:fld id="{FC676FAB-9769-4E90-BB8B-1AE2DA1FE36A}" type="slidenum">
              <a:rPr kumimoji="1" lang="ja-JP" altLang="en-US" sz="1600" smtClean="0"/>
              <a:t>5</a:t>
            </a:fld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0900" y="563745"/>
            <a:ext cx="353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単位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962219"/>
                  </p:ext>
                </p:extLst>
              </p:nvPr>
            </p:nvGraphicFramePr>
            <p:xfrm>
              <a:off x="1044327" y="1458268"/>
              <a:ext cx="5112568" cy="46085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240360"/>
                    <a:gridCol w="1872208"/>
                  </a:tblGrid>
                  <a:tr h="551144">
                    <a:tc>
                      <a:txBody>
                        <a:bodyPr/>
                        <a:lstStyle/>
                        <a:p>
                          <a:pPr marL="0" marR="0" indent="0" algn="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[N/mm</a:t>
                          </a:r>
                          <a:r>
                            <a:rPr kumimoji="1" lang="en-US" altLang="ja-JP" sz="2400" b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]</a:t>
                          </a: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＝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MPa</a:t>
                          </a: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]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29647">
                    <a:tc>
                      <a:txBody>
                        <a:bodyPr/>
                        <a:lstStyle/>
                        <a:p>
                          <a:pPr marL="0" marR="0" indent="0" algn="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[N/m</a:t>
                          </a:r>
                          <a:r>
                            <a:rPr kumimoji="1" lang="en-US" altLang="ja-JP" sz="2400" b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]</a:t>
                          </a: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＝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</a:t>
                          </a: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]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51144">
                    <a:tc>
                      <a:txBody>
                        <a:bodyPr/>
                        <a:lstStyle/>
                        <a:p>
                          <a:pPr marL="0" marR="0" indent="0" algn="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180°</a:t>
                          </a: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＝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π</a:t>
                          </a:r>
                          <a:endParaRPr lang="ja-JP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[rad]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76846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角速度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ω</a:t>
                          </a: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＝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32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kumimoji="1" lang="en-US" altLang="ja-JP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ja-JP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60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ja-JP" altLang="en-US" sz="3200" b="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　</a:t>
                          </a:r>
                          <a:endParaRPr kumimoji="1" lang="en-US" altLang="ja-JP" sz="24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※N=[rpm]</a:t>
                          </a:r>
                          <a:endParaRPr kumimoji="1" lang="ja-JP" altLang="en-US" sz="24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[rad/s]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008112">
                    <a:tc>
                      <a:txBody>
                        <a:bodyPr/>
                        <a:lstStyle/>
                        <a:p>
                          <a:pPr marL="0" marR="0" indent="0" algn="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周速度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ν</a:t>
                          </a: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＝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32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kumimoji="1" lang="en-US" altLang="ja-JP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𝐷𝑁</m:t>
                                  </m:r>
                                </m:num>
                                <m:den>
                                  <m:r>
                                    <a:rPr kumimoji="1" lang="en-US" altLang="ja-JP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60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ja-JP" altLang="en-US" sz="3200" b="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　</a:t>
                          </a:r>
                          <a:endParaRPr kumimoji="1" lang="en-US" altLang="ja-JP" sz="24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[mm/s]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962219"/>
                  </p:ext>
                </p:extLst>
              </p:nvPr>
            </p:nvGraphicFramePr>
            <p:xfrm>
              <a:off x="1044327" y="1458268"/>
              <a:ext cx="5112568" cy="46085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240360"/>
                    <a:gridCol w="1872208"/>
                  </a:tblGrid>
                  <a:tr h="551144">
                    <a:tc>
                      <a:txBody>
                        <a:bodyPr/>
                        <a:lstStyle/>
                        <a:p>
                          <a:pPr marL="0" marR="0" indent="0" algn="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[N/mm</a:t>
                          </a:r>
                          <a:r>
                            <a:rPr kumimoji="1" lang="en-US" altLang="ja-JP" sz="2400" b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]</a:t>
                          </a: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＝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MPa</a:t>
                          </a: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]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29647">
                    <a:tc>
                      <a:txBody>
                        <a:bodyPr/>
                        <a:lstStyle/>
                        <a:p>
                          <a:pPr marL="0" marR="0" indent="0" algn="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[N/m</a:t>
                          </a:r>
                          <a:r>
                            <a:rPr kumimoji="1" lang="en-US" altLang="ja-JP" sz="2400" b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]</a:t>
                          </a: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＝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</a:t>
                          </a:r>
                          <a:r>
                            <a:rPr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]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51144">
                    <a:tc>
                      <a:txBody>
                        <a:bodyPr/>
                        <a:lstStyle/>
                        <a:p>
                          <a:pPr marL="0" marR="0" indent="0" algn="r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180°</a:t>
                          </a:r>
                          <a:r>
                            <a:rPr kumimoji="1" lang="ja-JP" altLang="en-US" sz="2400" b="0" dirty="0" smtClean="0">
                              <a:latin typeface="Cambria Math" panose="02040503050406030204" pitchFamily="18" charset="0"/>
                            </a:rPr>
                            <a:t>＝</a:t>
                          </a: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π</a:t>
                          </a:r>
                          <a:endParaRPr lang="ja-JP" altLang="en-US" sz="24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[rad]</a:t>
                          </a:r>
                          <a:endParaRPr kumimoji="1" lang="ja-JP" altLang="en-US" sz="2400" b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76846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04828" r="-57707" b="-5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[rad/s]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00811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360000" r="-57707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956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[mm/s]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62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2916535" y="9673919"/>
            <a:ext cx="1764295" cy="569325"/>
          </a:xfrm>
        </p:spPr>
        <p:txBody>
          <a:bodyPr/>
          <a:lstStyle/>
          <a:p>
            <a:fld id="{FC676FAB-9769-4E90-BB8B-1AE2DA1FE36A}" type="slidenum">
              <a:rPr kumimoji="1" lang="ja-JP" altLang="en-US" sz="1600" smtClean="0"/>
              <a:t>6</a:t>
            </a:fld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4447" y="929097"/>
            <a:ext cx="353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1" y="45015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49263" y="107950"/>
            <a:ext cx="1224000" cy="1047750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6733382" y="2384425"/>
            <a:ext cx="1655763" cy="1881187"/>
            <a:chOff x="-960437" y="2384425"/>
            <a:chExt cx="1655763" cy="188118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-960437" y="2384425"/>
              <a:ext cx="1655763" cy="1881187"/>
            </a:xfrm>
            <a:prstGeom prst="rect">
              <a:avLst/>
            </a:prstGeom>
            <a:solidFill>
              <a:srgbClr val="F3F3F3"/>
            </a:solidFill>
            <a:ln w="9525" algn="in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-690562" y="2665412"/>
              <a:ext cx="1116013" cy="1370013"/>
            </a:xfrm>
            <a:prstGeom prst="rect">
              <a:avLst/>
            </a:prstGeom>
            <a:noFill/>
            <a:ln w="38100" cmpd="dbl" algn="ctr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1992817" y="9084012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+mj-ea"/>
                <a:ea typeface="+mj-ea"/>
              </a:rPr>
              <a:t>2016/6/12</a:t>
            </a:r>
          </a:p>
          <a:p>
            <a:pPr algn="r"/>
            <a:r>
              <a:rPr lang="ja-JP" altLang="en-US" dirty="0" err="1">
                <a:latin typeface="+mj-ea"/>
                <a:ea typeface="+mj-ea"/>
              </a:rPr>
              <a:t>のぼゆ</a:t>
            </a:r>
            <a:r>
              <a:rPr lang="ja-JP" altLang="en-US" dirty="0">
                <a:latin typeface="+mj-ea"/>
                <a:ea typeface="+mj-ea"/>
              </a:rPr>
              <a:t>エンジニアリング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r"/>
            <a:r>
              <a:rPr lang="en-US" altLang="ja-JP" dirty="0" smtClean="0">
                <a:latin typeface="+mj-ea"/>
                <a:ea typeface="+mj-ea"/>
              </a:rPr>
              <a:t>http</a:t>
            </a:r>
            <a:r>
              <a:rPr lang="en-US" altLang="ja-JP" dirty="0">
                <a:latin typeface="+mj-ea"/>
                <a:ea typeface="+mj-ea"/>
              </a:rPr>
              <a:t>://</a:t>
            </a:r>
            <a:r>
              <a:rPr lang="en-US" altLang="ja-JP" dirty="0" smtClean="0">
                <a:latin typeface="+mj-ea"/>
                <a:ea typeface="+mj-ea"/>
              </a:rPr>
              <a:t>noboyu.hatenablog.com/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6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498</Words>
  <Application>Microsoft Office PowerPoint</Application>
  <PresentationFormat>ユーザー設定</PresentationFormat>
  <Paragraphs>151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資格用_材料力学_公式暗記ノート</dc:title>
  <dc:creator/>
  <cp:lastModifiedBy/>
  <cp:revision>1</cp:revision>
  <dcterms:created xsi:type="dcterms:W3CDTF">2016-06-12T06:42:48Z</dcterms:created>
  <dcterms:modified xsi:type="dcterms:W3CDTF">2016-06-12T19:04:55Z</dcterms:modified>
</cp:coreProperties>
</file>