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ef307679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ef307679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ed1a14c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ed1a14c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ed1a14c2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ed1a14c2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eedb26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eedb26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f23e4537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f23e4537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eedb26c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eedb26c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eedb26c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eedb26c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eedb26ca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eedb26ca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ef30767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ef30767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D6A5"/>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688" y="1935700"/>
            <a:ext cx="8520600" cy="10335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latin typeface="Merriweather"/>
                <a:ea typeface="Merriweather"/>
                <a:cs typeface="Merriweather"/>
                <a:sym typeface="Merriweather"/>
              </a:rPr>
              <a:t>Group 9: Jose Cuellar-Aguirre, Marcos Echevarria, Christian Garcia, Nick Tryba</a:t>
            </a:r>
            <a:endParaRPr>
              <a:latin typeface="Merriweather"/>
              <a:ea typeface="Merriweather"/>
              <a:cs typeface="Merriweather"/>
              <a:sym typeface="Merriweather"/>
            </a:endParaRPr>
          </a:p>
          <a:p>
            <a:pPr indent="0" lvl="0" marL="0" rtl="0" algn="ctr">
              <a:spcBef>
                <a:spcPts val="0"/>
              </a:spcBef>
              <a:spcAft>
                <a:spcPts val="0"/>
              </a:spcAft>
              <a:buNone/>
            </a:pPr>
            <a:r>
              <a:t/>
            </a:r>
            <a:endParaRPr>
              <a:latin typeface="Merriweather"/>
              <a:ea typeface="Merriweather"/>
              <a:cs typeface="Merriweather"/>
              <a:sym typeface="Merriweather"/>
            </a:endParaRPr>
          </a:p>
        </p:txBody>
      </p:sp>
      <p:sp>
        <p:nvSpPr>
          <p:cNvPr id="55" name="Google Shape;55;p13"/>
          <p:cNvSpPr/>
          <p:nvPr/>
        </p:nvSpPr>
        <p:spPr>
          <a:xfrm>
            <a:off x="643938" y="956088"/>
            <a:ext cx="7856113" cy="7926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61764B"/>
                </a:solidFill>
                <a:latin typeface="Merriweather"/>
              </a:rPr>
              <a:t>Conservatory Catch</a:t>
            </a:r>
          </a:p>
        </p:txBody>
      </p:sp>
      <p:sp>
        <p:nvSpPr>
          <p:cNvPr id="56" name="Google Shape;56;p13"/>
          <p:cNvSpPr/>
          <p:nvPr/>
        </p:nvSpPr>
        <p:spPr>
          <a:xfrm>
            <a:off x="696113" y="980313"/>
            <a:ext cx="7751781" cy="7441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9BA17B"/>
                </a:solidFill>
                <a:latin typeface="Merriweather"/>
              </a:rPr>
              <a:t>Conservatory Catch</a:t>
            </a:r>
          </a:p>
        </p:txBody>
      </p:sp>
      <p:pic>
        <p:nvPicPr>
          <p:cNvPr id="57" name="Google Shape;57;p13"/>
          <p:cNvPicPr preferRelativeResize="0"/>
          <p:nvPr/>
        </p:nvPicPr>
        <p:blipFill>
          <a:blip r:embed="rId3">
            <a:alphaModFix amt="46000"/>
          </a:blip>
          <a:stretch>
            <a:fillRect/>
          </a:stretch>
        </p:blipFill>
        <p:spPr>
          <a:xfrm>
            <a:off x="3104388" y="2208288"/>
            <a:ext cx="2935224" cy="2935224"/>
          </a:xfrm>
          <a:prstGeom prst="rect">
            <a:avLst/>
          </a:prstGeom>
          <a:noFill/>
          <a:ln>
            <a:noFill/>
          </a:ln>
        </p:spPr>
      </p:pic>
      <p:pic>
        <p:nvPicPr>
          <p:cNvPr id="58" name="Google Shape;58;p13"/>
          <p:cNvPicPr preferRelativeResize="0"/>
          <p:nvPr/>
        </p:nvPicPr>
        <p:blipFill>
          <a:blip r:embed="rId4">
            <a:alphaModFix amt="73000"/>
          </a:blip>
          <a:stretch>
            <a:fillRect/>
          </a:stretch>
        </p:blipFill>
        <p:spPr>
          <a:xfrm>
            <a:off x="6276376" y="2688550"/>
            <a:ext cx="1881676" cy="2163948"/>
          </a:xfrm>
          <a:prstGeom prst="rect">
            <a:avLst/>
          </a:prstGeom>
          <a:noFill/>
          <a:ln>
            <a:noFill/>
          </a:ln>
        </p:spPr>
      </p:pic>
      <p:pic>
        <p:nvPicPr>
          <p:cNvPr id="59" name="Google Shape;59;p13"/>
          <p:cNvPicPr preferRelativeResize="0"/>
          <p:nvPr/>
        </p:nvPicPr>
        <p:blipFill>
          <a:blip r:embed="rId5">
            <a:alphaModFix amt="65000"/>
          </a:blip>
          <a:stretch>
            <a:fillRect/>
          </a:stretch>
        </p:blipFill>
        <p:spPr>
          <a:xfrm>
            <a:off x="599025" y="2778400"/>
            <a:ext cx="2460450" cy="2460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D6A5"/>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a:solidFill>
            <a:srgbClr val="9BA17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Issues</a:t>
            </a:r>
            <a:endParaRPr/>
          </a:p>
        </p:txBody>
      </p:sp>
      <p:sp>
        <p:nvSpPr>
          <p:cNvPr id="128" name="Google Shape;128;p22"/>
          <p:cNvSpPr txBox="1"/>
          <p:nvPr>
            <p:ph idx="1" type="body"/>
          </p:nvPr>
        </p:nvSpPr>
        <p:spPr>
          <a:xfrm>
            <a:off x="311700" y="1117600"/>
            <a:ext cx="8520600" cy="37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Network Stability- Multiple players will require the conservatory to have a stable network connection for the game servers. Addressing potential issues related to latency is essential to provide a smooth multiplayer experience.</a:t>
            </a:r>
            <a:endParaRPr/>
          </a:p>
          <a:p>
            <a:pPr indent="0" lvl="0" marL="0" rtl="0" algn="l">
              <a:spcBef>
                <a:spcPts val="1200"/>
              </a:spcBef>
              <a:spcAft>
                <a:spcPts val="0"/>
              </a:spcAft>
              <a:buClr>
                <a:schemeClr val="dk1"/>
              </a:buClr>
              <a:buSzPts val="1100"/>
              <a:buFont typeface="Arial"/>
              <a:buNone/>
            </a:pPr>
            <a:r>
              <a:rPr lang="en"/>
              <a:t>Data Storage- Fast and accurate storage of newly collected rewards into a Player's collection might face challenges, particularly if there are large amounts of data to be handled. Database optimization and data management strategies will be crucial.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9" name="Google Shape;129;p22"/>
          <p:cNvPicPr preferRelativeResize="0"/>
          <p:nvPr/>
        </p:nvPicPr>
        <p:blipFill>
          <a:blip r:embed="rId3">
            <a:alphaModFix/>
          </a:blip>
          <a:stretch>
            <a:fillRect/>
          </a:stretch>
        </p:blipFill>
        <p:spPr>
          <a:xfrm>
            <a:off x="2304350" y="3308150"/>
            <a:ext cx="1831650" cy="1831650"/>
          </a:xfrm>
          <a:prstGeom prst="rect">
            <a:avLst/>
          </a:prstGeom>
          <a:noFill/>
          <a:ln>
            <a:noFill/>
          </a:ln>
        </p:spPr>
      </p:pic>
      <p:pic>
        <p:nvPicPr>
          <p:cNvPr id="130" name="Google Shape;130;p22"/>
          <p:cNvPicPr preferRelativeResize="0"/>
          <p:nvPr/>
        </p:nvPicPr>
        <p:blipFill>
          <a:blip r:embed="rId4">
            <a:alphaModFix/>
          </a:blip>
          <a:stretch>
            <a:fillRect/>
          </a:stretch>
        </p:blipFill>
        <p:spPr>
          <a:xfrm>
            <a:off x="6617825" y="3523725"/>
            <a:ext cx="1619775" cy="161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D6A5"/>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a:solidFill>
            <a:srgbClr val="9BA17B"/>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Project Overview</a:t>
            </a:r>
            <a:endParaRPr b="1">
              <a:latin typeface="Merriweather"/>
              <a:ea typeface="Merriweather"/>
              <a:cs typeface="Merriweather"/>
              <a:sym typeface="Merriweather"/>
            </a:endParaRPr>
          </a:p>
        </p:txBody>
      </p:sp>
      <p:sp>
        <p:nvSpPr>
          <p:cNvPr id="65" name="Google Shape;65;p14"/>
          <p:cNvSpPr txBox="1"/>
          <p:nvPr>
            <p:ph idx="1" type="body"/>
          </p:nvPr>
        </p:nvSpPr>
        <p:spPr>
          <a:xfrm>
            <a:off x="491375" y="1174950"/>
            <a:ext cx="4260300" cy="351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Realtime collect-a-thon game for the benefit of Garfield Park </a:t>
            </a:r>
            <a:r>
              <a:rPr lang="en">
                <a:latin typeface="Merriweather"/>
                <a:ea typeface="Merriweather"/>
                <a:cs typeface="Merriweather"/>
                <a:sym typeface="Merriweather"/>
              </a:rPr>
              <a:t>Conservatory</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Travel around the park and find different plant species on the map.</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Learn about different plant species while playing the game</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Great for students, teachers, visitors, and gamers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Play with friends while at the conservatory</a:t>
            </a:r>
            <a:endParaRPr>
              <a:latin typeface="Merriweather"/>
              <a:ea typeface="Merriweather"/>
              <a:cs typeface="Merriweather"/>
              <a:sym typeface="Merriweather"/>
            </a:endParaRPr>
          </a:p>
        </p:txBody>
      </p:sp>
      <p:pic>
        <p:nvPicPr>
          <p:cNvPr id="66" name="Google Shape;66;p14"/>
          <p:cNvPicPr preferRelativeResize="0"/>
          <p:nvPr/>
        </p:nvPicPr>
        <p:blipFill>
          <a:blip r:embed="rId3">
            <a:alphaModFix/>
          </a:blip>
          <a:stretch>
            <a:fillRect/>
          </a:stretch>
        </p:blipFill>
        <p:spPr>
          <a:xfrm>
            <a:off x="5622825" y="1374250"/>
            <a:ext cx="3017800" cy="301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D6A5"/>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9BA17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Measurement and Goals</a:t>
            </a:r>
            <a:endParaRPr b="1">
              <a:latin typeface="Merriweather"/>
              <a:ea typeface="Merriweather"/>
              <a:cs typeface="Merriweather"/>
              <a:sym typeface="Merriweather"/>
            </a:endParaRPr>
          </a:p>
        </p:txBody>
      </p:sp>
      <p:sp>
        <p:nvSpPr>
          <p:cNvPr id="72" name="Google Shape;72;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Char char="-"/>
            </a:pPr>
            <a:r>
              <a:rPr b="1" lang="en">
                <a:latin typeface="Merriweather"/>
                <a:ea typeface="Merriweather"/>
                <a:cs typeface="Merriweather"/>
                <a:sym typeface="Merriweather"/>
              </a:rPr>
              <a:t>Project </a:t>
            </a:r>
            <a:r>
              <a:rPr b="1" lang="en">
                <a:latin typeface="Merriweather"/>
                <a:ea typeface="Merriweather"/>
                <a:cs typeface="Merriweather"/>
                <a:sym typeface="Merriweather"/>
              </a:rPr>
              <a:t>Goals:</a:t>
            </a:r>
            <a:endParaRPr b="1">
              <a:latin typeface="Merriweather"/>
              <a:ea typeface="Merriweather"/>
              <a:cs typeface="Merriweather"/>
              <a:sym typeface="Merriweather"/>
            </a:endParaRPr>
          </a:p>
          <a:p>
            <a:pPr indent="-330200" lvl="1" marL="914400" rtl="0" algn="l">
              <a:spcBef>
                <a:spcPts val="0"/>
              </a:spcBef>
              <a:spcAft>
                <a:spcPts val="0"/>
              </a:spcAft>
              <a:buSzPts val="1600"/>
              <a:buFont typeface="Merriweather"/>
              <a:buChar char="-"/>
            </a:pPr>
            <a:r>
              <a:rPr lang="en" sz="1600">
                <a:latin typeface="Merriweather"/>
                <a:ea typeface="Merriweather"/>
                <a:cs typeface="Merriweather"/>
                <a:sym typeface="Merriweather"/>
              </a:rPr>
              <a:t>Increase number of park visitors and park donations.</a:t>
            </a:r>
            <a:endParaRPr sz="1600">
              <a:latin typeface="Merriweather"/>
              <a:ea typeface="Merriweather"/>
              <a:cs typeface="Merriweather"/>
              <a:sym typeface="Merriweather"/>
            </a:endParaRPr>
          </a:p>
          <a:p>
            <a:pPr indent="-330200" lvl="1" marL="914400" rtl="0" algn="l">
              <a:spcBef>
                <a:spcPts val="0"/>
              </a:spcBef>
              <a:spcAft>
                <a:spcPts val="0"/>
              </a:spcAft>
              <a:buSzPts val="1600"/>
              <a:buFont typeface="Merriweather"/>
              <a:buChar char="-"/>
            </a:pPr>
            <a:r>
              <a:rPr lang="en" sz="1600">
                <a:latin typeface="Merriweather"/>
                <a:ea typeface="Merriweather"/>
                <a:cs typeface="Merriweather"/>
                <a:sym typeface="Merriweather"/>
              </a:rPr>
              <a:t>Offer an </a:t>
            </a:r>
            <a:r>
              <a:rPr lang="en" sz="1600">
                <a:latin typeface="Merriweather"/>
                <a:ea typeface="Merriweather"/>
                <a:cs typeface="Merriweather"/>
                <a:sym typeface="Merriweather"/>
              </a:rPr>
              <a:t>exciting</a:t>
            </a:r>
            <a:r>
              <a:rPr lang="en" sz="1600">
                <a:latin typeface="Merriweather"/>
                <a:ea typeface="Merriweather"/>
                <a:cs typeface="Merriweather"/>
                <a:sym typeface="Merriweather"/>
              </a:rPr>
              <a:t> alternative means of learning about plant species.</a:t>
            </a:r>
            <a:endParaRPr sz="16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b="1" lang="en">
                <a:latin typeface="Merriweather"/>
                <a:ea typeface="Merriweather"/>
                <a:cs typeface="Merriweather"/>
                <a:sym typeface="Merriweather"/>
              </a:rPr>
              <a:t>Measured by:</a:t>
            </a:r>
            <a:endParaRPr b="1">
              <a:latin typeface="Merriweather"/>
              <a:ea typeface="Merriweather"/>
              <a:cs typeface="Merriweather"/>
              <a:sym typeface="Merriweather"/>
            </a:endParaRPr>
          </a:p>
          <a:p>
            <a:pPr indent="-330200" lvl="1" marL="914400" rtl="0" algn="l">
              <a:spcBef>
                <a:spcPts val="0"/>
              </a:spcBef>
              <a:spcAft>
                <a:spcPts val="0"/>
              </a:spcAft>
              <a:buSzPts val="1600"/>
              <a:buFont typeface="Merriweather"/>
              <a:buChar char="-"/>
            </a:pPr>
            <a:r>
              <a:rPr lang="en" sz="1600">
                <a:latin typeface="Merriweather"/>
                <a:ea typeface="Merriweather"/>
                <a:cs typeface="Merriweather"/>
                <a:sym typeface="Merriweather"/>
              </a:rPr>
              <a:t>Number of visitors / month</a:t>
            </a:r>
            <a:endParaRPr sz="1600">
              <a:latin typeface="Merriweather"/>
              <a:ea typeface="Merriweather"/>
              <a:cs typeface="Merriweather"/>
              <a:sym typeface="Merriweather"/>
            </a:endParaRPr>
          </a:p>
          <a:p>
            <a:pPr indent="-330200" lvl="1" marL="914400" rtl="0" algn="l">
              <a:spcBef>
                <a:spcPts val="0"/>
              </a:spcBef>
              <a:spcAft>
                <a:spcPts val="0"/>
              </a:spcAft>
              <a:buSzPts val="1600"/>
              <a:buFont typeface="Merriweather"/>
              <a:buChar char="-"/>
            </a:pPr>
            <a:r>
              <a:rPr lang="en" sz="1600">
                <a:latin typeface="Merriweather"/>
                <a:ea typeface="Merriweather"/>
                <a:cs typeface="Merriweather"/>
                <a:sym typeface="Merriweather"/>
              </a:rPr>
              <a:t>Number of donations / month</a:t>
            </a:r>
            <a:endParaRPr sz="1600">
              <a:latin typeface="Merriweather"/>
              <a:ea typeface="Merriweather"/>
              <a:cs typeface="Merriweather"/>
              <a:sym typeface="Merriweather"/>
            </a:endParaRPr>
          </a:p>
          <a:p>
            <a:pPr indent="-330200" lvl="1" marL="914400" rtl="0" algn="l">
              <a:spcBef>
                <a:spcPts val="0"/>
              </a:spcBef>
              <a:spcAft>
                <a:spcPts val="0"/>
              </a:spcAft>
              <a:buSzPts val="1600"/>
              <a:buFont typeface="Merriweather"/>
              <a:buChar char="-"/>
            </a:pPr>
            <a:r>
              <a:rPr lang="en" sz="1600">
                <a:latin typeface="Merriweather"/>
                <a:ea typeface="Merriweather"/>
                <a:cs typeface="Merriweather"/>
                <a:sym typeface="Merriweather"/>
              </a:rPr>
              <a:t>Total $ amount of donations / month</a:t>
            </a:r>
            <a:endParaRPr sz="1600">
              <a:latin typeface="Merriweather"/>
              <a:ea typeface="Merriweather"/>
              <a:cs typeface="Merriweather"/>
              <a:sym typeface="Merriweather"/>
            </a:endParaRPr>
          </a:p>
        </p:txBody>
      </p:sp>
      <p:pic>
        <p:nvPicPr>
          <p:cNvPr id="73" name="Google Shape;73;p15"/>
          <p:cNvPicPr preferRelativeResize="0"/>
          <p:nvPr/>
        </p:nvPicPr>
        <p:blipFill>
          <a:blip r:embed="rId3">
            <a:alphaModFix/>
          </a:blip>
          <a:stretch>
            <a:fillRect/>
          </a:stretch>
        </p:blipFill>
        <p:spPr>
          <a:xfrm>
            <a:off x="5510475" y="1017725"/>
            <a:ext cx="2633750" cy="1732725"/>
          </a:xfrm>
          <a:prstGeom prst="rect">
            <a:avLst/>
          </a:prstGeom>
          <a:noFill/>
          <a:ln>
            <a:noFill/>
          </a:ln>
        </p:spPr>
      </p:pic>
      <p:pic>
        <p:nvPicPr>
          <p:cNvPr id="74" name="Google Shape;74;p15"/>
          <p:cNvPicPr preferRelativeResize="0"/>
          <p:nvPr/>
        </p:nvPicPr>
        <p:blipFill>
          <a:blip r:embed="rId4">
            <a:alphaModFix/>
          </a:blip>
          <a:stretch>
            <a:fillRect/>
          </a:stretch>
        </p:blipFill>
        <p:spPr>
          <a:xfrm>
            <a:off x="4572000" y="2571750"/>
            <a:ext cx="2780739" cy="1732725"/>
          </a:xfrm>
          <a:prstGeom prst="rect">
            <a:avLst/>
          </a:prstGeom>
          <a:noFill/>
          <a:ln>
            <a:noFill/>
          </a:ln>
        </p:spPr>
      </p:pic>
      <p:pic>
        <p:nvPicPr>
          <p:cNvPr id="75" name="Google Shape;75;p15"/>
          <p:cNvPicPr preferRelativeResize="0"/>
          <p:nvPr/>
        </p:nvPicPr>
        <p:blipFill>
          <a:blip r:embed="rId5">
            <a:alphaModFix/>
          </a:blip>
          <a:stretch>
            <a:fillRect/>
          </a:stretch>
        </p:blipFill>
        <p:spPr>
          <a:xfrm>
            <a:off x="6762575" y="2571750"/>
            <a:ext cx="2215723" cy="2222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D6A5"/>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a:solidFill>
            <a:srgbClr val="9BA17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Requirements</a:t>
            </a:r>
            <a:endParaRPr/>
          </a:p>
        </p:txBody>
      </p:sp>
      <p:sp>
        <p:nvSpPr>
          <p:cNvPr id="81" name="Google Shape;81;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latin typeface="Merriweather"/>
                <a:ea typeface="Merriweather"/>
                <a:cs typeface="Merriweather"/>
                <a:sym typeface="Merriweather"/>
              </a:rPr>
              <a:t>Functional</a:t>
            </a:r>
            <a:r>
              <a:rPr lang="en"/>
              <a:t>: </a:t>
            </a:r>
            <a:r>
              <a:rPr lang="en">
                <a:latin typeface="Merriweather"/>
                <a:ea typeface="Merriweather"/>
                <a:cs typeface="Merriweather"/>
                <a:sym typeface="Merriweather"/>
              </a:rPr>
              <a:t>Core elements of CC that need to work/be in place (rewards system, GPS tracking) before working on anything else</a:t>
            </a:r>
            <a:endParaRPr>
              <a:latin typeface="Merriweather"/>
              <a:ea typeface="Merriweather"/>
              <a:cs typeface="Merriweather"/>
              <a:sym typeface="Merriweather"/>
            </a:endParaRPr>
          </a:p>
          <a:p>
            <a:pPr indent="0" lvl="0" marL="0" rtl="0" algn="l">
              <a:lnSpc>
                <a:spcPct val="100000"/>
              </a:lnSpc>
              <a:spcBef>
                <a:spcPts val="1200"/>
              </a:spcBef>
              <a:spcAft>
                <a:spcPts val="0"/>
              </a:spcAft>
              <a:buNone/>
            </a:pPr>
            <a:r>
              <a:rPr b="1" lang="en">
                <a:latin typeface="Merriweather"/>
                <a:ea typeface="Merriweather"/>
                <a:cs typeface="Merriweather"/>
                <a:sym typeface="Merriweather"/>
              </a:rPr>
              <a:t>Data</a:t>
            </a:r>
            <a:r>
              <a:rPr lang="en"/>
              <a:t>: </a:t>
            </a:r>
            <a:r>
              <a:rPr lang="en">
                <a:latin typeface="Merriweather"/>
                <a:ea typeface="Merriweather"/>
                <a:cs typeface="Merriweather"/>
                <a:sym typeface="Merriweather"/>
              </a:rPr>
              <a:t>Covers any data that needs to be collected and preserved for CC to work</a:t>
            </a:r>
            <a:endParaRPr>
              <a:latin typeface="Merriweather"/>
              <a:ea typeface="Merriweather"/>
              <a:cs typeface="Merriweather"/>
              <a:sym typeface="Merriweather"/>
            </a:endParaRPr>
          </a:p>
          <a:p>
            <a:pPr indent="0" lvl="0" marL="0" rtl="0" algn="l">
              <a:lnSpc>
                <a:spcPct val="100000"/>
              </a:lnSpc>
              <a:spcBef>
                <a:spcPts val="1200"/>
              </a:spcBef>
              <a:spcAft>
                <a:spcPts val="0"/>
              </a:spcAft>
              <a:buNone/>
            </a:pPr>
            <a:r>
              <a:rPr b="1" lang="en">
                <a:latin typeface="Merriweather"/>
                <a:ea typeface="Merriweather"/>
                <a:cs typeface="Merriweather"/>
                <a:sym typeface="Merriweather"/>
              </a:rPr>
              <a:t>Performance</a:t>
            </a:r>
            <a:r>
              <a:rPr lang="en"/>
              <a:t>: </a:t>
            </a:r>
            <a:r>
              <a:rPr lang="en">
                <a:latin typeface="Merriweather"/>
                <a:ea typeface="Merriweather"/>
                <a:cs typeface="Merriweather"/>
                <a:sym typeface="Merriweather"/>
              </a:rPr>
              <a:t>Minimum requirements that our product satisfies for a smooth experience for users</a:t>
            </a:r>
            <a:endParaRPr>
              <a:latin typeface="Merriweather"/>
              <a:ea typeface="Merriweather"/>
              <a:cs typeface="Merriweather"/>
              <a:sym typeface="Merriweather"/>
            </a:endParaRPr>
          </a:p>
          <a:p>
            <a:pPr indent="0" lvl="0" marL="0" rtl="0" algn="l">
              <a:lnSpc>
                <a:spcPct val="100000"/>
              </a:lnSpc>
              <a:spcBef>
                <a:spcPts val="1200"/>
              </a:spcBef>
              <a:spcAft>
                <a:spcPts val="0"/>
              </a:spcAft>
              <a:buNone/>
            </a:pPr>
            <a:r>
              <a:rPr b="1" lang="en">
                <a:latin typeface="Merriweather"/>
                <a:ea typeface="Merriweather"/>
                <a:cs typeface="Merriweather"/>
                <a:sym typeface="Merriweather"/>
              </a:rPr>
              <a:t>Dependability</a:t>
            </a:r>
            <a:r>
              <a:rPr lang="en"/>
              <a:t>: </a:t>
            </a:r>
            <a:r>
              <a:rPr lang="en">
                <a:latin typeface="Merriweather"/>
                <a:ea typeface="Merriweather"/>
                <a:cs typeface="Merriweather"/>
                <a:sym typeface="Merriweather"/>
              </a:rPr>
              <a:t>Safeguarding against any issues that may arise while using CC, be it affecting in-game events or the user</a:t>
            </a:r>
            <a:endParaRPr>
              <a:latin typeface="Merriweather"/>
              <a:ea typeface="Merriweather"/>
              <a:cs typeface="Merriweather"/>
              <a:sym typeface="Merriweather"/>
            </a:endParaRPr>
          </a:p>
          <a:p>
            <a:pPr indent="0" lvl="0" marL="0" rtl="0" algn="l">
              <a:lnSpc>
                <a:spcPct val="100000"/>
              </a:lnSpc>
              <a:spcBef>
                <a:spcPts val="1200"/>
              </a:spcBef>
              <a:spcAft>
                <a:spcPts val="0"/>
              </a:spcAft>
              <a:buNone/>
            </a:pPr>
            <a:r>
              <a:rPr b="1" lang="en">
                <a:latin typeface="Merriweather"/>
                <a:ea typeface="Merriweather"/>
                <a:cs typeface="Merriweather"/>
                <a:sym typeface="Merriweather"/>
              </a:rPr>
              <a:t>Maintainability and Supportability</a:t>
            </a:r>
            <a:r>
              <a:rPr lang="en"/>
              <a:t>: </a:t>
            </a:r>
            <a:r>
              <a:rPr lang="en">
                <a:latin typeface="Merriweather"/>
                <a:ea typeface="Merriweather"/>
                <a:cs typeface="Merriweather"/>
                <a:sym typeface="Merriweather"/>
              </a:rPr>
              <a:t>Focused on giving CC the ability to be maintained, supported, and ultimately expanded upon after its release</a:t>
            </a:r>
            <a:endParaRPr>
              <a:latin typeface="Merriweather"/>
              <a:ea typeface="Merriweather"/>
              <a:cs typeface="Merriweather"/>
              <a:sym typeface="Merriweathe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D6A5"/>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a:solidFill>
            <a:srgbClr val="9BA17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Requirements</a:t>
            </a:r>
            <a:endParaRPr/>
          </a:p>
        </p:txBody>
      </p:sp>
      <p:sp>
        <p:nvSpPr>
          <p:cNvPr id="87" name="Google Shape;87;p1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a:latin typeface="Merriweather"/>
                <a:ea typeface="Merriweather"/>
                <a:cs typeface="Merriweather"/>
                <a:sym typeface="Merriweather"/>
              </a:rPr>
              <a:t>Security</a:t>
            </a:r>
            <a:r>
              <a:rPr lang="en"/>
              <a:t>: </a:t>
            </a:r>
            <a:r>
              <a:rPr lang="en">
                <a:latin typeface="Merriweather"/>
                <a:ea typeface="Merriweather"/>
                <a:cs typeface="Merriweather"/>
                <a:sym typeface="Merriweather"/>
              </a:rPr>
              <a:t>Heavily linked to data section, protecting it and backing it up in case anything happens while also letting users know what data is stored</a:t>
            </a:r>
            <a:endParaRPr>
              <a:latin typeface="Merriweather"/>
              <a:ea typeface="Merriweather"/>
              <a:cs typeface="Merriweather"/>
              <a:sym typeface="Merriweather"/>
            </a:endParaRPr>
          </a:p>
          <a:p>
            <a:pPr indent="0" lvl="0" marL="0" rtl="0" algn="l">
              <a:lnSpc>
                <a:spcPct val="100000"/>
              </a:lnSpc>
              <a:spcBef>
                <a:spcPts val="1200"/>
              </a:spcBef>
              <a:spcAft>
                <a:spcPts val="0"/>
              </a:spcAft>
              <a:buClr>
                <a:schemeClr val="dk1"/>
              </a:buClr>
              <a:buSzPts val="1100"/>
              <a:buFont typeface="Arial"/>
              <a:buNone/>
            </a:pPr>
            <a:r>
              <a:rPr b="1" lang="en">
                <a:latin typeface="Merriweather"/>
                <a:ea typeface="Merriweather"/>
                <a:cs typeface="Merriweather"/>
                <a:sym typeface="Merriweather"/>
              </a:rPr>
              <a:t>Usability and Humanity</a:t>
            </a:r>
            <a:r>
              <a:rPr lang="en"/>
              <a:t>: </a:t>
            </a:r>
            <a:r>
              <a:rPr lang="en">
                <a:latin typeface="Merriweather"/>
                <a:ea typeface="Merriweather"/>
                <a:cs typeface="Merriweather"/>
                <a:sym typeface="Merriweather"/>
              </a:rPr>
              <a:t>Lots of options provided to the user to configure their experience to be more suited towards their needs</a:t>
            </a:r>
            <a:endParaRPr>
              <a:latin typeface="Merriweather"/>
              <a:ea typeface="Merriweather"/>
              <a:cs typeface="Merriweather"/>
              <a:sym typeface="Merriweather"/>
            </a:endParaRPr>
          </a:p>
          <a:p>
            <a:pPr indent="0" lvl="0" marL="0" rtl="0" algn="l">
              <a:lnSpc>
                <a:spcPct val="100000"/>
              </a:lnSpc>
              <a:spcBef>
                <a:spcPts val="1200"/>
              </a:spcBef>
              <a:spcAft>
                <a:spcPts val="0"/>
              </a:spcAft>
              <a:buClr>
                <a:schemeClr val="dk1"/>
              </a:buClr>
              <a:buSzPts val="1100"/>
              <a:buFont typeface="Arial"/>
              <a:buNone/>
            </a:pPr>
            <a:r>
              <a:rPr b="1" lang="en">
                <a:latin typeface="Merriweather"/>
                <a:ea typeface="Merriweather"/>
                <a:cs typeface="Merriweather"/>
                <a:sym typeface="Merriweather"/>
              </a:rPr>
              <a:t>Operational and Environmental</a:t>
            </a:r>
            <a:r>
              <a:rPr lang="en"/>
              <a:t>: </a:t>
            </a:r>
            <a:r>
              <a:rPr lang="en">
                <a:latin typeface="Merriweather"/>
                <a:ea typeface="Merriweather"/>
                <a:cs typeface="Merriweather"/>
                <a:sym typeface="Merriweather"/>
              </a:rPr>
              <a:t>Makes sure the application is able to be used for its specific function, and ties to maintainability to maintain future operations</a:t>
            </a:r>
            <a:endParaRPr>
              <a:latin typeface="Merriweather"/>
              <a:ea typeface="Merriweather"/>
              <a:cs typeface="Merriweather"/>
              <a:sym typeface="Merriweather"/>
            </a:endParaRPr>
          </a:p>
          <a:p>
            <a:pPr indent="0" lvl="0" marL="0" rtl="0" algn="l">
              <a:lnSpc>
                <a:spcPct val="100000"/>
              </a:lnSpc>
              <a:spcBef>
                <a:spcPts val="1200"/>
              </a:spcBef>
              <a:spcAft>
                <a:spcPts val="1200"/>
              </a:spcAft>
              <a:buClr>
                <a:schemeClr val="dk1"/>
              </a:buClr>
              <a:buSzPts val="1100"/>
              <a:buFont typeface="Arial"/>
              <a:buNone/>
            </a:pPr>
            <a:r>
              <a:rPr b="1" lang="en">
                <a:latin typeface="Merriweather"/>
                <a:ea typeface="Merriweather"/>
                <a:cs typeface="Merriweather"/>
                <a:sym typeface="Merriweather"/>
              </a:rPr>
              <a:t>Cultural, Political, and Legal</a:t>
            </a:r>
            <a:r>
              <a:rPr lang="en"/>
              <a:t>: </a:t>
            </a:r>
            <a:r>
              <a:rPr lang="en">
                <a:latin typeface="Merriweather"/>
                <a:ea typeface="Merriweather"/>
                <a:cs typeface="Merriweather"/>
                <a:sym typeface="Merriweather"/>
              </a:rPr>
              <a:t>Checks to make sure the product adheres to a variety of rules and standards to both provide users an enjoyable experience and protect our product</a:t>
            </a:r>
            <a:endParaRPr>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D6A5"/>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a:solidFill>
            <a:srgbClr val="9BA17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Design Goals</a:t>
            </a:r>
            <a:endParaRPr b="1">
              <a:latin typeface="Merriweather"/>
              <a:ea typeface="Merriweather"/>
              <a:cs typeface="Merriweather"/>
              <a:sym typeface="Merriweathe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Seamless</a:t>
            </a:r>
            <a:r>
              <a:rPr lang="en" sz="2400"/>
              <a:t> integration of new minigame types</a:t>
            </a:r>
            <a:endParaRPr sz="2400"/>
          </a:p>
          <a:p>
            <a:pPr indent="-381000" lvl="0" marL="457200" rtl="0" algn="l">
              <a:spcBef>
                <a:spcPts val="0"/>
              </a:spcBef>
              <a:spcAft>
                <a:spcPts val="0"/>
              </a:spcAft>
              <a:buSzPts val="2400"/>
              <a:buChar char="-"/>
            </a:pPr>
            <a:r>
              <a:rPr lang="en" sz="2400"/>
              <a:t>Fast and accurate storage of newly collected rewards into a Player’s collection</a:t>
            </a:r>
            <a:endParaRPr sz="2400"/>
          </a:p>
          <a:p>
            <a:pPr indent="-381000" lvl="0" marL="457200" rtl="0" algn="l">
              <a:spcBef>
                <a:spcPts val="0"/>
              </a:spcBef>
              <a:spcAft>
                <a:spcPts val="0"/>
              </a:spcAft>
              <a:buSzPts val="2400"/>
              <a:buChar char="-"/>
            </a:pPr>
            <a:r>
              <a:rPr lang="en" sz="2400"/>
              <a:t>Reliable/Consistent </a:t>
            </a:r>
            <a:r>
              <a:rPr lang="en" sz="2400"/>
              <a:t>representation</a:t>
            </a:r>
            <a:r>
              <a:rPr lang="en" sz="2400"/>
              <a:t> of players on Overworld map</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D6A5"/>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263600"/>
            <a:ext cx="8520600" cy="572700"/>
          </a:xfrm>
          <a:prstGeom prst="rect">
            <a:avLst/>
          </a:prstGeom>
          <a:solidFill>
            <a:srgbClr val="9BA17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Proposed System Design</a:t>
            </a:r>
            <a:endParaRPr b="1">
              <a:latin typeface="Merriweather"/>
              <a:ea typeface="Merriweather"/>
              <a:cs typeface="Merriweather"/>
              <a:sym typeface="Merriweathe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548350" y="1017725"/>
            <a:ext cx="8047299" cy="4045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D6A5"/>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a:solidFill>
            <a:srgbClr val="9BA17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Mock UI Design</a:t>
            </a:r>
            <a:endParaRPr b="1">
              <a:latin typeface="Merriweather"/>
              <a:ea typeface="Merriweather"/>
              <a:cs typeface="Merriweather"/>
              <a:sym typeface="Merriweathe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311700" y="1017725"/>
            <a:ext cx="2754450" cy="4073001"/>
          </a:xfrm>
          <a:prstGeom prst="rect">
            <a:avLst/>
          </a:prstGeom>
          <a:noFill/>
          <a:ln>
            <a:noFill/>
          </a:ln>
        </p:spPr>
      </p:pic>
      <p:cxnSp>
        <p:nvCxnSpPr>
          <p:cNvPr id="108" name="Google Shape;108;p20"/>
          <p:cNvCxnSpPr/>
          <p:nvPr/>
        </p:nvCxnSpPr>
        <p:spPr>
          <a:xfrm flipH="1" rot="10800000">
            <a:off x="1687275" y="2322200"/>
            <a:ext cx="2893800" cy="27300"/>
          </a:xfrm>
          <a:prstGeom prst="straightConnector1">
            <a:avLst/>
          </a:prstGeom>
          <a:noFill/>
          <a:ln cap="flat" cmpd="sng" w="9525">
            <a:solidFill>
              <a:schemeClr val="dk2"/>
            </a:solidFill>
            <a:prstDash val="solid"/>
            <a:round/>
            <a:headEnd len="med" w="med" type="none"/>
            <a:tailEnd len="med" w="med" type="none"/>
          </a:ln>
        </p:spPr>
      </p:cxnSp>
      <p:sp>
        <p:nvSpPr>
          <p:cNvPr id="109" name="Google Shape;109;p20"/>
          <p:cNvSpPr txBox="1"/>
          <p:nvPr/>
        </p:nvSpPr>
        <p:spPr>
          <a:xfrm>
            <a:off x="4526650" y="2059100"/>
            <a:ext cx="22224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User Location</a:t>
            </a:r>
            <a:endParaRPr sz="1800">
              <a:solidFill>
                <a:schemeClr val="dk2"/>
              </a:solidFill>
            </a:endParaRPr>
          </a:p>
        </p:txBody>
      </p:sp>
      <p:cxnSp>
        <p:nvCxnSpPr>
          <p:cNvPr id="110" name="Google Shape;110;p20"/>
          <p:cNvCxnSpPr/>
          <p:nvPr/>
        </p:nvCxnSpPr>
        <p:spPr>
          <a:xfrm rot="10800000">
            <a:off x="2213400" y="2984375"/>
            <a:ext cx="2358600" cy="1362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20"/>
          <p:cNvSpPr txBox="1"/>
          <p:nvPr/>
        </p:nvSpPr>
        <p:spPr>
          <a:xfrm>
            <a:off x="4608275" y="2893775"/>
            <a:ext cx="38010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Randomly generated Encounters</a:t>
            </a:r>
            <a:endParaRPr sz="1800">
              <a:solidFill>
                <a:schemeClr val="dk2"/>
              </a:solidFill>
            </a:endParaRPr>
          </a:p>
        </p:txBody>
      </p:sp>
      <p:cxnSp>
        <p:nvCxnSpPr>
          <p:cNvPr id="112" name="Google Shape;112;p20"/>
          <p:cNvCxnSpPr/>
          <p:nvPr/>
        </p:nvCxnSpPr>
        <p:spPr>
          <a:xfrm flipH="1">
            <a:off x="2431025" y="4272650"/>
            <a:ext cx="1850700" cy="2085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20"/>
          <p:cNvSpPr txBox="1"/>
          <p:nvPr/>
        </p:nvSpPr>
        <p:spPr>
          <a:xfrm>
            <a:off x="4272650" y="3946075"/>
            <a:ext cx="24765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Collection Access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D6A5"/>
        </a:solidFill>
      </p:bgPr>
    </p:bg>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a:solidFill>
            <a:srgbClr val="9BA17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Project Issues</a:t>
            </a:r>
            <a:endParaRPr b="1">
              <a:latin typeface="Merriweather"/>
              <a:ea typeface="Merriweather"/>
              <a:cs typeface="Merriweather"/>
              <a:sym typeface="Merriweather"/>
            </a:endParaRPr>
          </a:p>
        </p:txBody>
      </p:sp>
      <p:sp>
        <p:nvSpPr>
          <p:cNvPr id="119" name="Google Shape;119;p21"/>
          <p:cNvSpPr txBox="1"/>
          <p:nvPr>
            <p:ph idx="1" type="body"/>
          </p:nvPr>
        </p:nvSpPr>
        <p:spPr>
          <a:xfrm>
            <a:off x="311700" y="1117600"/>
            <a:ext cx="8520600" cy="37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Privacy Policy- Safeguarding player information and ensuring compliance with privacy regulations is essential. Any breaches or concerns related to data security could harm the reputation of the game and the conservatory.</a:t>
            </a:r>
            <a:endParaRPr/>
          </a:p>
          <a:p>
            <a:pPr indent="0" lvl="0" marL="0" rtl="0" algn="l">
              <a:spcBef>
                <a:spcPts val="120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7579725" y="1677275"/>
            <a:ext cx="1397025" cy="1397025"/>
          </a:xfrm>
          <a:prstGeom prst="rect">
            <a:avLst/>
          </a:prstGeom>
          <a:noFill/>
          <a:ln>
            <a:noFill/>
          </a:ln>
        </p:spPr>
      </p:pic>
      <p:sp>
        <p:nvSpPr>
          <p:cNvPr id="121" name="Google Shape;121;p21"/>
          <p:cNvSpPr txBox="1"/>
          <p:nvPr/>
        </p:nvSpPr>
        <p:spPr>
          <a:xfrm>
            <a:off x="311700" y="2637725"/>
            <a:ext cx="65325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Mapping Accuracy: Any changes to the conservatory route will have to be have updated to reduce the risk of trespassing. This is essential for the safety of both the conservatory and the players as it reduces the risk of players going to restricted areas to continue playing the game.</a:t>
            </a:r>
            <a:endParaRPr/>
          </a:p>
        </p:txBody>
      </p:sp>
      <p:pic>
        <p:nvPicPr>
          <p:cNvPr id="122" name="Google Shape;122;p21"/>
          <p:cNvPicPr preferRelativeResize="0"/>
          <p:nvPr/>
        </p:nvPicPr>
        <p:blipFill>
          <a:blip r:embed="rId4">
            <a:alphaModFix/>
          </a:blip>
          <a:stretch>
            <a:fillRect/>
          </a:stretch>
        </p:blipFill>
        <p:spPr>
          <a:xfrm>
            <a:off x="6571200" y="2750175"/>
            <a:ext cx="2572800" cy="257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