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7" r:id="rId5"/>
    <p:sldId id="261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7EB"/>
    <a:srgbClr val="CED6D8"/>
    <a:srgbClr val="F8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9" autoAdjust="0"/>
    <p:restoredTop sz="86409" autoAdjust="0"/>
  </p:normalViewPr>
  <p:slideViewPr>
    <p:cSldViewPr snapToGrid="0">
      <p:cViewPr varScale="1">
        <p:scale>
          <a:sx n="69" d="100"/>
          <a:sy n="69" d="100"/>
        </p:scale>
        <p:origin x="4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B44B-8E5B-4012-85BF-EF1F1854689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8F243-EFFB-4881-BA79-FCC614F5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F243-EFFB-4881-BA79-FCC614F55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F243-EFFB-4881-BA79-FCC614F55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F243-EFFB-4881-BA79-FCC614F55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F243-EFFB-4881-BA79-FCC614F55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8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F243-EFFB-4881-BA79-FCC614F55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7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F243-EFFB-4881-BA79-FCC614F55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F243-EFFB-4881-BA79-FCC614F55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3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2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1BF6-6341-4EB0-AB03-CB4BFAD32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splash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icentis.com/blog/agile-methodology-guide-agile-testing/" TargetMode="External"/><Relationship Id="rId13" Type="http://schemas.openxmlformats.org/officeDocument/2006/relationships/hyperlink" Target="https://www.projectmanagementplanet.com/is-agile-always-appropriate/" TargetMode="External"/><Relationship Id="rId3" Type="http://schemas.openxmlformats.org/officeDocument/2006/relationships/hyperlink" Target="https://www.linkedin.com/pulse/12-agile-manifesto-principles-simply-explained-jacob-aliet-ondiek" TargetMode="External"/><Relationship Id="rId7" Type="http://schemas.openxmlformats.org/officeDocument/2006/relationships/hyperlink" Target="https://www.planview.com/resources/guide/agile-methodologies-a-beginners-guide/" TargetMode="External"/><Relationship Id="rId12" Type="http://schemas.openxmlformats.org/officeDocument/2006/relationships/hyperlink" Target="https://brandongaille.com/8-pros-and-cons-of-agile-project-managemen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3back.com/infographic/agile-manifesto/" TargetMode="External"/><Relationship Id="rId11" Type="http://schemas.openxmlformats.org/officeDocument/2006/relationships/hyperlink" Target="https://www.dcsl.com/pros-and-cons-of-the-agile-approach/" TargetMode="External"/><Relationship Id="rId5" Type="http://schemas.openxmlformats.org/officeDocument/2006/relationships/hyperlink" Target="https://www.edrawsoft.com/agile-vs-waterfall.html" TargetMode="External"/><Relationship Id="rId10" Type="http://schemas.openxmlformats.org/officeDocument/2006/relationships/hyperlink" Target="https://www.artofteamwork.com/the-pros-and-cons-of-agile/" TargetMode="External"/><Relationship Id="rId4" Type="http://schemas.openxmlformats.org/officeDocument/2006/relationships/hyperlink" Target="https://clickup.com/blog/agile/agile-vs-waterfall/" TargetMode="External"/><Relationship Id="rId9" Type="http://schemas.openxmlformats.org/officeDocument/2006/relationships/hyperlink" Target="https://www.qualium-systems.com/blog/business/the-pros-and-cons-of-agile-methodologies/" TargetMode="External"/><Relationship Id="rId14" Type="http://schemas.openxmlformats.org/officeDocument/2006/relationships/hyperlink" Target="https://www.goskills.com/Project-Management/Resources/When-to-use-agile-project-manag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linkedin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linkedin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afay-awan.blogspot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cku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24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2627" y="341801"/>
            <a:ext cx="4136572" cy="1754326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Presentation on Agile Manifesto</a:t>
            </a:r>
            <a:endParaRPr lang="en-US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7710" y="2079221"/>
            <a:ext cx="3541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" panose="00000500000000000000" pitchFamily="2" charset="0"/>
              </a:rPr>
              <a:t>-System Analysis &amp; Design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667" y="5490819"/>
            <a:ext cx="268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" panose="00000500000000000000" pitchFamily="2" charset="0"/>
              </a:rPr>
              <a:t>Presented By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" panose="00000500000000000000" pitchFamily="2" charset="0"/>
              </a:rPr>
              <a:t>Achyut Chapagain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2210" y="2342142"/>
            <a:ext cx="7368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ontserrat" panose="00000500000000000000" pitchFamily="2" charset="0"/>
              </a:rPr>
              <a:t>Introduction to Agile Manifesto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ontserrat" panose="00000500000000000000" pitchFamily="2" charset="0"/>
              </a:rPr>
              <a:t>Values of Agile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12 Principles of </a:t>
            </a:r>
            <a:r>
              <a:rPr lang="en-US" sz="2000" dirty="0" smtClean="0">
                <a:latin typeface="Montserrat" panose="00000500000000000000" pitchFamily="2" charset="0"/>
              </a:rPr>
              <a:t>Agile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Agile </a:t>
            </a:r>
            <a:r>
              <a:rPr lang="en-US" sz="2000" dirty="0" smtClean="0">
                <a:latin typeface="Montserrat" panose="00000500000000000000" pitchFamily="2" charset="0"/>
              </a:rPr>
              <a:t>Methodologies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ontserrat" panose="00000500000000000000" pitchFamily="2" charset="0"/>
              </a:rPr>
              <a:t>Differences between Agile &amp; Waterfall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ontserrat" panose="00000500000000000000" pitchFamily="2" charset="0"/>
              </a:rPr>
              <a:t>Pros &amp; Cons of Agile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ontserrat" panose="00000500000000000000" pitchFamily="2" charset="0"/>
              </a:rPr>
              <a:t>When Agile is appropriate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77655"/>
            <a:ext cx="883330" cy="365125"/>
          </a:xfrm>
        </p:spPr>
        <p:txBody>
          <a:bodyPr/>
          <a:lstStyle/>
          <a:p>
            <a:r>
              <a:rPr lang="en-US" dirty="0" smtClean="0"/>
              <a:t>6/12/2021</a:t>
            </a:r>
            <a:endParaRPr lang="en-US" dirty="0"/>
          </a:p>
        </p:txBody>
      </p:sp>
      <p:sp>
        <p:nvSpPr>
          <p:cNvPr id="14" name="Date Placeholder 5"/>
          <p:cNvSpPr txBox="1">
            <a:spLocks/>
          </p:cNvSpPr>
          <p:nvPr/>
        </p:nvSpPr>
        <p:spPr>
          <a:xfrm>
            <a:off x="9811657" y="6506482"/>
            <a:ext cx="2380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Image Source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www.unsplash.com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1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88685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THANK YOU!!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99574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" panose="00000500000000000000" pitchFamily="2" charset="0"/>
              </a:rPr>
              <a:t>Source: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3"/>
              </a:rPr>
              <a:t>https://</a:t>
            </a:r>
            <a:r>
              <a:rPr lang="en-US" dirty="0" smtClean="0">
                <a:latin typeface="Montserrat" panose="00000500000000000000" pitchFamily="2" charset="0"/>
                <a:hlinkClick r:id="rId3"/>
              </a:rPr>
              <a:t>www.linkedin.com/pulse/12-agile-manifesto-principles-simply-explained-jacob-aliet-ondiek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4"/>
              </a:rPr>
              <a:t>https://clickup.com/blog/agile/agile-vs-waterfall</a:t>
            </a:r>
            <a:r>
              <a:rPr lang="en-US" dirty="0" smtClean="0">
                <a:latin typeface="Montserrat" panose="00000500000000000000" pitchFamily="2" charset="0"/>
                <a:hlinkClick r:id="rId4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5"/>
              </a:rPr>
              <a:t>https://</a:t>
            </a:r>
            <a:r>
              <a:rPr lang="en-US" dirty="0" smtClean="0">
                <a:latin typeface="Montserrat" panose="00000500000000000000" pitchFamily="2" charset="0"/>
                <a:hlinkClick r:id="rId5"/>
              </a:rPr>
              <a:t>www.edrawsoft.com/agile-vs-waterfall.html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6"/>
              </a:rPr>
              <a:t>https://3back.com/infographic/agile-manifesto</a:t>
            </a:r>
            <a:r>
              <a:rPr lang="en-US" dirty="0" smtClean="0">
                <a:latin typeface="Montserrat" panose="00000500000000000000" pitchFamily="2" charset="0"/>
                <a:hlinkClick r:id="rId6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7"/>
              </a:rPr>
              <a:t>https://www.planview.com/resources/guide/agile-methodologies-a-beginners-guide</a:t>
            </a:r>
            <a:r>
              <a:rPr lang="en-US" dirty="0" smtClean="0">
                <a:latin typeface="Montserrat" panose="00000500000000000000" pitchFamily="2" charset="0"/>
                <a:hlinkClick r:id="rId7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8"/>
              </a:rPr>
              <a:t>https://www.tricentis.com/blog/agile-methodology-guide-agile-testing</a:t>
            </a:r>
            <a:r>
              <a:rPr lang="en-US" dirty="0" smtClean="0">
                <a:latin typeface="Montserrat" panose="00000500000000000000" pitchFamily="2" charset="0"/>
                <a:hlinkClick r:id="rId8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9"/>
              </a:rPr>
              <a:t>https://www.qualium-systems.com/blog/business/the-pros-and-cons-of-agile-methodologies</a:t>
            </a:r>
            <a:r>
              <a:rPr lang="en-US" dirty="0" smtClean="0">
                <a:latin typeface="Montserrat" panose="00000500000000000000" pitchFamily="2" charset="0"/>
                <a:hlinkClick r:id="rId9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10"/>
              </a:rPr>
              <a:t>https://www.artofteamwork.com/the-pros-and-cons-of-agile</a:t>
            </a:r>
            <a:r>
              <a:rPr lang="en-US" dirty="0" smtClean="0">
                <a:latin typeface="Montserrat" panose="00000500000000000000" pitchFamily="2" charset="0"/>
                <a:hlinkClick r:id="rId10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11"/>
              </a:rPr>
              <a:t>https://www.dcsl.com/pros-and-cons-of-the-agile-approach</a:t>
            </a:r>
            <a:r>
              <a:rPr lang="en-US" dirty="0" smtClean="0">
                <a:latin typeface="Montserrat" panose="00000500000000000000" pitchFamily="2" charset="0"/>
                <a:hlinkClick r:id="rId11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12"/>
              </a:rPr>
              <a:t>https://brandongaille.com/8-pros-and-cons-of-agile-project-management</a:t>
            </a:r>
            <a:r>
              <a:rPr lang="en-US" dirty="0" smtClean="0">
                <a:latin typeface="Montserrat" panose="00000500000000000000" pitchFamily="2" charset="0"/>
                <a:hlinkClick r:id="rId12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13"/>
              </a:rPr>
              <a:t>https://www.projectmanagementplanet.com/is-agile-always-appropriate</a:t>
            </a:r>
            <a:r>
              <a:rPr lang="en-US" dirty="0" smtClean="0">
                <a:latin typeface="Montserrat" panose="00000500000000000000" pitchFamily="2" charset="0"/>
                <a:hlinkClick r:id="rId13"/>
              </a:rPr>
              <a:t>/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hlinkClick r:id="rId14"/>
              </a:rPr>
              <a:t>https://</a:t>
            </a:r>
            <a:r>
              <a:rPr lang="en-US" dirty="0" smtClean="0">
                <a:latin typeface="Montserrat" panose="00000500000000000000" pitchFamily="2" charset="0"/>
                <a:hlinkClick r:id="rId14"/>
              </a:rPr>
              <a:t>www.goskills.com/Project-Management/Resources/When-to-use-agile-project-management</a:t>
            </a:r>
            <a:endParaRPr lang="en-US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0" y="6506482"/>
            <a:ext cx="88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6/12/2021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4528" y="6506482"/>
            <a:ext cx="322943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0276115" y="6506482"/>
            <a:ext cx="191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smtClean="0">
                <a:hlinkClick r:id="rId2"/>
              </a:rPr>
              <a:t>www.3back.com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8685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Introduction to Agile Manifesto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78" y="773460"/>
            <a:ext cx="12229378" cy="57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88685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12 Principals of Agile Manifesto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4450" y="1068824"/>
            <a:ext cx="9563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Customer satisfaction through early and continuous delivery of useful software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Welcome changing requirements, even late in development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Deliver working software frequently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Close, daily cooperation between business people and developers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Projects are build around motivated individuals, who should be trusted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Face-to-face conversation is the best form of communication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Working software is the primary measure of progress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Sustainable development, able to maintain a constant pace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Excellence through reflection (design)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Simplicity--the art of maximizing the amount of work not done--is essential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Self organizing teams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Montserrat" panose="00000500000000000000" pitchFamily="2" charset="0"/>
              </a:rPr>
              <a:t>Regular adaptation to changing circumstance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06482"/>
            <a:ext cx="889000" cy="365125"/>
          </a:xfrm>
        </p:spPr>
        <p:txBody>
          <a:bodyPr/>
          <a:lstStyle/>
          <a:p>
            <a:r>
              <a:rPr lang="en-US" dirty="0" smtClean="0"/>
              <a:t>6/12/2021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934528" y="6511471"/>
            <a:ext cx="322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10276115" y="6506482"/>
            <a:ext cx="191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smtClean="0">
                <a:hlinkClick r:id="rId3"/>
              </a:rPr>
              <a:t>www.linkedin.com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0" y="6506482"/>
            <a:ext cx="88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6/12/2021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4528" y="6506482"/>
            <a:ext cx="322943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0276115" y="6506482"/>
            <a:ext cx="191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smtClean="0">
                <a:hlinkClick r:id="rId2"/>
              </a:rPr>
              <a:t>www.planview.com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88685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Agile Methodologies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7346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0" y="6506482"/>
            <a:ext cx="88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6/12/2021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4528" y="6506482"/>
            <a:ext cx="322943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0276115" y="6506482"/>
            <a:ext cx="191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smtClean="0">
                <a:hlinkClick r:id="rId3"/>
              </a:rPr>
              <a:t>www.planview.com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88685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Types of Agile </a:t>
            </a:r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Methodologies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4248" y="1977977"/>
            <a:ext cx="67835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Scrum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Extreme Programming (XP)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Lean Software Development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Kanban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Crystal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Feature-Driven Development (FDD)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Dynamic Systems Development Method (DSDM)</a:t>
            </a:r>
          </a:p>
        </p:txBody>
      </p:sp>
    </p:spTree>
    <p:extLst>
      <p:ext uri="{BB962C8B-B14F-4D97-AF65-F5344CB8AC3E}">
        <p14:creationId xmlns:p14="http://schemas.microsoft.com/office/powerpoint/2010/main" val="25590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0" y="6506482"/>
            <a:ext cx="88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6/12/2021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4528" y="6506482"/>
            <a:ext cx="322943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5064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67428" y="285568"/>
            <a:ext cx="7170057" cy="1103085"/>
          </a:xfrm>
          <a:prstGeom prst="rect">
            <a:avLst/>
          </a:prstGeom>
          <a:solidFill>
            <a:srgbClr val="CE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98466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Difference between Agile and Waterfall Model</a:t>
            </a:r>
          </a:p>
        </p:txBody>
      </p:sp>
      <p:sp>
        <p:nvSpPr>
          <p:cNvPr id="12" name="Date Placeholder 5"/>
          <p:cNvSpPr txBox="1">
            <a:spLocks/>
          </p:cNvSpPr>
          <p:nvPr/>
        </p:nvSpPr>
        <p:spPr>
          <a:xfrm>
            <a:off x="9434286" y="6506482"/>
            <a:ext cx="2757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smtClean="0">
                <a:hlinkClick r:id="rId3"/>
              </a:rPr>
              <a:t>www.raafay-awan.blogspot.com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0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0" y="6506482"/>
            <a:ext cx="88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6/12/2021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4528" y="6506482"/>
            <a:ext cx="322943" cy="365125"/>
          </a:xfrm>
        </p:spPr>
        <p:txBody>
          <a:bodyPr/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0276115" y="6506482"/>
            <a:ext cx="191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smtClean="0">
                <a:hlinkClick r:id="rId3"/>
              </a:rPr>
              <a:t>www.clickup.com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64073"/>
              </p:ext>
            </p:extLst>
          </p:nvPr>
        </p:nvGraphicFramePr>
        <p:xfrm>
          <a:off x="0" y="1024465"/>
          <a:ext cx="12192000" cy="54820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343"/>
                <a:gridCol w="5065486"/>
                <a:gridCol w="5254171"/>
              </a:tblGrid>
              <a:tr h="424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Basis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16B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Agile Model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16B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Waterfall Model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16B7EB"/>
                    </a:solidFill>
                  </a:tcPr>
                </a:tc>
              </a:tr>
              <a:tr h="1076825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Work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Process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Project management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splits the product development process into multiple cycles.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There is only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one development cycle. </a:t>
                      </a:r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Projects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isnot split into multiple cycles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</a:tr>
              <a:tr h="7505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Flexibility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It can handle changing customer requirements with ease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It can’t handle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changing project requirements.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</a:tr>
              <a:tr h="7505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Testing Process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The project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is reviewed and tested after each phase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Testing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is done only once in the entire development phase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</a:tr>
              <a:tr h="14031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Teams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Team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members are self-sufficient and cross-functional, while there’s a product owner and project manager guiding the team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Team members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have well defined roles and work on what they’re asked to do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</a:tr>
              <a:tr h="107682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Customers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Involvement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It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facilatates customer feedback at all levels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Montserrat" panose="00000500000000000000" pitchFamily="2" charset="0"/>
                        </a:rPr>
                        <a:t>Clients</a:t>
                      </a:r>
                      <a:r>
                        <a:rPr lang="en-US" sz="2000" baseline="0" dirty="0" smtClean="0">
                          <a:latin typeface="Montserrat" panose="00000500000000000000" pitchFamily="2" charset="0"/>
                        </a:rPr>
                        <a:t> are involved in the early stages of the project and when the final product is completed</a:t>
                      </a:r>
                      <a:endParaRPr lang="en-US" sz="2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98466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Difference between Agile and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6571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06482"/>
            <a:ext cx="889000" cy="365125"/>
          </a:xfrm>
        </p:spPr>
        <p:txBody>
          <a:bodyPr/>
          <a:lstStyle/>
          <a:p>
            <a:r>
              <a:rPr lang="en-US" dirty="0" smtClean="0"/>
              <a:t>6/12/2021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934528" y="6511471"/>
            <a:ext cx="322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10276115" y="6506482"/>
            <a:ext cx="191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smtClean="0">
                <a:hlinkClick r:id="rId3"/>
              </a:rPr>
              <a:t>www.dcsl.com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88685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Pros &amp; Cons of Agile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000" y="1744651"/>
            <a:ext cx="5865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PROS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Montserrat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Rapid Delivery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Continuous Testing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Flexible Change management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Immediate feedback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Montserrat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Montserrat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6648" y="1751454"/>
            <a:ext cx="5865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CONS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latin typeface="Montserrat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Lack of Documentation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Montserrat" panose="00000500000000000000" pitchFamily="2" charset="0"/>
              </a:rPr>
              <a:t>Lack of </a:t>
            </a:r>
            <a:r>
              <a:rPr lang="en-US" sz="2000" dirty="0" smtClean="0">
                <a:latin typeface="Montserrat" panose="00000500000000000000" pitchFamily="2" charset="0"/>
              </a:rPr>
              <a:t>clarity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Advanced skills needed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Montserrat" panose="00000500000000000000" pitchFamily="2" charset="0"/>
              </a:rPr>
              <a:t>Insufficient Training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Montserrat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06482"/>
            <a:ext cx="889000" cy="365125"/>
          </a:xfrm>
        </p:spPr>
        <p:txBody>
          <a:bodyPr/>
          <a:lstStyle/>
          <a:p>
            <a:r>
              <a:rPr lang="en-US" dirty="0" smtClean="0"/>
              <a:t>6/12/2021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934528" y="6511471"/>
            <a:ext cx="322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10276115" y="6506482"/>
            <a:ext cx="191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smtClean="0">
                <a:hlinkClick r:id="rId3"/>
              </a:rPr>
              <a:t>www.lgoskills.com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88685"/>
            <a:ext cx="12192000" cy="584775"/>
          </a:xfrm>
          <a:prstGeom prst="rect">
            <a:avLst/>
          </a:prstGeom>
          <a:solidFill>
            <a:srgbClr val="16B7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When Agile is Appropriate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8612" y="1997839"/>
            <a:ext cx="9034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If senior management support agile processes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Agile works best for new projects, though that doesn’t necessarily mean all new projects should go straight to agile</a:t>
            </a:r>
            <a:endParaRPr lang="en-US" sz="2000" dirty="0">
              <a:latin typeface="Montserrat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If you need your project in short time and quality isnot important.</a:t>
            </a:r>
            <a:endParaRPr lang="en-US" sz="2000" dirty="0">
              <a:latin typeface="Montserrat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If you have a team of independent thinkers.</a:t>
            </a:r>
            <a:endParaRPr lang="en-US" sz="2000" dirty="0">
              <a:latin typeface="Montserrat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Montserrat" panose="00000500000000000000" pitchFamily="2" charset="0"/>
              </a:rPr>
              <a:t>If you are working in an industry that quickly changes</a:t>
            </a:r>
          </a:p>
        </p:txBody>
      </p:sp>
    </p:spTree>
    <p:extLst>
      <p:ext uri="{BB962C8B-B14F-4D97-AF65-F5344CB8AC3E}">
        <p14:creationId xmlns:p14="http://schemas.microsoft.com/office/powerpoint/2010/main" val="32858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507</Words>
  <Application>Microsoft Office PowerPoint</Application>
  <PresentationFormat>Widescreen</PresentationFormat>
  <Paragraphs>121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ABChapagain</dc:creator>
  <cp:lastModifiedBy>ABChapagain</cp:lastModifiedBy>
  <cp:revision>36</cp:revision>
  <dcterms:created xsi:type="dcterms:W3CDTF">2021-06-12T17:06:13Z</dcterms:created>
  <dcterms:modified xsi:type="dcterms:W3CDTF">2021-06-14T02:46:25Z</dcterms:modified>
</cp:coreProperties>
</file>