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Default Extension="png" ContentType="image/png"/>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5" r:id="rId1"/>
  </p:sldMasterIdLst>
  <p:notesMasterIdLst>
    <p:notesMasterId r:id="rId38"/>
  </p:notesMasterIdLst>
  <p:handoutMasterIdLst>
    <p:handoutMasterId r:id="rId39"/>
  </p:handoutMasterIdLst>
  <p:sldIdLst>
    <p:sldId id="256" r:id="rId2"/>
    <p:sldId id="323" r:id="rId3"/>
    <p:sldId id="324" r:id="rId4"/>
    <p:sldId id="355" r:id="rId5"/>
    <p:sldId id="356" r:id="rId6"/>
    <p:sldId id="357" r:id="rId7"/>
    <p:sldId id="325" r:id="rId8"/>
    <p:sldId id="358" r:id="rId9"/>
    <p:sldId id="359" r:id="rId10"/>
    <p:sldId id="360" r:id="rId11"/>
    <p:sldId id="361" r:id="rId12"/>
    <p:sldId id="353" r:id="rId13"/>
    <p:sldId id="326" r:id="rId14"/>
    <p:sldId id="327" r:id="rId15"/>
    <p:sldId id="331" r:id="rId16"/>
    <p:sldId id="332" r:id="rId17"/>
    <p:sldId id="333" r:id="rId18"/>
    <p:sldId id="334" r:id="rId19"/>
    <p:sldId id="350" r:id="rId20"/>
    <p:sldId id="362" r:id="rId21"/>
    <p:sldId id="363" r:id="rId22"/>
    <p:sldId id="364" r:id="rId23"/>
    <p:sldId id="365" r:id="rId24"/>
    <p:sldId id="366" r:id="rId25"/>
    <p:sldId id="335" r:id="rId26"/>
    <p:sldId id="367" r:id="rId27"/>
    <p:sldId id="368" r:id="rId28"/>
    <p:sldId id="369" r:id="rId29"/>
    <p:sldId id="370" r:id="rId30"/>
    <p:sldId id="336" r:id="rId31"/>
    <p:sldId id="338" r:id="rId32"/>
    <p:sldId id="339" r:id="rId33"/>
    <p:sldId id="340" r:id="rId34"/>
    <p:sldId id="371" r:id="rId35"/>
    <p:sldId id="341" r:id="rId36"/>
    <p:sldId id="342" r:id="rId37"/>
  </p:sldIdLst>
  <p:sldSz cx="9144000" cy="6858000" type="screen4x3"/>
  <p:notesSz cx="6858000" cy="9144000"/>
  <p:defaultTextStyle>
    <a:defPPr>
      <a:defRPr lang="en-US"/>
    </a:defPPr>
    <a:lvl1pPr algn="l" rtl="0" fontAlgn="base">
      <a:spcBef>
        <a:spcPct val="20000"/>
      </a:spcBef>
      <a:spcAft>
        <a:spcPct val="0"/>
      </a:spcAft>
      <a:buClr>
        <a:schemeClr val="hlink"/>
      </a:buClr>
      <a:buSzPct val="110000"/>
      <a:buFont typeface="Wingdings" pitchFamily="2" charset="2"/>
      <a:buChar char="w"/>
      <a:defRPr sz="3200" kern="1200">
        <a:solidFill>
          <a:schemeClr val="tx1"/>
        </a:solidFill>
        <a:latin typeface="Arial" charset="0"/>
        <a:ea typeface="+mn-ea"/>
        <a:cs typeface="+mn-cs"/>
      </a:defRPr>
    </a:lvl1pPr>
    <a:lvl2pPr marL="457200" algn="l" rtl="0" fontAlgn="base">
      <a:spcBef>
        <a:spcPct val="20000"/>
      </a:spcBef>
      <a:spcAft>
        <a:spcPct val="0"/>
      </a:spcAft>
      <a:buClr>
        <a:schemeClr val="hlink"/>
      </a:buClr>
      <a:buSzPct val="110000"/>
      <a:buFont typeface="Wingdings" pitchFamily="2" charset="2"/>
      <a:buChar char="w"/>
      <a:defRPr sz="3200" kern="1200">
        <a:solidFill>
          <a:schemeClr val="tx1"/>
        </a:solidFill>
        <a:latin typeface="Arial" charset="0"/>
        <a:ea typeface="+mn-ea"/>
        <a:cs typeface="+mn-cs"/>
      </a:defRPr>
    </a:lvl2pPr>
    <a:lvl3pPr marL="914400" algn="l" rtl="0" fontAlgn="base">
      <a:spcBef>
        <a:spcPct val="20000"/>
      </a:spcBef>
      <a:spcAft>
        <a:spcPct val="0"/>
      </a:spcAft>
      <a:buClr>
        <a:schemeClr val="hlink"/>
      </a:buClr>
      <a:buSzPct val="110000"/>
      <a:buFont typeface="Wingdings" pitchFamily="2" charset="2"/>
      <a:buChar char="w"/>
      <a:defRPr sz="3200" kern="1200">
        <a:solidFill>
          <a:schemeClr val="tx1"/>
        </a:solidFill>
        <a:latin typeface="Arial" charset="0"/>
        <a:ea typeface="+mn-ea"/>
        <a:cs typeface="+mn-cs"/>
      </a:defRPr>
    </a:lvl3pPr>
    <a:lvl4pPr marL="1371600" algn="l" rtl="0" fontAlgn="base">
      <a:spcBef>
        <a:spcPct val="20000"/>
      </a:spcBef>
      <a:spcAft>
        <a:spcPct val="0"/>
      </a:spcAft>
      <a:buClr>
        <a:schemeClr val="hlink"/>
      </a:buClr>
      <a:buSzPct val="110000"/>
      <a:buFont typeface="Wingdings" pitchFamily="2" charset="2"/>
      <a:buChar char="w"/>
      <a:defRPr sz="3200" kern="1200">
        <a:solidFill>
          <a:schemeClr val="tx1"/>
        </a:solidFill>
        <a:latin typeface="Arial" charset="0"/>
        <a:ea typeface="+mn-ea"/>
        <a:cs typeface="+mn-cs"/>
      </a:defRPr>
    </a:lvl4pPr>
    <a:lvl5pPr marL="1828800" algn="l" rtl="0" fontAlgn="base">
      <a:spcBef>
        <a:spcPct val="20000"/>
      </a:spcBef>
      <a:spcAft>
        <a:spcPct val="0"/>
      </a:spcAft>
      <a:buClr>
        <a:schemeClr val="hlink"/>
      </a:buClr>
      <a:buSzPct val="110000"/>
      <a:buFont typeface="Wingdings" pitchFamily="2" charset="2"/>
      <a:buChar char="w"/>
      <a:defRPr sz="3200" kern="1200">
        <a:solidFill>
          <a:schemeClr val="tx1"/>
        </a:solidFill>
        <a:latin typeface="Arial" charset="0"/>
        <a:ea typeface="+mn-ea"/>
        <a:cs typeface="+mn-cs"/>
      </a:defRPr>
    </a:lvl5pPr>
    <a:lvl6pPr marL="2286000" algn="l" defTabSz="914400" rtl="0" eaLnBrk="1" latinLnBrk="0" hangingPunct="1">
      <a:defRPr sz="3200" kern="1200">
        <a:solidFill>
          <a:schemeClr val="tx1"/>
        </a:solidFill>
        <a:latin typeface="Arial" charset="0"/>
        <a:ea typeface="+mn-ea"/>
        <a:cs typeface="+mn-cs"/>
      </a:defRPr>
    </a:lvl6pPr>
    <a:lvl7pPr marL="2743200" algn="l" defTabSz="914400" rtl="0" eaLnBrk="1" latinLnBrk="0" hangingPunct="1">
      <a:defRPr sz="3200" kern="1200">
        <a:solidFill>
          <a:schemeClr val="tx1"/>
        </a:solidFill>
        <a:latin typeface="Arial" charset="0"/>
        <a:ea typeface="+mn-ea"/>
        <a:cs typeface="+mn-cs"/>
      </a:defRPr>
    </a:lvl7pPr>
    <a:lvl8pPr marL="3200400" algn="l" defTabSz="914400" rtl="0" eaLnBrk="1" latinLnBrk="0" hangingPunct="1">
      <a:defRPr sz="3200" kern="1200">
        <a:solidFill>
          <a:schemeClr val="tx1"/>
        </a:solidFill>
        <a:latin typeface="Arial" charset="0"/>
        <a:ea typeface="+mn-ea"/>
        <a:cs typeface="+mn-cs"/>
      </a:defRPr>
    </a:lvl8pPr>
    <a:lvl9pPr marL="3657600" algn="l" defTabSz="914400" rtl="0" eaLnBrk="1" latinLnBrk="0" hangingPunct="1">
      <a:defRPr sz="3200"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CC00CC"/>
    <a:srgbClr val="FF0000"/>
    <a:srgbClr val="080912"/>
    <a:srgbClr val="BA2212"/>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19" autoAdjust="0"/>
    <p:restoredTop sz="94683" autoAdjust="0"/>
  </p:normalViewPr>
  <p:slideViewPr>
    <p:cSldViewPr>
      <p:cViewPr varScale="1">
        <p:scale>
          <a:sx n="65" d="100"/>
          <a:sy n="65" d="100"/>
        </p:scale>
        <p:origin x="-1452" y="-10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41" d="100"/>
          <a:sy n="41" d="100"/>
        </p:scale>
        <p:origin x="-1476" y="-90"/>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45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buFont typeface="Wingdings" pitchFamily="2" charset="2"/>
              <a:buBlip>
                <a:blip r:embed="rId2"/>
              </a:buBlip>
              <a:defRPr sz="1200"/>
            </a:lvl1pPr>
          </a:lstStyle>
          <a:p>
            <a:endParaRPr lang="en-US" altLang="en-US"/>
          </a:p>
        </p:txBody>
      </p:sp>
      <p:sp>
        <p:nvSpPr>
          <p:cNvPr id="104451"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buFont typeface="Wingdings" pitchFamily="2" charset="2"/>
              <a:buBlip>
                <a:blip r:embed="rId2"/>
              </a:buBlip>
              <a:defRPr sz="1200"/>
            </a:lvl1pPr>
          </a:lstStyle>
          <a:p>
            <a:endParaRPr lang="en-US" altLang="en-US"/>
          </a:p>
        </p:txBody>
      </p:sp>
      <p:sp>
        <p:nvSpPr>
          <p:cNvPr id="104452"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buFont typeface="Wingdings" pitchFamily="2" charset="2"/>
              <a:buBlip>
                <a:blip r:embed="rId2"/>
              </a:buBlip>
              <a:defRPr sz="1200"/>
            </a:lvl1pPr>
          </a:lstStyle>
          <a:p>
            <a:endParaRPr lang="en-US" altLang="en-US"/>
          </a:p>
        </p:txBody>
      </p:sp>
      <p:sp>
        <p:nvSpPr>
          <p:cNvPr id="104453"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buFont typeface="Wingdings" pitchFamily="2" charset="2"/>
              <a:buBlip>
                <a:blip r:embed="rId2"/>
              </a:buBlip>
              <a:defRPr sz="1200"/>
            </a:lvl1pPr>
          </a:lstStyle>
          <a:p>
            <a:fld id="{17C445A9-2DDA-4582-A31C-2B6EA88A343A}" type="slidenum">
              <a:rPr lang="ar-SA" altLang="en-US"/>
              <a:pPr/>
              <a:t>‹#›</a:t>
            </a:fld>
            <a:endParaRPr lang="en-US"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813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Bef>
                <a:spcPct val="0"/>
              </a:spcBef>
              <a:buClrTx/>
              <a:buSzTx/>
              <a:buFontTx/>
              <a:buNone/>
              <a:defRPr sz="1200">
                <a:latin typeface="Tahoma" pitchFamily="34" charset="0"/>
              </a:defRPr>
            </a:lvl1pPr>
          </a:lstStyle>
          <a:p>
            <a:endParaRPr lang="en-US" altLang="en-US"/>
          </a:p>
        </p:txBody>
      </p:sp>
      <p:sp>
        <p:nvSpPr>
          <p:cNvPr id="48131"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buClrTx/>
              <a:buSzTx/>
              <a:buFontTx/>
              <a:buNone/>
              <a:defRPr sz="1200">
                <a:latin typeface="Tahoma" pitchFamily="34" charset="0"/>
              </a:defRPr>
            </a:lvl1pPr>
          </a:lstStyle>
          <a:p>
            <a:endParaRPr lang="en-US" altLang="en-US"/>
          </a:p>
        </p:txBody>
      </p:sp>
      <p:sp>
        <p:nvSpPr>
          <p:cNvPr id="4813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48133"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ar-SA" smtClean="0"/>
              <a:t>Click to edit Master text styles</a:t>
            </a:r>
          </a:p>
          <a:p>
            <a:pPr lvl="1"/>
            <a:r>
              <a:rPr lang="en-US" altLang="ar-SA" smtClean="0"/>
              <a:t>Second level</a:t>
            </a:r>
          </a:p>
          <a:p>
            <a:pPr lvl="2"/>
            <a:r>
              <a:rPr lang="en-US" altLang="ar-SA" smtClean="0"/>
              <a:t>Third level</a:t>
            </a:r>
          </a:p>
          <a:p>
            <a:pPr lvl="3"/>
            <a:r>
              <a:rPr lang="en-US" altLang="ar-SA" smtClean="0"/>
              <a:t>Fourth level</a:t>
            </a:r>
          </a:p>
          <a:p>
            <a:pPr lvl="4"/>
            <a:r>
              <a:rPr lang="en-US" altLang="ar-SA" smtClean="0"/>
              <a:t>Fifth level</a:t>
            </a:r>
          </a:p>
        </p:txBody>
      </p:sp>
      <p:sp>
        <p:nvSpPr>
          <p:cNvPr id="48134"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spcBef>
                <a:spcPct val="0"/>
              </a:spcBef>
              <a:buClrTx/>
              <a:buSzTx/>
              <a:buFontTx/>
              <a:buNone/>
              <a:defRPr sz="1200">
                <a:latin typeface="Tahoma" pitchFamily="34" charset="0"/>
              </a:defRPr>
            </a:lvl1pPr>
          </a:lstStyle>
          <a:p>
            <a:endParaRPr lang="en-US" altLang="en-US"/>
          </a:p>
        </p:txBody>
      </p:sp>
      <p:sp>
        <p:nvSpPr>
          <p:cNvPr id="48135"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spcBef>
                <a:spcPct val="0"/>
              </a:spcBef>
              <a:buClrTx/>
              <a:buSzTx/>
              <a:buFontTx/>
              <a:buNone/>
              <a:defRPr sz="1200">
                <a:latin typeface="Tahoma" pitchFamily="34" charset="0"/>
                <a:cs typeface="Tahoma" pitchFamily="34" charset="0"/>
              </a:defRPr>
            </a:lvl1pPr>
          </a:lstStyle>
          <a:p>
            <a:fld id="{70D296F1-9C2C-4A50-923C-6B91E17766EC}" type="slidenum">
              <a:rPr lang="ar-SA" altLang="en-US"/>
              <a:pPr/>
              <a:t>‹#›</a:t>
            </a:fld>
            <a:endParaRPr lang="en-US" alt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kumimoji="1" sz="1200" kern="1200">
        <a:solidFill>
          <a:schemeClr val="tx1"/>
        </a:solidFill>
        <a:latin typeface="Arial" charset="0"/>
        <a:ea typeface="+mn-ea"/>
        <a:cs typeface="+mn-cs"/>
      </a:defRPr>
    </a:lvl1pPr>
    <a:lvl2pPr marL="457200" algn="l" rtl="0" fontAlgn="base">
      <a:spcBef>
        <a:spcPct val="30000"/>
      </a:spcBef>
      <a:spcAft>
        <a:spcPct val="0"/>
      </a:spcAft>
      <a:defRPr kumimoji="1" sz="1200" kern="1200">
        <a:solidFill>
          <a:schemeClr val="tx1"/>
        </a:solidFill>
        <a:latin typeface="Arial" charset="0"/>
        <a:ea typeface="+mn-ea"/>
        <a:cs typeface="+mn-cs"/>
      </a:defRPr>
    </a:lvl2pPr>
    <a:lvl3pPr marL="914400" algn="l" rtl="0" fontAlgn="base">
      <a:spcBef>
        <a:spcPct val="30000"/>
      </a:spcBef>
      <a:spcAft>
        <a:spcPct val="0"/>
      </a:spcAft>
      <a:defRPr kumimoji="1" sz="1200" kern="1200">
        <a:solidFill>
          <a:schemeClr val="tx1"/>
        </a:solidFill>
        <a:latin typeface="Arial" charset="0"/>
        <a:ea typeface="+mn-ea"/>
        <a:cs typeface="+mn-cs"/>
      </a:defRPr>
    </a:lvl3pPr>
    <a:lvl4pPr marL="1371600" algn="l" rtl="0" fontAlgn="base">
      <a:spcBef>
        <a:spcPct val="30000"/>
      </a:spcBef>
      <a:spcAft>
        <a:spcPct val="0"/>
      </a:spcAft>
      <a:defRPr kumimoji="1" sz="1200" kern="1200">
        <a:solidFill>
          <a:schemeClr val="tx1"/>
        </a:solidFill>
        <a:latin typeface="Arial" charset="0"/>
        <a:ea typeface="+mn-ea"/>
        <a:cs typeface="+mn-cs"/>
      </a:defRPr>
    </a:lvl4pPr>
    <a:lvl5pPr marL="1828800" algn="l" rtl="0" fontAlgn="base">
      <a:spcBef>
        <a:spcPct val="30000"/>
      </a:spcBef>
      <a:spcAft>
        <a:spcPct val="0"/>
      </a:spcAft>
      <a:defRPr kumimoji="1"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FF85AA0-B44A-4FC3-B773-BE9B5ECAE53B}" type="slidenum">
              <a:rPr lang="ar-SA" altLang="en-US"/>
              <a:pPr/>
              <a:t>1</a:t>
            </a:fld>
            <a:endParaRPr lang="en-US" altLang="en-US"/>
          </a:p>
        </p:txBody>
      </p:sp>
      <p:sp>
        <p:nvSpPr>
          <p:cNvPr id="96258" name="Rectangle 2"/>
          <p:cNvSpPr>
            <a:spLocks noGrp="1" noRot="1" noChangeAspect="1" noChangeArrowheads="1" noTextEdit="1"/>
          </p:cNvSpPr>
          <p:nvPr>
            <p:ph type="sldImg"/>
          </p:nvPr>
        </p:nvSpPr>
        <p:spPr>
          <a:ln/>
        </p:spPr>
      </p:sp>
      <p:sp>
        <p:nvSpPr>
          <p:cNvPr id="96259"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8DA48E9-40FF-464A-93C4-2864EA54D015}" type="slidenum">
              <a:rPr lang="ar-SA" altLang="en-US"/>
              <a:pPr/>
              <a:t>18</a:t>
            </a:fld>
            <a:endParaRPr lang="en-US" altLang="en-US"/>
          </a:p>
        </p:txBody>
      </p:sp>
      <p:sp>
        <p:nvSpPr>
          <p:cNvPr id="321538" name="Rectangle 2"/>
          <p:cNvSpPr>
            <a:spLocks noGrp="1" noRot="1" noChangeAspect="1" noChangeArrowheads="1" noTextEdit="1"/>
          </p:cNvSpPr>
          <p:nvPr>
            <p:ph type="sldImg"/>
          </p:nvPr>
        </p:nvSpPr>
        <p:spPr>
          <a:ln/>
        </p:spPr>
      </p:sp>
      <p:sp>
        <p:nvSpPr>
          <p:cNvPr id="321539"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684FCF8-F343-4905-88E1-197EDECFC166}" type="slidenum">
              <a:rPr lang="ar-SA" altLang="en-US"/>
              <a:pPr/>
              <a:t>19</a:t>
            </a:fld>
            <a:endParaRPr lang="en-US" altLang="en-US"/>
          </a:p>
        </p:txBody>
      </p:sp>
      <p:sp>
        <p:nvSpPr>
          <p:cNvPr id="322562" name="Rectangle 2"/>
          <p:cNvSpPr>
            <a:spLocks noGrp="1" noRot="1" noChangeAspect="1" noChangeArrowheads="1" noTextEdit="1"/>
          </p:cNvSpPr>
          <p:nvPr>
            <p:ph type="sldImg"/>
          </p:nvPr>
        </p:nvSpPr>
        <p:spPr>
          <a:ln/>
        </p:spPr>
      </p:sp>
      <p:sp>
        <p:nvSpPr>
          <p:cNvPr id="322563"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E3E2542-2209-42B5-906E-FD6D7C05D50E}" type="slidenum">
              <a:rPr lang="ar-SA" altLang="en-US"/>
              <a:pPr/>
              <a:t>25</a:t>
            </a:fld>
            <a:endParaRPr lang="en-US" altLang="en-US"/>
          </a:p>
        </p:txBody>
      </p:sp>
      <p:sp>
        <p:nvSpPr>
          <p:cNvPr id="323586" name="Rectangle 2"/>
          <p:cNvSpPr>
            <a:spLocks noGrp="1" noRot="1" noChangeAspect="1" noChangeArrowheads="1" noTextEdit="1"/>
          </p:cNvSpPr>
          <p:nvPr>
            <p:ph type="sldImg"/>
          </p:nvPr>
        </p:nvSpPr>
        <p:spPr>
          <a:ln/>
        </p:spPr>
      </p:sp>
      <p:sp>
        <p:nvSpPr>
          <p:cNvPr id="323587"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8BD76F4-789F-479A-BD6C-485602062265}" type="slidenum">
              <a:rPr lang="ar-SA" altLang="en-US"/>
              <a:pPr/>
              <a:t>30</a:t>
            </a:fld>
            <a:endParaRPr lang="en-US" altLang="en-US"/>
          </a:p>
        </p:txBody>
      </p:sp>
      <p:sp>
        <p:nvSpPr>
          <p:cNvPr id="324610" name="Rectangle 2"/>
          <p:cNvSpPr>
            <a:spLocks noGrp="1" noRot="1" noChangeAspect="1" noChangeArrowheads="1" noTextEdit="1"/>
          </p:cNvSpPr>
          <p:nvPr>
            <p:ph type="sldImg"/>
          </p:nvPr>
        </p:nvSpPr>
        <p:spPr>
          <a:ln/>
        </p:spPr>
      </p:sp>
      <p:sp>
        <p:nvSpPr>
          <p:cNvPr id="324611"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401038C-EB72-4DA4-9D5D-9857FC712758}" type="slidenum">
              <a:rPr lang="ar-SA" altLang="en-US"/>
              <a:pPr/>
              <a:t>31</a:t>
            </a:fld>
            <a:endParaRPr lang="en-US" altLang="en-US"/>
          </a:p>
        </p:txBody>
      </p:sp>
      <p:sp>
        <p:nvSpPr>
          <p:cNvPr id="326658" name="Rectangle 2"/>
          <p:cNvSpPr>
            <a:spLocks noGrp="1" noRot="1" noChangeAspect="1" noChangeArrowheads="1" noTextEdit="1"/>
          </p:cNvSpPr>
          <p:nvPr>
            <p:ph type="sldImg"/>
          </p:nvPr>
        </p:nvSpPr>
        <p:spPr>
          <a:ln/>
        </p:spPr>
      </p:sp>
      <p:sp>
        <p:nvSpPr>
          <p:cNvPr id="326659"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B5D5359-04C7-4DC3-898D-E5E1D08E2A76}" type="slidenum">
              <a:rPr lang="ar-SA" altLang="en-US"/>
              <a:pPr/>
              <a:t>32</a:t>
            </a:fld>
            <a:endParaRPr lang="en-US" altLang="en-US"/>
          </a:p>
        </p:txBody>
      </p:sp>
      <p:sp>
        <p:nvSpPr>
          <p:cNvPr id="327682" name="Rectangle 2"/>
          <p:cNvSpPr>
            <a:spLocks noGrp="1" noRot="1" noChangeAspect="1" noChangeArrowheads="1" noTextEdit="1"/>
          </p:cNvSpPr>
          <p:nvPr>
            <p:ph type="sldImg"/>
          </p:nvPr>
        </p:nvSpPr>
        <p:spPr>
          <a:ln/>
        </p:spPr>
      </p:sp>
      <p:sp>
        <p:nvSpPr>
          <p:cNvPr id="327683"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E35E1EB-4679-4B75-A011-0E25AE127BD5}" type="slidenum">
              <a:rPr lang="ar-SA" altLang="en-US"/>
              <a:pPr/>
              <a:t>33</a:t>
            </a:fld>
            <a:endParaRPr lang="en-US" altLang="en-US"/>
          </a:p>
        </p:txBody>
      </p:sp>
      <p:sp>
        <p:nvSpPr>
          <p:cNvPr id="328706" name="Rectangle 2"/>
          <p:cNvSpPr>
            <a:spLocks noGrp="1" noRot="1" noChangeAspect="1" noChangeArrowheads="1" noTextEdit="1"/>
          </p:cNvSpPr>
          <p:nvPr>
            <p:ph type="sldImg"/>
          </p:nvPr>
        </p:nvSpPr>
        <p:spPr>
          <a:ln/>
        </p:spPr>
      </p:sp>
      <p:sp>
        <p:nvSpPr>
          <p:cNvPr id="328707"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5EC0AFD-D143-4FBC-BEFA-84D9DFAD4CB0}" type="slidenum">
              <a:rPr lang="ar-SA" altLang="en-US"/>
              <a:pPr/>
              <a:t>35</a:t>
            </a:fld>
            <a:endParaRPr lang="en-US" altLang="en-US"/>
          </a:p>
        </p:txBody>
      </p:sp>
      <p:sp>
        <p:nvSpPr>
          <p:cNvPr id="329730" name="Rectangle 2"/>
          <p:cNvSpPr>
            <a:spLocks noGrp="1" noRot="1" noChangeAspect="1" noChangeArrowheads="1" noTextEdit="1"/>
          </p:cNvSpPr>
          <p:nvPr>
            <p:ph type="sldImg"/>
          </p:nvPr>
        </p:nvSpPr>
        <p:spPr>
          <a:ln/>
        </p:spPr>
      </p:sp>
      <p:sp>
        <p:nvSpPr>
          <p:cNvPr id="329731"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64F4F86-B2F1-4972-A942-B4C5358202AA}" type="slidenum">
              <a:rPr lang="ar-SA" altLang="en-US"/>
              <a:pPr/>
              <a:t>36</a:t>
            </a:fld>
            <a:endParaRPr lang="en-US" altLang="en-US"/>
          </a:p>
        </p:txBody>
      </p:sp>
      <p:sp>
        <p:nvSpPr>
          <p:cNvPr id="330754" name="Rectangle 2"/>
          <p:cNvSpPr>
            <a:spLocks noGrp="1" noRot="1" noChangeAspect="1" noChangeArrowheads="1" noTextEdit="1"/>
          </p:cNvSpPr>
          <p:nvPr>
            <p:ph type="sldImg"/>
          </p:nvPr>
        </p:nvSpPr>
        <p:spPr>
          <a:ln/>
        </p:spPr>
      </p:sp>
      <p:sp>
        <p:nvSpPr>
          <p:cNvPr id="330755"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FBD3494-718C-49DF-9D00-871BDE2E53C3}" type="slidenum">
              <a:rPr lang="ar-SA" altLang="en-US"/>
              <a:pPr/>
              <a:t>2</a:t>
            </a:fld>
            <a:endParaRPr lang="en-US" altLang="en-US"/>
          </a:p>
        </p:txBody>
      </p:sp>
      <p:sp>
        <p:nvSpPr>
          <p:cNvPr id="313346" name="Rectangle 2"/>
          <p:cNvSpPr>
            <a:spLocks noGrp="1" noRot="1" noChangeAspect="1" noChangeArrowheads="1" noTextEdit="1"/>
          </p:cNvSpPr>
          <p:nvPr>
            <p:ph type="sldImg"/>
          </p:nvPr>
        </p:nvSpPr>
        <p:spPr>
          <a:ln/>
        </p:spPr>
      </p:sp>
      <p:sp>
        <p:nvSpPr>
          <p:cNvPr id="313347"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E04971D-A7A2-4D65-B2E0-8BA51DE90C07}" type="slidenum">
              <a:rPr lang="ar-SA" altLang="en-US"/>
              <a:pPr/>
              <a:t>3</a:t>
            </a:fld>
            <a:endParaRPr lang="en-US" altLang="en-US"/>
          </a:p>
        </p:txBody>
      </p:sp>
      <p:sp>
        <p:nvSpPr>
          <p:cNvPr id="314370" name="Rectangle 2"/>
          <p:cNvSpPr>
            <a:spLocks noGrp="1" noRot="1" noChangeAspect="1" noChangeArrowheads="1" noTextEdit="1"/>
          </p:cNvSpPr>
          <p:nvPr>
            <p:ph type="sldImg"/>
          </p:nvPr>
        </p:nvSpPr>
        <p:spPr>
          <a:ln/>
        </p:spPr>
      </p:sp>
      <p:sp>
        <p:nvSpPr>
          <p:cNvPr id="314371"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1225C0E-5096-4E19-BAF4-907662897B3D}" type="slidenum">
              <a:rPr lang="ar-SA" altLang="en-US"/>
              <a:pPr/>
              <a:t>7</a:t>
            </a:fld>
            <a:endParaRPr lang="en-US" altLang="en-US"/>
          </a:p>
        </p:txBody>
      </p:sp>
      <p:sp>
        <p:nvSpPr>
          <p:cNvPr id="315394" name="Rectangle 2"/>
          <p:cNvSpPr>
            <a:spLocks noGrp="1" noRot="1" noChangeAspect="1" noChangeArrowheads="1" noTextEdit="1"/>
          </p:cNvSpPr>
          <p:nvPr>
            <p:ph type="sldImg"/>
          </p:nvPr>
        </p:nvSpPr>
        <p:spPr>
          <a:ln/>
        </p:spPr>
      </p:sp>
      <p:sp>
        <p:nvSpPr>
          <p:cNvPr id="315395"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6BD9A3C-C1B4-470D-A445-ECB859D4FFB4}" type="slidenum">
              <a:rPr lang="ar-SA" altLang="en-US"/>
              <a:pPr/>
              <a:t>13</a:t>
            </a:fld>
            <a:endParaRPr lang="en-US" altLang="en-US"/>
          </a:p>
        </p:txBody>
      </p:sp>
      <p:sp>
        <p:nvSpPr>
          <p:cNvPr id="316418" name="Rectangle 2"/>
          <p:cNvSpPr>
            <a:spLocks noGrp="1" noRot="1" noChangeAspect="1" noChangeArrowheads="1" noTextEdit="1"/>
          </p:cNvSpPr>
          <p:nvPr>
            <p:ph type="sldImg"/>
          </p:nvPr>
        </p:nvSpPr>
        <p:spPr>
          <a:ln/>
        </p:spPr>
      </p:sp>
      <p:sp>
        <p:nvSpPr>
          <p:cNvPr id="316419"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38B0B90-CD5B-46EB-82FA-DB3490D16C78}" type="slidenum">
              <a:rPr lang="ar-SA" altLang="en-US"/>
              <a:pPr/>
              <a:t>14</a:t>
            </a:fld>
            <a:endParaRPr lang="en-US" altLang="en-US"/>
          </a:p>
        </p:txBody>
      </p:sp>
      <p:sp>
        <p:nvSpPr>
          <p:cNvPr id="317442" name="Rectangle 2"/>
          <p:cNvSpPr>
            <a:spLocks noGrp="1" noRot="1" noChangeAspect="1" noChangeArrowheads="1" noTextEdit="1"/>
          </p:cNvSpPr>
          <p:nvPr>
            <p:ph type="sldImg"/>
          </p:nvPr>
        </p:nvSpPr>
        <p:spPr>
          <a:ln/>
        </p:spPr>
      </p:sp>
      <p:sp>
        <p:nvSpPr>
          <p:cNvPr id="317443"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A12AC78-87C6-4458-B22D-C9E0173B7576}" type="slidenum">
              <a:rPr lang="ar-SA" altLang="en-US"/>
              <a:pPr/>
              <a:t>15</a:t>
            </a:fld>
            <a:endParaRPr lang="en-US" altLang="en-US"/>
          </a:p>
        </p:txBody>
      </p:sp>
      <p:sp>
        <p:nvSpPr>
          <p:cNvPr id="318466" name="Rectangle 2"/>
          <p:cNvSpPr>
            <a:spLocks noGrp="1" noRot="1" noChangeAspect="1" noChangeArrowheads="1" noTextEdit="1"/>
          </p:cNvSpPr>
          <p:nvPr>
            <p:ph type="sldImg"/>
          </p:nvPr>
        </p:nvSpPr>
        <p:spPr>
          <a:ln/>
        </p:spPr>
      </p:sp>
      <p:sp>
        <p:nvSpPr>
          <p:cNvPr id="318467"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5E91E81-AC22-4056-9A7C-049E321FE792}" type="slidenum">
              <a:rPr lang="ar-SA" altLang="en-US"/>
              <a:pPr/>
              <a:t>16</a:t>
            </a:fld>
            <a:endParaRPr lang="en-US" altLang="en-US"/>
          </a:p>
        </p:txBody>
      </p:sp>
      <p:sp>
        <p:nvSpPr>
          <p:cNvPr id="319490" name="Rectangle 2"/>
          <p:cNvSpPr>
            <a:spLocks noGrp="1" noRot="1" noChangeAspect="1" noChangeArrowheads="1" noTextEdit="1"/>
          </p:cNvSpPr>
          <p:nvPr>
            <p:ph type="sldImg"/>
          </p:nvPr>
        </p:nvSpPr>
        <p:spPr>
          <a:ln/>
        </p:spPr>
      </p:sp>
      <p:sp>
        <p:nvSpPr>
          <p:cNvPr id="319491"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961C24C-927D-4DB9-B23E-3C8D43EBE555}" type="slidenum">
              <a:rPr lang="ar-SA" altLang="en-US"/>
              <a:pPr/>
              <a:t>17</a:t>
            </a:fld>
            <a:endParaRPr lang="en-US" altLang="en-US"/>
          </a:p>
        </p:txBody>
      </p:sp>
      <p:sp>
        <p:nvSpPr>
          <p:cNvPr id="320514" name="Rectangle 2"/>
          <p:cNvSpPr>
            <a:spLocks noGrp="1" noRot="1" noChangeAspect="1" noChangeArrowheads="1" noTextEdit="1"/>
          </p:cNvSpPr>
          <p:nvPr>
            <p:ph type="sldImg"/>
          </p:nvPr>
        </p:nvSpPr>
        <p:spPr>
          <a:ln/>
        </p:spPr>
      </p:sp>
      <p:sp>
        <p:nvSpPr>
          <p:cNvPr id="320515" name="Rectangle 3"/>
          <p:cNvSpPr>
            <a:spLocks noGrp="1" noChangeArrowheads="1"/>
          </p:cNvSpPr>
          <p:nvPr>
            <p:ph type="body" idx="1"/>
          </p:nvPr>
        </p:nvSpPr>
        <p:spPr/>
        <p:txBody>
          <a:bodyP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310274" name="Rectangle 2"/>
          <p:cNvSpPr>
            <a:spLocks noGrp="1" noChangeArrowheads="1"/>
          </p:cNvSpPr>
          <p:nvPr>
            <p:ph type="ctrTitle"/>
          </p:nvPr>
        </p:nvSpPr>
        <p:spPr>
          <a:xfrm>
            <a:off x="685800" y="228600"/>
            <a:ext cx="7772400" cy="1143000"/>
          </a:xfrm>
        </p:spPr>
        <p:txBody>
          <a:bodyPr/>
          <a:lstStyle>
            <a:lvl1pPr>
              <a:defRPr/>
            </a:lvl1pPr>
          </a:lstStyle>
          <a:p>
            <a:r>
              <a:rPr lang="en-US" altLang="ar-SA"/>
              <a:t>Essentials of</a:t>
            </a:r>
            <a:br>
              <a:rPr lang="en-US" altLang="ar-SA"/>
            </a:br>
            <a:r>
              <a:rPr lang="en-US" altLang="ar-SA"/>
              <a:t> Systems Analysis and Design</a:t>
            </a:r>
          </a:p>
        </p:txBody>
      </p:sp>
      <p:sp>
        <p:nvSpPr>
          <p:cNvPr id="310275" name="Rectangle 3" descr="Rectangle: Click to edit Master text styles&#10;Second level&#10;Third level&#10;Fourth level&#10;Fifth level"/>
          <p:cNvSpPr>
            <a:spLocks noGrp="1" noChangeArrowheads="1"/>
          </p:cNvSpPr>
          <p:nvPr>
            <p:ph type="subTitle" idx="1"/>
          </p:nvPr>
        </p:nvSpPr>
        <p:spPr>
          <a:xfrm>
            <a:off x="914400" y="1600200"/>
            <a:ext cx="6400800" cy="1752600"/>
          </a:xfrm>
        </p:spPr>
        <p:txBody>
          <a:bodyPr/>
          <a:lstStyle>
            <a:lvl1pPr marL="0" indent="0">
              <a:buFont typeface="Wingdings" pitchFamily="2" charset="2"/>
              <a:buNone/>
              <a:defRPr/>
            </a:lvl1pPr>
          </a:lstStyle>
          <a:p>
            <a:r>
              <a:rPr lang="en-US" altLang="ar-SA"/>
              <a:t>Joseph S. Valicich</a:t>
            </a:r>
          </a:p>
          <a:p>
            <a:r>
              <a:rPr lang="en-US" altLang="ar-SA"/>
              <a:t>Joey F. George</a:t>
            </a:r>
          </a:p>
          <a:p>
            <a:r>
              <a:rPr lang="en-US" altLang="ar-SA"/>
              <a:t>Jeffrey A. Hoffer</a:t>
            </a:r>
          </a:p>
        </p:txBody>
      </p:sp>
      <p:sp>
        <p:nvSpPr>
          <p:cNvPr id="310276" name="Rectangle 4"/>
          <p:cNvSpPr>
            <a:spLocks noGrp="1" noChangeArrowheads="1"/>
          </p:cNvSpPr>
          <p:nvPr>
            <p:ph type="dt" sz="quarter" idx="2"/>
          </p:nvPr>
        </p:nvSpPr>
        <p:spPr/>
        <p:txBody>
          <a:bodyPr/>
          <a:lstStyle>
            <a:lvl1pPr>
              <a:defRPr/>
            </a:lvl1pPr>
          </a:lstStyle>
          <a:p>
            <a:endParaRPr lang="en-US" altLang="en-US"/>
          </a:p>
        </p:txBody>
      </p:sp>
      <p:sp>
        <p:nvSpPr>
          <p:cNvPr id="310277" name="Rectangle 5"/>
          <p:cNvSpPr>
            <a:spLocks noGrp="1" noChangeArrowheads="1"/>
          </p:cNvSpPr>
          <p:nvPr>
            <p:ph type="ftr" sz="quarter" idx="3"/>
          </p:nvPr>
        </p:nvSpPr>
        <p:spPr>
          <a:xfrm>
            <a:off x="2895600" y="6172200"/>
            <a:ext cx="4267200" cy="457200"/>
          </a:xfrm>
        </p:spPr>
        <p:txBody>
          <a:bodyPr/>
          <a:lstStyle>
            <a:lvl1pPr>
              <a:defRPr sz="2000"/>
            </a:lvl1pPr>
          </a:lstStyle>
          <a:p>
            <a:r>
              <a:rPr lang="en-US" altLang="en-US"/>
              <a:t>Cis339</a:t>
            </a:r>
          </a:p>
        </p:txBody>
      </p:sp>
      <p:grpSp>
        <p:nvGrpSpPr>
          <p:cNvPr id="310278" name="Group 6"/>
          <p:cNvGrpSpPr>
            <a:grpSpLocks/>
          </p:cNvGrpSpPr>
          <p:nvPr/>
        </p:nvGrpSpPr>
        <p:grpSpPr bwMode="auto">
          <a:xfrm>
            <a:off x="4763" y="887413"/>
            <a:ext cx="6654800" cy="2851150"/>
            <a:chOff x="3" y="559"/>
            <a:chExt cx="4192" cy="1796"/>
          </a:xfrm>
        </p:grpSpPr>
        <p:sp>
          <p:nvSpPr>
            <p:cNvPr id="310279" name="Line 7"/>
            <p:cNvSpPr>
              <a:spLocks noChangeShapeType="1"/>
            </p:cNvSpPr>
            <p:nvPr/>
          </p:nvSpPr>
          <p:spPr bwMode="ltGray">
            <a:xfrm>
              <a:off x="506" y="559"/>
              <a:ext cx="0" cy="1796"/>
            </a:xfrm>
            <a:prstGeom prst="line">
              <a:avLst/>
            </a:prstGeom>
            <a:noFill/>
            <a:ln w="9525">
              <a:solidFill>
                <a:schemeClr val="hlink"/>
              </a:solidFill>
              <a:round/>
              <a:headEnd/>
              <a:tailEnd/>
            </a:ln>
            <a:effectLst/>
          </p:spPr>
          <p:txBody>
            <a:bodyPr wrap="none" anchor="ctr"/>
            <a:lstStyle/>
            <a:p>
              <a:endParaRPr lang="en-US"/>
            </a:p>
          </p:txBody>
        </p:sp>
        <p:sp>
          <p:nvSpPr>
            <p:cNvPr id="310280" name="Line 8"/>
            <p:cNvSpPr>
              <a:spLocks noChangeShapeType="1"/>
            </p:cNvSpPr>
            <p:nvPr/>
          </p:nvSpPr>
          <p:spPr bwMode="ltGray">
            <a:xfrm flipH="1" flipV="1">
              <a:off x="3" y="1924"/>
              <a:ext cx="3211" cy="1"/>
            </a:xfrm>
            <a:prstGeom prst="line">
              <a:avLst/>
            </a:prstGeom>
            <a:noFill/>
            <a:ln w="9525">
              <a:solidFill>
                <a:schemeClr val="hlink"/>
              </a:solidFill>
              <a:round/>
              <a:headEnd/>
              <a:tailEnd/>
            </a:ln>
            <a:effectLst/>
          </p:spPr>
          <p:txBody>
            <a:bodyPr wrap="none" anchor="ctr"/>
            <a:lstStyle/>
            <a:p>
              <a:endParaRPr lang="en-US"/>
            </a:p>
          </p:txBody>
        </p:sp>
        <p:sp>
          <p:nvSpPr>
            <p:cNvPr id="310281" name="Line 9"/>
            <p:cNvSpPr>
              <a:spLocks noChangeShapeType="1"/>
            </p:cNvSpPr>
            <p:nvPr/>
          </p:nvSpPr>
          <p:spPr bwMode="ltGray">
            <a:xfrm flipH="1" flipV="1">
              <a:off x="384" y="938"/>
              <a:ext cx="3811" cy="1"/>
            </a:xfrm>
            <a:prstGeom prst="line">
              <a:avLst/>
            </a:prstGeom>
            <a:noFill/>
            <a:ln w="9525">
              <a:solidFill>
                <a:schemeClr val="hlink"/>
              </a:solidFill>
              <a:round/>
              <a:headEnd/>
              <a:tailEnd/>
            </a:ln>
            <a:effectLst/>
          </p:spPr>
          <p:txBody>
            <a:bodyPr wrap="none" anchor="ctr"/>
            <a:lstStyle/>
            <a:p>
              <a:endParaRPr lang="en-US"/>
            </a:p>
          </p:txBody>
        </p:sp>
        <p:sp>
          <p:nvSpPr>
            <p:cNvPr id="310282" name="Arc 10"/>
            <p:cNvSpPr>
              <a:spLocks/>
            </p:cNvSpPr>
            <p:nvPr/>
          </p:nvSpPr>
          <p:spPr bwMode="ltGray">
            <a:xfrm rot="16200000" flipH="1">
              <a:off x="426" y="860"/>
              <a:ext cx="156" cy="157"/>
            </a:xfrm>
            <a:custGeom>
              <a:avLst/>
              <a:gdLst>
                <a:gd name="G0" fmla="+- 21595 0 0"/>
                <a:gd name="G1" fmla="+- 21600 0 0"/>
                <a:gd name="G2" fmla="+- 21600 0 0"/>
                <a:gd name="T0" fmla="*/ 21114 w 43195"/>
                <a:gd name="T1" fmla="*/ 5 h 43200"/>
                <a:gd name="T2" fmla="*/ 0 w 43195"/>
                <a:gd name="T3" fmla="*/ 22056 h 43200"/>
                <a:gd name="T4" fmla="*/ 21595 w 43195"/>
                <a:gd name="T5" fmla="*/ 21600 h 43200"/>
              </a:gdLst>
              <a:ahLst/>
              <a:cxnLst>
                <a:cxn ang="0">
                  <a:pos x="T0" y="T1"/>
                </a:cxn>
                <a:cxn ang="0">
                  <a:pos x="T2" y="T3"/>
                </a:cxn>
                <a:cxn ang="0">
                  <a:pos x="T4" y="T5"/>
                </a:cxn>
              </a:cxnLst>
              <a:rect l="0" t="0" r="r" b="b"/>
              <a:pathLst>
                <a:path w="43195" h="43200" fill="none"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path>
                <a:path w="43195" h="43200" stroke="0"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lnTo>
                    <a:pt x="21595" y="21600"/>
                  </a:lnTo>
                  <a:close/>
                </a:path>
              </a:pathLst>
            </a:custGeom>
            <a:noFill/>
            <a:ln w="9525">
              <a:solidFill>
                <a:schemeClr val="hlink"/>
              </a:solidFill>
              <a:round/>
              <a:headEnd/>
              <a:tailEnd/>
            </a:ln>
            <a:effectLst/>
          </p:spPr>
          <p:txBody>
            <a:bodyPr wrap="none" anchor="ctr"/>
            <a:lstStyle/>
            <a:p>
              <a:endParaRPr lang="en-US"/>
            </a:p>
          </p:txBody>
        </p:sp>
      </p:grpSp>
      <p:grpSp>
        <p:nvGrpSpPr>
          <p:cNvPr id="310283" name="Group 11"/>
          <p:cNvGrpSpPr>
            <a:grpSpLocks/>
          </p:cNvGrpSpPr>
          <p:nvPr/>
        </p:nvGrpSpPr>
        <p:grpSpPr bwMode="auto">
          <a:xfrm>
            <a:off x="2349500" y="3098800"/>
            <a:ext cx="6045200" cy="2876550"/>
            <a:chOff x="1480" y="1952"/>
            <a:chExt cx="3808" cy="1812"/>
          </a:xfrm>
        </p:grpSpPr>
        <p:sp>
          <p:nvSpPr>
            <p:cNvPr id="310284" name="Line 12"/>
            <p:cNvSpPr>
              <a:spLocks noChangeShapeType="1"/>
            </p:cNvSpPr>
            <p:nvPr/>
          </p:nvSpPr>
          <p:spPr bwMode="ltGray">
            <a:xfrm flipV="1">
              <a:off x="1480" y="3442"/>
              <a:ext cx="3808" cy="0"/>
            </a:xfrm>
            <a:prstGeom prst="line">
              <a:avLst/>
            </a:prstGeom>
            <a:noFill/>
            <a:ln w="9525">
              <a:solidFill>
                <a:schemeClr val="hlink"/>
              </a:solidFill>
              <a:round/>
              <a:headEnd/>
              <a:tailEnd/>
            </a:ln>
            <a:effectLst/>
          </p:spPr>
          <p:txBody>
            <a:bodyPr wrap="none" anchor="ctr"/>
            <a:lstStyle/>
            <a:p>
              <a:endParaRPr lang="en-US"/>
            </a:p>
          </p:txBody>
        </p:sp>
        <p:sp>
          <p:nvSpPr>
            <p:cNvPr id="310285" name="Line 13"/>
            <p:cNvSpPr>
              <a:spLocks noChangeShapeType="1"/>
            </p:cNvSpPr>
            <p:nvPr/>
          </p:nvSpPr>
          <p:spPr bwMode="ltGray">
            <a:xfrm flipH="1">
              <a:off x="5172" y="1952"/>
              <a:ext cx="0" cy="1812"/>
            </a:xfrm>
            <a:prstGeom prst="line">
              <a:avLst/>
            </a:prstGeom>
            <a:noFill/>
            <a:ln w="9525">
              <a:solidFill>
                <a:schemeClr val="hlink"/>
              </a:solidFill>
              <a:round/>
              <a:headEnd/>
              <a:tailEnd/>
            </a:ln>
            <a:effectLst/>
          </p:spPr>
          <p:txBody>
            <a:bodyPr wrap="none" anchor="ctr"/>
            <a:lstStyle/>
            <a:p>
              <a:endParaRPr lang="en-US"/>
            </a:p>
          </p:txBody>
        </p:sp>
        <p:sp>
          <p:nvSpPr>
            <p:cNvPr id="310286" name="Arc 14"/>
            <p:cNvSpPr>
              <a:spLocks/>
            </p:cNvSpPr>
            <p:nvPr/>
          </p:nvSpPr>
          <p:spPr bwMode="ltGray">
            <a:xfrm rot="5400000">
              <a:off x="5097" y="3346"/>
              <a:ext cx="156" cy="157"/>
            </a:xfrm>
            <a:custGeom>
              <a:avLst/>
              <a:gdLst>
                <a:gd name="G0" fmla="+- 21595 0 0"/>
                <a:gd name="G1" fmla="+- 21600 0 0"/>
                <a:gd name="G2" fmla="+- 21600 0 0"/>
                <a:gd name="T0" fmla="*/ 21114 w 43195"/>
                <a:gd name="T1" fmla="*/ 5 h 43200"/>
                <a:gd name="T2" fmla="*/ 0 w 43195"/>
                <a:gd name="T3" fmla="*/ 22056 h 43200"/>
                <a:gd name="T4" fmla="*/ 21595 w 43195"/>
                <a:gd name="T5" fmla="*/ 21600 h 43200"/>
              </a:gdLst>
              <a:ahLst/>
              <a:cxnLst>
                <a:cxn ang="0">
                  <a:pos x="T0" y="T1"/>
                </a:cxn>
                <a:cxn ang="0">
                  <a:pos x="T2" y="T3"/>
                </a:cxn>
                <a:cxn ang="0">
                  <a:pos x="T4" y="T5"/>
                </a:cxn>
              </a:cxnLst>
              <a:rect l="0" t="0" r="r" b="b"/>
              <a:pathLst>
                <a:path w="43195" h="43200" fill="none"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path>
                <a:path w="43195" h="43200" stroke="0"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lnTo>
                    <a:pt x="21595" y="21600"/>
                  </a:lnTo>
                  <a:close/>
                </a:path>
              </a:pathLst>
            </a:custGeom>
            <a:noFill/>
            <a:ln w="9525">
              <a:solidFill>
                <a:schemeClr val="hlink"/>
              </a:solidFill>
              <a:round/>
              <a:headEnd/>
              <a:tailEnd/>
            </a:ln>
            <a:effectLst/>
          </p:spPr>
          <p:txBody>
            <a:bodyPr wrap="none" anchor="ctr"/>
            <a:lstStyle/>
            <a:p>
              <a:endParaRPr lang="en-US"/>
            </a:p>
          </p:txBody>
        </p:sp>
      </p:grpSp>
    </p:spTree>
  </p:cSld>
  <p:clrMapOvr>
    <a:masterClrMapping/>
  </p:clrMapOv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r>
              <a:rPr lang="en-US" altLang="en-US"/>
              <a:t>Cis339</a:t>
            </a:r>
          </a:p>
        </p:txBody>
      </p:sp>
      <p:sp>
        <p:nvSpPr>
          <p:cNvPr id="6" name="Slide Number Placeholder 5"/>
          <p:cNvSpPr>
            <a:spLocks noGrp="1"/>
          </p:cNvSpPr>
          <p:nvPr>
            <p:ph type="sldNum" sz="quarter" idx="12"/>
          </p:nvPr>
        </p:nvSpPr>
        <p:spPr/>
        <p:txBody>
          <a:bodyPr/>
          <a:lstStyle>
            <a:lvl1pPr>
              <a:defRPr/>
            </a:lvl1pPr>
          </a:lstStyle>
          <a:p>
            <a:fld id="{3250F0D5-C4EF-4AE5-8A46-85491C686454}" type="slidenum">
              <a:rPr lang="ar-SA" altLang="en-US"/>
              <a:pPr/>
              <a:t>‹#›</a:t>
            </a:fld>
            <a:endParaRPr lang="en-US" alt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10350" y="304800"/>
            <a:ext cx="2000250" cy="5715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304800"/>
            <a:ext cx="5848350" cy="5715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r>
              <a:rPr lang="en-US" altLang="en-US"/>
              <a:t>Cis339</a:t>
            </a:r>
          </a:p>
        </p:txBody>
      </p:sp>
      <p:sp>
        <p:nvSpPr>
          <p:cNvPr id="6" name="Slide Number Placeholder 5"/>
          <p:cNvSpPr>
            <a:spLocks noGrp="1"/>
          </p:cNvSpPr>
          <p:nvPr>
            <p:ph type="sldNum" sz="quarter" idx="12"/>
          </p:nvPr>
        </p:nvSpPr>
        <p:spPr/>
        <p:txBody>
          <a:bodyPr/>
          <a:lstStyle>
            <a:lvl1pPr>
              <a:defRPr/>
            </a:lvl1pPr>
          </a:lstStyle>
          <a:p>
            <a:fld id="{C76D6F5B-1A2A-4D61-B4B8-15A302975AC2}" type="slidenum">
              <a:rPr lang="ar-SA" altLang="en-US"/>
              <a:pPr/>
              <a:t>‹#›</a:t>
            </a:fld>
            <a:endParaRPr lang="en-US" alt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r>
              <a:rPr lang="en-US" altLang="en-US"/>
              <a:t>Cis339</a:t>
            </a:r>
          </a:p>
        </p:txBody>
      </p:sp>
      <p:sp>
        <p:nvSpPr>
          <p:cNvPr id="6" name="Slide Number Placeholder 5"/>
          <p:cNvSpPr>
            <a:spLocks noGrp="1"/>
          </p:cNvSpPr>
          <p:nvPr>
            <p:ph type="sldNum" sz="quarter" idx="12"/>
          </p:nvPr>
        </p:nvSpPr>
        <p:spPr/>
        <p:txBody>
          <a:bodyPr/>
          <a:lstStyle>
            <a:lvl1pPr>
              <a:defRPr/>
            </a:lvl1pPr>
          </a:lstStyle>
          <a:p>
            <a:fld id="{2C20A892-BBC8-4FA6-BC74-61AF8DC13AE8}" type="slidenum">
              <a:rPr lang="ar-SA" altLang="en-US"/>
              <a:pPr/>
              <a:t>‹#›</a:t>
            </a:fld>
            <a:endParaRPr lang="en-US" altLang="en-US"/>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r>
              <a:rPr lang="en-US" altLang="en-US"/>
              <a:t>Cis339</a:t>
            </a:r>
          </a:p>
        </p:txBody>
      </p:sp>
      <p:sp>
        <p:nvSpPr>
          <p:cNvPr id="6" name="Slide Number Placeholder 5"/>
          <p:cNvSpPr>
            <a:spLocks noGrp="1"/>
          </p:cNvSpPr>
          <p:nvPr>
            <p:ph type="sldNum" sz="quarter" idx="12"/>
          </p:nvPr>
        </p:nvSpPr>
        <p:spPr/>
        <p:txBody>
          <a:bodyPr/>
          <a:lstStyle>
            <a:lvl1pPr>
              <a:defRPr/>
            </a:lvl1pPr>
          </a:lstStyle>
          <a:p>
            <a:fld id="{A7B82D8E-A447-495C-B622-E32D0327CF98}" type="slidenum">
              <a:rPr lang="ar-SA" altLang="en-US"/>
              <a:pPr/>
              <a:t>‹#›</a:t>
            </a:fld>
            <a:endParaRPr lang="en-US" altLang="en-US"/>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9050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800600" y="19050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ltLang="en-US"/>
          </a:p>
        </p:txBody>
      </p:sp>
      <p:sp>
        <p:nvSpPr>
          <p:cNvPr id="6" name="Footer Placeholder 5"/>
          <p:cNvSpPr>
            <a:spLocks noGrp="1"/>
          </p:cNvSpPr>
          <p:nvPr>
            <p:ph type="ftr" sz="quarter" idx="11"/>
          </p:nvPr>
        </p:nvSpPr>
        <p:spPr/>
        <p:txBody>
          <a:bodyPr/>
          <a:lstStyle>
            <a:lvl1pPr>
              <a:defRPr/>
            </a:lvl1pPr>
          </a:lstStyle>
          <a:p>
            <a:r>
              <a:rPr lang="en-US" altLang="en-US"/>
              <a:t>Cis339</a:t>
            </a:r>
          </a:p>
        </p:txBody>
      </p:sp>
      <p:sp>
        <p:nvSpPr>
          <p:cNvPr id="7" name="Slide Number Placeholder 6"/>
          <p:cNvSpPr>
            <a:spLocks noGrp="1"/>
          </p:cNvSpPr>
          <p:nvPr>
            <p:ph type="sldNum" sz="quarter" idx="12"/>
          </p:nvPr>
        </p:nvSpPr>
        <p:spPr/>
        <p:txBody>
          <a:bodyPr/>
          <a:lstStyle>
            <a:lvl1pPr>
              <a:defRPr/>
            </a:lvl1pPr>
          </a:lstStyle>
          <a:p>
            <a:fld id="{775F3286-6782-4722-AC2F-43B25F04A394}" type="slidenum">
              <a:rPr lang="ar-SA" altLang="en-US"/>
              <a:pPr/>
              <a:t>‹#›</a:t>
            </a:fld>
            <a:endParaRPr lang="en-US" alt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ltLang="en-US"/>
          </a:p>
        </p:txBody>
      </p:sp>
      <p:sp>
        <p:nvSpPr>
          <p:cNvPr id="8" name="Footer Placeholder 7"/>
          <p:cNvSpPr>
            <a:spLocks noGrp="1"/>
          </p:cNvSpPr>
          <p:nvPr>
            <p:ph type="ftr" sz="quarter" idx="11"/>
          </p:nvPr>
        </p:nvSpPr>
        <p:spPr/>
        <p:txBody>
          <a:bodyPr/>
          <a:lstStyle>
            <a:lvl1pPr>
              <a:defRPr/>
            </a:lvl1pPr>
          </a:lstStyle>
          <a:p>
            <a:r>
              <a:rPr lang="en-US" altLang="en-US"/>
              <a:t>Cis339</a:t>
            </a:r>
          </a:p>
        </p:txBody>
      </p:sp>
      <p:sp>
        <p:nvSpPr>
          <p:cNvPr id="9" name="Slide Number Placeholder 8"/>
          <p:cNvSpPr>
            <a:spLocks noGrp="1"/>
          </p:cNvSpPr>
          <p:nvPr>
            <p:ph type="sldNum" sz="quarter" idx="12"/>
          </p:nvPr>
        </p:nvSpPr>
        <p:spPr/>
        <p:txBody>
          <a:bodyPr/>
          <a:lstStyle>
            <a:lvl1pPr>
              <a:defRPr/>
            </a:lvl1pPr>
          </a:lstStyle>
          <a:p>
            <a:fld id="{0D9B0C0D-8163-48D2-9F04-FAF824A5EC1A}" type="slidenum">
              <a:rPr lang="ar-SA" altLang="en-US"/>
              <a:pPr/>
              <a:t>‹#›</a:t>
            </a:fld>
            <a:endParaRPr lang="en-US" alt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ltLang="en-US"/>
          </a:p>
        </p:txBody>
      </p:sp>
      <p:sp>
        <p:nvSpPr>
          <p:cNvPr id="4" name="Footer Placeholder 3"/>
          <p:cNvSpPr>
            <a:spLocks noGrp="1"/>
          </p:cNvSpPr>
          <p:nvPr>
            <p:ph type="ftr" sz="quarter" idx="11"/>
          </p:nvPr>
        </p:nvSpPr>
        <p:spPr/>
        <p:txBody>
          <a:bodyPr/>
          <a:lstStyle>
            <a:lvl1pPr>
              <a:defRPr/>
            </a:lvl1pPr>
          </a:lstStyle>
          <a:p>
            <a:r>
              <a:rPr lang="en-US" altLang="en-US"/>
              <a:t>Cis339</a:t>
            </a:r>
          </a:p>
        </p:txBody>
      </p:sp>
      <p:sp>
        <p:nvSpPr>
          <p:cNvPr id="5" name="Slide Number Placeholder 4"/>
          <p:cNvSpPr>
            <a:spLocks noGrp="1"/>
          </p:cNvSpPr>
          <p:nvPr>
            <p:ph type="sldNum" sz="quarter" idx="12"/>
          </p:nvPr>
        </p:nvSpPr>
        <p:spPr/>
        <p:txBody>
          <a:bodyPr/>
          <a:lstStyle>
            <a:lvl1pPr>
              <a:defRPr/>
            </a:lvl1pPr>
          </a:lstStyle>
          <a:p>
            <a:fld id="{A764E8DF-C065-45DE-AF96-8709BFF16686}" type="slidenum">
              <a:rPr lang="ar-SA" altLang="en-US"/>
              <a:pPr/>
              <a:t>‹#›</a:t>
            </a:fld>
            <a:endParaRPr lang="en-US" alt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ltLang="en-US"/>
          </a:p>
        </p:txBody>
      </p:sp>
      <p:sp>
        <p:nvSpPr>
          <p:cNvPr id="3" name="Footer Placeholder 2"/>
          <p:cNvSpPr>
            <a:spLocks noGrp="1"/>
          </p:cNvSpPr>
          <p:nvPr>
            <p:ph type="ftr" sz="quarter" idx="11"/>
          </p:nvPr>
        </p:nvSpPr>
        <p:spPr/>
        <p:txBody>
          <a:bodyPr/>
          <a:lstStyle>
            <a:lvl1pPr>
              <a:defRPr/>
            </a:lvl1pPr>
          </a:lstStyle>
          <a:p>
            <a:r>
              <a:rPr lang="en-US" altLang="en-US"/>
              <a:t>Cis339</a:t>
            </a:r>
          </a:p>
        </p:txBody>
      </p:sp>
      <p:sp>
        <p:nvSpPr>
          <p:cNvPr id="4" name="Slide Number Placeholder 3"/>
          <p:cNvSpPr>
            <a:spLocks noGrp="1"/>
          </p:cNvSpPr>
          <p:nvPr>
            <p:ph type="sldNum" sz="quarter" idx="12"/>
          </p:nvPr>
        </p:nvSpPr>
        <p:spPr/>
        <p:txBody>
          <a:bodyPr/>
          <a:lstStyle>
            <a:lvl1pPr>
              <a:defRPr/>
            </a:lvl1pPr>
          </a:lstStyle>
          <a:p>
            <a:fld id="{4E44B029-E3D0-43CE-B5D0-2963B6FD60DA}" type="slidenum">
              <a:rPr lang="ar-SA" altLang="en-US"/>
              <a:pPr/>
              <a:t>‹#›</a:t>
            </a:fld>
            <a:endParaRPr lang="en-US" alt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a:p>
        </p:txBody>
      </p:sp>
      <p:sp>
        <p:nvSpPr>
          <p:cNvPr id="6" name="Footer Placeholder 5"/>
          <p:cNvSpPr>
            <a:spLocks noGrp="1"/>
          </p:cNvSpPr>
          <p:nvPr>
            <p:ph type="ftr" sz="quarter" idx="11"/>
          </p:nvPr>
        </p:nvSpPr>
        <p:spPr/>
        <p:txBody>
          <a:bodyPr/>
          <a:lstStyle>
            <a:lvl1pPr>
              <a:defRPr/>
            </a:lvl1pPr>
          </a:lstStyle>
          <a:p>
            <a:r>
              <a:rPr lang="en-US" altLang="en-US"/>
              <a:t>Cis339</a:t>
            </a:r>
          </a:p>
        </p:txBody>
      </p:sp>
      <p:sp>
        <p:nvSpPr>
          <p:cNvPr id="7" name="Slide Number Placeholder 6"/>
          <p:cNvSpPr>
            <a:spLocks noGrp="1"/>
          </p:cNvSpPr>
          <p:nvPr>
            <p:ph type="sldNum" sz="quarter" idx="12"/>
          </p:nvPr>
        </p:nvSpPr>
        <p:spPr/>
        <p:txBody>
          <a:bodyPr/>
          <a:lstStyle>
            <a:lvl1pPr>
              <a:defRPr/>
            </a:lvl1pPr>
          </a:lstStyle>
          <a:p>
            <a:fld id="{05CDCCEA-2BF1-415B-A15A-82682011D9B2}" type="slidenum">
              <a:rPr lang="ar-SA" altLang="en-US"/>
              <a:pPr/>
              <a:t>‹#›</a:t>
            </a:fld>
            <a:endParaRPr lang="en-US" alt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a:p>
        </p:txBody>
      </p:sp>
      <p:sp>
        <p:nvSpPr>
          <p:cNvPr id="6" name="Footer Placeholder 5"/>
          <p:cNvSpPr>
            <a:spLocks noGrp="1"/>
          </p:cNvSpPr>
          <p:nvPr>
            <p:ph type="ftr" sz="quarter" idx="11"/>
          </p:nvPr>
        </p:nvSpPr>
        <p:spPr/>
        <p:txBody>
          <a:bodyPr/>
          <a:lstStyle>
            <a:lvl1pPr>
              <a:defRPr/>
            </a:lvl1pPr>
          </a:lstStyle>
          <a:p>
            <a:r>
              <a:rPr lang="en-US" altLang="en-US"/>
              <a:t>Cis339</a:t>
            </a:r>
          </a:p>
        </p:txBody>
      </p:sp>
      <p:sp>
        <p:nvSpPr>
          <p:cNvPr id="7" name="Slide Number Placeholder 6"/>
          <p:cNvSpPr>
            <a:spLocks noGrp="1"/>
          </p:cNvSpPr>
          <p:nvPr>
            <p:ph type="sldNum" sz="quarter" idx="12"/>
          </p:nvPr>
        </p:nvSpPr>
        <p:spPr/>
        <p:txBody>
          <a:bodyPr/>
          <a:lstStyle>
            <a:lvl1pPr>
              <a:defRPr/>
            </a:lvl1pPr>
          </a:lstStyle>
          <a:p>
            <a:fld id="{8241DC69-931B-4B0F-82DE-C9801CE8E5CD}" type="slidenum">
              <a:rPr lang="ar-SA" altLang="en-US"/>
              <a:pPr/>
              <a:t>‹#›</a:t>
            </a:fld>
            <a:endParaRPr lang="en-US" alt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9250" name="Rectangle 2"/>
          <p:cNvSpPr>
            <a:spLocks noGrp="1" noChangeArrowheads="1"/>
          </p:cNvSpPr>
          <p:nvPr>
            <p:ph type="title"/>
          </p:nvPr>
        </p:nvSpPr>
        <p:spPr bwMode="auto">
          <a:xfrm>
            <a:off x="609600" y="304800"/>
            <a:ext cx="7772400" cy="11430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lvl="0"/>
            <a:r>
              <a:rPr lang="en-US" altLang="ar-SA" smtClean="0"/>
              <a:t>Click to edit Master title style</a:t>
            </a:r>
          </a:p>
        </p:txBody>
      </p:sp>
      <p:sp>
        <p:nvSpPr>
          <p:cNvPr id="309251" name="Rectangle 3" descr="Rectangle: Click to edit Master text styles&#10;Second level&#10;Third level&#10;Fourth level&#10;Fifth level"/>
          <p:cNvSpPr>
            <a:spLocks noGrp="1" noChangeArrowheads="1"/>
          </p:cNvSpPr>
          <p:nvPr>
            <p:ph type="body" idx="1"/>
          </p:nvPr>
        </p:nvSpPr>
        <p:spPr bwMode="auto">
          <a:xfrm>
            <a:off x="838200" y="1905000"/>
            <a:ext cx="7772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ar-SA" smtClean="0"/>
              <a:t>Click to edit Master text styles</a:t>
            </a:r>
          </a:p>
          <a:p>
            <a:pPr lvl="1"/>
            <a:r>
              <a:rPr lang="en-US" altLang="ar-SA" smtClean="0"/>
              <a:t>Second level</a:t>
            </a:r>
          </a:p>
          <a:p>
            <a:pPr lvl="2"/>
            <a:r>
              <a:rPr lang="en-US" altLang="ar-SA" smtClean="0"/>
              <a:t>Third level</a:t>
            </a:r>
          </a:p>
          <a:p>
            <a:pPr lvl="3"/>
            <a:r>
              <a:rPr lang="en-US" altLang="ar-SA" smtClean="0"/>
              <a:t>Fourth level</a:t>
            </a:r>
          </a:p>
          <a:p>
            <a:pPr lvl="4"/>
            <a:r>
              <a:rPr lang="en-US" altLang="ar-SA" smtClean="0"/>
              <a:t>Fifth level</a:t>
            </a:r>
          </a:p>
        </p:txBody>
      </p:sp>
      <p:sp>
        <p:nvSpPr>
          <p:cNvPr id="309252"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spcBef>
                <a:spcPct val="0"/>
              </a:spcBef>
              <a:buClrTx/>
              <a:buSzTx/>
              <a:buFontTx/>
              <a:buNone/>
              <a:defRPr sz="1400">
                <a:latin typeface="Tahoma" pitchFamily="34" charset="0"/>
              </a:defRPr>
            </a:lvl1pPr>
          </a:lstStyle>
          <a:p>
            <a:endParaRPr lang="en-US" altLang="en-US"/>
          </a:p>
        </p:txBody>
      </p:sp>
      <p:sp>
        <p:nvSpPr>
          <p:cNvPr id="309253"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spcBef>
                <a:spcPct val="0"/>
              </a:spcBef>
              <a:buClrTx/>
              <a:buSzTx/>
              <a:buFontTx/>
              <a:buNone/>
              <a:defRPr sz="2800"/>
            </a:lvl1pPr>
          </a:lstStyle>
          <a:p>
            <a:r>
              <a:rPr lang="en-US" altLang="en-US"/>
              <a:t>Cis339</a:t>
            </a:r>
          </a:p>
        </p:txBody>
      </p:sp>
      <p:sp>
        <p:nvSpPr>
          <p:cNvPr id="309254"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spcBef>
                <a:spcPct val="0"/>
              </a:spcBef>
              <a:buClrTx/>
              <a:buSzTx/>
              <a:buFontTx/>
              <a:buNone/>
              <a:defRPr sz="1400">
                <a:latin typeface="Tahoma" pitchFamily="34" charset="0"/>
                <a:cs typeface="Tahoma" pitchFamily="34" charset="0"/>
              </a:defRPr>
            </a:lvl1pPr>
          </a:lstStyle>
          <a:p>
            <a:fld id="{FF7F9D4C-4580-4203-9F38-80ED50921BA6}" type="slidenum">
              <a:rPr lang="ar-SA" altLang="en-US"/>
              <a:pPr/>
              <a:t>‹#›</a:t>
            </a:fld>
            <a:endParaRPr lang="en-US" altLang="en-US"/>
          </a:p>
        </p:txBody>
      </p:sp>
      <p:sp>
        <p:nvSpPr>
          <p:cNvPr id="309255" name="AutoShape 7">
            <a:hlinkClick r:id="" action="ppaction://hlinkshowjump?jump=previousslide" highlightClick="1"/>
          </p:cNvPr>
          <p:cNvSpPr>
            <a:spLocks noChangeArrowheads="1"/>
          </p:cNvSpPr>
          <p:nvPr/>
        </p:nvSpPr>
        <p:spPr bwMode="auto">
          <a:xfrm>
            <a:off x="7543800" y="6248400"/>
            <a:ext cx="533400" cy="609600"/>
          </a:xfrm>
          <a:prstGeom prst="actionButtonBackPrevious">
            <a:avLst/>
          </a:prstGeom>
          <a:solidFill>
            <a:srgbClr val="B2B2B2">
              <a:alpha val="50000"/>
            </a:srgbClr>
          </a:solidFill>
          <a:ln w="12700">
            <a:solidFill>
              <a:srgbClr val="3333CC"/>
            </a:solidFill>
            <a:miter lim="800000"/>
            <a:headEnd/>
            <a:tailEnd/>
          </a:ln>
          <a:effectLst>
            <a:outerShdw dist="45791" dir="2021404" algn="ctr" rotWithShape="0">
              <a:srgbClr val="9999FF"/>
            </a:outerShdw>
          </a:effectLst>
        </p:spPr>
        <p:txBody>
          <a:bodyPr wrap="none" anchor="ctr"/>
          <a:lstStyle/>
          <a:p>
            <a:endParaRPr lang="en-US"/>
          </a:p>
        </p:txBody>
      </p:sp>
      <p:sp>
        <p:nvSpPr>
          <p:cNvPr id="309256" name="AutoShape 8">
            <a:hlinkClick r:id="" action="ppaction://hlinkshowjump?jump=nextslide" highlightClick="1"/>
          </p:cNvPr>
          <p:cNvSpPr>
            <a:spLocks noChangeArrowheads="1"/>
          </p:cNvSpPr>
          <p:nvPr/>
        </p:nvSpPr>
        <p:spPr bwMode="auto">
          <a:xfrm>
            <a:off x="8153400" y="6248400"/>
            <a:ext cx="533400" cy="609600"/>
          </a:xfrm>
          <a:prstGeom prst="actionButtonForwardNext">
            <a:avLst/>
          </a:prstGeom>
          <a:solidFill>
            <a:srgbClr val="B2B2B2">
              <a:alpha val="50000"/>
            </a:srgbClr>
          </a:solidFill>
          <a:ln w="12700">
            <a:solidFill>
              <a:srgbClr val="3333CC"/>
            </a:solidFill>
            <a:miter lim="800000"/>
            <a:headEnd/>
            <a:tailEnd/>
          </a:ln>
          <a:effectLst>
            <a:outerShdw dist="45791" dir="2021404" algn="ctr" rotWithShape="0">
              <a:srgbClr val="9999FF"/>
            </a:outerShdw>
          </a:effectLst>
        </p:spPr>
        <p:txBody>
          <a:bodyPr wrap="none" anchor="ctr"/>
          <a:lstStyle/>
          <a:p>
            <a:endParaRPr lang="en-US"/>
          </a:p>
        </p:txBody>
      </p:sp>
      <p:sp>
        <p:nvSpPr>
          <p:cNvPr id="309257" name="Text Box 9"/>
          <p:cNvSpPr txBox="1">
            <a:spLocks noChangeArrowheads="1"/>
          </p:cNvSpPr>
          <p:nvPr/>
        </p:nvSpPr>
        <p:spPr bwMode="auto">
          <a:xfrm>
            <a:off x="228600" y="6172200"/>
            <a:ext cx="609600" cy="336550"/>
          </a:xfrm>
          <a:prstGeom prst="rect">
            <a:avLst/>
          </a:prstGeom>
          <a:noFill/>
          <a:ln w="12700">
            <a:noFill/>
            <a:miter lim="800000"/>
            <a:headEnd/>
            <a:tailEnd/>
          </a:ln>
          <a:effectLst>
            <a:outerShdw dist="45791" dir="2021404" algn="ctr" rotWithShape="0">
              <a:srgbClr val="9999FF"/>
            </a:outerShdw>
          </a:effectLst>
        </p:spPr>
        <p:txBody>
          <a:bodyPr>
            <a:spAutoFit/>
          </a:bodyPr>
          <a:lstStyle/>
          <a:p>
            <a:pPr algn="ctr">
              <a:spcBef>
                <a:spcPct val="50000"/>
              </a:spcBef>
              <a:buClrTx/>
              <a:buSzTx/>
              <a:buFontTx/>
              <a:buNone/>
            </a:pPr>
            <a:endParaRPr lang="en-US" altLang="en-US" sz="1600"/>
          </a:p>
        </p:txBody>
      </p:sp>
      <p:sp>
        <p:nvSpPr>
          <p:cNvPr id="309258" name="AutoShape 10">
            <a:hlinkClick r:id="" action="ppaction://hlinkshowjump?jump=previousslide" highlightClick="1"/>
          </p:cNvPr>
          <p:cNvSpPr>
            <a:spLocks noChangeArrowheads="1"/>
          </p:cNvSpPr>
          <p:nvPr/>
        </p:nvSpPr>
        <p:spPr bwMode="auto">
          <a:xfrm>
            <a:off x="7543800" y="6248400"/>
            <a:ext cx="533400" cy="609600"/>
          </a:xfrm>
          <a:prstGeom prst="actionButtonBackPrevious">
            <a:avLst/>
          </a:prstGeom>
          <a:solidFill>
            <a:srgbClr val="B2B2B2">
              <a:alpha val="50000"/>
            </a:srgbClr>
          </a:solidFill>
          <a:ln w="12700">
            <a:solidFill>
              <a:srgbClr val="3333CC"/>
            </a:solidFill>
            <a:miter lim="800000"/>
            <a:headEnd/>
            <a:tailEnd/>
          </a:ln>
          <a:effectLst>
            <a:outerShdw dist="45791" dir="2021404" algn="ctr" rotWithShape="0">
              <a:srgbClr val="9999FF"/>
            </a:outerShdw>
          </a:effectLst>
        </p:spPr>
        <p:txBody>
          <a:bodyPr wrap="none" anchor="ctr"/>
          <a:lstStyle/>
          <a:p>
            <a:endParaRPr lang="en-US"/>
          </a:p>
        </p:txBody>
      </p:sp>
      <p:sp>
        <p:nvSpPr>
          <p:cNvPr id="309259" name="AutoShape 11">
            <a:hlinkClick r:id="" action="ppaction://hlinkshowjump?jump=nextslide" highlightClick="1"/>
          </p:cNvPr>
          <p:cNvSpPr>
            <a:spLocks noChangeArrowheads="1"/>
          </p:cNvSpPr>
          <p:nvPr/>
        </p:nvSpPr>
        <p:spPr bwMode="auto">
          <a:xfrm>
            <a:off x="8153400" y="6248400"/>
            <a:ext cx="533400" cy="609600"/>
          </a:xfrm>
          <a:prstGeom prst="actionButtonForwardNext">
            <a:avLst/>
          </a:prstGeom>
          <a:solidFill>
            <a:srgbClr val="B2B2B2">
              <a:alpha val="50000"/>
            </a:srgbClr>
          </a:solidFill>
          <a:ln w="12700">
            <a:solidFill>
              <a:srgbClr val="3333CC"/>
            </a:solidFill>
            <a:miter lim="800000"/>
            <a:headEnd/>
            <a:tailEnd/>
          </a:ln>
          <a:effectLst>
            <a:outerShdw dist="45791" dir="2021404" algn="ctr" rotWithShape="0">
              <a:srgbClr val="9999FF"/>
            </a:outerShdw>
          </a:effectLst>
        </p:spPr>
        <p:txBody>
          <a:bodyPr wrap="none" anchor="ctr"/>
          <a:lstStyle/>
          <a:p>
            <a:endParaRPr lang="en-US"/>
          </a:p>
        </p:txBody>
      </p:sp>
      <p:sp>
        <p:nvSpPr>
          <p:cNvPr id="309260" name="Text Box 12"/>
          <p:cNvSpPr txBox="1">
            <a:spLocks noChangeArrowheads="1"/>
          </p:cNvSpPr>
          <p:nvPr/>
        </p:nvSpPr>
        <p:spPr bwMode="auto">
          <a:xfrm>
            <a:off x="228600" y="6172200"/>
            <a:ext cx="609600" cy="336550"/>
          </a:xfrm>
          <a:prstGeom prst="rect">
            <a:avLst/>
          </a:prstGeom>
          <a:noFill/>
          <a:ln w="12700">
            <a:noFill/>
            <a:miter lim="800000"/>
            <a:headEnd/>
            <a:tailEnd/>
          </a:ln>
          <a:effectLst>
            <a:outerShdw dist="45791" dir="2021404" algn="ctr" rotWithShape="0">
              <a:srgbClr val="9999FF"/>
            </a:outerShdw>
          </a:effectLst>
        </p:spPr>
        <p:txBody>
          <a:bodyPr>
            <a:spAutoFit/>
          </a:bodyPr>
          <a:lstStyle/>
          <a:p>
            <a:pPr algn="ctr">
              <a:spcBef>
                <a:spcPct val="50000"/>
              </a:spcBef>
              <a:buClrTx/>
              <a:buSzTx/>
              <a:buFontTx/>
              <a:buNone/>
            </a:pPr>
            <a:endParaRPr lang="en-US" altLang="en-US" sz="1600"/>
          </a:p>
        </p:txBody>
      </p:sp>
      <p:sp>
        <p:nvSpPr>
          <p:cNvPr id="309261" name="Line 13"/>
          <p:cNvSpPr>
            <a:spLocks noChangeShapeType="1"/>
          </p:cNvSpPr>
          <p:nvPr/>
        </p:nvSpPr>
        <p:spPr bwMode="ltGray">
          <a:xfrm>
            <a:off x="8839200" y="0"/>
            <a:ext cx="0" cy="2362200"/>
          </a:xfrm>
          <a:prstGeom prst="line">
            <a:avLst/>
          </a:prstGeom>
          <a:noFill/>
          <a:ln w="9525">
            <a:solidFill>
              <a:schemeClr val="hlink"/>
            </a:solidFill>
            <a:round/>
            <a:headEnd/>
            <a:tailEnd/>
          </a:ln>
          <a:effectLst/>
        </p:spPr>
        <p:txBody>
          <a:bodyPr wrap="none" anchor="ctr"/>
          <a:lstStyle/>
          <a:p>
            <a:endParaRPr lang="en-US"/>
          </a:p>
        </p:txBody>
      </p:sp>
      <p:grpSp>
        <p:nvGrpSpPr>
          <p:cNvPr id="309262" name="Group 14"/>
          <p:cNvGrpSpPr>
            <a:grpSpLocks/>
          </p:cNvGrpSpPr>
          <p:nvPr/>
        </p:nvGrpSpPr>
        <p:grpSpPr bwMode="auto">
          <a:xfrm>
            <a:off x="414338" y="1416050"/>
            <a:ext cx="1784350" cy="2324100"/>
            <a:chOff x="96" y="916"/>
            <a:chExt cx="2208" cy="2876"/>
          </a:xfrm>
        </p:grpSpPr>
        <p:sp>
          <p:nvSpPr>
            <p:cNvPr id="309263" name="Line 15"/>
            <p:cNvSpPr>
              <a:spLocks noChangeShapeType="1"/>
            </p:cNvSpPr>
            <p:nvPr userDrawn="1"/>
          </p:nvSpPr>
          <p:spPr bwMode="ltGray">
            <a:xfrm flipH="1">
              <a:off x="96" y="1037"/>
              <a:ext cx="2208" cy="0"/>
            </a:xfrm>
            <a:prstGeom prst="line">
              <a:avLst/>
            </a:prstGeom>
            <a:noFill/>
            <a:ln w="9525">
              <a:solidFill>
                <a:schemeClr val="hlink"/>
              </a:solidFill>
              <a:round/>
              <a:headEnd/>
              <a:tailEnd/>
            </a:ln>
            <a:effectLst/>
          </p:spPr>
          <p:txBody>
            <a:bodyPr wrap="none" anchor="ctr"/>
            <a:lstStyle/>
            <a:p>
              <a:endParaRPr lang="en-US"/>
            </a:p>
          </p:txBody>
        </p:sp>
        <p:sp>
          <p:nvSpPr>
            <p:cNvPr id="309264" name="Line 16"/>
            <p:cNvSpPr>
              <a:spLocks noChangeShapeType="1"/>
            </p:cNvSpPr>
            <p:nvPr userDrawn="1"/>
          </p:nvSpPr>
          <p:spPr bwMode="ltGray">
            <a:xfrm>
              <a:off x="336" y="920"/>
              <a:ext cx="0" cy="2872"/>
            </a:xfrm>
            <a:prstGeom prst="line">
              <a:avLst/>
            </a:prstGeom>
            <a:noFill/>
            <a:ln w="9525">
              <a:solidFill>
                <a:schemeClr val="hlink"/>
              </a:solidFill>
              <a:round/>
              <a:headEnd/>
              <a:tailEnd/>
            </a:ln>
            <a:effectLst/>
          </p:spPr>
          <p:txBody>
            <a:bodyPr wrap="none" anchor="ctr"/>
            <a:lstStyle/>
            <a:p>
              <a:endParaRPr lang="en-US"/>
            </a:p>
          </p:txBody>
        </p:sp>
        <p:sp>
          <p:nvSpPr>
            <p:cNvPr id="309265" name="Arc 17"/>
            <p:cNvSpPr>
              <a:spLocks/>
            </p:cNvSpPr>
            <p:nvPr userDrawn="1"/>
          </p:nvSpPr>
          <p:spPr bwMode="ltGray">
            <a:xfrm flipH="1">
              <a:off x="217" y="916"/>
              <a:ext cx="239" cy="239"/>
            </a:xfrm>
            <a:custGeom>
              <a:avLst/>
              <a:gdLst>
                <a:gd name="G0" fmla="+- 21595 0 0"/>
                <a:gd name="G1" fmla="+- 21600 0 0"/>
                <a:gd name="G2" fmla="+- 21600 0 0"/>
                <a:gd name="T0" fmla="*/ 21114 w 43195"/>
                <a:gd name="T1" fmla="*/ 5 h 43200"/>
                <a:gd name="T2" fmla="*/ 0 w 43195"/>
                <a:gd name="T3" fmla="*/ 22056 h 43200"/>
                <a:gd name="T4" fmla="*/ 21595 w 43195"/>
                <a:gd name="T5" fmla="*/ 21600 h 43200"/>
              </a:gdLst>
              <a:ahLst/>
              <a:cxnLst>
                <a:cxn ang="0">
                  <a:pos x="T0" y="T1"/>
                </a:cxn>
                <a:cxn ang="0">
                  <a:pos x="T2" y="T3"/>
                </a:cxn>
                <a:cxn ang="0">
                  <a:pos x="T4" y="T5"/>
                </a:cxn>
              </a:cxnLst>
              <a:rect l="0" t="0" r="r" b="b"/>
              <a:pathLst>
                <a:path w="43195" h="43200" fill="none"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path>
                <a:path w="43195" h="43200" stroke="0"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lnTo>
                    <a:pt x="21595" y="21600"/>
                  </a:lnTo>
                  <a:close/>
                </a:path>
              </a:pathLst>
            </a:custGeom>
            <a:noFill/>
            <a:ln w="9525">
              <a:solidFill>
                <a:schemeClr val="hlink"/>
              </a:solidFill>
              <a:round/>
              <a:headEnd/>
              <a:tailEnd/>
            </a:ln>
            <a:effectLst/>
          </p:spPr>
          <p:txBody>
            <a:bodyPr wrap="none" anchor="ctr"/>
            <a:lstStyle/>
            <a:p>
              <a:endParaRPr lang="en-US"/>
            </a:p>
          </p:txBody>
        </p:sp>
      </p:grpSp>
      <p:sp>
        <p:nvSpPr>
          <p:cNvPr id="309266" name="AutoShape 18">
            <a:hlinkClick r:id="" action="ppaction://hlinkshowjump?jump=previousslide" highlightClick="1"/>
          </p:cNvPr>
          <p:cNvSpPr>
            <a:spLocks noChangeArrowheads="1"/>
          </p:cNvSpPr>
          <p:nvPr/>
        </p:nvSpPr>
        <p:spPr bwMode="auto">
          <a:xfrm>
            <a:off x="7543800" y="6248400"/>
            <a:ext cx="533400" cy="609600"/>
          </a:xfrm>
          <a:prstGeom prst="actionButtonBackPrevious">
            <a:avLst/>
          </a:prstGeom>
          <a:solidFill>
            <a:srgbClr val="B2B2B2">
              <a:alpha val="50000"/>
            </a:srgbClr>
          </a:solidFill>
          <a:ln w="12700">
            <a:solidFill>
              <a:srgbClr val="3333CC"/>
            </a:solidFill>
            <a:miter lim="800000"/>
            <a:headEnd/>
            <a:tailEnd/>
          </a:ln>
          <a:effectLst>
            <a:outerShdw dist="45791" dir="2021404" algn="ctr" rotWithShape="0">
              <a:srgbClr val="9999FF"/>
            </a:outerShdw>
          </a:effectLst>
        </p:spPr>
        <p:txBody>
          <a:bodyPr wrap="none" anchor="ctr"/>
          <a:lstStyle/>
          <a:p>
            <a:endParaRPr lang="en-US"/>
          </a:p>
        </p:txBody>
      </p:sp>
      <p:sp>
        <p:nvSpPr>
          <p:cNvPr id="309267" name="AutoShape 19">
            <a:hlinkClick r:id="" action="ppaction://hlinkshowjump?jump=nextslide" highlightClick="1"/>
          </p:cNvPr>
          <p:cNvSpPr>
            <a:spLocks noChangeArrowheads="1"/>
          </p:cNvSpPr>
          <p:nvPr/>
        </p:nvSpPr>
        <p:spPr bwMode="auto">
          <a:xfrm>
            <a:off x="8153400" y="6248400"/>
            <a:ext cx="533400" cy="609600"/>
          </a:xfrm>
          <a:prstGeom prst="actionButtonForwardNext">
            <a:avLst/>
          </a:prstGeom>
          <a:solidFill>
            <a:srgbClr val="B2B2B2">
              <a:alpha val="50000"/>
            </a:srgbClr>
          </a:solidFill>
          <a:ln w="12700">
            <a:solidFill>
              <a:srgbClr val="3333CC"/>
            </a:solidFill>
            <a:miter lim="800000"/>
            <a:headEnd/>
            <a:tailEnd/>
          </a:ln>
          <a:effectLst>
            <a:outerShdw dist="45791" dir="2021404" algn="ctr" rotWithShape="0">
              <a:srgbClr val="9999FF"/>
            </a:outerShdw>
          </a:effectLst>
        </p:spPr>
        <p:txBody>
          <a:bodyPr wrap="none" anchor="ctr"/>
          <a:lstStyle/>
          <a:p>
            <a:endParaRPr lang="en-US"/>
          </a:p>
        </p:txBody>
      </p:sp>
      <p:sp>
        <p:nvSpPr>
          <p:cNvPr id="309268" name="Text Box 20"/>
          <p:cNvSpPr txBox="1">
            <a:spLocks noChangeArrowheads="1"/>
          </p:cNvSpPr>
          <p:nvPr/>
        </p:nvSpPr>
        <p:spPr bwMode="auto">
          <a:xfrm>
            <a:off x="228600" y="6172200"/>
            <a:ext cx="609600" cy="336550"/>
          </a:xfrm>
          <a:prstGeom prst="rect">
            <a:avLst/>
          </a:prstGeom>
          <a:noFill/>
          <a:ln w="12700">
            <a:noFill/>
            <a:miter lim="800000"/>
            <a:headEnd/>
            <a:tailEnd/>
          </a:ln>
          <a:effectLst>
            <a:outerShdw dist="45791" dir="2021404" algn="ctr" rotWithShape="0">
              <a:srgbClr val="9999FF"/>
            </a:outerShdw>
          </a:effectLst>
        </p:spPr>
        <p:txBody>
          <a:bodyPr>
            <a:spAutoFit/>
          </a:bodyPr>
          <a:lstStyle/>
          <a:p>
            <a:pPr algn="ctr">
              <a:spcBef>
                <a:spcPct val="50000"/>
              </a:spcBef>
              <a:buClrTx/>
              <a:buSzTx/>
              <a:buFontTx/>
              <a:buNone/>
            </a:pPr>
            <a:endParaRPr lang="en-US" altLang="en-US" sz="1600"/>
          </a:p>
        </p:txBody>
      </p:sp>
    </p:spTree>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Lst>
  <p:transition/>
  <p:timing>
    <p:tnLst>
      <p:par>
        <p:cTn id="1" dur="indefinite" restart="never" nodeType="tmRoot"/>
      </p:par>
    </p:tnLst>
  </p:timing>
  <p:hf sldNum="0" hdr="0" dt="0"/>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defRPr>
      </a:lvl2pPr>
      <a:lvl3pPr algn="ctr" rtl="0" fontAlgn="base">
        <a:spcBef>
          <a:spcPct val="0"/>
        </a:spcBef>
        <a:spcAft>
          <a:spcPct val="0"/>
        </a:spcAft>
        <a:defRPr sz="4400">
          <a:solidFill>
            <a:schemeClr val="tx2"/>
          </a:solidFill>
          <a:latin typeface="Arial" charset="0"/>
        </a:defRPr>
      </a:lvl3pPr>
      <a:lvl4pPr algn="ctr" rtl="0" fontAlgn="base">
        <a:spcBef>
          <a:spcPct val="0"/>
        </a:spcBef>
        <a:spcAft>
          <a:spcPct val="0"/>
        </a:spcAft>
        <a:defRPr sz="4400">
          <a:solidFill>
            <a:schemeClr val="tx2"/>
          </a:solidFill>
          <a:latin typeface="Arial" charset="0"/>
        </a:defRPr>
      </a:lvl4pPr>
      <a:lvl5pPr algn="ctr" rtl="0" fontAlgn="base">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fontAlgn="base">
        <a:spcBef>
          <a:spcPct val="20000"/>
        </a:spcBef>
        <a:spcAft>
          <a:spcPct val="0"/>
        </a:spcAft>
        <a:buClr>
          <a:schemeClr val="hlink"/>
        </a:buClr>
        <a:buSzPct val="110000"/>
        <a:buFont typeface="Wingdings" pitchFamily="2" charset="2"/>
        <a:buBlip>
          <a:blip r:embed="rId13"/>
        </a:buBlip>
        <a:defRPr sz="3200">
          <a:solidFill>
            <a:schemeClr val="tx1"/>
          </a:solidFill>
          <a:latin typeface="+mn-lt"/>
          <a:ea typeface="+mn-ea"/>
          <a:cs typeface="+mn-cs"/>
        </a:defRPr>
      </a:lvl1pPr>
      <a:lvl2pPr marL="742950" indent="-285750" algn="l" rtl="0" fontAlgn="base">
        <a:spcBef>
          <a:spcPct val="20000"/>
        </a:spcBef>
        <a:spcAft>
          <a:spcPct val="0"/>
        </a:spcAft>
        <a:buClr>
          <a:schemeClr val="tx1"/>
        </a:buClr>
        <a:buSzPct val="60000"/>
        <a:buFont typeface="Wingdings" pitchFamily="2" charset="2"/>
        <a:buChar char="n"/>
        <a:defRPr sz="2800">
          <a:solidFill>
            <a:schemeClr val="tx1"/>
          </a:solidFill>
          <a:latin typeface="+mn-lt"/>
        </a:defRPr>
      </a:lvl2pPr>
      <a:lvl3pPr marL="1143000" indent="-228600" algn="l" rtl="0" fontAlgn="base">
        <a:spcBef>
          <a:spcPct val="20000"/>
        </a:spcBef>
        <a:spcAft>
          <a:spcPct val="0"/>
        </a:spcAft>
        <a:buClr>
          <a:schemeClr val="hlink"/>
        </a:buClr>
        <a:buSzPct val="95000"/>
        <a:buFont typeface="Wingdings" pitchFamily="2" charset="2"/>
        <a:buChar char="w"/>
        <a:defRPr sz="2400">
          <a:solidFill>
            <a:schemeClr val="tx1"/>
          </a:solidFill>
          <a:latin typeface="+mn-lt"/>
        </a:defRPr>
      </a:lvl3pPr>
      <a:lvl4pPr marL="1600200" indent="-228600" algn="l" rtl="0" fontAlgn="base">
        <a:spcBef>
          <a:spcPct val="20000"/>
        </a:spcBef>
        <a:spcAft>
          <a:spcPct val="0"/>
        </a:spcAft>
        <a:buClr>
          <a:schemeClr val="tx1"/>
        </a:buClr>
        <a:buSzPct val="65000"/>
        <a:buFont typeface="Wingdings" pitchFamily="2" charset="2"/>
        <a:buChar char="n"/>
        <a:defRPr sz="2000">
          <a:solidFill>
            <a:schemeClr val="tx1"/>
          </a:solidFill>
          <a:latin typeface="+mn-lt"/>
        </a:defRPr>
      </a:lvl4pPr>
      <a:lvl5pPr marL="2057400" indent="-228600" algn="l" rtl="0" fontAlgn="base">
        <a:spcBef>
          <a:spcPct val="20000"/>
        </a:spcBef>
        <a:spcAft>
          <a:spcPct val="0"/>
        </a:spcAft>
        <a:buClr>
          <a:schemeClr val="hlink"/>
        </a:buClr>
        <a:buSzPct val="60000"/>
        <a:buFont typeface="Wingdings" pitchFamily="2" charset="2"/>
        <a:buChar char="n"/>
        <a:defRPr sz="2000">
          <a:solidFill>
            <a:schemeClr val="tx1"/>
          </a:solidFill>
          <a:latin typeface="+mn-lt"/>
        </a:defRPr>
      </a:lvl5pPr>
      <a:lvl6pPr marL="2514600" indent="-228600" algn="l" rtl="0" fontAlgn="base">
        <a:spcBef>
          <a:spcPct val="20000"/>
        </a:spcBef>
        <a:spcAft>
          <a:spcPct val="0"/>
        </a:spcAft>
        <a:buClr>
          <a:schemeClr val="hlink"/>
        </a:buClr>
        <a:buSzPct val="6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hlink"/>
        </a:buClr>
        <a:buSzPct val="6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hlink"/>
        </a:buClr>
        <a:buSzPct val="6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hlink"/>
        </a:buClr>
        <a:buSzPct val="6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5"/>
          <p:cNvSpPr>
            <a:spLocks noGrp="1" noChangeArrowheads="1"/>
          </p:cNvSpPr>
          <p:nvPr>
            <p:ph type="ftr" sz="quarter" idx="3"/>
          </p:nvPr>
        </p:nvSpPr>
        <p:spPr/>
        <p:txBody>
          <a:bodyPr/>
          <a:lstStyle/>
          <a:p>
            <a:r>
              <a:rPr lang="en-US" altLang="en-US"/>
              <a:t>Cis339</a:t>
            </a:r>
          </a:p>
        </p:txBody>
      </p:sp>
      <p:sp>
        <p:nvSpPr>
          <p:cNvPr id="41986" name="Rectangle 2"/>
          <p:cNvSpPr>
            <a:spLocks noGrp="1" noChangeArrowheads="1"/>
          </p:cNvSpPr>
          <p:nvPr>
            <p:ph type="ctrTitle"/>
          </p:nvPr>
        </p:nvSpPr>
        <p:spPr>
          <a:xfrm>
            <a:off x="914400" y="0"/>
            <a:ext cx="7467600" cy="2971800"/>
          </a:xfrm>
        </p:spPr>
        <p:txBody>
          <a:bodyPr/>
          <a:lstStyle/>
          <a:p>
            <a:pPr>
              <a:lnSpc>
                <a:spcPct val="75000"/>
              </a:lnSpc>
            </a:pPr>
            <a:r>
              <a:rPr lang="en-US" altLang="ar-SA" sz="4000" b="1"/>
              <a:t>Modern Systems Analysis</a:t>
            </a:r>
            <a:br>
              <a:rPr lang="en-US" altLang="ar-SA" sz="4000" b="1"/>
            </a:br>
            <a:r>
              <a:rPr lang="en-US" altLang="ar-SA" sz="4000" b="1"/>
              <a:t>and Design</a:t>
            </a:r>
            <a:br>
              <a:rPr lang="en-US" altLang="ar-SA" sz="4000" b="1"/>
            </a:br>
            <a:r>
              <a:rPr lang="en-US" altLang="ar-SA" sz="2400" b="1"/>
              <a:t>Fifth Edition </a:t>
            </a:r>
            <a:r>
              <a:rPr lang="en-US" altLang="ar-SA" sz="4000" b="1"/>
              <a:t/>
            </a:r>
            <a:br>
              <a:rPr lang="en-US" altLang="ar-SA" sz="4000" b="1"/>
            </a:br>
            <a:r>
              <a:rPr lang="en-US" altLang="ar-SA" sz="4000" b="1"/>
              <a:t/>
            </a:r>
            <a:br>
              <a:rPr lang="en-US" altLang="ar-SA" sz="4000" b="1"/>
            </a:br>
            <a:r>
              <a:rPr lang="en-US" altLang="ar-SA" sz="4000" b="1"/>
              <a:t> </a:t>
            </a:r>
            <a:r>
              <a:rPr lang="en-US" altLang="ar-SA" sz="2800" b="1"/>
              <a:t> </a:t>
            </a:r>
          </a:p>
        </p:txBody>
      </p:sp>
      <p:sp>
        <p:nvSpPr>
          <p:cNvPr id="41987" name="Rectangle 3" descr="Rectangle: Click to edit Master text styles&#10;Second level&#10;Third level&#10;Fourth level&#10;Fifth level"/>
          <p:cNvSpPr>
            <a:spLocks noGrp="1" noChangeArrowheads="1"/>
          </p:cNvSpPr>
          <p:nvPr>
            <p:ph type="subTitle" idx="1"/>
          </p:nvPr>
        </p:nvSpPr>
        <p:spPr>
          <a:xfrm>
            <a:off x="1066800" y="3276600"/>
            <a:ext cx="7086600" cy="1752600"/>
          </a:xfrm>
        </p:spPr>
        <p:txBody>
          <a:bodyPr/>
          <a:lstStyle/>
          <a:p>
            <a:pPr algn="ctr"/>
            <a:r>
              <a:rPr lang="en-US" altLang="ar-SA" sz="3600" b="1"/>
              <a:t>Chapter </a:t>
            </a:r>
            <a:r>
              <a:rPr lang="en-US" altLang="ar-SA" sz="3600" b="1" smtClean="0"/>
              <a:t>2</a:t>
            </a:r>
            <a:endParaRPr lang="en-US" altLang="ar-SA" sz="3600" b="1"/>
          </a:p>
          <a:p>
            <a:pPr algn="ctr"/>
            <a:r>
              <a:rPr lang="en-US" altLang="ar-SA" sz="3600" b="1" dirty="0">
                <a:solidFill>
                  <a:srgbClr val="FF0000"/>
                </a:solidFill>
              </a:rPr>
              <a:t>Initiating and Planning Systems Development Projects</a:t>
            </a:r>
            <a:endParaRPr lang="en-US" altLang="ar-SA" sz="3600" b="1" dirty="0"/>
          </a:p>
        </p:txBody>
      </p:sp>
      <p:sp>
        <p:nvSpPr>
          <p:cNvPr id="41988" name="Text Box 4"/>
          <p:cNvSpPr txBox="1">
            <a:spLocks noChangeArrowheads="1"/>
          </p:cNvSpPr>
          <p:nvPr/>
        </p:nvSpPr>
        <p:spPr bwMode="auto">
          <a:xfrm>
            <a:off x="228600" y="6172200"/>
            <a:ext cx="609600" cy="336550"/>
          </a:xfrm>
          <a:prstGeom prst="rect">
            <a:avLst/>
          </a:prstGeom>
          <a:noFill/>
          <a:ln w="12700">
            <a:noFill/>
            <a:miter lim="800000"/>
            <a:headEnd/>
            <a:tailEnd/>
          </a:ln>
          <a:effectLst>
            <a:outerShdw dist="45791" dir="2021404" algn="ctr" rotWithShape="0">
              <a:srgbClr val="9999FF"/>
            </a:outerShdw>
          </a:effectLst>
        </p:spPr>
        <p:txBody>
          <a:bodyPr>
            <a:spAutoFit/>
          </a:bodyPr>
          <a:lstStyle/>
          <a:p>
            <a:pPr algn="ctr">
              <a:spcBef>
                <a:spcPct val="50000"/>
              </a:spcBef>
              <a:buClrTx/>
              <a:buSzTx/>
              <a:buFontTx/>
              <a:buNone/>
            </a:pPr>
            <a:r>
              <a:rPr lang="en-US" altLang="en-US" sz="1600"/>
              <a:t>5.</a:t>
            </a:r>
            <a:fld id="{2E90FF25-88A7-4E54-82B8-13881DA39DCD}" type="slidenum">
              <a:rPr lang="ar-SA" altLang="en-US" sz="1600">
                <a:cs typeface="Arial" charset="0"/>
              </a:rPr>
              <a:pPr algn="ctr">
                <a:spcBef>
                  <a:spcPct val="50000"/>
                </a:spcBef>
                <a:buClrTx/>
                <a:buSzTx/>
                <a:buFontTx/>
                <a:buNone/>
              </a:pPr>
              <a:t>1</a:t>
            </a:fld>
            <a:endParaRPr lang="en-US" altLang="en-US" sz="1600"/>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r>
              <a:rPr lang="en-US" altLang="en-US"/>
              <a:t>Cis339</a:t>
            </a:r>
          </a:p>
        </p:txBody>
      </p:sp>
      <p:sp>
        <p:nvSpPr>
          <p:cNvPr id="350210" name="Rectangle 2"/>
          <p:cNvSpPr>
            <a:spLocks noGrp="1" noChangeArrowheads="1"/>
          </p:cNvSpPr>
          <p:nvPr>
            <p:ph type="title"/>
          </p:nvPr>
        </p:nvSpPr>
        <p:spPr/>
        <p:txBody>
          <a:bodyPr/>
          <a:lstStyle/>
          <a:p>
            <a:r>
              <a:rPr lang="en-US" sz="3600"/>
              <a:t>The Process of Initiating and Planning IS Development Projects</a:t>
            </a:r>
          </a:p>
        </p:txBody>
      </p:sp>
      <p:sp>
        <p:nvSpPr>
          <p:cNvPr id="350211" name="Rectangle 3" descr="Rectangle: Click to edit Master text styles&#10;Second level&#10;Third level&#10;Fourth level&#10;Fifth level"/>
          <p:cNvSpPr>
            <a:spLocks noGrp="1" noChangeArrowheads="1"/>
          </p:cNvSpPr>
          <p:nvPr>
            <p:ph type="body" idx="1"/>
          </p:nvPr>
        </p:nvSpPr>
        <p:spPr/>
        <p:txBody>
          <a:bodyPr/>
          <a:lstStyle/>
          <a:p>
            <a:pPr lvl="1"/>
            <a:r>
              <a:rPr lang="en-US"/>
              <a:t>Key stakeholders, project role, and responsibilities</a:t>
            </a:r>
          </a:p>
          <a:p>
            <a:pPr lvl="1"/>
            <a:r>
              <a:rPr lang="en-US"/>
              <a:t>Project objectives and description</a:t>
            </a:r>
          </a:p>
          <a:p>
            <a:pPr lvl="1"/>
            <a:r>
              <a:rPr lang="en-US"/>
              <a:t>Key assumptions or approach</a:t>
            </a:r>
          </a:p>
          <a:p>
            <a:pPr lvl="1"/>
            <a:r>
              <a:rPr lang="en-US"/>
              <a:t>Signature section for key stakeholders</a:t>
            </a:r>
          </a:p>
          <a:p>
            <a:pPr>
              <a:buFont typeface="Wingdings" pitchFamily="2" charset="2"/>
              <a:buNone/>
            </a:pPr>
            <a:endParaRPr lang="en-US"/>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r>
              <a:rPr lang="en-US" altLang="en-US"/>
              <a:t>Cis339</a:t>
            </a:r>
          </a:p>
        </p:txBody>
      </p:sp>
      <p:sp>
        <p:nvSpPr>
          <p:cNvPr id="351234" name="Rectangle 2"/>
          <p:cNvSpPr>
            <a:spLocks noGrp="1" noChangeArrowheads="1"/>
          </p:cNvSpPr>
          <p:nvPr>
            <p:ph type="title"/>
          </p:nvPr>
        </p:nvSpPr>
        <p:spPr/>
        <p:txBody>
          <a:bodyPr/>
          <a:lstStyle/>
          <a:p>
            <a:r>
              <a:rPr lang="en-US" sz="3600"/>
              <a:t>The Process of Initiating and Planning IS Development Projects</a:t>
            </a:r>
          </a:p>
        </p:txBody>
      </p:sp>
      <p:sp>
        <p:nvSpPr>
          <p:cNvPr id="351235" name="Rectangle 3" descr="Rectangle: Click to edit Master text styles&#10;Second level&#10;Third level&#10;Fourth level&#10;Fifth level"/>
          <p:cNvSpPr>
            <a:spLocks noGrp="1" noChangeArrowheads="1"/>
          </p:cNvSpPr>
          <p:nvPr>
            <p:ph type="body" idx="1"/>
          </p:nvPr>
        </p:nvSpPr>
        <p:spPr/>
        <p:txBody>
          <a:bodyPr/>
          <a:lstStyle/>
          <a:p>
            <a:r>
              <a:rPr lang="en-US" sz="2800"/>
              <a:t>The key activity of project planning is the process of defining clear, discrete activities and the work needed to complete each activity within a single project.</a:t>
            </a:r>
          </a:p>
          <a:p>
            <a:r>
              <a:rPr lang="en-US" sz="2800"/>
              <a:t>The objective of the project planning process is the development of a </a:t>
            </a:r>
            <a:r>
              <a:rPr lang="en-US" sz="2800" i="1"/>
              <a:t>Baseline Project Plan</a:t>
            </a:r>
            <a:r>
              <a:rPr lang="en-US" sz="2800"/>
              <a:t> (</a:t>
            </a:r>
            <a:r>
              <a:rPr lang="en-US" sz="2800" i="1"/>
              <a:t>BPP</a:t>
            </a:r>
            <a:r>
              <a:rPr lang="en-US" sz="2800"/>
              <a:t>) and the </a:t>
            </a:r>
            <a:r>
              <a:rPr lang="en-US" sz="2800" i="1"/>
              <a:t>Project Scope Statement</a:t>
            </a:r>
            <a:r>
              <a:rPr lang="en-US" sz="2800"/>
              <a:t> (</a:t>
            </a:r>
            <a:r>
              <a:rPr lang="en-US" sz="2800" i="1"/>
              <a:t>PSS</a:t>
            </a:r>
            <a:r>
              <a:rPr lang="en-US" sz="2800"/>
              <a:t>)</a:t>
            </a: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r>
              <a:rPr lang="en-US" altLang="en-US"/>
              <a:t>Cis339</a:t>
            </a:r>
          </a:p>
        </p:txBody>
      </p:sp>
      <p:sp>
        <p:nvSpPr>
          <p:cNvPr id="342018" name="Rectangle 2"/>
          <p:cNvSpPr>
            <a:spLocks noGrp="1" noChangeArrowheads="1"/>
          </p:cNvSpPr>
          <p:nvPr>
            <p:ph type="title"/>
          </p:nvPr>
        </p:nvSpPr>
        <p:spPr/>
        <p:txBody>
          <a:bodyPr/>
          <a:lstStyle/>
          <a:p>
            <a:r>
              <a:rPr lang="en-US"/>
              <a:t>Project Planning</a:t>
            </a:r>
          </a:p>
        </p:txBody>
      </p:sp>
      <p:sp>
        <p:nvSpPr>
          <p:cNvPr id="342019" name="Rectangle 3" descr="Rectangle: Click to edit Master text styles&#10;Second level&#10;Third level&#10;Fourth level&#10;Fifth level"/>
          <p:cNvSpPr>
            <a:spLocks noGrp="1" noChangeArrowheads="1"/>
          </p:cNvSpPr>
          <p:nvPr>
            <p:ph type="body" idx="1"/>
          </p:nvPr>
        </p:nvSpPr>
        <p:spPr/>
        <p:txBody>
          <a:bodyPr/>
          <a:lstStyle/>
          <a:p>
            <a:r>
              <a:rPr lang="en-US" altLang="ar-SA" sz="2000" b="1"/>
              <a:t>Is the </a:t>
            </a:r>
            <a:r>
              <a:rPr lang="en-US" altLang="ar-SA" sz="2000" b="1">
                <a:solidFill>
                  <a:schemeClr val="hlink"/>
                </a:solidFill>
              </a:rPr>
              <a:t>process</a:t>
            </a:r>
            <a:r>
              <a:rPr lang="en-US" altLang="ar-SA" sz="2000" b="1"/>
              <a:t> of defining </a:t>
            </a:r>
            <a:r>
              <a:rPr lang="en-US" altLang="ar-SA" sz="2000" b="1">
                <a:solidFill>
                  <a:srgbClr val="CC00CC"/>
                </a:solidFill>
              </a:rPr>
              <a:t>clear, discrete</a:t>
            </a:r>
            <a:r>
              <a:rPr lang="en-US" altLang="ar-SA" sz="2000" b="1"/>
              <a:t> activities and the work needed to complete each activity, the elements are:</a:t>
            </a:r>
            <a:endParaRPr lang="en-US" altLang="ar-SA" sz="1800" b="1"/>
          </a:p>
          <a:p>
            <a:pPr>
              <a:buFont typeface="Wingdings" pitchFamily="2" charset="2"/>
              <a:buNone/>
            </a:pPr>
            <a:r>
              <a:rPr lang="en-US" altLang="ar-SA" sz="1800" b="1"/>
              <a:t>      - describe the project </a:t>
            </a:r>
            <a:r>
              <a:rPr lang="en-US" altLang="ar-SA" sz="1800" b="1">
                <a:solidFill>
                  <a:srgbClr val="FF0000"/>
                </a:solidFill>
              </a:rPr>
              <a:t>scope, alternative, and </a:t>
            </a:r>
            <a:br>
              <a:rPr lang="en-US" altLang="ar-SA" sz="1800" b="1">
                <a:solidFill>
                  <a:srgbClr val="FF0000"/>
                </a:solidFill>
              </a:rPr>
            </a:br>
            <a:r>
              <a:rPr lang="en-US" altLang="ar-SA" sz="1800" b="1">
                <a:solidFill>
                  <a:srgbClr val="FF0000"/>
                </a:solidFill>
              </a:rPr>
              <a:t>  feasibility.</a:t>
            </a:r>
            <a:br>
              <a:rPr lang="en-US" altLang="ar-SA" sz="1800" b="1">
                <a:solidFill>
                  <a:srgbClr val="FF0000"/>
                </a:solidFill>
              </a:rPr>
            </a:br>
            <a:r>
              <a:rPr lang="en-US" altLang="ar-SA" sz="1800" b="1"/>
              <a:t>- Divide project into manageable</a:t>
            </a:r>
            <a:r>
              <a:rPr lang="en-US" altLang="ar-SA" sz="1800" b="1">
                <a:solidFill>
                  <a:srgbClr val="FF0000"/>
                </a:solidFill>
              </a:rPr>
              <a:t> tasks</a:t>
            </a:r>
            <a:r>
              <a:rPr lang="en-US" altLang="ar-SA" sz="1800" b="1"/>
              <a:t>.</a:t>
            </a:r>
            <a:br>
              <a:rPr lang="en-US" altLang="ar-SA" sz="1800" b="1"/>
            </a:br>
            <a:r>
              <a:rPr lang="en-US" altLang="ar-SA" sz="1800" b="1"/>
              <a:t>- Estimate </a:t>
            </a:r>
            <a:r>
              <a:rPr lang="en-US" altLang="ar-SA" sz="1800" b="1">
                <a:solidFill>
                  <a:srgbClr val="FF0000"/>
                </a:solidFill>
              </a:rPr>
              <a:t>resources</a:t>
            </a:r>
            <a:r>
              <a:rPr lang="en-US" altLang="ar-SA" sz="1800" b="1"/>
              <a:t>, and create resource plan.</a:t>
            </a:r>
            <a:br>
              <a:rPr lang="en-US" altLang="ar-SA" sz="1800" b="1"/>
            </a:br>
            <a:r>
              <a:rPr lang="en-US" altLang="ar-SA" sz="1800" b="1"/>
              <a:t>- Developing a preliminary </a:t>
            </a:r>
            <a:r>
              <a:rPr lang="en-US" altLang="ar-SA" sz="1800" b="1">
                <a:solidFill>
                  <a:srgbClr val="FF0000"/>
                </a:solidFill>
              </a:rPr>
              <a:t>schedule.</a:t>
            </a:r>
            <a:r>
              <a:rPr lang="en-US" altLang="ar-SA" sz="1800" b="1"/>
              <a:t/>
            </a:r>
            <a:br>
              <a:rPr lang="en-US" altLang="ar-SA" sz="1800" b="1"/>
            </a:br>
            <a:r>
              <a:rPr lang="en-US" altLang="ar-SA" sz="1800" b="1"/>
              <a:t>- Developing a </a:t>
            </a:r>
            <a:r>
              <a:rPr lang="en-US" altLang="ar-SA" sz="1800" b="1">
                <a:solidFill>
                  <a:srgbClr val="FF0000"/>
                </a:solidFill>
              </a:rPr>
              <a:t>communication plan</a:t>
            </a:r>
            <a:r>
              <a:rPr lang="en-US" altLang="ar-SA" sz="1800" b="1"/>
              <a:t>.</a:t>
            </a:r>
            <a:br>
              <a:rPr lang="en-US" altLang="ar-SA" sz="1800" b="1"/>
            </a:br>
            <a:r>
              <a:rPr lang="en-US" altLang="ar-SA" sz="1800" b="1"/>
              <a:t>- Determining project </a:t>
            </a:r>
            <a:r>
              <a:rPr lang="en-US" altLang="ar-SA" sz="1800" b="1">
                <a:solidFill>
                  <a:srgbClr val="FF0000"/>
                </a:solidFill>
              </a:rPr>
              <a:t>standards and procedures</a:t>
            </a:r>
            <a:r>
              <a:rPr lang="en-US" altLang="ar-SA" sz="1800" b="1"/>
              <a:t>.</a:t>
            </a:r>
            <a:br>
              <a:rPr lang="en-US" altLang="ar-SA" sz="1800" b="1"/>
            </a:br>
            <a:r>
              <a:rPr lang="en-US" altLang="ar-SA" sz="1800" b="1"/>
              <a:t>- Identifying and </a:t>
            </a:r>
            <a:r>
              <a:rPr lang="en-US" altLang="ar-SA" sz="1800" b="1">
                <a:solidFill>
                  <a:srgbClr val="FF0000"/>
                </a:solidFill>
              </a:rPr>
              <a:t>assessing risks</a:t>
            </a:r>
            <a:r>
              <a:rPr lang="en-US" altLang="ar-SA" sz="1800" b="1"/>
              <a:t>.</a:t>
            </a:r>
            <a:br>
              <a:rPr lang="en-US" altLang="ar-SA" sz="1800" b="1"/>
            </a:br>
            <a:r>
              <a:rPr lang="en-US" altLang="ar-SA" sz="1800" b="1"/>
              <a:t>- Creating a preliminary</a:t>
            </a:r>
            <a:r>
              <a:rPr lang="en-US" altLang="ar-SA" sz="1800" b="1">
                <a:solidFill>
                  <a:srgbClr val="FF0000"/>
                </a:solidFill>
              </a:rPr>
              <a:t> budget</a:t>
            </a:r>
            <a:r>
              <a:rPr lang="en-US" altLang="ar-SA" sz="1800" b="1"/>
              <a:t>.</a:t>
            </a:r>
            <a:br>
              <a:rPr lang="en-US" altLang="ar-SA" sz="1800" b="1"/>
            </a:br>
            <a:r>
              <a:rPr lang="en-US" altLang="ar-SA" sz="1800" b="1"/>
              <a:t>- Developing a </a:t>
            </a:r>
            <a:r>
              <a:rPr lang="en-US" altLang="ar-SA" sz="1800" b="1">
                <a:solidFill>
                  <a:srgbClr val="FF0000"/>
                </a:solidFill>
              </a:rPr>
              <a:t>Statement Of Work</a:t>
            </a:r>
            <a:r>
              <a:rPr lang="en-US" altLang="ar-SA" sz="1800" b="1"/>
              <a:t>.</a:t>
            </a:r>
            <a:br>
              <a:rPr lang="en-US" altLang="ar-SA" sz="1800" b="1"/>
            </a:br>
            <a:r>
              <a:rPr lang="en-US" altLang="ar-SA" sz="1800" b="1"/>
              <a:t>- Setting a </a:t>
            </a:r>
            <a:r>
              <a:rPr lang="en-US" altLang="ar-SA" sz="1800" b="1">
                <a:solidFill>
                  <a:srgbClr val="FF0000"/>
                </a:solidFill>
              </a:rPr>
              <a:t>Baseline Project Plan</a:t>
            </a:r>
            <a:r>
              <a:rPr lang="en-US" altLang="ar-SA" sz="1800" b="1"/>
              <a:t>.</a:t>
            </a:r>
            <a:endParaRPr lang="en-US" sz="1800" b="1"/>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altLang="en-US"/>
              <a:t>Cis339</a:t>
            </a:r>
          </a:p>
        </p:txBody>
      </p:sp>
      <p:sp>
        <p:nvSpPr>
          <p:cNvPr id="285698" name="Rectangle 2"/>
          <p:cNvSpPr>
            <a:spLocks noGrp="1" noChangeArrowheads="1"/>
          </p:cNvSpPr>
          <p:nvPr>
            <p:ph type="title"/>
          </p:nvPr>
        </p:nvSpPr>
        <p:spPr/>
        <p:txBody>
          <a:bodyPr/>
          <a:lstStyle/>
          <a:p>
            <a:r>
              <a:rPr lang="en-US" altLang="ar-SA"/>
              <a:t>Initiating and Planning System Development Projects</a:t>
            </a:r>
          </a:p>
        </p:txBody>
      </p:sp>
      <p:sp>
        <p:nvSpPr>
          <p:cNvPr id="285699" name="Rectangle 3" descr="Rectangle: Click to edit Master text styles&#10;Second level&#10;Third level&#10;Fourth level&#10;Fifth level"/>
          <p:cNvSpPr>
            <a:spLocks noGrp="1" noChangeArrowheads="1"/>
          </p:cNvSpPr>
          <p:nvPr>
            <p:ph type="body" idx="1"/>
          </p:nvPr>
        </p:nvSpPr>
        <p:spPr/>
        <p:txBody>
          <a:bodyPr/>
          <a:lstStyle/>
          <a:p>
            <a:pPr>
              <a:lnSpc>
                <a:spcPct val="80000"/>
              </a:lnSpc>
            </a:pPr>
            <a:r>
              <a:rPr lang="en-US" altLang="ar-SA" sz="1800"/>
              <a:t>Major Deliverables and Outcomes of the plan:</a:t>
            </a:r>
          </a:p>
          <a:p>
            <a:pPr lvl="1">
              <a:lnSpc>
                <a:spcPct val="80000"/>
              </a:lnSpc>
            </a:pPr>
            <a:r>
              <a:rPr lang="en-US" sz="1600" b="1">
                <a:solidFill>
                  <a:srgbClr val="CC00CC"/>
                </a:solidFill>
              </a:rPr>
              <a:t>Business Case</a:t>
            </a:r>
          </a:p>
          <a:p>
            <a:pPr lvl="2">
              <a:lnSpc>
                <a:spcPct val="80000"/>
              </a:lnSpc>
            </a:pPr>
            <a:r>
              <a:rPr lang="en-US" sz="1400"/>
              <a:t>Justification for an information system.</a:t>
            </a:r>
          </a:p>
          <a:p>
            <a:pPr lvl="2">
              <a:lnSpc>
                <a:spcPct val="80000"/>
              </a:lnSpc>
            </a:pPr>
            <a:r>
              <a:rPr lang="en-US" sz="1400"/>
              <a:t>Presented in terms of the tangible and intangible economic benefits and costs.</a:t>
            </a:r>
          </a:p>
          <a:p>
            <a:pPr lvl="2">
              <a:lnSpc>
                <a:spcPct val="80000"/>
              </a:lnSpc>
            </a:pPr>
            <a:r>
              <a:rPr lang="en-US" sz="1400"/>
              <a:t>The technical and organizational feasibility of the proposed system</a:t>
            </a:r>
            <a:endParaRPr lang="en-US" altLang="ar-SA" sz="1400"/>
          </a:p>
          <a:p>
            <a:pPr lvl="1">
              <a:lnSpc>
                <a:spcPct val="80000"/>
              </a:lnSpc>
            </a:pPr>
            <a:r>
              <a:rPr lang="en-US" sz="1600" b="1"/>
              <a:t>Project Scope Statement</a:t>
            </a:r>
            <a:r>
              <a:rPr lang="en-US" sz="1600"/>
              <a:t> (</a:t>
            </a:r>
            <a:r>
              <a:rPr lang="en-US" sz="1600" b="1"/>
              <a:t>PSS</a:t>
            </a:r>
            <a:r>
              <a:rPr lang="en-US" sz="1600"/>
              <a:t>)</a:t>
            </a:r>
          </a:p>
          <a:p>
            <a:pPr lvl="2">
              <a:lnSpc>
                <a:spcPct val="80000"/>
              </a:lnSpc>
            </a:pPr>
            <a:r>
              <a:rPr lang="en-US" sz="1400"/>
              <a:t>A document prepared for the customer.</a:t>
            </a:r>
          </a:p>
          <a:p>
            <a:pPr lvl="2">
              <a:lnSpc>
                <a:spcPct val="80000"/>
              </a:lnSpc>
            </a:pPr>
            <a:r>
              <a:rPr lang="en-US" sz="1400"/>
              <a:t>Describes what the project will deliver.</a:t>
            </a:r>
          </a:p>
          <a:p>
            <a:pPr lvl="2">
              <a:lnSpc>
                <a:spcPct val="80000"/>
              </a:lnSpc>
            </a:pPr>
            <a:r>
              <a:rPr lang="en-US" sz="1400"/>
              <a:t>Outlines at a high level all work required to complete the project.</a:t>
            </a:r>
            <a:r>
              <a:rPr lang="en-US" sz="1400" b="1">
                <a:solidFill>
                  <a:srgbClr val="CC00CC"/>
                </a:solidFill>
              </a:rPr>
              <a:t> \</a:t>
            </a:r>
          </a:p>
          <a:p>
            <a:pPr lvl="1">
              <a:lnSpc>
                <a:spcPct val="80000"/>
              </a:lnSpc>
            </a:pPr>
            <a:r>
              <a:rPr lang="en-US" altLang="ar-SA" sz="1600">
                <a:solidFill>
                  <a:srgbClr val="CC00CC"/>
                </a:solidFill>
              </a:rPr>
              <a:t>Baseline Project Plan (BPP), contains the best estimates of :</a:t>
            </a:r>
          </a:p>
          <a:p>
            <a:pPr lvl="2">
              <a:lnSpc>
                <a:spcPct val="80000"/>
              </a:lnSpc>
            </a:pPr>
            <a:r>
              <a:rPr lang="en-US" sz="1400"/>
              <a:t>A major outcome and deliverable from the PIP phase.</a:t>
            </a:r>
          </a:p>
          <a:p>
            <a:pPr lvl="2">
              <a:lnSpc>
                <a:spcPct val="80000"/>
              </a:lnSpc>
            </a:pPr>
            <a:r>
              <a:rPr lang="en-US" sz="1400"/>
              <a:t>Contains the best estimate of a project’s scope, benefits, costs, risks, and resource requirements.</a:t>
            </a:r>
            <a:endParaRPr lang="en-US" altLang="ar-SA" sz="1400"/>
          </a:p>
          <a:p>
            <a:pPr lvl="1">
              <a:lnSpc>
                <a:spcPct val="80000"/>
              </a:lnSpc>
            </a:pPr>
            <a:r>
              <a:rPr lang="en-US" altLang="ar-SA" sz="1600">
                <a:solidFill>
                  <a:srgbClr val="CC00CC"/>
                </a:solidFill>
              </a:rPr>
              <a:t>Statement of Work (SOW</a:t>
            </a:r>
            <a:r>
              <a:rPr lang="en-US" altLang="ar-SA" sz="1600"/>
              <a:t>)</a:t>
            </a:r>
          </a:p>
          <a:p>
            <a:pPr lvl="2">
              <a:lnSpc>
                <a:spcPct val="80000"/>
              </a:lnSpc>
            </a:pPr>
            <a:r>
              <a:rPr lang="en-US" altLang="ar-SA" sz="1400"/>
              <a:t>Describes deliverables</a:t>
            </a:r>
          </a:p>
          <a:p>
            <a:pPr lvl="2">
              <a:lnSpc>
                <a:spcPct val="80000"/>
              </a:lnSpc>
            </a:pPr>
            <a:r>
              <a:rPr lang="en-US" altLang="ar-SA" sz="1400"/>
              <a:t>Outlines work needed to be performed</a:t>
            </a:r>
          </a:p>
        </p:txBody>
      </p:sp>
      <p:sp>
        <p:nvSpPr>
          <p:cNvPr id="285701" name="Text Box 5"/>
          <p:cNvSpPr txBox="1">
            <a:spLocks noChangeArrowheads="1"/>
          </p:cNvSpPr>
          <p:nvPr/>
        </p:nvSpPr>
        <p:spPr bwMode="auto">
          <a:xfrm>
            <a:off x="228600" y="6172200"/>
            <a:ext cx="609600" cy="336550"/>
          </a:xfrm>
          <a:prstGeom prst="rect">
            <a:avLst/>
          </a:prstGeom>
          <a:noFill/>
          <a:ln w="12700">
            <a:noFill/>
            <a:miter lim="800000"/>
            <a:headEnd/>
            <a:tailEnd/>
          </a:ln>
          <a:effectLst>
            <a:outerShdw dist="45791" dir="2021404" algn="ctr" rotWithShape="0">
              <a:srgbClr val="9999FF"/>
            </a:outerShdw>
          </a:effectLst>
        </p:spPr>
        <p:txBody>
          <a:bodyPr>
            <a:spAutoFit/>
          </a:bodyPr>
          <a:lstStyle/>
          <a:p>
            <a:pPr algn="ctr">
              <a:spcBef>
                <a:spcPct val="50000"/>
              </a:spcBef>
              <a:buClrTx/>
              <a:buSzTx/>
              <a:buFontTx/>
              <a:buNone/>
            </a:pPr>
            <a:r>
              <a:rPr lang="en-US" altLang="en-US" sz="1600"/>
              <a:t>5.</a:t>
            </a:r>
            <a:fld id="{C673224E-63E9-4FA3-8E8D-F559F7AA1FBF}" type="slidenum">
              <a:rPr lang="ar-SA" altLang="en-US" sz="1600">
                <a:cs typeface="Arial" charset="0"/>
              </a:rPr>
              <a:pPr algn="ctr">
                <a:spcBef>
                  <a:spcPct val="50000"/>
                </a:spcBef>
                <a:buClrTx/>
                <a:buSzTx/>
                <a:buFontTx/>
                <a:buNone/>
              </a:pPr>
              <a:t>13</a:t>
            </a:fld>
            <a:endParaRPr lang="en-US" altLang="en-US" sz="1600"/>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altLang="en-US"/>
              <a:t>Cis339</a:t>
            </a:r>
          </a:p>
        </p:txBody>
      </p:sp>
      <p:sp>
        <p:nvSpPr>
          <p:cNvPr id="286722" name="Rectangle 2"/>
          <p:cNvSpPr>
            <a:spLocks noGrp="1" noChangeArrowheads="1"/>
          </p:cNvSpPr>
          <p:nvPr>
            <p:ph type="title"/>
          </p:nvPr>
        </p:nvSpPr>
        <p:spPr/>
        <p:txBody>
          <a:bodyPr/>
          <a:lstStyle/>
          <a:p>
            <a:r>
              <a:rPr lang="en-US" altLang="ar-SA"/>
              <a:t>Assessing Project Feasibility</a:t>
            </a:r>
          </a:p>
        </p:txBody>
      </p:sp>
      <p:sp>
        <p:nvSpPr>
          <p:cNvPr id="286723" name="Rectangle 3" descr="Rectangle: Click to edit Master text styles&#10;Second level&#10;Third level&#10;Fourth level&#10;Fifth level"/>
          <p:cNvSpPr>
            <a:spLocks noGrp="1" noChangeArrowheads="1"/>
          </p:cNvSpPr>
          <p:nvPr>
            <p:ph type="body" idx="1"/>
          </p:nvPr>
        </p:nvSpPr>
        <p:spPr/>
        <p:txBody>
          <a:bodyPr/>
          <a:lstStyle/>
          <a:p>
            <a:r>
              <a:rPr lang="en-US" altLang="ar-SA" b="1"/>
              <a:t>Six Categories of feasibility:</a:t>
            </a:r>
          </a:p>
          <a:p>
            <a:pPr lvl="1"/>
            <a:r>
              <a:rPr lang="en-US" altLang="ar-SA" b="1"/>
              <a:t>Economic</a:t>
            </a:r>
          </a:p>
          <a:p>
            <a:pPr lvl="1"/>
            <a:r>
              <a:rPr lang="en-US" altLang="ar-SA" b="1"/>
              <a:t>Technical</a:t>
            </a:r>
          </a:p>
          <a:p>
            <a:pPr lvl="1"/>
            <a:r>
              <a:rPr lang="en-US" altLang="ar-SA" b="1"/>
              <a:t>Operational</a:t>
            </a:r>
          </a:p>
          <a:p>
            <a:pPr lvl="1"/>
            <a:r>
              <a:rPr lang="en-US" altLang="ar-SA" b="1"/>
              <a:t>Schedule</a:t>
            </a:r>
          </a:p>
          <a:p>
            <a:pPr lvl="1"/>
            <a:r>
              <a:rPr lang="en-US" altLang="ar-SA" b="1"/>
              <a:t>Legal and contractual</a:t>
            </a:r>
          </a:p>
          <a:p>
            <a:pPr lvl="1"/>
            <a:r>
              <a:rPr lang="en-US" altLang="ar-SA" b="1"/>
              <a:t>Political</a:t>
            </a:r>
            <a:endParaRPr lang="en-US" altLang="ar-SA"/>
          </a:p>
        </p:txBody>
      </p:sp>
      <p:sp>
        <p:nvSpPr>
          <p:cNvPr id="286725" name="Text Box 5"/>
          <p:cNvSpPr txBox="1">
            <a:spLocks noChangeArrowheads="1"/>
          </p:cNvSpPr>
          <p:nvPr/>
        </p:nvSpPr>
        <p:spPr bwMode="auto">
          <a:xfrm>
            <a:off x="228600" y="6172200"/>
            <a:ext cx="609600" cy="336550"/>
          </a:xfrm>
          <a:prstGeom prst="rect">
            <a:avLst/>
          </a:prstGeom>
          <a:noFill/>
          <a:ln w="12700">
            <a:noFill/>
            <a:miter lim="800000"/>
            <a:headEnd/>
            <a:tailEnd/>
          </a:ln>
          <a:effectLst>
            <a:outerShdw dist="45791" dir="2021404" algn="ctr" rotWithShape="0">
              <a:srgbClr val="9999FF"/>
            </a:outerShdw>
          </a:effectLst>
        </p:spPr>
        <p:txBody>
          <a:bodyPr>
            <a:spAutoFit/>
          </a:bodyPr>
          <a:lstStyle/>
          <a:p>
            <a:pPr algn="ctr">
              <a:spcBef>
                <a:spcPct val="50000"/>
              </a:spcBef>
              <a:buClrTx/>
              <a:buSzTx/>
              <a:buFontTx/>
              <a:buNone/>
            </a:pPr>
            <a:r>
              <a:rPr lang="en-US" altLang="en-US" sz="1600"/>
              <a:t>5.</a:t>
            </a:r>
            <a:fld id="{FFB2CCFB-CB82-492E-96DB-7F6762C814E5}" type="slidenum">
              <a:rPr lang="ar-SA" altLang="en-US" sz="1600">
                <a:cs typeface="Arial" charset="0"/>
              </a:rPr>
              <a:pPr algn="ctr">
                <a:spcBef>
                  <a:spcPct val="50000"/>
                </a:spcBef>
                <a:buClrTx/>
                <a:buSzTx/>
                <a:buFontTx/>
                <a:buNone/>
              </a:pPr>
              <a:t>14</a:t>
            </a:fld>
            <a:endParaRPr lang="en-US" altLang="en-US" sz="1600"/>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altLang="en-US"/>
              <a:t>Cis339</a:t>
            </a:r>
          </a:p>
        </p:txBody>
      </p:sp>
      <p:sp>
        <p:nvSpPr>
          <p:cNvPr id="290818" name="Rectangle 2"/>
          <p:cNvSpPr>
            <a:spLocks noGrp="1" noChangeArrowheads="1"/>
          </p:cNvSpPr>
          <p:nvPr>
            <p:ph type="title"/>
          </p:nvPr>
        </p:nvSpPr>
        <p:spPr/>
        <p:txBody>
          <a:bodyPr/>
          <a:lstStyle/>
          <a:p>
            <a:r>
              <a:rPr lang="en-US" altLang="ar-SA"/>
              <a:t>Assessing Economic Feasibility</a:t>
            </a:r>
          </a:p>
        </p:txBody>
      </p:sp>
      <p:sp>
        <p:nvSpPr>
          <p:cNvPr id="290819" name="Rectangle 3" descr="Rectangle: Click to edit Master text styles&#10;Second level&#10;Third level&#10;Fourth level&#10;Fifth level"/>
          <p:cNvSpPr>
            <a:spLocks noGrp="1" noChangeArrowheads="1"/>
          </p:cNvSpPr>
          <p:nvPr>
            <p:ph type="body" idx="1"/>
          </p:nvPr>
        </p:nvSpPr>
        <p:spPr/>
        <p:txBody>
          <a:bodyPr/>
          <a:lstStyle/>
          <a:p>
            <a:pPr>
              <a:lnSpc>
                <a:spcPct val="80000"/>
              </a:lnSpc>
            </a:pPr>
            <a:r>
              <a:rPr lang="en-US" sz="2400"/>
              <a:t>A process of identifying the financial benefits and costs associated with a development project.</a:t>
            </a:r>
          </a:p>
          <a:p>
            <a:pPr lvl="1">
              <a:lnSpc>
                <a:spcPct val="80000"/>
              </a:lnSpc>
            </a:pPr>
            <a:r>
              <a:rPr lang="en-US" sz="2000"/>
              <a:t>Often referred to as </a:t>
            </a:r>
            <a:r>
              <a:rPr lang="en-US" sz="2000" i="1"/>
              <a:t>cost-benefit analysis</a:t>
            </a:r>
            <a:r>
              <a:rPr lang="en-US" sz="2000"/>
              <a:t>.</a:t>
            </a:r>
          </a:p>
          <a:p>
            <a:pPr lvl="1">
              <a:lnSpc>
                <a:spcPct val="80000"/>
              </a:lnSpc>
            </a:pPr>
            <a:r>
              <a:rPr lang="en-US" sz="2000"/>
              <a:t>Project is reviewed after each SDLC phase in order to decide whether to continue, redirect, or kill a project.</a:t>
            </a:r>
          </a:p>
          <a:p>
            <a:pPr lvl="1">
              <a:lnSpc>
                <a:spcPct val="80000"/>
              </a:lnSpc>
            </a:pPr>
            <a:r>
              <a:rPr lang="en-US" altLang="ar-SA" sz="1800" b="1">
                <a:solidFill>
                  <a:srgbClr val="FF0000"/>
                </a:solidFill>
              </a:rPr>
              <a:t>Determine Benefits</a:t>
            </a:r>
            <a:endParaRPr lang="en-US" altLang="ar-SA" sz="1800" b="1"/>
          </a:p>
          <a:p>
            <a:pPr lvl="1">
              <a:lnSpc>
                <a:spcPct val="80000"/>
              </a:lnSpc>
            </a:pPr>
            <a:r>
              <a:rPr lang="en-US" altLang="ar-SA" sz="1800" b="1">
                <a:solidFill>
                  <a:srgbClr val="CC00CC"/>
                </a:solidFill>
              </a:rPr>
              <a:t>Tangible Benefits</a:t>
            </a:r>
            <a:endParaRPr lang="en-US" altLang="ar-SA" sz="1800" b="1"/>
          </a:p>
          <a:p>
            <a:pPr lvl="2">
              <a:lnSpc>
                <a:spcPct val="80000"/>
              </a:lnSpc>
            </a:pPr>
            <a:r>
              <a:rPr lang="en-US" sz="1800"/>
              <a:t>Refer to items that </a:t>
            </a:r>
            <a:r>
              <a:rPr lang="en-US" altLang="ar-SA" sz="1600" b="1"/>
              <a:t>Can be measured easily</a:t>
            </a:r>
          </a:p>
          <a:p>
            <a:pPr lvl="3">
              <a:lnSpc>
                <a:spcPct val="80000"/>
              </a:lnSpc>
            </a:pPr>
            <a:r>
              <a:rPr lang="en-US" altLang="ar-SA" sz="1600" b="1"/>
              <a:t>Examples</a:t>
            </a:r>
          </a:p>
          <a:p>
            <a:pPr lvl="4">
              <a:lnSpc>
                <a:spcPct val="80000"/>
              </a:lnSpc>
            </a:pPr>
            <a:r>
              <a:rPr lang="en-US" altLang="ar-SA" sz="1600" b="1"/>
              <a:t>Cost reduction and avoidance</a:t>
            </a:r>
          </a:p>
          <a:p>
            <a:pPr lvl="4">
              <a:lnSpc>
                <a:spcPct val="80000"/>
              </a:lnSpc>
            </a:pPr>
            <a:r>
              <a:rPr lang="en-US" altLang="ar-SA" sz="1600" b="1"/>
              <a:t>Error reduction</a:t>
            </a:r>
          </a:p>
          <a:p>
            <a:pPr lvl="4">
              <a:lnSpc>
                <a:spcPct val="80000"/>
              </a:lnSpc>
            </a:pPr>
            <a:r>
              <a:rPr lang="en-US" altLang="ar-SA" sz="1600" b="1"/>
              <a:t>Increased flexibility</a:t>
            </a:r>
          </a:p>
          <a:p>
            <a:pPr lvl="4">
              <a:lnSpc>
                <a:spcPct val="80000"/>
              </a:lnSpc>
            </a:pPr>
            <a:r>
              <a:rPr lang="en-US" altLang="ar-SA" sz="1600" b="1"/>
              <a:t>Increased speed of activity</a:t>
            </a:r>
          </a:p>
          <a:p>
            <a:pPr lvl="4">
              <a:lnSpc>
                <a:spcPct val="80000"/>
              </a:lnSpc>
            </a:pPr>
            <a:r>
              <a:rPr lang="en-US" altLang="ar-SA" sz="1600" b="1"/>
              <a:t>Improved management planning and control</a:t>
            </a:r>
          </a:p>
          <a:p>
            <a:pPr lvl="4">
              <a:lnSpc>
                <a:spcPct val="80000"/>
              </a:lnSpc>
            </a:pPr>
            <a:r>
              <a:rPr lang="en-US" altLang="ar-SA" sz="1600" b="1"/>
              <a:t>Opening new markets and increasing sales opportunities</a:t>
            </a:r>
          </a:p>
          <a:p>
            <a:pPr lvl="1">
              <a:lnSpc>
                <a:spcPct val="80000"/>
              </a:lnSpc>
            </a:pPr>
            <a:endParaRPr lang="en-US" altLang="en-US" sz="1600"/>
          </a:p>
        </p:txBody>
      </p:sp>
      <p:sp>
        <p:nvSpPr>
          <p:cNvPr id="290821" name="Text Box 5"/>
          <p:cNvSpPr txBox="1">
            <a:spLocks noChangeArrowheads="1"/>
          </p:cNvSpPr>
          <p:nvPr/>
        </p:nvSpPr>
        <p:spPr bwMode="auto">
          <a:xfrm>
            <a:off x="228600" y="6172200"/>
            <a:ext cx="609600" cy="336550"/>
          </a:xfrm>
          <a:prstGeom prst="rect">
            <a:avLst/>
          </a:prstGeom>
          <a:noFill/>
          <a:ln w="12700">
            <a:noFill/>
            <a:miter lim="800000"/>
            <a:headEnd/>
            <a:tailEnd/>
          </a:ln>
          <a:effectLst>
            <a:outerShdw dist="45791" dir="2021404" algn="ctr" rotWithShape="0">
              <a:srgbClr val="9999FF"/>
            </a:outerShdw>
          </a:effectLst>
        </p:spPr>
        <p:txBody>
          <a:bodyPr>
            <a:spAutoFit/>
          </a:bodyPr>
          <a:lstStyle/>
          <a:p>
            <a:pPr algn="ctr">
              <a:spcBef>
                <a:spcPct val="50000"/>
              </a:spcBef>
              <a:buClrTx/>
              <a:buSzTx/>
              <a:buFontTx/>
              <a:buNone/>
            </a:pPr>
            <a:r>
              <a:rPr lang="en-US" altLang="en-US" sz="1600"/>
              <a:t>5.</a:t>
            </a:r>
            <a:fld id="{8020043C-B86C-46EA-8B1B-34A782FE39D7}" type="slidenum">
              <a:rPr lang="ar-SA" altLang="en-US" sz="1600">
                <a:cs typeface="Arial" charset="0"/>
              </a:rPr>
              <a:pPr algn="ctr">
                <a:spcBef>
                  <a:spcPct val="50000"/>
                </a:spcBef>
                <a:buClrTx/>
                <a:buSzTx/>
                <a:buFontTx/>
                <a:buNone/>
              </a:pPr>
              <a:t>15</a:t>
            </a:fld>
            <a:endParaRPr lang="en-US" altLang="en-US" sz="1600"/>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altLang="en-US"/>
              <a:t>Cis339</a:t>
            </a:r>
          </a:p>
        </p:txBody>
      </p:sp>
      <p:sp>
        <p:nvSpPr>
          <p:cNvPr id="291842" name="Rectangle 2"/>
          <p:cNvSpPr>
            <a:spLocks noGrp="1" noChangeArrowheads="1"/>
          </p:cNvSpPr>
          <p:nvPr>
            <p:ph type="title"/>
          </p:nvPr>
        </p:nvSpPr>
        <p:spPr/>
        <p:txBody>
          <a:bodyPr/>
          <a:lstStyle/>
          <a:p>
            <a:r>
              <a:rPr lang="en-US" altLang="ar-SA"/>
              <a:t>Assessing Economic Feasibility</a:t>
            </a:r>
          </a:p>
        </p:txBody>
      </p:sp>
      <p:sp>
        <p:nvSpPr>
          <p:cNvPr id="291843" name="Rectangle 3" descr="Rectangle: Click to edit Master text styles&#10;Second level&#10;Third level&#10;Fourth level&#10;Fifth level"/>
          <p:cNvSpPr>
            <a:spLocks noGrp="1" noChangeArrowheads="1"/>
          </p:cNvSpPr>
          <p:nvPr>
            <p:ph type="body" idx="1"/>
          </p:nvPr>
        </p:nvSpPr>
        <p:spPr>
          <a:xfrm>
            <a:off x="457200" y="1905000"/>
            <a:ext cx="8153400" cy="4114800"/>
          </a:xfrm>
        </p:spPr>
        <p:txBody>
          <a:bodyPr/>
          <a:lstStyle/>
          <a:p>
            <a:pPr lvl="1">
              <a:lnSpc>
                <a:spcPct val="80000"/>
              </a:lnSpc>
            </a:pPr>
            <a:r>
              <a:rPr lang="en-US" altLang="ar-SA" sz="1800" b="1">
                <a:solidFill>
                  <a:srgbClr val="CC00CC"/>
                </a:solidFill>
              </a:rPr>
              <a:t>Intangible Benefits</a:t>
            </a:r>
          </a:p>
          <a:p>
            <a:pPr lvl="2">
              <a:lnSpc>
                <a:spcPct val="80000"/>
              </a:lnSpc>
            </a:pPr>
            <a:r>
              <a:rPr lang="en-US" sz="1600"/>
              <a:t>are benefits derived from the creation of an information system that cannot be easily measured in dollars or with certainty.</a:t>
            </a:r>
            <a:r>
              <a:rPr lang="en-US" altLang="ar-SA" sz="1600" b="1"/>
              <a:t> Cannot be measured easily</a:t>
            </a:r>
          </a:p>
          <a:p>
            <a:pPr lvl="2">
              <a:lnSpc>
                <a:spcPct val="80000"/>
              </a:lnSpc>
            </a:pPr>
            <a:r>
              <a:rPr lang="en-US" altLang="ar-SA" sz="1600" b="1"/>
              <a:t>Examples</a:t>
            </a:r>
          </a:p>
          <a:p>
            <a:pPr lvl="3">
              <a:lnSpc>
                <a:spcPct val="80000"/>
              </a:lnSpc>
            </a:pPr>
            <a:r>
              <a:rPr lang="en-US" altLang="ar-SA" sz="1400" b="1"/>
              <a:t>Increased employee morale</a:t>
            </a:r>
          </a:p>
          <a:p>
            <a:pPr lvl="3">
              <a:lnSpc>
                <a:spcPct val="80000"/>
              </a:lnSpc>
            </a:pPr>
            <a:r>
              <a:rPr lang="en-US" altLang="ar-SA" sz="1400" b="1"/>
              <a:t>Competitive necessity</a:t>
            </a:r>
          </a:p>
          <a:p>
            <a:pPr lvl="3">
              <a:lnSpc>
                <a:spcPct val="80000"/>
              </a:lnSpc>
            </a:pPr>
            <a:r>
              <a:rPr lang="en-US" altLang="ar-SA" sz="1400" b="1"/>
              <a:t>More timely information</a:t>
            </a:r>
          </a:p>
          <a:p>
            <a:pPr lvl="3">
              <a:lnSpc>
                <a:spcPct val="80000"/>
              </a:lnSpc>
            </a:pPr>
            <a:r>
              <a:rPr lang="en-US" altLang="ar-SA" sz="1400" b="1"/>
              <a:t>Promotion of organizational learning and understanding</a:t>
            </a:r>
          </a:p>
          <a:p>
            <a:pPr>
              <a:lnSpc>
                <a:spcPct val="80000"/>
              </a:lnSpc>
            </a:pPr>
            <a:r>
              <a:rPr lang="en-US" altLang="ar-SA" sz="2000" b="1">
                <a:solidFill>
                  <a:srgbClr val="FF0000"/>
                </a:solidFill>
              </a:rPr>
              <a:t>Determine Costs</a:t>
            </a:r>
            <a:endParaRPr lang="en-US" altLang="ar-SA" sz="2000" b="1"/>
          </a:p>
          <a:p>
            <a:pPr lvl="1">
              <a:lnSpc>
                <a:spcPct val="80000"/>
              </a:lnSpc>
            </a:pPr>
            <a:r>
              <a:rPr lang="en-US" altLang="ar-SA" sz="1800" b="1"/>
              <a:t>Tangible Costs</a:t>
            </a:r>
          </a:p>
          <a:p>
            <a:pPr lvl="2">
              <a:lnSpc>
                <a:spcPct val="80000"/>
              </a:lnSpc>
            </a:pPr>
            <a:r>
              <a:rPr lang="en-US" sz="1600"/>
              <a:t>a cost associated with an information system that can be measured in dollars and with certainty.</a:t>
            </a:r>
          </a:p>
          <a:p>
            <a:pPr lvl="2">
              <a:lnSpc>
                <a:spcPct val="80000"/>
              </a:lnSpc>
            </a:pPr>
            <a:r>
              <a:rPr lang="en-US" sz="1600"/>
              <a:t>IS development tangible costs include:</a:t>
            </a:r>
          </a:p>
          <a:p>
            <a:pPr lvl="3">
              <a:lnSpc>
                <a:spcPct val="80000"/>
              </a:lnSpc>
            </a:pPr>
            <a:r>
              <a:rPr lang="en-US" sz="1400"/>
              <a:t>Hardware costs,</a:t>
            </a:r>
          </a:p>
          <a:p>
            <a:pPr lvl="3">
              <a:lnSpc>
                <a:spcPct val="80000"/>
              </a:lnSpc>
            </a:pPr>
            <a:r>
              <a:rPr lang="en-US" sz="1400"/>
              <a:t>Labor costs, or</a:t>
            </a:r>
          </a:p>
          <a:p>
            <a:pPr lvl="3">
              <a:lnSpc>
                <a:spcPct val="80000"/>
              </a:lnSpc>
            </a:pPr>
            <a:r>
              <a:rPr lang="en-US" sz="1400"/>
              <a:t>Operational costs including employee training and building renovations.</a:t>
            </a:r>
          </a:p>
          <a:p>
            <a:pPr lvl="1">
              <a:lnSpc>
                <a:spcPct val="80000"/>
              </a:lnSpc>
            </a:pPr>
            <a:endParaRPr lang="en-US" altLang="ar-SA" sz="1800" b="1"/>
          </a:p>
          <a:p>
            <a:pPr lvl="2">
              <a:lnSpc>
                <a:spcPct val="80000"/>
              </a:lnSpc>
            </a:pPr>
            <a:endParaRPr lang="en-US" altLang="ar-SA" sz="1600"/>
          </a:p>
          <a:p>
            <a:pPr lvl="4">
              <a:lnSpc>
                <a:spcPct val="80000"/>
              </a:lnSpc>
            </a:pPr>
            <a:endParaRPr lang="en-US" altLang="ar-SA" sz="1400"/>
          </a:p>
          <a:p>
            <a:pPr>
              <a:lnSpc>
                <a:spcPct val="80000"/>
              </a:lnSpc>
            </a:pPr>
            <a:endParaRPr lang="en-US" altLang="ar-SA" sz="2000"/>
          </a:p>
        </p:txBody>
      </p:sp>
      <p:sp>
        <p:nvSpPr>
          <p:cNvPr id="291845" name="Text Box 5"/>
          <p:cNvSpPr txBox="1">
            <a:spLocks noChangeArrowheads="1"/>
          </p:cNvSpPr>
          <p:nvPr/>
        </p:nvSpPr>
        <p:spPr bwMode="auto">
          <a:xfrm>
            <a:off x="228600" y="6172200"/>
            <a:ext cx="609600" cy="336550"/>
          </a:xfrm>
          <a:prstGeom prst="rect">
            <a:avLst/>
          </a:prstGeom>
          <a:noFill/>
          <a:ln w="12700">
            <a:noFill/>
            <a:miter lim="800000"/>
            <a:headEnd/>
            <a:tailEnd/>
          </a:ln>
          <a:effectLst>
            <a:outerShdw dist="45791" dir="2021404" algn="ctr" rotWithShape="0">
              <a:srgbClr val="9999FF"/>
            </a:outerShdw>
          </a:effectLst>
        </p:spPr>
        <p:txBody>
          <a:bodyPr>
            <a:spAutoFit/>
          </a:bodyPr>
          <a:lstStyle/>
          <a:p>
            <a:pPr algn="ctr">
              <a:spcBef>
                <a:spcPct val="50000"/>
              </a:spcBef>
              <a:buClrTx/>
              <a:buSzTx/>
              <a:buFontTx/>
              <a:buNone/>
            </a:pPr>
            <a:r>
              <a:rPr lang="en-US" altLang="en-US" sz="1600"/>
              <a:t>5.</a:t>
            </a:r>
            <a:fld id="{FB1300CC-7F51-48B2-AB78-D6EEBAE492E5}" type="slidenum">
              <a:rPr lang="ar-SA" altLang="en-US" sz="1600">
                <a:cs typeface="Arial" charset="0"/>
              </a:rPr>
              <a:pPr algn="ctr">
                <a:spcBef>
                  <a:spcPct val="50000"/>
                </a:spcBef>
                <a:buClrTx/>
                <a:buSzTx/>
                <a:buFontTx/>
                <a:buNone/>
              </a:pPr>
              <a:t>16</a:t>
            </a:fld>
            <a:endParaRPr lang="en-US" altLang="en-US" sz="1600"/>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altLang="en-US"/>
              <a:t>Cis339</a:t>
            </a:r>
          </a:p>
        </p:txBody>
      </p:sp>
      <p:sp>
        <p:nvSpPr>
          <p:cNvPr id="292866" name="Rectangle 2"/>
          <p:cNvSpPr>
            <a:spLocks noGrp="1" noChangeArrowheads="1"/>
          </p:cNvSpPr>
          <p:nvPr>
            <p:ph type="title"/>
          </p:nvPr>
        </p:nvSpPr>
        <p:spPr/>
        <p:txBody>
          <a:bodyPr/>
          <a:lstStyle/>
          <a:p>
            <a:r>
              <a:rPr lang="en-US" altLang="ar-SA"/>
              <a:t>Assessing Economic Feasibility</a:t>
            </a:r>
          </a:p>
        </p:txBody>
      </p:sp>
      <p:sp>
        <p:nvSpPr>
          <p:cNvPr id="292867" name="Rectangle 3" descr="Rectangle: Click to edit Master text styles&#10;Second level&#10;Third level&#10;Fourth level&#10;Fifth level"/>
          <p:cNvSpPr>
            <a:spLocks noGrp="1" noChangeArrowheads="1"/>
          </p:cNvSpPr>
          <p:nvPr>
            <p:ph type="body" idx="1"/>
          </p:nvPr>
        </p:nvSpPr>
        <p:spPr/>
        <p:txBody>
          <a:bodyPr/>
          <a:lstStyle/>
          <a:p>
            <a:r>
              <a:rPr lang="en-US" altLang="ar-SA" sz="2000" b="1">
                <a:solidFill>
                  <a:srgbClr val="FF0000"/>
                </a:solidFill>
              </a:rPr>
              <a:t>Determine Costs</a:t>
            </a:r>
            <a:r>
              <a:rPr lang="en-US" altLang="ar-SA" sz="2000" b="1"/>
              <a:t> (Continued)</a:t>
            </a:r>
          </a:p>
          <a:p>
            <a:pPr lvl="1"/>
            <a:r>
              <a:rPr lang="en-US" altLang="ar-SA" b="1">
                <a:solidFill>
                  <a:srgbClr val="CC00CC"/>
                </a:solidFill>
              </a:rPr>
              <a:t>Intangible Costs</a:t>
            </a:r>
            <a:endParaRPr lang="en-US" altLang="ar-SA" b="1"/>
          </a:p>
          <a:p>
            <a:pPr lvl="2"/>
            <a:r>
              <a:rPr lang="en-US"/>
              <a:t>a cost associated with an information system that cannot be easily measured in terms of dollars or with certainty.</a:t>
            </a:r>
          </a:p>
          <a:p>
            <a:pPr lvl="3"/>
            <a:r>
              <a:rPr lang="en-US"/>
              <a:t>Intangible costs can include:</a:t>
            </a:r>
          </a:p>
          <a:p>
            <a:pPr lvl="4"/>
            <a:r>
              <a:rPr lang="en-US"/>
              <a:t>Loss of customer goodwill,</a:t>
            </a:r>
          </a:p>
          <a:p>
            <a:pPr lvl="4"/>
            <a:r>
              <a:rPr lang="en-US"/>
              <a:t>Employee morale, or</a:t>
            </a:r>
          </a:p>
          <a:p>
            <a:pPr lvl="4"/>
            <a:r>
              <a:rPr lang="en-US"/>
              <a:t>Operational inefficiency.</a:t>
            </a:r>
          </a:p>
          <a:p>
            <a:pPr lvl="1">
              <a:buFont typeface="Wingdings" pitchFamily="2" charset="2"/>
              <a:buNone/>
            </a:pPr>
            <a:endParaRPr lang="en-US" altLang="ar-SA" b="1"/>
          </a:p>
          <a:p>
            <a:pPr lvl="3">
              <a:buFont typeface="Wingdings" pitchFamily="2" charset="2"/>
              <a:buNone/>
            </a:pPr>
            <a:endParaRPr lang="en-US" altLang="ar-SA"/>
          </a:p>
          <a:p>
            <a:pPr lvl="4"/>
            <a:endParaRPr lang="en-US" altLang="ar-SA"/>
          </a:p>
          <a:p>
            <a:pPr lvl="3"/>
            <a:endParaRPr lang="en-US" altLang="ar-SA"/>
          </a:p>
          <a:p>
            <a:pPr lvl="2"/>
            <a:endParaRPr lang="en-US" altLang="en-US"/>
          </a:p>
        </p:txBody>
      </p:sp>
      <p:sp>
        <p:nvSpPr>
          <p:cNvPr id="292869" name="Text Box 5"/>
          <p:cNvSpPr txBox="1">
            <a:spLocks noChangeArrowheads="1"/>
          </p:cNvSpPr>
          <p:nvPr/>
        </p:nvSpPr>
        <p:spPr bwMode="auto">
          <a:xfrm>
            <a:off x="228600" y="6172200"/>
            <a:ext cx="609600" cy="336550"/>
          </a:xfrm>
          <a:prstGeom prst="rect">
            <a:avLst/>
          </a:prstGeom>
          <a:noFill/>
          <a:ln w="12700">
            <a:noFill/>
            <a:miter lim="800000"/>
            <a:headEnd/>
            <a:tailEnd/>
          </a:ln>
          <a:effectLst>
            <a:outerShdw dist="45791" dir="2021404" algn="ctr" rotWithShape="0">
              <a:srgbClr val="9999FF"/>
            </a:outerShdw>
          </a:effectLst>
        </p:spPr>
        <p:txBody>
          <a:bodyPr>
            <a:spAutoFit/>
          </a:bodyPr>
          <a:lstStyle/>
          <a:p>
            <a:pPr algn="ctr">
              <a:spcBef>
                <a:spcPct val="50000"/>
              </a:spcBef>
              <a:buClrTx/>
              <a:buSzTx/>
              <a:buFontTx/>
              <a:buNone/>
            </a:pPr>
            <a:r>
              <a:rPr lang="en-US" altLang="en-US" sz="1600"/>
              <a:t>5.</a:t>
            </a:r>
            <a:fld id="{8A9E511D-E874-42BC-8197-7D75CF4BBE04}" type="slidenum">
              <a:rPr lang="ar-SA" altLang="en-US" sz="1600">
                <a:cs typeface="Arial" charset="0"/>
              </a:rPr>
              <a:pPr algn="ctr">
                <a:spcBef>
                  <a:spcPct val="50000"/>
                </a:spcBef>
                <a:buClrTx/>
                <a:buSzTx/>
                <a:buFontTx/>
                <a:buNone/>
              </a:pPr>
              <a:t>17</a:t>
            </a:fld>
            <a:endParaRPr lang="en-US" altLang="en-US" sz="1600"/>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altLang="en-US"/>
              <a:t>Cis339</a:t>
            </a:r>
          </a:p>
        </p:txBody>
      </p:sp>
      <p:sp>
        <p:nvSpPr>
          <p:cNvPr id="293890" name="Rectangle 2"/>
          <p:cNvSpPr>
            <a:spLocks noGrp="1" noChangeArrowheads="1"/>
          </p:cNvSpPr>
          <p:nvPr>
            <p:ph type="title"/>
          </p:nvPr>
        </p:nvSpPr>
        <p:spPr/>
        <p:txBody>
          <a:bodyPr/>
          <a:lstStyle/>
          <a:p>
            <a:r>
              <a:rPr lang="en-US" altLang="ar-SA"/>
              <a:t>Assessing Economic Feasibility</a:t>
            </a:r>
          </a:p>
        </p:txBody>
      </p:sp>
      <p:sp>
        <p:nvSpPr>
          <p:cNvPr id="293891" name="Rectangle 3" descr="Rectangle: Click to edit Master text styles&#10;Second level&#10;Third level&#10;Fourth level&#10;Fifth level"/>
          <p:cNvSpPr>
            <a:spLocks noGrp="1" noChangeArrowheads="1"/>
          </p:cNvSpPr>
          <p:nvPr>
            <p:ph type="body" idx="1"/>
          </p:nvPr>
        </p:nvSpPr>
        <p:spPr>
          <a:xfrm>
            <a:off x="838200" y="1600200"/>
            <a:ext cx="7772400" cy="4419600"/>
          </a:xfrm>
        </p:spPr>
        <p:txBody>
          <a:bodyPr/>
          <a:lstStyle/>
          <a:p>
            <a:pPr lvl="1"/>
            <a:r>
              <a:rPr lang="en-US" altLang="ar-SA" b="1">
                <a:solidFill>
                  <a:srgbClr val="CC00CC"/>
                </a:solidFill>
              </a:rPr>
              <a:t>One-Time Costs</a:t>
            </a:r>
            <a:endParaRPr lang="en-US" altLang="ar-SA" b="1"/>
          </a:p>
          <a:p>
            <a:pPr lvl="2"/>
            <a:r>
              <a:rPr lang="en-US" altLang="ar-SA" b="1"/>
              <a:t>Associated with project startup, initiation and development	</a:t>
            </a:r>
          </a:p>
          <a:p>
            <a:pPr lvl="2"/>
            <a:r>
              <a:rPr lang="en-US" altLang="ar-SA" b="1"/>
              <a:t>Includes</a:t>
            </a:r>
          </a:p>
          <a:p>
            <a:pPr lvl="3"/>
            <a:r>
              <a:rPr lang="en-US" altLang="ar-SA" sz="2400" b="1"/>
              <a:t>System Development</a:t>
            </a:r>
          </a:p>
          <a:p>
            <a:pPr lvl="3"/>
            <a:r>
              <a:rPr lang="en-US" altLang="ar-SA" sz="2400" b="1"/>
              <a:t>New hardware and software purchases</a:t>
            </a:r>
          </a:p>
          <a:p>
            <a:pPr lvl="3"/>
            <a:r>
              <a:rPr lang="en-US" altLang="ar-SA" sz="2400" b="1"/>
              <a:t>User training</a:t>
            </a:r>
          </a:p>
          <a:p>
            <a:pPr lvl="3"/>
            <a:r>
              <a:rPr lang="en-US" altLang="ar-SA" sz="2400" b="1"/>
              <a:t>Site preparation</a:t>
            </a:r>
          </a:p>
          <a:p>
            <a:pPr lvl="3"/>
            <a:r>
              <a:rPr lang="en-US" altLang="ar-SA" sz="2400" b="1"/>
              <a:t>Data or system conversion</a:t>
            </a:r>
            <a:r>
              <a:rPr lang="en-US" altLang="ar-SA" b="1"/>
              <a:t> </a:t>
            </a:r>
          </a:p>
        </p:txBody>
      </p:sp>
      <p:sp>
        <p:nvSpPr>
          <p:cNvPr id="293893" name="Text Box 5"/>
          <p:cNvSpPr txBox="1">
            <a:spLocks noChangeArrowheads="1"/>
          </p:cNvSpPr>
          <p:nvPr/>
        </p:nvSpPr>
        <p:spPr bwMode="auto">
          <a:xfrm>
            <a:off x="228600" y="6172200"/>
            <a:ext cx="609600" cy="336550"/>
          </a:xfrm>
          <a:prstGeom prst="rect">
            <a:avLst/>
          </a:prstGeom>
          <a:noFill/>
          <a:ln w="12700">
            <a:noFill/>
            <a:miter lim="800000"/>
            <a:headEnd/>
            <a:tailEnd/>
          </a:ln>
          <a:effectLst>
            <a:outerShdw dist="45791" dir="2021404" algn="ctr" rotWithShape="0">
              <a:srgbClr val="9999FF"/>
            </a:outerShdw>
          </a:effectLst>
        </p:spPr>
        <p:txBody>
          <a:bodyPr>
            <a:spAutoFit/>
          </a:bodyPr>
          <a:lstStyle/>
          <a:p>
            <a:pPr algn="ctr">
              <a:spcBef>
                <a:spcPct val="50000"/>
              </a:spcBef>
              <a:buClrTx/>
              <a:buSzTx/>
              <a:buFontTx/>
              <a:buNone/>
            </a:pPr>
            <a:r>
              <a:rPr lang="en-US" altLang="en-US" sz="1600"/>
              <a:t>5.</a:t>
            </a:r>
            <a:fld id="{490D04CF-228A-4C99-A966-142E4FC2892E}" type="slidenum">
              <a:rPr lang="ar-SA" altLang="en-US" sz="1600">
                <a:cs typeface="Arial" charset="0"/>
              </a:rPr>
              <a:pPr algn="ctr">
                <a:spcBef>
                  <a:spcPct val="50000"/>
                </a:spcBef>
                <a:buClrTx/>
                <a:buSzTx/>
                <a:buFontTx/>
                <a:buNone/>
              </a:pPr>
              <a:t>18</a:t>
            </a:fld>
            <a:endParaRPr lang="en-US" altLang="en-US" sz="1600"/>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altLang="en-US"/>
              <a:t>Cis339</a:t>
            </a:r>
          </a:p>
        </p:txBody>
      </p:sp>
      <p:sp>
        <p:nvSpPr>
          <p:cNvPr id="312322" name="Rectangle 2"/>
          <p:cNvSpPr>
            <a:spLocks noGrp="1" noChangeArrowheads="1"/>
          </p:cNvSpPr>
          <p:nvPr>
            <p:ph type="title"/>
          </p:nvPr>
        </p:nvSpPr>
        <p:spPr/>
        <p:txBody>
          <a:bodyPr/>
          <a:lstStyle/>
          <a:p>
            <a:r>
              <a:rPr lang="en-US" altLang="ar-SA"/>
              <a:t>Assessing Economic Feasibility</a:t>
            </a:r>
          </a:p>
        </p:txBody>
      </p:sp>
      <p:sp>
        <p:nvSpPr>
          <p:cNvPr id="312323" name="Rectangle 3" descr="Rectangle: Click to edit Master text styles&#10;Second level&#10;Third level&#10;Fourth level&#10;Fifth level"/>
          <p:cNvSpPr>
            <a:spLocks noGrp="1" noChangeArrowheads="1"/>
          </p:cNvSpPr>
          <p:nvPr>
            <p:ph type="body" idx="1"/>
          </p:nvPr>
        </p:nvSpPr>
        <p:spPr>
          <a:xfrm>
            <a:off x="838200" y="1676400"/>
            <a:ext cx="7772400" cy="4343400"/>
          </a:xfrm>
        </p:spPr>
        <p:txBody>
          <a:bodyPr/>
          <a:lstStyle/>
          <a:p>
            <a:pPr lvl="1"/>
            <a:r>
              <a:rPr lang="en-US" altLang="ar-SA" b="1">
                <a:solidFill>
                  <a:srgbClr val="CC00CC"/>
                </a:solidFill>
              </a:rPr>
              <a:t>Recurring Costs</a:t>
            </a:r>
            <a:endParaRPr lang="en-US" altLang="ar-SA"/>
          </a:p>
          <a:p>
            <a:pPr lvl="2"/>
            <a:r>
              <a:rPr lang="en-US"/>
              <a:t>a cost resulting from the ongoing evolution and use of a system.</a:t>
            </a:r>
          </a:p>
          <a:p>
            <a:pPr lvl="3"/>
            <a:r>
              <a:rPr lang="en-US"/>
              <a:t>Examples of these costs include:</a:t>
            </a:r>
          </a:p>
          <a:p>
            <a:pPr lvl="4"/>
            <a:r>
              <a:rPr lang="en-US"/>
              <a:t>Application software maintenance,</a:t>
            </a:r>
          </a:p>
          <a:p>
            <a:pPr lvl="4"/>
            <a:r>
              <a:rPr lang="en-US"/>
              <a:t>Incremental data storage expenses,</a:t>
            </a:r>
          </a:p>
          <a:p>
            <a:pPr lvl="4"/>
            <a:r>
              <a:rPr lang="en-US"/>
              <a:t>Incremental communications,</a:t>
            </a:r>
          </a:p>
          <a:p>
            <a:pPr lvl="4"/>
            <a:r>
              <a:rPr lang="en-US"/>
              <a:t>New software and hardware leases, and</a:t>
            </a:r>
          </a:p>
          <a:p>
            <a:pPr lvl="4"/>
            <a:r>
              <a:rPr lang="en-US"/>
              <a:t>Supplies and other expenses (i.e. paper, forms, data center personnel).</a:t>
            </a:r>
          </a:p>
          <a:p>
            <a:pPr lvl="1">
              <a:buFont typeface="Wingdings" pitchFamily="2" charset="2"/>
              <a:buNone/>
            </a:pPr>
            <a:endParaRPr lang="en-US" altLang="ar-SA" sz="2400"/>
          </a:p>
        </p:txBody>
      </p:sp>
      <p:sp>
        <p:nvSpPr>
          <p:cNvPr id="312324" name="Text Box 4"/>
          <p:cNvSpPr txBox="1">
            <a:spLocks noChangeArrowheads="1"/>
          </p:cNvSpPr>
          <p:nvPr/>
        </p:nvSpPr>
        <p:spPr bwMode="auto">
          <a:xfrm>
            <a:off x="228600" y="6172200"/>
            <a:ext cx="609600" cy="336550"/>
          </a:xfrm>
          <a:prstGeom prst="rect">
            <a:avLst/>
          </a:prstGeom>
          <a:noFill/>
          <a:ln w="12700">
            <a:noFill/>
            <a:miter lim="800000"/>
            <a:headEnd/>
            <a:tailEnd/>
          </a:ln>
          <a:effectLst>
            <a:outerShdw dist="45791" dir="2021404" algn="ctr" rotWithShape="0">
              <a:srgbClr val="9999FF"/>
            </a:outerShdw>
          </a:effectLst>
        </p:spPr>
        <p:txBody>
          <a:bodyPr>
            <a:spAutoFit/>
          </a:bodyPr>
          <a:lstStyle/>
          <a:p>
            <a:pPr algn="ctr">
              <a:spcBef>
                <a:spcPct val="50000"/>
              </a:spcBef>
              <a:buClrTx/>
              <a:buSzTx/>
              <a:buFontTx/>
              <a:buNone/>
            </a:pPr>
            <a:r>
              <a:rPr lang="en-US" altLang="en-US" sz="1600"/>
              <a:t>5.</a:t>
            </a:r>
            <a:fld id="{15B7ABAA-C3CA-4ED8-9D6D-0DD900B88A17}" type="slidenum">
              <a:rPr lang="ar-SA" altLang="en-US" sz="1600">
                <a:cs typeface="Arial" charset="0"/>
              </a:rPr>
              <a:pPr algn="ctr">
                <a:spcBef>
                  <a:spcPct val="50000"/>
                </a:spcBef>
                <a:buClrTx/>
                <a:buSzTx/>
                <a:buFontTx/>
                <a:buNone/>
              </a:pPr>
              <a:t>19</a:t>
            </a:fld>
            <a:endParaRPr lang="en-US" altLang="en-US" sz="1600"/>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altLang="en-US"/>
              <a:t>Cis339</a:t>
            </a:r>
          </a:p>
        </p:txBody>
      </p:sp>
      <p:sp>
        <p:nvSpPr>
          <p:cNvPr id="281602" name="Rectangle 2"/>
          <p:cNvSpPr>
            <a:spLocks noGrp="1" noChangeArrowheads="1"/>
          </p:cNvSpPr>
          <p:nvPr>
            <p:ph type="title"/>
          </p:nvPr>
        </p:nvSpPr>
        <p:spPr/>
        <p:txBody>
          <a:bodyPr/>
          <a:lstStyle/>
          <a:p>
            <a:r>
              <a:rPr lang="en-US" altLang="ar-SA"/>
              <a:t>Learning Objectives</a:t>
            </a:r>
          </a:p>
        </p:txBody>
      </p:sp>
      <p:sp>
        <p:nvSpPr>
          <p:cNvPr id="281603" name="Rectangle 3" descr="Rectangle: Click to edit Master text styles&#10;Second level&#10;Third level&#10;Fourth level&#10;Fifth level"/>
          <p:cNvSpPr>
            <a:spLocks noGrp="1" noChangeArrowheads="1"/>
          </p:cNvSpPr>
          <p:nvPr>
            <p:ph type="body" idx="1"/>
          </p:nvPr>
        </p:nvSpPr>
        <p:spPr/>
        <p:txBody>
          <a:bodyPr/>
          <a:lstStyle/>
          <a:p>
            <a:pPr>
              <a:buClr>
                <a:srgbClr val="BA2212"/>
              </a:buClr>
              <a:buFont typeface="Wingdings" pitchFamily="2" charset="2"/>
              <a:buChar char="ü"/>
            </a:pPr>
            <a:r>
              <a:rPr lang="en-US" altLang="ar-SA"/>
              <a:t>Describe steps involved in the project initiation and planning process (</a:t>
            </a:r>
            <a:r>
              <a:rPr lang="en-US" altLang="ar-SA">
                <a:solidFill>
                  <a:srgbClr val="FF0000"/>
                </a:solidFill>
              </a:rPr>
              <a:t>the first two phases of project management</a:t>
            </a:r>
            <a:r>
              <a:rPr lang="en-US" altLang="ar-SA"/>
              <a:t>)</a:t>
            </a:r>
          </a:p>
          <a:p>
            <a:pPr>
              <a:buClr>
                <a:srgbClr val="BA2212"/>
              </a:buClr>
              <a:buFont typeface="Wingdings" pitchFamily="2" charset="2"/>
              <a:buChar char="ü"/>
            </a:pPr>
            <a:r>
              <a:rPr lang="en-US" altLang="ar-SA"/>
              <a:t>Explain the need for and the contents of a Statement of Work and Baseline Project Plan</a:t>
            </a:r>
          </a:p>
          <a:p>
            <a:pPr>
              <a:buClr>
                <a:srgbClr val="BA2212"/>
              </a:buClr>
              <a:buFont typeface="Wingdings" pitchFamily="2" charset="2"/>
              <a:buChar char="ü"/>
            </a:pPr>
            <a:r>
              <a:rPr lang="en-US" altLang="ar-SA"/>
              <a:t>List and describe various methods for accessing project feasibility</a:t>
            </a:r>
          </a:p>
        </p:txBody>
      </p:sp>
      <p:sp>
        <p:nvSpPr>
          <p:cNvPr id="281605" name="Text Box 5"/>
          <p:cNvSpPr txBox="1">
            <a:spLocks noChangeArrowheads="1"/>
          </p:cNvSpPr>
          <p:nvPr/>
        </p:nvSpPr>
        <p:spPr bwMode="auto">
          <a:xfrm>
            <a:off x="228600" y="6172200"/>
            <a:ext cx="609600" cy="336550"/>
          </a:xfrm>
          <a:prstGeom prst="rect">
            <a:avLst/>
          </a:prstGeom>
          <a:noFill/>
          <a:ln w="12700">
            <a:noFill/>
            <a:miter lim="800000"/>
            <a:headEnd/>
            <a:tailEnd/>
          </a:ln>
          <a:effectLst>
            <a:outerShdw dist="45791" dir="2021404" algn="ctr" rotWithShape="0">
              <a:srgbClr val="9999FF"/>
            </a:outerShdw>
          </a:effectLst>
        </p:spPr>
        <p:txBody>
          <a:bodyPr>
            <a:spAutoFit/>
          </a:bodyPr>
          <a:lstStyle/>
          <a:p>
            <a:pPr algn="ctr">
              <a:spcBef>
                <a:spcPct val="50000"/>
              </a:spcBef>
              <a:buClrTx/>
              <a:buSzTx/>
              <a:buFontTx/>
              <a:buNone/>
            </a:pPr>
            <a:r>
              <a:rPr lang="en-US" altLang="en-US" sz="1600"/>
              <a:t>5.</a:t>
            </a:r>
            <a:fld id="{091635F1-B04A-4AC7-8B4F-F687AA30C6A3}" type="slidenum">
              <a:rPr lang="ar-SA" altLang="en-US" sz="1600">
                <a:cs typeface="Arial" charset="0"/>
              </a:rPr>
              <a:pPr algn="ctr">
                <a:spcBef>
                  <a:spcPct val="50000"/>
                </a:spcBef>
                <a:buClrTx/>
                <a:buSzTx/>
                <a:buFontTx/>
                <a:buNone/>
              </a:pPr>
              <a:t>2</a:t>
            </a:fld>
            <a:endParaRPr lang="en-US" altLang="en-US" sz="1600"/>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r>
              <a:rPr lang="en-US" altLang="en-US"/>
              <a:t>Cis339</a:t>
            </a:r>
          </a:p>
        </p:txBody>
      </p:sp>
      <p:sp>
        <p:nvSpPr>
          <p:cNvPr id="353282" name="Rectangle 2"/>
          <p:cNvSpPr>
            <a:spLocks noGrp="1" noChangeArrowheads="1"/>
          </p:cNvSpPr>
          <p:nvPr>
            <p:ph type="title"/>
          </p:nvPr>
        </p:nvSpPr>
        <p:spPr/>
        <p:txBody>
          <a:bodyPr/>
          <a:lstStyle/>
          <a:p>
            <a:r>
              <a:rPr lang="en-US"/>
              <a:t>Determining Project Costs</a:t>
            </a:r>
          </a:p>
        </p:txBody>
      </p:sp>
      <p:sp>
        <p:nvSpPr>
          <p:cNvPr id="353283" name="Rectangle 3" descr="Rectangle: Click to edit Master text styles&#10;Second level&#10;Third level&#10;Fourth level&#10;Fifth level"/>
          <p:cNvSpPr>
            <a:spLocks noGrp="1" noChangeArrowheads="1"/>
          </p:cNvSpPr>
          <p:nvPr>
            <p:ph type="body" idx="1"/>
          </p:nvPr>
        </p:nvSpPr>
        <p:spPr/>
        <p:txBody>
          <a:bodyPr/>
          <a:lstStyle/>
          <a:p>
            <a:pPr>
              <a:lnSpc>
                <a:spcPct val="90000"/>
              </a:lnSpc>
            </a:pPr>
            <a:r>
              <a:rPr lang="en-US"/>
              <a:t>Both one-time and recurring costs can consist of items that are fixed or variable in nature.</a:t>
            </a:r>
          </a:p>
          <a:p>
            <a:pPr>
              <a:lnSpc>
                <a:spcPct val="90000"/>
              </a:lnSpc>
            </a:pPr>
            <a:r>
              <a:rPr lang="en-US" i="1"/>
              <a:t>Fixed costs</a:t>
            </a:r>
            <a:r>
              <a:rPr lang="en-US"/>
              <a:t> are billed or incurred at a regular interval and usually at a fixed rate.</a:t>
            </a:r>
          </a:p>
          <a:p>
            <a:pPr>
              <a:lnSpc>
                <a:spcPct val="90000"/>
              </a:lnSpc>
            </a:pPr>
            <a:r>
              <a:rPr lang="en-US" i="1"/>
              <a:t>Variable costs</a:t>
            </a:r>
            <a:r>
              <a:rPr lang="en-US"/>
              <a:t> are items that vary in relation to usage</a:t>
            </a:r>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r>
              <a:rPr lang="en-US" altLang="en-US"/>
              <a:t>Cis339</a:t>
            </a:r>
          </a:p>
        </p:txBody>
      </p:sp>
      <p:sp>
        <p:nvSpPr>
          <p:cNvPr id="354306" name="Rectangle 2"/>
          <p:cNvSpPr>
            <a:spLocks noGrp="1" noChangeArrowheads="1"/>
          </p:cNvSpPr>
          <p:nvPr>
            <p:ph type="title"/>
          </p:nvPr>
        </p:nvSpPr>
        <p:spPr/>
        <p:txBody>
          <a:bodyPr/>
          <a:lstStyle/>
          <a:p>
            <a:r>
              <a:rPr lang="en-US"/>
              <a:t>Determining Project Costs</a:t>
            </a:r>
          </a:p>
        </p:txBody>
      </p:sp>
      <p:sp>
        <p:nvSpPr>
          <p:cNvPr id="354307" name="Rectangle 3" descr="Rectangle: Click to edit Master text styles&#10;Second level&#10;Third level&#10;Fourth level&#10;Fifth level"/>
          <p:cNvSpPr>
            <a:spLocks noGrp="1" noChangeArrowheads="1"/>
          </p:cNvSpPr>
          <p:nvPr>
            <p:ph type="body" idx="1"/>
          </p:nvPr>
        </p:nvSpPr>
        <p:spPr/>
        <p:txBody>
          <a:bodyPr/>
          <a:lstStyle/>
          <a:p>
            <a:pPr>
              <a:lnSpc>
                <a:spcPct val="90000"/>
              </a:lnSpc>
            </a:pPr>
            <a:r>
              <a:rPr lang="en-US" sz="2400"/>
              <a:t>Procurement</a:t>
            </a:r>
          </a:p>
          <a:p>
            <a:pPr lvl="1">
              <a:lnSpc>
                <a:spcPct val="90000"/>
              </a:lnSpc>
            </a:pPr>
            <a:r>
              <a:rPr lang="en-US" sz="2000"/>
              <a:t>Consulting, equipment, site preparation, capital, management time</a:t>
            </a:r>
          </a:p>
          <a:p>
            <a:pPr>
              <a:lnSpc>
                <a:spcPct val="90000"/>
              </a:lnSpc>
            </a:pPr>
            <a:r>
              <a:rPr lang="en-US" sz="2400"/>
              <a:t>Start-up</a:t>
            </a:r>
          </a:p>
          <a:p>
            <a:pPr lvl="1">
              <a:lnSpc>
                <a:spcPct val="90000"/>
              </a:lnSpc>
            </a:pPr>
            <a:r>
              <a:rPr lang="en-US" sz="2000"/>
              <a:t>Operating systems, communications installation, personnel hiring, organizational disruption</a:t>
            </a:r>
          </a:p>
          <a:p>
            <a:pPr>
              <a:lnSpc>
                <a:spcPct val="90000"/>
              </a:lnSpc>
            </a:pPr>
            <a:r>
              <a:rPr lang="en-US" sz="2400"/>
              <a:t>Project-related</a:t>
            </a:r>
          </a:p>
          <a:p>
            <a:pPr lvl="1">
              <a:lnSpc>
                <a:spcPct val="90000"/>
              </a:lnSpc>
            </a:pPr>
            <a:r>
              <a:rPr lang="en-US" sz="2000"/>
              <a:t>Application software, software modification, personnel overhead, training, data analysis, documentation</a:t>
            </a:r>
          </a:p>
          <a:p>
            <a:pPr>
              <a:lnSpc>
                <a:spcPct val="90000"/>
              </a:lnSpc>
            </a:pPr>
            <a:r>
              <a:rPr lang="en-US" sz="2400"/>
              <a:t>Operating</a:t>
            </a:r>
          </a:p>
          <a:p>
            <a:pPr lvl="1">
              <a:lnSpc>
                <a:spcPct val="90000"/>
              </a:lnSpc>
            </a:pPr>
            <a:r>
              <a:rPr lang="en-US" sz="2000"/>
              <a:t>System maintenance, rental, asset depreciation, operation and planning </a:t>
            </a:r>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r>
              <a:rPr lang="en-US" altLang="en-US"/>
              <a:t>Cis339</a:t>
            </a:r>
          </a:p>
        </p:txBody>
      </p:sp>
      <p:sp>
        <p:nvSpPr>
          <p:cNvPr id="355330" name="Rectangle 2"/>
          <p:cNvSpPr>
            <a:spLocks noGrp="1" noChangeArrowheads="1"/>
          </p:cNvSpPr>
          <p:nvPr>
            <p:ph type="title"/>
          </p:nvPr>
        </p:nvSpPr>
        <p:spPr/>
        <p:txBody>
          <a:bodyPr/>
          <a:lstStyle/>
          <a:p>
            <a:r>
              <a:rPr lang="en-US"/>
              <a:t>The Time Value of Money</a:t>
            </a:r>
          </a:p>
        </p:txBody>
      </p:sp>
      <p:sp>
        <p:nvSpPr>
          <p:cNvPr id="355331" name="Rectangle 3" descr="Rectangle: Click to edit Master text styles&#10;Second level&#10;Third level&#10;Fourth level&#10;Fifth level"/>
          <p:cNvSpPr>
            <a:spLocks noGrp="1" noChangeArrowheads="1"/>
          </p:cNvSpPr>
          <p:nvPr>
            <p:ph type="body" idx="1"/>
          </p:nvPr>
        </p:nvSpPr>
        <p:spPr/>
        <p:txBody>
          <a:bodyPr/>
          <a:lstStyle/>
          <a:p>
            <a:r>
              <a:rPr lang="en-US" sz="2800"/>
              <a:t>Net Present Value (NPV)</a:t>
            </a:r>
          </a:p>
          <a:p>
            <a:pPr lvl="1"/>
            <a:r>
              <a:rPr lang="en-US" sz="2400"/>
              <a:t>Use discount rate to determine present value of cash outlays and receipts</a:t>
            </a:r>
          </a:p>
          <a:p>
            <a:r>
              <a:rPr lang="en-US" sz="2800"/>
              <a:t>Return on Investment (ROI)</a:t>
            </a:r>
          </a:p>
          <a:p>
            <a:pPr lvl="1"/>
            <a:r>
              <a:rPr lang="en-US" sz="2400"/>
              <a:t>Ratio of cash receipts to cash outlays</a:t>
            </a:r>
          </a:p>
          <a:p>
            <a:r>
              <a:rPr lang="en-US" sz="2800"/>
              <a:t>Break-Even Analysis (BEA)</a:t>
            </a:r>
          </a:p>
          <a:p>
            <a:pPr lvl="1"/>
            <a:r>
              <a:rPr lang="en-US" sz="2400"/>
              <a:t>Amount of time required for cumulative cash flow to equal initial and ongoing investment</a:t>
            </a:r>
          </a:p>
          <a:p>
            <a:endParaRPr lang="en-US" sz="2800"/>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r>
              <a:rPr lang="en-US" altLang="en-US"/>
              <a:t>Cis339</a:t>
            </a:r>
          </a:p>
        </p:txBody>
      </p:sp>
      <p:sp>
        <p:nvSpPr>
          <p:cNvPr id="356354" name="Rectangle 2"/>
          <p:cNvSpPr>
            <a:spLocks noGrp="1" noChangeArrowheads="1"/>
          </p:cNvSpPr>
          <p:nvPr>
            <p:ph type="title"/>
          </p:nvPr>
        </p:nvSpPr>
        <p:spPr/>
        <p:txBody>
          <a:bodyPr/>
          <a:lstStyle/>
          <a:p>
            <a:r>
              <a:rPr lang="en-US"/>
              <a:t>The Time Value of Money</a:t>
            </a:r>
          </a:p>
        </p:txBody>
      </p:sp>
      <p:sp>
        <p:nvSpPr>
          <p:cNvPr id="356355" name="Rectangle 3" descr="Rectangle: Click to edit Master text styles&#10;Second level&#10;Third level&#10;Fourth level&#10;Fifth level"/>
          <p:cNvSpPr>
            <a:spLocks noGrp="1" noChangeArrowheads="1"/>
          </p:cNvSpPr>
          <p:nvPr>
            <p:ph type="body" idx="1"/>
          </p:nvPr>
        </p:nvSpPr>
        <p:spPr/>
        <p:txBody>
          <a:bodyPr/>
          <a:lstStyle/>
          <a:p>
            <a:r>
              <a:rPr lang="en-US" sz="2800" b="1"/>
              <a:t>Time value of money</a:t>
            </a:r>
            <a:r>
              <a:rPr lang="en-US" sz="2800"/>
              <a:t> (</a:t>
            </a:r>
            <a:r>
              <a:rPr lang="en-US" sz="2800" b="1"/>
              <a:t>TVM</a:t>
            </a:r>
            <a:r>
              <a:rPr lang="en-US" sz="2800"/>
              <a:t>): the concept that money available today is worth more than the same amount tomorrow.</a:t>
            </a:r>
          </a:p>
          <a:p>
            <a:r>
              <a:rPr lang="en-US" sz="2800" b="1"/>
              <a:t>Discount rate</a:t>
            </a:r>
            <a:r>
              <a:rPr lang="en-US" sz="2800"/>
              <a:t>: the rate of return used to compute the present value of future cash flows (</a:t>
            </a:r>
            <a:r>
              <a:rPr lang="en-US" sz="2800" i="1"/>
              <a:t>the cost of capital</a:t>
            </a:r>
            <a:r>
              <a:rPr lang="en-US" sz="2800"/>
              <a:t>).</a:t>
            </a:r>
          </a:p>
          <a:p>
            <a:r>
              <a:rPr lang="en-US" sz="2800" b="1"/>
              <a:t>Present value</a:t>
            </a:r>
            <a:r>
              <a:rPr lang="en-US" sz="2800"/>
              <a:t>: the current value of a future cash flow</a:t>
            </a:r>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altLang="en-US"/>
              <a:t>Cis339</a:t>
            </a:r>
          </a:p>
        </p:txBody>
      </p:sp>
      <p:sp>
        <p:nvSpPr>
          <p:cNvPr id="357378" name="Rectangle 2"/>
          <p:cNvSpPr>
            <a:spLocks noGrp="1" noChangeArrowheads="1"/>
          </p:cNvSpPr>
          <p:nvPr>
            <p:ph type="title"/>
          </p:nvPr>
        </p:nvSpPr>
        <p:spPr/>
        <p:txBody>
          <a:bodyPr/>
          <a:lstStyle/>
          <a:p>
            <a:r>
              <a:rPr lang="en-US"/>
              <a:t>The Time Value of Money</a:t>
            </a:r>
          </a:p>
        </p:txBody>
      </p:sp>
      <p:sp>
        <p:nvSpPr>
          <p:cNvPr id="357379" name="Rectangle 3" descr="Rectangle: Click to edit Master text styles&#10;Second level&#10;Third level&#10;Fourth level&#10;Fifth level"/>
          <p:cNvSpPr>
            <a:spLocks noGrp="1" noChangeArrowheads="1"/>
          </p:cNvSpPr>
          <p:nvPr>
            <p:ph type="body" idx="1"/>
          </p:nvPr>
        </p:nvSpPr>
        <p:spPr/>
        <p:txBody>
          <a:bodyPr/>
          <a:lstStyle/>
          <a:p>
            <a:r>
              <a:rPr lang="en-US" b="1"/>
              <a:t>Net Present Value</a:t>
            </a:r>
          </a:p>
          <a:p>
            <a:pPr lvl="1"/>
            <a:r>
              <a:rPr lang="en-US">
                <a:solidFill>
                  <a:schemeClr val="tx2"/>
                </a:solidFill>
              </a:rPr>
              <a:t>PV</a:t>
            </a:r>
            <a:r>
              <a:rPr lang="en-US" i="1">
                <a:solidFill>
                  <a:schemeClr val="tx2"/>
                </a:solidFill>
              </a:rPr>
              <a:t>n</a:t>
            </a:r>
            <a:r>
              <a:rPr lang="en-US"/>
              <a:t> = </a:t>
            </a:r>
            <a:r>
              <a:rPr lang="en-US" i="1"/>
              <a:t>present value</a:t>
            </a:r>
            <a:r>
              <a:rPr lang="en-US"/>
              <a:t> of </a:t>
            </a:r>
            <a:r>
              <a:rPr lang="en-US" i="1">
                <a:solidFill>
                  <a:schemeClr val="tx2"/>
                </a:solidFill>
              </a:rPr>
              <a:t>Y</a:t>
            </a:r>
            <a:r>
              <a:rPr lang="en-US">
                <a:solidFill>
                  <a:schemeClr val="tx2"/>
                </a:solidFill>
              </a:rPr>
              <a:t> </a:t>
            </a:r>
            <a:r>
              <a:rPr lang="en-US"/>
              <a:t>dollars </a:t>
            </a:r>
            <a:r>
              <a:rPr lang="en-US" i="1">
                <a:solidFill>
                  <a:schemeClr val="tx2"/>
                </a:solidFill>
              </a:rPr>
              <a:t>n</a:t>
            </a:r>
            <a:r>
              <a:rPr lang="en-US"/>
              <a:t> years from now based on a </a:t>
            </a:r>
            <a:r>
              <a:rPr lang="en-US" i="1"/>
              <a:t>discount rate</a:t>
            </a:r>
            <a:r>
              <a:rPr lang="en-US"/>
              <a:t> of </a:t>
            </a:r>
            <a:r>
              <a:rPr lang="en-US" i="1">
                <a:solidFill>
                  <a:schemeClr val="tx2"/>
                </a:solidFill>
              </a:rPr>
              <a:t>i</a:t>
            </a:r>
            <a:r>
              <a:rPr lang="en-US"/>
              <a:t>.</a:t>
            </a:r>
          </a:p>
          <a:p>
            <a:pPr lvl="1"/>
            <a:r>
              <a:rPr lang="en-US">
                <a:solidFill>
                  <a:schemeClr val="tx2"/>
                </a:solidFill>
              </a:rPr>
              <a:t>NPV</a:t>
            </a:r>
            <a:r>
              <a:rPr lang="en-US"/>
              <a:t> = sum of PVs across years.</a:t>
            </a:r>
          </a:p>
          <a:p>
            <a:pPr lvl="1"/>
            <a:r>
              <a:rPr lang="en-US"/>
              <a:t>Calculates </a:t>
            </a:r>
            <a:r>
              <a:rPr lang="en-US" i="1"/>
              <a:t>time value of money</a:t>
            </a:r>
            <a:r>
              <a:rPr lang="en-US"/>
              <a:t>.</a:t>
            </a:r>
          </a:p>
          <a:p>
            <a:endParaRPr lang="en-US"/>
          </a:p>
        </p:txBody>
      </p:sp>
      <p:pic>
        <p:nvPicPr>
          <p:cNvPr id="357380" name="Picture 4" descr="CAP1"/>
          <p:cNvPicPr>
            <a:picLocks noChangeAspect="1" noChangeArrowheads="1"/>
          </p:cNvPicPr>
          <p:nvPr/>
        </p:nvPicPr>
        <p:blipFill>
          <a:blip r:embed="rId2"/>
          <a:srcRect/>
          <a:stretch>
            <a:fillRect/>
          </a:stretch>
        </p:blipFill>
        <p:spPr bwMode="auto">
          <a:xfrm>
            <a:off x="2438400" y="4648200"/>
            <a:ext cx="4049713" cy="1316038"/>
          </a:xfrm>
          <a:prstGeom prst="rect">
            <a:avLst/>
          </a:prstGeom>
          <a:noFill/>
          <a:ln w="9525">
            <a:noFill/>
            <a:miter lim="800000"/>
            <a:headEnd/>
            <a:tailEnd/>
          </a:ln>
        </p:spPr>
      </p:pic>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altLang="en-US"/>
              <a:t>Cis339</a:t>
            </a:r>
          </a:p>
        </p:txBody>
      </p:sp>
      <p:sp>
        <p:nvSpPr>
          <p:cNvPr id="294914" name="Rectangle 2"/>
          <p:cNvSpPr>
            <a:spLocks noGrp="1" noChangeArrowheads="1"/>
          </p:cNvSpPr>
          <p:nvPr>
            <p:ph type="title"/>
          </p:nvPr>
        </p:nvSpPr>
        <p:spPr/>
        <p:txBody>
          <a:bodyPr/>
          <a:lstStyle/>
          <a:p>
            <a:r>
              <a:rPr lang="en-US" altLang="ar-SA"/>
              <a:t>Assessing Technical Feasibility</a:t>
            </a:r>
          </a:p>
        </p:txBody>
      </p:sp>
      <p:sp>
        <p:nvSpPr>
          <p:cNvPr id="294915" name="Rectangle 3" descr="Rectangle: Click to edit Master text styles&#10;Second level&#10;Third level&#10;Fourth level&#10;Fifth level"/>
          <p:cNvSpPr>
            <a:spLocks noGrp="1" noChangeArrowheads="1"/>
          </p:cNvSpPr>
          <p:nvPr>
            <p:ph type="body" idx="1"/>
          </p:nvPr>
        </p:nvSpPr>
        <p:spPr/>
        <p:txBody>
          <a:bodyPr/>
          <a:lstStyle/>
          <a:p>
            <a:pPr>
              <a:lnSpc>
                <a:spcPct val="90000"/>
              </a:lnSpc>
            </a:pPr>
            <a:r>
              <a:rPr lang="en-US" altLang="ar-SA" sz="2000" b="1">
                <a:solidFill>
                  <a:schemeClr val="hlink"/>
                </a:solidFill>
              </a:rPr>
              <a:t>Technical Feasibility, </a:t>
            </a:r>
            <a:r>
              <a:rPr lang="en-US" sz="1600"/>
              <a:t>a </a:t>
            </a:r>
            <a:r>
              <a:rPr lang="en-US" sz="2000"/>
              <a:t>process of assessing the development organization’s ability to construct a proposed system</a:t>
            </a:r>
            <a:r>
              <a:rPr lang="en-US" sz="1600"/>
              <a:t>.</a:t>
            </a:r>
          </a:p>
          <a:p>
            <a:pPr>
              <a:lnSpc>
                <a:spcPct val="90000"/>
              </a:lnSpc>
              <a:buFont typeface="Wingdings" pitchFamily="2" charset="2"/>
              <a:buNone/>
            </a:pPr>
            <a:endParaRPr lang="en-US" sz="1600"/>
          </a:p>
          <a:p>
            <a:pPr>
              <a:lnSpc>
                <a:spcPct val="90000"/>
              </a:lnSpc>
            </a:pPr>
            <a:r>
              <a:rPr lang="en-US" sz="2400"/>
              <a:t>The potential consequences of not assessing and managing risks can include the following:</a:t>
            </a:r>
          </a:p>
          <a:p>
            <a:pPr lvl="1">
              <a:lnSpc>
                <a:spcPct val="90000"/>
              </a:lnSpc>
            </a:pPr>
            <a:r>
              <a:rPr lang="en-US" sz="2000"/>
              <a:t>Failure to attain expected benefits from the project,</a:t>
            </a:r>
          </a:p>
          <a:p>
            <a:pPr lvl="1">
              <a:lnSpc>
                <a:spcPct val="90000"/>
              </a:lnSpc>
            </a:pPr>
            <a:r>
              <a:rPr lang="en-US" sz="2000"/>
              <a:t>Inaccurate project cost estimates,</a:t>
            </a:r>
          </a:p>
          <a:p>
            <a:pPr lvl="1">
              <a:lnSpc>
                <a:spcPct val="90000"/>
              </a:lnSpc>
            </a:pPr>
            <a:r>
              <a:rPr lang="en-US" sz="2000"/>
              <a:t>Inaccurate project duration estimates,</a:t>
            </a:r>
          </a:p>
          <a:p>
            <a:pPr lvl="1">
              <a:lnSpc>
                <a:spcPct val="90000"/>
              </a:lnSpc>
            </a:pPr>
            <a:r>
              <a:rPr lang="en-US" sz="2000"/>
              <a:t>Failure to achieve adequate system performance levels, and</a:t>
            </a:r>
          </a:p>
          <a:p>
            <a:pPr lvl="1">
              <a:lnSpc>
                <a:spcPct val="90000"/>
              </a:lnSpc>
            </a:pPr>
            <a:r>
              <a:rPr lang="en-US" sz="2000"/>
              <a:t>Failure to adequately integrate the new system with existing hardware, software, or organizational procedures.</a:t>
            </a:r>
            <a:endParaRPr lang="en-US" altLang="en-US" sz="2000"/>
          </a:p>
        </p:txBody>
      </p:sp>
      <p:sp>
        <p:nvSpPr>
          <p:cNvPr id="294917" name="Text Box 5"/>
          <p:cNvSpPr txBox="1">
            <a:spLocks noChangeArrowheads="1"/>
          </p:cNvSpPr>
          <p:nvPr/>
        </p:nvSpPr>
        <p:spPr bwMode="auto">
          <a:xfrm>
            <a:off x="228600" y="6172200"/>
            <a:ext cx="609600" cy="336550"/>
          </a:xfrm>
          <a:prstGeom prst="rect">
            <a:avLst/>
          </a:prstGeom>
          <a:noFill/>
          <a:ln w="12700">
            <a:noFill/>
            <a:miter lim="800000"/>
            <a:headEnd/>
            <a:tailEnd/>
          </a:ln>
          <a:effectLst>
            <a:outerShdw dist="45791" dir="2021404" algn="ctr" rotWithShape="0">
              <a:srgbClr val="9999FF"/>
            </a:outerShdw>
          </a:effectLst>
        </p:spPr>
        <p:txBody>
          <a:bodyPr>
            <a:spAutoFit/>
          </a:bodyPr>
          <a:lstStyle/>
          <a:p>
            <a:pPr algn="ctr">
              <a:spcBef>
                <a:spcPct val="50000"/>
              </a:spcBef>
              <a:buClrTx/>
              <a:buSzTx/>
              <a:buFontTx/>
              <a:buNone/>
            </a:pPr>
            <a:r>
              <a:rPr lang="en-US" altLang="en-US" sz="1600"/>
              <a:t>5.</a:t>
            </a:r>
            <a:fld id="{70AA7D5A-8BB0-446C-B81D-17E663DB8C9A}" type="slidenum">
              <a:rPr lang="ar-SA" altLang="en-US" sz="1600">
                <a:cs typeface="Arial" charset="0"/>
              </a:rPr>
              <a:pPr algn="ctr">
                <a:spcBef>
                  <a:spcPct val="50000"/>
                </a:spcBef>
                <a:buClrTx/>
                <a:buSzTx/>
                <a:buFontTx/>
                <a:buNone/>
              </a:pPr>
              <a:t>25</a:t>
            </a:fld>
            <a:endParaRPr lang="en-US" altLang="en-US" sz="1600"/>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r>
              <a:rPr lang="en-US" altLang="en-US"/>
              <a:t>Cis339</a:t>
            </a:r>
          </a:p>
        </p:txBody>
      </p:sp>
      <p:sp>
        <p:nvSpPr>
          <p:cNvPr id="358402" name="Rectangle 2"/>
          <p:cNvSpPr>
            <a:spLocks noGrp="1" noChangeArrowheads="1"/>
          </p:cNvSpPr>
          <p:nvPr>
            <p:ph type="title"/>
          </p:nvPr>
        </p:nvSpPr>
        <p:spPr/>
        <p:txBody>
          <a:bodyPr/>
          <a:lstStyle/>
          <a:p>
            <a:r>
              <a:rPr lang="en-US"/>
              <a:t>Project Risk Factors</a:t>
            </a:r>
          </a:p>
        </p:txBody>
      </p:sp>
      <p:sp>
        <p:nvSpPr>
          <p:cNvPr id="358403" name="Rectangle 3" descr="Rectangle: Click to edit Master text styles&#10;Second level&#10;Third level&#10;Fourth level&#10;Fifth level"/>
          <p:cNvSpPr>
            <a:spLocks noGrp="1" noChangeArrowheads="1"/>
          </p:cNvSpPr>
          <p:nvPr>
            <p:ph type="body" idx="1"/>
          </p:nvPr>
        </p:nvSpPr>
        <p:spPr/>
        <p:txBody>
          <a:bodyPr/>
          <a:lstStyle/>
          <a:p>
            <a:pPr>
              <a:lnSpc>
                <a:spcPct val="90000"/>
              </a:lnSpc>
            </a:pPr>
            <a:r>
              <a:rPr lang="en-US" sz="2400"/>
              <a:t>Project size</a:t>
            </a:r>
          </a:p>
          <a:p>
            <a:pPr lvl="1">
              <a:lnSpc>
                <a:spcPct val="90000"/>
              </a:lnSpc>
            </a:pPr>
            <a:r>
              <a:rPr lang="en-US" sz="2000"/>
              <a:t>Team size, organizational departments, project duration, programming effort</a:t>
            </a:r>
          </a:p>
          <a:p>
            <a:pPr>
              <a:lnSpc>
                <a:spcPct val="90000"/>
              </a:lnSpc>
            </a:pPr>
            <a:r>
              <a:rPr lang="en-US" sz="2400"/>
              <a:t>Project structure</a:t>
            </a:r>
          </a:p>
          <a:p>
            <a:pPr lvl="1">
              <a:lnSpc>
                <a:spcPct val="90000"/>
              </a:lnSpc>
            </a:pPr>
            <a:r>
              <a:rPr lang="en-US" sz="2000"/>
              <a:t>New vs. renovated system, resulting organizational changes, management commitment, user perceptions</a:t>
            </a:r>
          </a:p>
          <a:p>
            <a:pPr>
              <a:lnSpc>
                <a:spcPct val="90000"/>
              </a:lnSpc>
            </a:pPr>
            <a:r>
              <a:rPr lang="en-US" sz="2400"/>
              <a:t>Development group</a:t>
            </a:r>
          </a:p>
          <a:p>
            <a:pPr lvl="1">
              <a:lnSpc>
                <a:spcPct val="90000"/>
              </a:lnSpc>
            </a:pPr>
            <a:r>
              <a:rPr lang="en-US" sz="2000"/>
              <a:t>Familiarity with platform, software, development method, application area, development of similar systems</a:t>
            </a:r>
          </a:p>
          <a:p>
            <a:pPr>
              <a:lnSpc>
                <a:spcPct val="90000"/>
              </a:lnSpc>
            </a:pPr>
            <a:r>
              <a:rPr lang="en-US" sz="2400"/>
              <a:t>User group</a:t>
            </a:r>
          </a:p>
          <a:p>
            <a:pPr lvl="1">
              <a:lnSpc>
                <a:spcPct val="90000"/>
              </a:lnSpc>
            </a:pPr>
            <a:r>
              <a:rPr lang="en-US" sz="2000"/>
              <a:t>Familiarity with IS development process, application area, use of similar systems</a:t>
            </a:r>
          </a:p>
          <a:p>
            <a:pPr lvl="1">
              <a:lnSpc>
                <a:spcPct val="90000"/>
              </a:lnSpc>
              <a:buFont typeface="Wingdings" pitchFamily="2" charset="2"/>
              <a:buNone/>
            </a:pPr>
            <a:endParaRPr lang="en-US" sz="2000"/>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r>
              <a:rPr lang="en-US" altLang="en-US"/>
              <a:t>Cis339</a:t>
            </a:r>
          </a:p>
        </p:txBody>
      </p:sp>
      <p:sp>
        <p:nvSpPr>
          <p:cNvPr id="359426" name="Rectangle 2"/>
          <p:cNvSpPr>
            <a:spLocks noGrp="1" noChangeArrowheads="1"/>
          </p:cNvSpPr>
          <p:nvPr>
            <p:ph type="title"/>
          </p:nvPr>
        </p:nvSpPr>
        <p:spPr/>
        <p:txBody>
          <a:bodyPr/>
          <a:lstStyle/>
          <a:p>
            <a:r>
              <a:rPr lang="en-US" sz="4000"/>
              <a:t>Assessing Technical Feasibility</a:t>
            </a:r>
          </a:p>
        </p:txBody>
      </p:sp>
      <p:sp>
        <p:nvSpPr>
          <p:cNvPr id="359427" name="Rectangle 3" descr="Rectangle: Click to edit Master text styles&#10;Second level&#10;Third level&#10;Fourth level&#10;Fifth level"/>
          <p:cNvSpPr>
            <a:spLocks noGrp="1" noChangeArrowheads="1"/>
          </p:cNvSpPr>
          <p:nvPr>
            <p:ph type="body" idx="1"/>
          </p:nvPr>
        </p:nvSpPr>
        <p:spPr/>
        <p:txBody>
          <a:bodyPr/>
          <a:lstStyle/>
          <a:p>
            <a:r>
              <a:rPr lang="en-US"/>
              <a:t>Risk can be managed on a project by:</a:t>
            </a:r>
          </a:p>
          <a:p>
            <a:pPr lvl="1"/>
            <a:r>
              <a:rPr lang="en-US"/>
              <a:t>Changing the project plan to avoid risky factors,</a:t>
            </a:r>
          </a:p>
          <a:p>
            <a:pPr lvl="1"/>
            <a:r>
              <a:rPr lang="en-US"/>
              <a:t>Assigning project team members to carefully manage the risky aspects,</a:t>
            </a:r>
          </a:p>
          <a:p>
            <a:pPr lvl="1"/>
            <a:r>
              <a:rPr lang="en-US"/>
              <a:t>Setting up monitoring methods to determine whether or not potential risk is, in fact, materializing.</a:t>
            </a:r>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r>
              <a:rPr lang="en-US" altLang="en-US"/>
              <a:t>Cis339</a:t>
            </a:r>
          </a:p>
        </p:txBody>
      </p:sp>
      <p:sp>
        <p:nvSpPr>
          <p:cNvPr id="360450" name="Rectangle 2"/>
          <p:cNvSpPr>
            <a:spLocks noGrp="1" noChangeArrowheads="1"/>
          </p:cNvSpPr>
          <p:nvPr>
            <p:ph type="title"/>
          </p:nvPr>
        </p:nvSpPr>
        <p:spPr/>
        <p:txBody>
          <a:bodyPr/>
          <a:lstStyle/>
          <a:p>
            <a:r>
              <a:rPr lang="en-US" sz="4000"/>
              <a:t>Assessing Technical Feasibility</a:t>
            </a:r>
          </a:p>
        </p:txBody>
      </p:sp>
      <p:sp>
        <p:nvSpPr>
          <p:cNvPr id="360451" name="Rectangle 3" descr="Rectangle: Click to edit Master text styles&#10;Second level&#10;Third level&#10;Fourth level&#10;Fifth level"/>
          <p:cNvSpPr>
            <a:spLocks noGrp="1" noChangeArrowheads="1"/>
          </p:cNvSpPr>
          <p:nvPr>
            <p:ph type="body" idx="1"/>
          </p:nvPr>
        </p:nvSpPr>
        <p:spPr/>
        <p:txBody>
          <a:bodyPr/>
          <a:lstStyle/>
          <a:p>
            <a:pPr>
              <a:lnSpc>
                <a:spcPct val="80000"/>
              </a:lnSpc>
            </a:pPr>
            <a:r>
              <a:rPr lang="en-US" sz="2400"/>
              <a:t>Four general rules emerged as technical risk assessments:</a:t>
            </a:r>
          </a:p>
          <a:p>
            <a:pPr lvl="1">
              <a:lnSpc>
                <a:spcPct val="80000"/>
              </a:lnSpc>
            </a:pPr>
            <a:r>
              <a:rPr lang="en-US" sz="2000" i="1"/>
              <a:t>Larger projects are riskier than smaller projects.</a:t>
            </a:r>
          </a:p>
          <a:p>
            <a:pPr lvl="1">
              <a:lnSpc>
                <a:spcPct val="80000"/>
              </a:lnSpc>
            </a:pPr>
            <a:r>
              <a:rPr lang="en-US" sz="2000" i="1"/>
              <a:t>A system in which the requirements are easily obtained and highly structured will be less risky than one in which requirements are messy, ill structured, ill defined, or subject to the judgment of an individual.</a:t>
            </a:r>
          </a:p>
          <a:p>
            <a:pPr>
              <a:lnSpc>
                <a:spcPct val="80000"/>
              </a:lnSpc>
            </a:pPr>
            <a:r>
              <a:rPr lang="en-US" sz="2400" i="1"/>
              <a:t>The development of a system employing commonly used or standard technology will be less risky than one employing novel or nonstandard technology.</a:t>
            </a:r>
          </a:p>
          <a:p>
            <a:pPr>
              <a:lnSpc>
                <a:spcPct val="80000"/>
              </a:lnSpc>
            </a:pPr>
            <a:r>
              <a:rPr lang="en-US" sz="2400" i="1"/>
              <a:t>A project is less risky when the user group is familiar with the familiar with the systems development process and application area than if unfamiliar.</a:t>
            </a:r>
          </a:p>
          <a:p>
            <a:pPr>
              <a:lnSpc>
                <a:spcPct val="80000"/>
              </a:lnSpc>
              <a:buFont typeface="Wingdings" pitchFamily="2" charset="2"/>
              <a:buNone/>
            </a:pPr>
            <a:endParaRPr lang="en-US" sz="2400"/>
          </a:p>
          <a:p>
            <a:pPr>
              <a:lnSpc>
                <a:spcPct val="80000"/>
              </a:lnSpc>
              <a:buFont typeface="Wingdings" pitchFamily="2" charset="2"/>
              <a:buNone/>
            </a:pPr>
            <a:endParaRPr lang="en-US" sz="2400"/>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r>
              <a:rPr lang="en-US" altLang="en-US"/>
              <a:t>Cis339</a:t>
            </a:r>
          </a:p>
        </p:txBody>
      </p:sp>
      <p:sp>
        <p:nvSpPr>
          <p:cNvPr id="361474" name="Rectangle 2"/>
          <p:cNvSpPr>
            <a:spLocks noGrp="1" noChangeArrowheads="1"/>
          </p:cNvSpPr>
          <p:nvPr>
            <p:ph type="title"/>
          </p:nvPr>
        </p:nvSpPr>
        <p:spPr/>
        <p:txBody>
          <a:bodyPr/>
          <a:lstStyle/>
          <a:p>
            <a:r>
              <a:rPr lang="en-US" sz="4000"/>
              <a:t>Assessing Technical Feasibility</a:t>
            </a:r>
          </a:p>
        </p:txBody>
      </p:sp>
      <p:pic>
        <p:nvPicPr>
          <p:cNvPr id="361476" name="Picture 4" descr="FIG05_09"/>
          <p:cNvPicPr>
            <a:picLocks noGrp="1" noChangeAspect="1" noChangeArrowheads="1"/>
          </p:cNvPicPr>
          <p:nvPr>
            <p:ph type="body" idx="1"/>
          </p:nvPr>
        </p:nvPicPr>
        <p:blipFill>
          <a:blip r:embed="rId2"/>
          <a:srcRect/>
          <a:stretch>
            <a:fillRect/>
          </a:stretch>
        </p:blipFill>
        <p:spPr>
          <a:xfrm>
            <a:off x="838200" y="1600200"/>
            <a:ext cx="7620000" cy="4648200"/>
          </a:xfrm>
          <a:noFill/>
          <a:ln/>
        </p:spPr>
      </p:pic>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altLang="en-US"/>
              <a:t>Cis339</a:t>
            </a:r>
          </a:p>
        </p:txBody>
      </p:sp>
      <p:sp>
        <p:nvSpPr>
          <p:cNvPr id="282626" name="Rectangle 2"/>
          <p:cNvSpPr>
            <a:spLocks noGrp="1" noChangeArrowheads="1"/>
          </p:cNvSpPr>
          <p:nvPr>
            <p:ph type="title"/>
          </p:nvPr>
        </p:nvSpPr>
        <p:spPr/>
        <p:txBody>
          <a:bodyPr/>
          <a:lstStyle/>
          <a:p>
            <a:r>
              <a:rPr lang="en-US" altLang="ar-SA"/>
              <a:t>Learning Objectives</a:t>
            </a:r>
          </a:p>
        </p:txBody>
      </p:sp>
      <p:sp>
        <p:nvSpPr>
          <p:cNvPr id="282627" name="Rectangle 3" descr="Rectangle: Click to edit Master text styles&#10;Second level&#10;Third level&#10;Fourth level&#10;Fifth level"/>
          <p:cNvSpPr>
            <a:spLocks noGrp="1" noChangeArrowheads="1"/>
          </p:cNvSpPr>
          <p:nvPr>
            <p:ph type="body" idx="1"/>
          </p:nvPr>
        </p:nvSpPr>
        <p:spPr/>
        <p:txBody>
          <a:bodyPr/>
          <a:lstStyle/>
          <a:p>
            <a:pPr>
              <a:lnSpc>
                <a:spcPct val="90000"/>
              </a:lnSpc>
              <a:buClr>
                <a:srgbClr val="BA2212"/>
              </a:buClr>
              <a:buFont typeface="Wingdings" pitchFamily="2" charset="2"/>
              <a:buChar char="ü"/>
            </a:pPr>
            <a:r>
              <a:rPr lang="en-US" altLang="ar-SA" sz="2800"/>
              <a:t>Describe the differences between intangible and tangible costs and benefits and between recurring and one-time benefits and costs</a:t>
            </a:r>
          </a:p>
          <a:p>
            <a:pPr>
              <a:lnSpc>
                <a:spcPct val="90000"/>
              </a:lnSpc>
              <a:buClr>
                <a:srgbClr val="BA2212"/>
              </a:buClr>
              <a:buFont typeface="Wingdings" pitchFamily="2" charset="2"/>
              <a:buChar char="ü"/>
            </a:pPr>
            <a:r>
              <a:rPr lang="en-US" altLang="ar-SA" sz="2800"/>
              <a:t>Detail various methods of cost/benefit analysis</a:t>
            </a:r>
          </a:p>
          <a:p>
            <a:pPr>
              <a:lnSpc>
                <a:spcPct val="90000"/>
              </a:lnSpc>
              <a:buClr>
                <a:srgbClr val="BA2212"/>
              </a:buClr>
              <a:buFont typeface="Wingdings" pitchFamily="2" charset="2"/>
              <a:buChar char="ü"/>
            </a:pPr>
            <a:r>
              <a:rPr lang="en-US" altLang="ar-SA" sz="2800"/>
              <a:t>Describe the general rules for evaluating the technical risks associated with a systems development project</a:t>
            </a:r>
          </a:p>
          <a:p>
            <a:pPr>
              <a:lnSpc>
                <a:spcPct val="90000"/>
              </a:lnSpc>
              <a:buClr>
                <a:srgbClr val="BA2212"/>
              </a:buClr>
              <a:buFont typeface="Wingdings" pitchFamily="2" charset="2"/>
              <a:buChar char="ü"/>
            </a:pPr>
            <a:r>
              <a:rPr lang="en-US" altLang="ar-SA" sz="2800"/>
              <a:t>Describe the activities and participant roles within a structured walkthrough</a:t>
            </a:r>
          </a:p>
        </p:txBody>
      </p:sp>
      <p:sp>
        <p:nvSpPr>
          <p:cNvPr id="282629" name="Text Box 5"/>
          <p:cNvSpPr txBox="1">
            <a:spLocks noChangeArrowheads="1"/>
          </p:cNvSpPr>
          <p:nvPr/>
        </p:nvSpPr>
        <p:spPr bwMode="auto">
          <a:xfrm>
            <a:off x="228600" y="6172200"/>
            <a:ext cx="609600" cy="336550"/>
          </a:xfrm>
          <a:prstGeom prst="rect">
            <a:avLst/>
          </a:prstGeom>
          <a:noFill/>
          <a:ln w="12700">
            <a:noFill/>
            <a:miter lim="800000"/>
            <a:headEnd/>
            <a:tailEnd/>
          </a:ln>
          <a:effectLst>
            <a:outerShdw dist="45791" dir="2021404" algn="ctr" rotWithShape="0">
              <a:srgbClr val="9999FF"/>
            </a:outerShdw>
          </a:effectLst>
        </p:spPr>
        <p:txBody>
          <a:bodyPr>
            <a:spAutoFit/>
          </a:bodyPr>
          <a:lstStyle/>
          <a:p>
            <a:pPr algn="ctr">
              <a:spcBef>
                <a:spcPct val="50000"/>
              </a:spcBef>
              <a:buClrTx/>
              <a:buSzTx/>
              <a:buFontTx/>
              <a:buNone/>
            </a:pPr>
            <a:r>
              <a:rPr lang="en-US" altLang="en-US" sz="1600"/>
              <a:t>5.</a:t>
            </a:r>
            <a:fld id="{7A4ED5F1-F7D0-46CC-A9E5-D17252C46B97}" type="slidenum">
              <a:rPr lang="ar-SA" altLang="en-US" sz="1600">
                <a:cs typeface="Arial" charset="0"/>
              </a:rPr>
              <a:pPr algn="ctr">
                <a:spcBef>
                  <a:spcPct val="50000"/>
                </a:spcBef>
                <a:buClrTx/>
                <a:buSzTx/>
                <a:buFontTx/>
                <a:buNone/>
              </a:pPr>
              <a:t>3</a:t>
            </a:fld>
            <a:endParaRPr lang="en-US" altLang="en-US" sz="1600"/>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altLang="en-US"/>
              <a:t>Cis339</a:t>
            </a:r>
          </a:p>
        </p:txBody>
      </p:sp>
      <p:sp>
        <p:nvSpPr>
          <p:cNvPr id="295938" name="Rectangle 2"/>
          <p:cNvSpPr>
            <a:spLocks noGrp="1" noChangeArrowheads="1"/>
          </p:cNvSpPr>
          <p:nvPr>
            <p:ph type="title"/>
          </p:nvPr>
        </p:nvSpPr>
        <p:spPr/>
        <p:txBody>
          <a:bodyPr/>
          <a:lstStyle/>
          <a:p>
            <a:r>
              <a:rPr lang="en-US" altLang="ar-SA"/>
              <a:t>Assessing Other Project Feasibility Concerns</a:t>
            </a:r>
          </a:p>
        </p:txBody>
      </p:sp>
      <p:sp>
        <p:nvSpPr>
          <p:cNvPr id="295939" name="Rectangle 3" descr="Rectangle: Click to edit Master text styles&#10;Second level&#10;Third level&#10;Fourth level&#10;Fifth level"/>
          <p:cNvSpPr>
            <a:spLocks noGrp="1" noChangeArrowheads="1"/>
          </p:cNvSpPr>
          <p:nvPr>
            <p:ph type="body" idx="1"/>
          </p:nvPr>
        </p:nvSpPr>
        <p:spPr/>
        <p:txBody>
          <a:bodyPr/>
          <a:lstStyle/>
          <a:p>
            <a:pPr>
              <a:lnSpc>
                <a:spcPct val="90000"/>
              </a:lnSpc>
            </a:pPr>
            <a:r>
              <a:rPr lang="en-US" sz="2400" b="1"/>
              <a:t>Operational</a:t>
            </a:r>
          </a:p>
          <a:p>
            <a:pPr lvl="1">
              <a:lnSpc>
                <a:spcPct val="90000"/>
              </a:lnSpc>
            </a:pPr>
            <a:r>
              <a:rPr lang="en-US" sz="2000"/>
              <a:t>Does the proposed system solve problems or take advantage of opportunities?</a:t>
            </a:r>
          </a:p>
          <a:p>
            <a:pPr>
              <a:lnSpc>
                <a:spcPct val="90000"/>
              </a:lnSpc>
            </a:pPr>
            <a:r>
              <a:rPr lang="en-US" sz="2400" b="1"/>
              <a:t>Scheduling</a:t>
            </a:r>
          </a:p>
          <a:p>
            <a:pPr lvl="1">
              <a:lnSpc>
                <a:spcPct val="90000"/>
              </a:lnSpc>
            </a:pPr>
            <a:r>
              <a:rPr lang="en-US" sz="2000"/>
              <a:t>Can the project time frame and completion dates meet organizational deadlines?</a:t>
            </a:r>
          </a:p>
          <a:p>
            <a:pPr>
              <a:lnSpc>
                <a:spcPct val="90000"/>
              </a:lnSpc>
            </a:pPr>
            <a:r>
              <a:rPr lang="en-US" sz="2400" b="1"/>
              <a:t>Legal and Contractual</a:t>
            </a:r>
          </a:p>
          <a:p>
            <a:pPr lvl="1">
              <a:lnSpc>
                <a:spcPct val="90000"/>
              </a:lnSpc>
            </a:pPr>
            <a:r>
              <a:rPr lang="en-US" sz="2000"/>
              <a:t>What are legal and contractual ramifications of the proposed system development project?</a:t>
            </a:r>
          </a:p>
          <a:p>
            <a:pPr>
              <a:lnSpc>
                <a:spcPct val="90000"/>
              </a:lnSpc>
            </a:pPr>
            <a:r>
              <a:rPr lang="en-US" sz="2400" b="1"/>
              <a:t>Political</a:t>
            </a:r>
          </a:p>
          <a:p>
            <a:pPr lvl="1">
              <a:lnSpc>
                <a:spcPct val="90000"/>
              </a:lnSpc>
            </a:pPr>
            <a:r>
              <a:rPr lang="en-US" sz="2000"/>
              <a:t>How do key stakeholders view the proposed system?</a:t>
            </a:r>
          </a:p>
          <a:p>
            <a:pPr lvl="2">
              <a:lnSpc>
                <a:spcPct val="90000"/>
              </a:lnSpc>
              <a:buFont typeface="Wingdings" pitchFamily="2" charset="2"/>
              <a:buNone/>
            </a:pPr>
            <a:endParaRPr lang="en-US" altLang="ar-SA" sz="1800"/>
          </a:p>
          <a:p>
            <a:pPr lvl="1">
              <a:lnSpc>
                <a:spcPct val="90000"/>
              </a:lnSpc>
            </a:pPr>
            <a:endParaRPr lang="en-US" altLang="ar-SA" sz="2000"/>
          </a:p>
        </p:txBody>
      </p:sp>
      <p:sp>
        <p:nvSpPr>
          <p:cNvPr id="295941" name="Text Box 5"/>
          <p:cNvSpPr txBox="1">
            <a:spLocks noChangeArrowheads="1"/>
          </p:cNvSpPr>
          <p:nvPr/>
        </p:nvSpPr>
        <p:spPr bwMode="auto">
          <a:xfrm>
            <a:off x="228600" y="6172200"/>
            <a:ext cx="609600" cy="336550"/>
          </a:xfrm>
          <a:prstGeom prst="rect">
            <a:avLst/>
          </a:prstGeom>
          <a:noFill/>
          <a:ln w="12700">
            <a:noFill/>
            <a:miter lim="800000"/>
            <a:headEnd/>
            <a:tailEnd/>
          </a:ln>
          <a:effectLst>
            <a:outerShdw dist="45791" dir="2021404" algn="ctr" rotWithShape="0">
              <a:srgbClr val="9999FF"/>
            </a:outerShdw>
          </a:effectLst>
        </p:spPr>
        <p:txBody>
          <a:bodyPr>
            <a:spAutoFit/>
          </a:bodyPr>
          <a:lstStyle/>
          <a:p>
            <a:pPr algn="ctr">
              <a:spcBef>
                <a:spcPct val="50000"/>
              </a:spcBef>
              <a:buClrTx/>
              <a:buSzTx/>
              <a:buFontTx/>
              <a:buNone/>
            </a:pPr>
            <a:r>
              <a:rPr lang="en-US" altLang="en-US" sz="1600"/>
              <a:t>5.</a:t>
            </a:r>
            <a:fld id="{14427609-9D51-4183-94C1-E87447303ED8}" type="slidenum">
              <a:rPr lang="ar-SA" altLang="en-US" sz="1600">
                <a:cs typeface="Arial" charset="0"/>
              </a:rPr>
              <a:pPr algn="ctr">
                <a:spcBef>
                  <a:spcPct val="50000"/>
                </a:spcBef>
                <a:buClrTx/>
                <a:buSzTx/>
                <a:buFontTx/>
                <a:buNone/>
              </a:pPr>
              <a:t>30</a:t>
            </a:fld>
            <a:endParaRPr lang="en-US" altLang="en-US" sz="1600"/>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altLang="en-US"/>
              <a:t>Cis339</a:t>
            </a:r>
          </a:p>
        </p:txBody>
      </p:sp>
      <p:sp>
        <p:nvSpPr>
          <p:cNvPr id="297986" name="Rectangle 2"/>
          <p:cNvSpPr>
            <a:spLocks noGrp="1" noChangeArrowheads="1"/>
          </p:cNvSpPr>
          <p:nvPr>
            <p:ph type="title"/>
          </p:nvPr>
        </p:nvSpPr>
        <p:spPr/>
        <p:txBody>
          <a:bodyPr/>
          <a:lstStyle/>
          <a:p>
            <a:r>
              <a:rPr lang="en-US" altLang="ar-SA"/>
              <a:t>Building the Baseline Project Plan</a:t>
            </a:r>
          </a:p>
        </p:txBody>
      </p:sp>
      <p:sp>
        <p:nvSpPr>
          <p:cNvPr id="297987" name="Rectangle 3" descr="Rectangle: Click to edit Master text styles&#10;Second level&#10;Third level&#10;Fourth level&#10;Fifth level"/>
          <p:cNvSpPr>
            <a:spLocks noGrp="1" noChangeArrowheads="1"/>
          </p:cNvSpPr>
          <p:nvPr>
            <p:ph type="body" idx="1"/>
          </p:nvPr>
        </p:nvSpPr>
        <p:spPr/>
        <p:txBody>
          <a:bodyPr/>
          <a:lstStyle/>
          <a:p>
            <a:r>
              <a:rPr lang="en-US" b="1"/>
              <a:t>Baseline Project Plan (BPP) </a:t>
            </a:r>
            <a:r>
              <a:rPr lang="en-US"/>
              <a:t>is a document intended primarily to guide the development team.</a:t>
            </a:r>
          </a:p>
          <a:p>
            <a:r>
              <a:rPr lang="en-US"/>
              <a:t>Sections:</a:t>
            </a:r>
          </a:p>
          <a:p>
            <a:pPr lvl="1"/>
            <a:r>
              <a:rPr lang="en-US" sz="2400"/>
              <a:t>Introduction</a:t>
            </a:r>
          </a:p>
          <a:p>
            <a:pPr lvl="1"/>
            <a:r>
              <a:rPr lang="en-US" sz="2400"/>
              <a:t>System description</a:t>
            </a:r>
          </a:p>
          <a:p>
            <a:pPr lvl="1"/>
            <a:r>
              <a:rPr lang="en-US" sz="2400"/>
              <a:t>Feasibility assessment</a:t>
            </a:r>
          </a:p>
          <a:p>
            <a:pPr lvl="1"/>
            <a:r>
              <a:rPr lang="en-US" sz="2400"/>
              <a:t>Management issues</a:t>
            </a:r>
          </a:p>
          <a:p>
            <a:pPr lvl="1">
              <a:buFont typeface="Wingdings" pitchFamily="2" charset="2"/>
              <a:buNone/>
            </a:pPr>
            <a:endParaRPr lang="en-US" altLang="ar-SA" b="1">
              <a:solidFill>
                <a:schemeClr val="hlink"/>
              </a:solidFill>
            </a:endParaRPr>
          </a:p>
        </p:txBody>
      </p:sp>
      <p:sp>
        <p:nvSpPr>
          <p:cNvPr id="297989" name="Text Box 5"/>
          <p:cNvSpPr txBox="1">
            <a:spLocks noChangeArrowheads="1"/>
          </p:cNvSpPr>
          <p:nvPr/>
        </p:nvSpPr>
        <p:spPr bwMode="auto">
          <a:xfrm>
            <a:off x="228600" y="6172200"/>
            <a:ext cx="609600" cy="336550"/>
          </a:xfrm>
          <a:prstGeom prst="rect">
            <a:avLst/>
          </a:prstGeom>
          <a:noFill/>
          <a:ln w="12700">
            <a:noFill/>
            <a:miter lim="800000"/>
            <a:headEnd/>
            <a:tailEnd/>
          </a:ln>
          <a:effectLst>
            <a:outerShdw dist="45791" dir="2021404" algn="ctr" rotWithShape="0">
              <a:srgbClr val="9999FF"/>
            </a:outerShdw>
          </a:effectLst>
        </p:spPr>
        <p:txBody>
          <a:bodyPr>
            <a:spAutoFit/>
          </a:bodyPr>
          <a:lstStyle/>
          <a:p>
            <a:pPr algn="ctr">
              <a:spcBef>
                <a:spcPct val="50000"/>
              </a:spcBef>
              <a:buClrTx/>
              <a:buSzTx/>
              <a:buFontTx/>
              <a:buNone/>
            </a:pPr>
            <a:r>
              <a:rPr lang="en-US" altLang="en-US" sz="1600"/>
              <a:t>5.</a:t>
            </a:r>
            <a:fld id="{4090DD2B-D532-4B24-AE98-1A672ABD3AA0}" type="slidenum">
              <a:rPr lang="ar-SA" altLang="en-US" sz="1600">
                <a:cs typeface="Arial" charset="0"/>
              </a:rPr>
              <a:pPr algn="ctr">
                <a:spcBef>
                  <a:spcPct val="50000"/>
                </a:spcBef>
                <a:buClrTx/>
                <a:buSzTx/>
                <a:buFontTx/>
                <a:buNone/>
              </a:pPr>
              <a:t>31</a:t>
            </a:fld>
            <a:endParaRPr lang="en-US" altLang="en-US" sz="1600"/>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altLang="en-US"/>
              <a:t>Cis339</a:t>
            </a:r>
          </a:p>
        </p:txBody>
      </p:sp>
      <p:sp>
        <p:nvSpPr>
          <p:cNvPr id="299010" name="Rectangle 2"/>
          <p:cNvSpPr>
            <a:spLocks noGrp="1" noChangeArrowheads="1"/>
          </p:cNvSpPr>
          <p:nvPr>
            <p:ph type="title"/>
          </p:nvPr>
        </p:nvSpPr>
        <p:spPr/>
        <p:txBody>
          <a:bodyPr/>
          <a:lstStyle/>
          <a:p>
            <a:r>
              <a:rPr lang="en-US" altLang="ar-SA"/>
              <a:t>Building the Baseline Project Plan</a:t>
            </a:r>
          </a:p>
        </p:txBody>
      </p:sp>
      <p:sp>
        <p:nvSpPr>
          <p:cNvPr id="299011" name="Rectangle 3" descr="Rectangle: Click to edit Master text styles&#10;Second level&#10;Third level&#10;Fourth level&#10;Fifth level"/>
          <p:cNvSpPr>
            <a:spLocks noGrp="1" noChangeArrowheads="1"/>
          </p:cNvSpPr>
          <p:nvPr>
            <p:ph type="body" idx="1"/>
          </p:nvPr>
        </p:nvSpPr>
        <p:spPr/>
        <p:txBody>
          <a:bodyPr/>
          <a:lstStyle/>
          <a:p>
            <a:r>
              <a:rPr lang="en-US" sz="2800"/>
              <a:t>Project Scope statement is part of the BPP introduction.</a:t>
            </a:r>
          </a:p>
          <a:p>
            <a:r>
              <a:rPr lang="en-US" sz="2800"/>
              <a:t>Sections:</a:t>
            </a:r>
          </a:p>
          <a:p>
            <a:pPr lvl="1"/>
            <a:r>
              <a:rPr lang="en-US" sz="2400"/>
              <a:t>Problem statement</a:t>
            </a:r>
          </a:p>
          <a:p>
            <a:pPr lvl="1"/>
            <a:r>
              <a:rPr lang="en-US" sz="2400"/>
              <a:t>Project objectives</a:t>
            </a:r>
          </a:p>
          <a:p>
            <a:pPr lvl="1"/>
            <a:r>
              <a:rPr lang="en-US" sz="2400"/>
              <a:t>Project description</a:t>
            </a:r>
          </a:p>
          <a:p>
            <a:pPr lvl="1"/>
            <a:r>
              <a:rPr lang="en-US" sz="2400"/>
              <a:t>Business benefits</a:t>
            </a:r>
          </a:p>
          <a:p>
            <a:pPr lvl="1"/>
            <a:r>
              <a:rPr lang="en-US" sz="2400"/>
              <a:t>Deliverables</a:t>
            </a:r>
          </a:p>
          <a:p>
            <a:pPr lvl="1"/>
            <a:r>
              <a:rPr lang="en-US" sz="2400"/>
              <a:t>Expected duration</a:t>
            </a:r>
          </a:p>
        </p:txBody>
      </p:sp>
      <p:sp>
        <p:nvSpPr>
          <p:cNvPr id="299013" name="Text Box 5"/>
          <p:cNvSpPr txBox="1">
            <a:spLocks noChangeArrowheads="1"/>
          </p:cNvSpPr>
          <p:nvPr/>
        </p:nvSpPr>
        <p:spPr bwMode="auto">
          <a:xfrm>
            <a:off x="228600" y="6172200"/>
            <a:ext cx="609600" cy="336550"/>
          </a:xfrm>
          <a:prstGeom prst="rect">
            <a:avLst/>
          </a:prstGeom>
          <a:noFill/>
          <a:ln w="12700">
            <a:noFill/>
            <a:miter lim="800000"/>
            <a:headEnd/>
            <a:tailEnd/>
          </a:ln>
          <a:effectLst>
            <a:outerShdw dist="45791" dir="2021404" algn="ctr" rotWithShape="0">
              <a:srgbClr val="9999FF"/>
            </a:outerShdw>
          </a:effectLst>
        </p:spPr>
        <p:txBody>
          <a:bodyPr>
            <a:spAutoFit/>
          </a:bodyPr>
          <a:lstStyle/>
          <a:p>
            <a:pPr algn="ctr">
              <a:spcBef>
                <a:spcPct val="50000"/>
              </a:spcBef>
              <a:buClrTx/>
              <a:buSzTx/>
              <a:buFontTx/>
              <a:buNone/>
            </a:pPr>
            <a:r>
              <a:rPr lang="en-US" altLang="en-US" sz="1600"/>
              <a:t>5.</a:t>
            </a:r>
            <a:fld id="{BFB282DA-8881-42B8-9606-3636E38E8D9C}" type="slidenum">
              <a:rPr lang="ar-SA" altLang="en-US" sz="1600">
                <a:cs typeface="Arial" charset="0"/>
              </a:rPr>
              <a:pPr algn="ctr">
                <a:spcBef>
                  <a:spcPct val="50000"/>
                </a:spcBef>
                <a:buClrTx/>
                <a:buSzTx/>
                <a:buFontTx/>
                <a:buNone/>
              </a:pPr>
              <a:t>32</a:t>
            </a:fld>
            <a:endParaRPr lang="en-US" altLang="en-US" sz="1600"/>
          </a:p>
        </p:txBody>
      </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altLang="en-US"/>
              <a:t>Cis339</a:t>
            </a:r>
          </a:p>
        </p:txBody>
      </p:sp>
      <p:sp>
        <p:nvSpPr>
          <p:cNvPr id="300034" name="Rectangle 2"/>
          <p:cNvSpPr>
            <a:spLocks noGrp="1" noChangeArrowheads="1"/>
          </p:cNvSpPr>
          <p:nvPr>
            <p:ph type="title"/>
          </p:nvPr>
        </p:nvSpPr>
        <p:spPr/>
        <p:txBody>
          <a:bodyPr/>
          <a:lstStyle/>
          <a:p>
            <a:r>
              <a:rPr lang="en-US"/>
              <a:t>Factors in Determining Scope</a:t>
            </a:r>
            <a:endParaRPr lang="en-US" altLang="ar-SA"/>
          </a:p>
        </p:txBody>
      </p:sp>
      <p:sp>
        <p:nvSpPr>
          <p:cNvPr id="300035" name="Rectangle 3" descr="Rectangle: Click to edit Master text styles&#10;Second level&#10;Third level&#10;Fourth level&#10;Fifth level"/>
          <p:cNvSpPr>
            <a:spLocks noGrp="1" noChangeArrowheads="1"/>
          </p:cNvSpPr>
          <p:nvPr>
            <p:ph type="body" idx="1"/>
          </p:nvPr>
        </p:nvSpPr>
        <p:spPr/>
        <p:txBody>
          <a:bodyPr/>
          <a:lstStyle/>
          <a:p>
            <a:r>
              <a:rPr lang="en-US"/>
              <a:t>Organizational units affected by new system</a:t>
            </a:r>
          </a:p>
          <a:p>
            <a:r>
              <a:rPr lang="en-US"/>
              <a:t>Current systems that will interact with or change because of new system</a:t>
            </a:r>
          </a:p>
          <a:p>
            <a:r>
              <a:rPr lang="en-US"/>
              <a:t>People who are affected by new system</a:t>
            </a:r>
          </a:p>
          <a:p>
            <a:r>
              <a:rPr lang="en-US"/>
              <a:t>Range of potential system capabilities</a:t>
            </a:r>
            <a:endParaRPr lang="en-US" altLang="ar-SA"/>
          </a:p>
          <a:p>
            <a:pPr lvl="1"/>
            <a:endParaRPr lang="en-US" altLang="en-US"/>
          </a:p>
        </p:txBody>
      </p:sp>
      <p:sp>
        <p:nvSpPr>
          <p:cNvPr id="300037" name="Text Box 5"/>
          <p:cNvSpPr txBox="1">
            <a:spLocks noChangeArrowheads="1"/>
          </p:cNvSpPr>
          <p:nvPr/>
        </p:nvSpPr>
        <p:spPr bwMode="auto">
          <a:xfrm>
            <a:off x="228600" y="6172200"/>
            <a:ext cx="609600" cy="336550"/>
          </a:xfrm>
          <a:prstGeom prst="rect">
            <a:avLst/>
          </a:prstGeom>
          <a:noFill/>
          <a:ln w="12700">
            <a:noFill/>
            <a:miter lim="800000"/>
            <a:headEnd/>
            <a:tailEnd/>
          </a:ln>
          <a:effectLst>
            <a:outerShdw dist="45791" dir="2021404" algn="ctr" rotWithShape="0">
              <a:srgbClr val="9999FF"/>
            </a:outerShdw>
          </a:effectLst>
        </p:spPr>
        <p:txBody>
          <a:bodyPr>
            <a:spAutoFit/>
          </a:bodyPr>
          <a:lstStyle/>
          <a:p>
            <a:pPr algn="ctr">
              <a:spcBef>
                <a:spcPct val="50000"/>
              </a:spcBef>
              <a:buClrTx/>
              <a:buSzTx/>
              <a:buFontTx/>
              <a:buNone/>
            </a:pPr>
            <a:r>
              <a:rPr lang="en-US" altLang="en-US" sz="1600"/>
              <a:t>5.</a:t>
            </a:r>
            <a:fld id="{BC273F0D-0B43-4E94-80FB-40B2B6CA3FA7}" type="slidenum">
              <a:rPr lang="ar-SA" altLang="en-US" sz="1600">
                <a:cs typeface="Arial" charset="0"/>
              </a:rPr>
              <a:pPr algn="ctr">
                <a:spcBef>
                  <a:spcPct val="50000"/>
                </a:spcBef>
                <a:buClrTx/>
                <a:buSzTx/>
                <a:buFontTx/>
                <a:buNone/>
              </a:pPr>
              <a:t>33</a:t>
            </a:fld>
            <a:endParaRPr lang="en-US" altLang="en-US" sz="1600"/>
          </a:p>
        </p:txBody>
      </p:sp>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r>
              <a:rPr lang="en-US" altLang="en-US"/>
              <a:t>Cis339</a:t>
            </a:r>
          </a:p>
        </p:txBody>
      </p:sp>
      <p:sp>
        <p:nvSpPr>
          <p:cNvPr id="362498" name="Rectangle 2"/>
          <p:cNvSpPr>
            <a:spLocks noGrp="1" noChangeArrowheads="1"/>
          </p:cNvSpPr>
          <p:nvPr>
            <p:ph type="title"/>
          </p:nvPr>
        </p:nvSpPr>
        <p:spPr/>
        <p:txBody>
          <a:bodyPr/>
          <a:lstStyle/>
          <a:p>
            <a:r>
              <a:rPr lang="en-US" sz="4000"/>
              <a:t>Diagram Depiction of Project Scope</a:t>
            </a:r>
          </a:p>
        </p:txBody>
      </p:sp>
      <p:pic>
        <p:nvPicPr>
          <p:cNvPr id="362500" name="Picture 3" descr="FIG05_12"/>
          <p:cNvPicPr>
            <a:picLocks noGrp="1" noChangeAspect="1" noChangeArrowheads="1"/>
          </p:cNvPicPr>
          <p:nvPr>
            <p:ph type="body" idx="1"/>
          </p:nvPr>
        </p:nvPicPr>
        <p:blipFill>
          <a:blip r:embed="rId2"/>
          <a:srcRect/>
          <a:stretch>
            <a:fillRect/>
          </a:stretch>
        </p:blipFill>
        <p:spPr>
          <a:xfrm>
            <a:off x="838200" y="1676400"/>
            <a:ext cx="7620000" cy="4495800"/>
          </a:xfrm>
          <a:noFill/>
          <a:ln/>
        </p:spPr>
      </p:pic>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altLang="en-US"/>
              <a:t>Cis339</a:t>
            </a:r>
          </a:p>
        </p:txBody>
      </p:sp>
      <p:sp>
        <p:nvSpPr>
          <p:cNvPr id="301058" name="Rectangle 2"/>
          <p:cNvSpPr>
            <a:spLocks noGrp="1" noChangeArrowheads="1"/>
          </p:cNvSpPr>
          <p:nvPr>
            <p:ph type="title"/>
          </p:nvPr>
        </p:nvSpPr>
        <p:spPr/>
        <p:txBody>
          <a:bodyPr/>
          <a:lstStyle/>
          <a:p>
            <a:r>
              <a:rPr lang="en-US" altLang="ar-SA"/>
              <a:t>Building the Baseline Project Plan (CONT..)</a:t>
            </a:r>
          </a:p>
        </p:txBody>
      </p:sp>
      <p:sp>
        <p:nvSpPr>
          <p:cNvPr id="301059" name="Rectangle 3" descr="Rectangle: Click to edit Master text styles&#10;Second level&#10;Third level&#10;Fourth level&#10;Fifth level"/>
          <p:cNvSpPr>
            <a:spLocks noGrp="1" noChangeArrowheads="1"/>
          </p:cNvSpPr>
          <p:nvPr>
            <p:ph type="body" idx="1"/>
          </p:nvPr>
        </p:nvSpPr>
        <p:spPr>
          <a:xfrm>
            <a:off x="533400" y="1600200"/>
            <a:ext cx="8610600" cy="4419600"/>
          </a:xfrm>
        </p:spPr>
        <p:txBody>
          <a:bodyPr/>
          <a:lstStyle/>
          <a:p>
            <a:r>
              <a:rPr lang="en-US" sz="2800" i="1"/>
              <a:t>System description </a:t>
            </a:r>
            <a:r>
              <a:rPr lang="en-US" sz="2800"/>
              <a:t>section outlines possible alternative solutions.</a:t>
            </a:r>
          </a:p>
          <a:p>
            <a:r>
              <a:rPr lang="en-US" sz="2800" i="1"/>
              <a:t>Feasibility assessment </a:t>
            </a:r>
            <a:r>
              <a:rPr lang="en-US" sz="2800"/>
              <a:t>section outlines issues related to project costs and benefits, technical difficulties, and other such concerns.</a:t>
            </a:r>
          </a:p>
          <a:p>
            <a:r>
              <a:rPr lang="en-US" sz="2800" i="1"/>
              <a:t>Management issues </a:t>
            </a:r>
            <a:r>
              <a:rPr lang="en-US" sz="2800"/>
              <a:t>section outlines a number of managerial concerns related to the project</a:t>
            </a:r>
            <a:endParaRPr lang="en-US" altLang="ar-SA"/>
          </a:p>
        </p:txBody>
      </p:sp>
      <p:sp>
        <p:nvSpPr>
          <p:cNvPr id="301061" name="Text Box 5"/>
          <p:cNvSpPr txBox="1">
            <a:spLocks noChangeArrowheads="1"/>
          </p:cNvSpPr>
          <p:nvPr/>
        </p:nvSpPr>
        <p:spPr bwMode="auto">
          <a:xfrm>
            <a:off x="228600" y="6172200"/>
            <a:ext cx="609600" cy="336550"/>
          </a:xfrm>
          <a:prstGeom prst="rect">
            <a:avLst/>
          </a:prstGeom>
          <a:noFill/>
          <a:ln w="12700">
            <a:noFill/>
            <a:miter lim="800000"/>
            <a:headEnd/>
            <a:tailEnd/>
          </a:ln>
          <a:effectLst>
            <a:outerShdw dist="45791" dir="2021404" algn="ctr" rotWithShape="0">
              <a:srgbClr val="9999FF"/>
            </a:outerShdw>
          </a:effectLst>
        </p:spPr>
        <p:txBody>
          <a:bodyPr>
            <a:spAutoFit/>
          </a:bodyPr>
          <a:lstStyle/>
          <a:p>
            <a:pPr algn="ctr">
              <a:spcBef>
                <a:spcPct val="50000"/>
              </a:spcBef>
              <a:buClrTx/>
              <a:buSzTx/>
              <a:buFontTx/>
              <a:buNone/>
            </a:pPr>
            <a:r>
              <a:rPr lang="en-US" altLang="en-US" sz="1600"/>
              <a:t>5.</a:t>
            </a:r>
            <a:fld id="{2535E540-6BE7-48CE-AFDF-18728837493A}" type="slidenum">
              <a:rPr lang="ar-SA" altLang="en-US" sz="1600">
                <a:cs typeface="Arial" charset="0"/>
              </a:rPr>
              <a:pPr algn="ctr">
                <a:spcBef>
                  <a:spcPct val="50000"/>
                </a:spcBef>
                <a:buClrTx/>
                <a:buSzTx/>
                <a:buFontTx/>
                <a:buNone/>
              </a:pPr>
              <a:t>35</a:t>
            </a:fld>
            <a:endParaRPr lang="en-US" altLang="en-US" sz="1600"/>
          </a:p>
        </p:txBody>
      </p:sp>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altLang="en-US"/>
              <a:t>Cis339</a:t>
            </a:r>
          </a:p>
        </p:txBody>
      </p:sp>
      <p:sp>
        <p:nvSpPr>
          <p:cNvPr id="302082" name="Rectangle 2"/>
          <p:cNvSpPr>
            <a:spLocks noGrp="1" noChangeArrowheads="1"/>
          </p:cNvSpPr>
          <p:nvPr>
            <p:ph type="title"/>
          </p:nvPr>
        </p:nvSpPr>
        <p:spPr>
          <a:xfrm>
            <a:off x="685800" y="304800"/>
            <a:ext cx="7772400" cy="1143000"/>
          </a:xfrm>
        </p:spPr>
        <p:txBody>
          <a:bodyPr/>
          <a:lstStyle/>
          <a:p>
            <a:r>
              <a:rPr lang="en-US"/>
              <a:t>Reviewing the Baseline Project Plan</a:t>
            </a:r>
            <a:endParaRPr lang="en-US" altLang="ar-SA"/>
          </a:p>
        </p:txBody>
      </p:sp>
      <p:sp>
        <p:nvSpPr>
          <p:cNvPr id="302083" name="Rectangle 3" descr="Rectangle: Click to edit Master text styles&#10;Second level&#10;Third level&#10;Fourth level&#10;Fifth level"/>
          <p:cNvSpPr>
            <a:spLocks noGrp="1" noChangeArrowheads="1"/>
          </p:cNvSpPr>
          <p:nvPr>
            <p:ph type="body" idx="1"/>
          </p:nvPr>
        </p:nvSpPr>
        <p:spPr>
          <a:xfrm>
            <a:off x="838200" y="1600200"/>
            <a:ext cx="7772400" cy="4419600"/>
          </a:xfrm>
        </p:spPr>
        <p:txBody>
          <a:bodyPr/>
          <a:lstStyle/>
          <a:p>
            <a:r>
              <a:rPr lang="en-US" sz="2400" b="1"/>
              <a:t>Structured Walkthroughs</a:t>
            </a:r>
            <a:r>
              <a:rPr lang="en-US" sz="2400"/>
              <a:t>: a peer-group review of any product created during the system development process</a:t>
            </a:r>
          </a:p>
          <a:p>
            <a:r>
              <a:rPr lang="en-US" sz="2400"/>
              <a:t>Roles: coordinator, presenter, user, secretary, standard-bearer, maintenance oracle</a:t>
            </a:r>
          </a:p>
          <a:p>
            <a:r>
              <a:rPr lang="en-US" sz="2400"/>
              <a:t>Can be applied to BPP, system specifications, logical and physical designs, program code, test procedures, manuals and documentation</a:t>
            </a:r>
          </a:p>
          <a:p>
            <a:r>
              <a:rPr lang="en-US" altLang="ar-SA" sz="2000" b="1">
                <a:solidFill>
                  <a:srgbClr val="CC00CC"/>
                </a:solidFill>
              </a:rPr>
              <a:t>Objectives</a:t>
            </a:r>
            <a:endParaRPr lang="en-US" altLang="ar-SA" sz="2000" b="1"/>
          </a:p>
          <a:p>
            <a:pPr lvl="1"/>
            <a:r>
              <a:rPr lang="en-US" altLang="ar-SA" sz="2000" b="1"/>
              <a:t>Assure conformity to organizational standards</a:t>
            </a:r>
          </a:p>
          <a:p>
            <a:pPr lvl="1"/>
            <a:r>
              <a:rPr lang="en-US" altLang="ar-SA" sz="2000" b="1"/>
              <a:t>All parties agree to continue with project</a:t>
            </a:r>
            <a:endParaRPr lang="en-US" sz="2000"/>
          </a:p>
          <a:p>
            <a:pPr lvl="1">
              <a:buFont typeface="Wingdings" pitchFamily="2" charset="2"/>
              <a:buNone/>
            </a:pPr>
            <a:endParaRPr lang="en-US" altLang="en-US" sz="2000" b="1"/>
          </a:p>
        </p:txBody>
      </p:sp>
      <p:sp>
        <p:nvSpPr>
          <p:cNvPr id="302085" name="Text Box 5"/>
          <p:cNvSpPr txBox="1">
            <a:spLocks noChangeArrowheads="1"/>
          </p:cNvSpPr>
          <p:nvPr/>
        </p:nvSpPr>
        <p:spPr bwMode="auto">
          <a:xfrm>
            <a:off x="228600" y="6172200"/>
            <a:ext cx="609600" cy="336550"/>
          </a:xfrm>
          <a:prstGeom prst="rect">
            <a:avLst/>
          </a:prstGeom>
          <a:noFill/>
          <a:ln w="12700">
            <a:noFill/>
            <a:miter lim="800000"/>
            <a:headEnd/>
            <a:tailEnd/>
          </a:ln>
          <a:effectLst>
            <a:outerShdw dist="45791" dir="2021404" algn="ctr" rotWithShape="0">
              <a:srgbClr val="9999FF"/>
            </a:outerShdw>
          </a:effectLst>
        </p:spPr>
        <p:txBody>
          <a:bodyPr>
            <a:spAutoFit/>
          </a:bodyPr>
          <a:lstStyle/>
          <a:p>
            <a:pPr algn="ctr">
              <a:spcBef>
                <a:spcPct val="50000"/>
              </a:spcBef>
              <a:buClrTx/>
              <a:buSzTx/>
              <a:buFontTx/>
              <a:buNone/>
            </a:pPr>
            <a:r>
              <a:rPr lang="en-US" altLang="en-US" sz="1600"/>
              <a:t>5.</a:t>
            </a:r>
            <a:fld id="{DF97F015-B8B4-4C35-BD71-B2C0B5745275}" type="slidenum">
              <a:rPr lang="ar-SA" altLang="en-US" sz="1600">
                <a:cs typeface="Arial" charset="0"/>
              </a:rPr>
              <a:pPr algn="ctr">
                <a:spcBef>
                  <a:spcPct val="50000"/>
                </a:spcBef>
                <a:buClrTx/>
                <a:buSzTx/>
                <a:buFontTx/>
                <a:buNone/>
              </a:pPr>
              <a:t>36</a:t>
            </a:fld>
            <a:endParaRPr lang="en-US" altLang="en-US" sz="1600"/>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r>
              <a:rPr lang="en-US" altLang="en-US"/>
              <a:t>Cis339</a:t>
            </a:r>
          </a:p>
        </p:txBody>
      </p:sp>
      <p:sp>
        <p:nvSpPr>
          <p:cNvPr id="345090" name="Rectangle 2"/>
          <p:cNvSpPr>
            <a:spLocks noGrp="1" noChangeArrowheads="1"/>
          </p:cNvSpPr>
          <p:nvPr>
            <p:ph type="title"/>
          </p:nvPr>
        </p:nvSpPr>
        <p:spPr/>
        <p:txBody>
          <a:bodyPr/>
          <a:lstStyle/>
          <a:p>
            <a:r>
              <a:rPr lang="en-US" sz="4000"/>
              <a:t>Initiating and Planning Systems Development Projects</a:t>
            </a:r>
          </a:p>
        </p:txBody>
      </p:sp>
      <p:sp>
        <p:nvSpPr>
          <p:cNvPr id="345091" name="Rectangle 3" descr="Rectangle: Click to edit Master text styles&#10;Second level&#10;Third level&#10;Fourth level&#10;Fifth level"/>
          <p:cNvSpPr>
            <a:spLocks noGrp="1" noChangeArrowheads="1"/>
          </p:cNvSpPr>
          <p:nvPr>
            <p:ph type="body" idx="1"/>
          </p:nvPr>
        </p:nvSpPr>
        <p:spPr/>
        <p:txBody>
          <a:bodyPr/>
          <a:lstStyle/>
          <a:p>
            <a:r>
              <a:rPr lang="en-US" sz="2800"/>
              <a:t>What must be considered when making the decision on the division between project initiation and planning (PIP) and analysis.</a:t>
            </a:r>
          </a:p>
          <a:p>
            <a:r>
              <a:rPr lang="en-US" sz="2800"/>
              <a:t>How much effort should be expended on the PIP process?</a:t>
            </a:r>
          </a:p>
          <a:p>
            <a:r>
              <a:rPr lang="en-US" sz="2800"/>
              <a:t>Who is responsible for performing the PIP process?</a:t>
            </a:r>
          </a:p>
          <a:p>
            <a:r>
              <a:rPr lang="en-US" sz="2800"/>
              <a:t>Why is PIP such a challenging activity?</a:t>
            </a:r>
          </a:p>
          <a:p>
            <a:endParaRPr lang="en-US" sz="2800"/>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r>
              <a:rPr lang="en-US" altLang="en-US"/>
              <a:t>Cis339</a:t>
            </a:r>
          </a:p>
        </p:txBody>
      </p:sp>
      <p:sp>
        <p:nvSpPr>
          <p:cNvPr id="346114" name="Rectangle 2"/>
          <p:cNvSpPr>
            <a:spLocks noGrp="1" noChangeArrowheads="1"/>
          </p:cNvSpPr>
          <p:nvPr>
            <p:ph type="title"/>
          </p:nvPr>
        </p:nvSpPr>
        <p:spPr/>
        <p:txBody>
          <a:bodyPr/>
          <a:lstStyle/>
          <a:p>
            <a:r>
              <a:rPr lang="en-US" sz="3200"/>
              <a:t>The Process of Initiating and Planning IS Development Projects</a:t>
            </a:r>
          </a:p>
        </p:txBody>
      </p:sp>
      <p:pic>
        <p:nvPicPr>
          <p:cNvPr id="346116" name="Picture 3" descr="FIG05_01"/>
          <p:cNvPicPr>
            <a:picLocks noGrp="1" noChangeAspect="1" noChangeArrowheads="1"/>
          </p:cNvPicPr>
          <p:nvPr>
            <p:ph type="body" idx="1"/>
          </p:nvPr>
        </p:nvPicPr>
        <p:blipFill>
          <a:blip r:embed="rId2"/>
          <a:srcRect/>
          <a:stretch>
            <a:fillRect/>
          </a:stretch>
        </p:blipFill>
        <p:spPr>
          <a:xfrm>
            <a:off x="1143000" y="1676400"/>
            <a:ext cx="6705600" cy="4495800"/>
          </a:xfrm>
          <a:noFill/>
          <a:ln/>
        </p:spPr>
      </p:pic>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r>
              <a:rPr lang="en-US" altLang="en-US"/>
              <a:t>Cis339</a:t>
            </a:r>
          </a:p>
        </p:txBody>
      </p:sp>
      <p:sp>
        <p:nvSpPr>
          <p:cNvPr id="347138" name="Rectangle 2"/>
          <p:cNvSpPr>
            <a:spLocks noGrp="1" noChangeArrowheads="1"/>
          </p:cNvSpPr>
          <p:nvPr>
            <p:ph type="title"/>
          </p:nvPr>
        </p:nvSpPr>
        <p:spPr/>
        <p:txBody>
          <a:bodyPr/>
          <a:lstStyle/>
          <a:p>
            <a:r>
              <a:rPr lang="en-US" sz="3600"/>
              <a:t>The Process of Initiating and Planning IS Development Projects</a:t>
            </a:r>
          </a:p>
        </p:txBody>
      </p:sp>
      <p:sp>
        <p:nvSpPr>
          <p:cNvPr id="347139" name="Rectangle 3" descr="Rectangle: Click to edit Master text styles&#10;Second level&#10;Third level&#10;Fourth level&#10;Fifth level"/>
          <p:cNvSpPr>
            <a:spLocks noGrp="1" noChangeArrowheads="1"/>
          </p:cNvSpPr>
          <p:nvPr>
            <p:ph type="body" idx="1"/>
          </p:nvPr>
        </p:nvSpPr>
        <p:spPr/>
        <p:txBody>
          <a:bodyPr/>
          <a:lstStyle/>
          <a:p>
            <a:r>
              <a:rPr lang="en-US"/>
              <a:t>Project initiation focuses on activities designed to assist in organizing a team to conduct project planning.</a:t>
            </a:r>
          </a:p>
          <a:p>
            <a:r>
              <a:rPr lang="en-US" i="1"/>
              <a:t>Establishing the Project Initiation Team.</a:t>
            </a:r>
          </a:p>
          <a:p>
            <a:r>
              <a:rPr lang="en-US" i="1"/>
              <a:t>Establishing a Relationship with the Customer</a:t>
            </a: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altLang="en-US"/>
              <a:t>Cis339</a:t>
            </a:r>
          </a:p>
        </p:txBody>
      </p:sp>
      <p:sp>
        <p:nvSpPr>
          <p:cNvPr id="284674" name="Rectangle 2"/>
          <p:cNvSpPr>
            <a:spLocks noGrp="1" noChangeArrowheads="1"/>
          </p:cNvSpPr>
          <p:nvPr>
            <p:ph type="title"/>
          </p:nvPr>
        </p:nvSpPr>
        <p:spPr/>
        <p:txBody>
          <a:bodyPr/>
          <a:lstStyle/>
          <a:p>
            <a:r>
              <a:rPr lang="en-US" altLang="ar-SA"/>
              <a:t>Initiating and Planning System Development Projects</a:t>
            </a:r>
          </a:p>
        </p:txBody>
      </p:sp>
      <p:sp>
        <p:nvSpPr>
          <p:cNvPr id="284675" name="Rectangle 3" descr="Rectangle: Click to edit Master text styles&#10;Second level&#10;Third level&#10;Fourth level&#10;Fifth level"/>
          <p:cNvSpPr>
            <a:spLocks noGrp="1" noChangeArrowheads="1"/>
          </p:cNvSpPr>
          <p:nvPr>
            <p:ph type="body" idx="1"/>
          </p:nvPr>
        </p:nvSpPr>
        <p:spPr/>
        <p:txBody>
          <a:bodyPr/>
          <a:lstStyle/>
          <a:p>
            <a:pPr>
              <a:lnSpc>
                <a:spcPct val="90000"/>
              </a:lnSpc>
            </a:pPr>
            <a:r>
              <a:rPr lang="en-US" altLang="ar-SA" sz="2800" dirty="0"/>
              <a:t>Elements of Project Initiation </a:t>
            </a:r>
          </a:p>
          <a:p>
            <a:pPr lvl="1">
              <a:lnSpc>
                <a:spcPct val="90000"/>
              </a:lnSpc>
            </a:pPr>
            <a:r>
              <a:rPr lang="en-US" altLang="ar-SA" sz="2400" dirty="0"/>
              <a:t>Establishment of project </a:t>
            </a:r>
            <a:r>
              <a:rPr lang="en-US" altLang="ar-SA" sz="2400" dirty="0">
                <a:solidFill>
                  <a:srgbClr val="FF0000"/>
                </a:solidFill>
              </a:rPr>
              <a:t>team</a:t>
            </a:r>
          </a:p>
          <a:p>
            <a:pPr lvl="1">
              <a:lnSpc>
                <a:spcPct val="90000"/>
              </a:lnSpc>
            </a:pPr>
            <a:r>
              <a:rPr lang="en-US" altLang="ar-SA" sz="2400" dirty="0"/>
              <a:t>Development of </a:t>
            </a:r>
            <a:r>
              <a:rPr lang="en-US" altLang="ar-SA" sz="2400" dirty="0">
                <a:solidFill>
                  <a:srgbClr val="FF0000"/>
                </a:solidFill>
              </a:rPr>
              <a:t>relationship</a:t>
            </a:r>
            <a:r>
              <a:rPr lang="en-US" altLang="ar-SA" sz="2400" dirty="0"/>
              <a:t> with customer</a:t>
            </a:r>
          </a:p>
          <a:p>
            <a:pPr lvl="1">
              <a:lnSpc>
                <a:spcPct val="90000"/>
              </a:lnSpc>
            </a:pPr>
            <a:r>
              <a:rPr lang="en-US" altLang="ar-SA" sz="2400" dirty="0"/>
              <a:t>Establishing the project </a:t>
            </a:r>
            <a:r>
              <a:rPr lang="en-US" altLang="ar-SA" sz="2400" dirty="0">
                <a:solidFill>
                  <a:srgbClr val="FF0000"/>
                </a:solidFill>
              </a:rPr>
              <a:t>Initiation Plan</a:t>
            </a:r>
            <a:endParaRPr lang="en-US" altLang="ar-SA" sz="2400" dirty="0"/>
          </a:p>
          <a:p>
            <a:pPr lvl="1">
              <a:lnSpc>
                <a:spcPct val="90000"/>
              </a:lnSpc>
            </a:pPr>
            <a:r>
              <a:rPr lang="en-US" altLang="ar-SA" sz="2400" dirty="0"/>
              <a:t>Establishment of Management </a:t>
            </a:r>
            <a:r>
              <a:rPr lang="en-US" altLang="ar-SA" sz="2400" dirty="0">
                <a:solidFill>
                  <a:srgbClr val="FF0000"/>
                </a:solidFill>
              </a:rPr>
              <a:t>Procedures</a:t>
            </a:r>
            <a:endParaRPr lang="en-US" altLang="ar-SA" sz="2400" dirty="0"/>
          </a:p>
          <a:p>
            <a:pPr lvl="1">
              <a:lnSpc>
                <a:spcPct val="90000"/>
              </a:lnSpc>
            </a:pPr>
            <a:r>
              <a:rPr lang="en-US" altLang="ar-SA" sz="2400" dirty="0"/>
              <a:t>Establishment of Project </a:t>
            </a:r>
            <a:r>
              <a:rPr lang="en-US" altLang="ar-SA" sz="2400" dirty="0">
                <a:solidFill>
                  <a:srgbClr val="FF0000"/>
                </a:solidFill>
              </a:rPr>
              <a:t>Workbook</a:t>
            </a:r>
            <a:r>
              <a:rPr lang="en-US" altLang="ar-SA" sz="2400" dirty="0"/>
              <a:t> and Project Management </a:t>
            </a:r>
            <a:r>
              <a:rPr lang="en-US" altLang="ar-SA" sz="2400" dirty="0" smtClean="0"/>
              <a:t>Environment</a:t>
            </a:r>
          </a:p>
          <a:p>
            <a:pPr lvl="1">
              <a:lnSpc>
                <a:spcPct val="90000"/>
              </a:lnSpc>
            </a:pPr>
            <a:r>
              <a:rPr lang="en-US" altLang="ar-SA" sz="2400" dirty="0" smtClean="0"/>
              <a:t>Develop the project charter</a:t>
            </a:r>
            <a:endParaRPr lang="en-US" altLang="ar-SA" sz="2400" dirty="0"/>
          </a:p>
        </p:txBody>
      </p:sp>
      <p:sp>
        <p:nvSpPr>
          <p:cNvPr id="284677" name="Text Box 5"/>
          <p:cNvSpPr txBox="1">
            <a:spLocks noChangeArrowheads="1"/>
          </p:cNvSpPr>
          <p:nvPr/>
        </p:nvSpPr>
        <p:spPr bwMode="auto">
          <a:xfrm>
            <a:off x="228600" y="6172200"/>
            <a:ext cx="609600" cy="336550"/>
          </a:xfrm>
          <a:prstGeom prst="rect">
            <a:avLst/>
          </a:prstGeom>
          <a:noFill/>
          <a:ln w="12700">
            <a:noFill/>
            <a:miter lim="800000"/>
            <a:headEnd/>
            <a:tailEnd/>
          </a:ln>
          <a:effectLst>
            <a:outerShdw dist="45791" dir="2021404" algn="ctr" rotWithShape="0">
              <a:srgbClr val="9999FF"/>
            </a:outerShdw>
          </a:effectLst>
        </p:spPr>
        <p:txBody>
          <a:bodyPr>
            <a:spAutoFit/>
          </a:bodyPr>
          <a:lstStyle/>
          <a:p>
            <a:pPr algn="ctr">
              <a:spcBef>
                <a:spcPct val="50000"/>
              </a:spcBef>
              <a:buClrTx/>
              <a:buSzTx/>
              <a:buFontTx/>
              <a:buNone/>
            </a:pPr>
            <a:r>
              <a:rPr lang="ar-SA" altLang="en-US" sz="1600"/>
              <a:t>5</a:t>
            </a:r>
            <a:r>
              <a:rPr lang="en-US" altLang="en-US" sz="1600"/>
              <a:t>.</a:t>
            </a:r>
            <a:fld id="{8F8137E5-B541-4FEE-BC19-05DA11415B1F}" type="slidenum">
              <a:rPr lang="ar-SA" altLang="en-US" sz="1600">
                <a:cs typeface="Arial" charset="0"/>
              </a:rPr>
              <a:pPr algn="ctr">
                <a:spcBef>
                  <a:spcPct val="50000"/>
                </a:spcBef>
                <a:buClrTx/>
                <a:buSzTx/>
                <a:buFontTx/>
                <a:buNone/>
              </a:pPr>
              <a:t>7</a:t>
            </a:fld>
            <a:endParaRPr lang="en-US" altLang="en-US" sz="1600"/>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r>
              <a:rPr lang="en-US" altLang="en-US"/>
              <a:t>Cis339</a:t>
            </a:r>
          </a:p>
        </p:txBody>
      </p:sp>
      <p:sp>
        <p:nvSpPr>
          <p:cNvPr id="348162" name="Rectangle 2"/>
          <p:cNvSpPr>
            <a:spLocks noGrp="1" noChangeArrowheads="1"/>
          </p:cNvSpPr>
          <p:nvPr>
            <p:ph type="title"/>
          </p:nvPr>
        </p:nvSpPr>
        <p:spPr/>
        <p:txBody>
          <a:bodyPr/>
          <a:lstStyle/>
          <a:p>
            <a:r>
              <a:rPr lang="en-US" sz="3600"/>
              <a:t>The Process of Initiating and Planning IS Development Projects</a:t>
            </a:r>
          </a:p>
        </p:txBody>
      </p:sp>
      <p:sp>
        <p:nvSpPr>
          <p:cNvPr id="348163" name="Rectangle 3" descr="Rectangle: Click to edit Master text styles&#10;Second level&#10;Third level&#10;Fourth level&#10;Fifth level"/>
          <p:cNvSpPr>
            <a:spLocks noGrp="1" noChangeArrowheads="1"/>
          </p:cNvSpPr>
          <p:nvPr>
            <p:ph type="body" idx="1"/>
          </p:nvPr>
        </p:nvSpPr>
        <p:spPr/>
        <p:txBody>
          <a:bodyPr/>
          <a:lstStyle/>
          <a:p>
            <a:r>
              <a:rPr lang="en-US" sz="2800"/>
              <a:t>The key activity of project initiation is the development of the </a:t>
            </a:r>
            <a:r>
              <a:rPr lang="en-US" sz="2800" i="1"/>
              <a:t>project charter</a:t>
            </a:r>
            <a:r>
              <a:rPr lang="en-US" sz="2800"/>
              <a:t>.</a:t>
            </a:r>
          </a:p>
          <a:p>
            <a:pPr lvl="1"/>
            <a:r>
              <a:rPr lang="en-US" sz="2400"/>
              <a:t>A short document that is prepared for both internal and external stakeholders.</a:t>
            </a:r>
          </a:p>
          <a:p>
            <a:pPr lvl="1"/>
            <a:r>
              <a:rPr lang="en-US" sz="2400"/>
              <a:t>Provides a high-level overview of the project.</a:t>
            </a:r>
          </a:p>
          <a:p>
            <a:pPr lvl="1"/>
            <a:r>
              <a:rPr lang="en-US" sz="2400"/>
              <a:t>Useful communication tool that helps to assure that the organizations and other stakeholders understand the initiation of a project</a:t>
            </a: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r>
              <a:rPr lang="en-US" altLang="en-US"/>
              <a:t>Cis339</a:t>
            </a:r>
          </a:p>
        </p:txBody>
      </p:sp>
      <p:sp>
        <p:nvSpPr>
          <p:cNvPr id="349186" name="Rectangle 2"/>
          <p:cNvSpPr>
            <a:spLocks noGrp="1" noChangeArrowheads="1"/>
          </p:cNvSpPr>
          <p:nvPr>
            <p:ph type="title"/>
          </p:nvPr>
        </p:nvSpPr>
        <p:spPr/>
        <p:txBody>
          <a:bodyPr/>
          <a:lstStyle/>
          <a:p>
            <a:r>
              <a:rPr lang="en-US" sz="3600"/>
              <a:t>The Process of Initiating and Planning IS Development Projects</a:t>
            </a:r>
          </a:p>
        </p:txBody>
      </p:sp>
      <p:sp>
        <p:nvSpPr>
          <p:cNvPr id="349187" name="Rectangle 3" descr="Rectangle: Click to edit Master text styles&#10;Second level&#10;Third level&#10;Fourth level&#10;Fifth level"/>
          <p:cNvSpPr>
            <a:spLocks noGrp="1" noChangeArrowheads="1"/>
          </p:cNvSpPr>
          <p:nvPr>
            <p:ph type="body" idx="1"/>
          </p:nvPr>
        </p:nvSpPr>
        <p:spPr/>
        <p:txBody>
          <a:bodyPr/>
          <a:lstStyle/>
          <a:p>
            <a:r>
              <a:rPr lang="en-US"/>
              <a:t> A project charter typically contains:</a:t>
            </a:r>
          </a:p>
          <a:p>
            <a:pPr lvl="1"/>
            <a:r>
              <a:rPr lang="en-US"/>
              <a:t>Project title and date of authorization</a:t>
            </a:r>
          </a:p>
          <a:p>
            <a:pPr lvl="1"/>
            <a:r>
              <a:rPr lang="en-US"/>
              <a:t>Project manager name and contact information</a:t>
            </a:r>
          </a:p>
          <a:p>
            <a:pPr lvl="1"/>
            <a:r>
              <a:rPr lang="en-US"/>
              <a:t>Customer name and contact information</a:t>
            </a:r>
          </a:p>
          <a:p>
            <a:pPr lvl="1"/>
            <a:r>
              <a:rPr lang="en-US"/>
              <a:t>Projected start and completion dates</a:t>
            </a:r>
          </a:p>
        </p:txBody>
      </p:sp>
    </p:spTree>
  </p:cSld>
  <p:clrMapOvr>
    <a:masterClrMapping/>
  </p:clrMapOvr>
  <p:transition/>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msad">
  <a:themeElements>
    <a:clrScheme name="">
      <a:dk1>
        <a:srgbClr val="3410A6"/>
      </a:dk1>
      <a:lt1>
        <a:srgbClr val="DCC4A4"/>
      </a:lt1>
      <a:dk2>
        <a:srgbClr val="990000"/>
      </a:dk2>
      <a:lt2>
        <a:srgbClr val="B7C1EB"/>
      </a:lt2>
      <a:accent1>
        <a:srgbClr val="ECD882"/>
      </a:accent1>
      <a:accent2>
        <a:srgbClr val="B2B2B2"/>
      </a:accent2>
      <a:accent3>
        <a:srgbClr val="EBDECF"/>
      </a:accent3>
      <a:accent4>
        <a:srgbClr val="2B0C8D"/>
      </a:accent4>
      <a:accent5>
        <a:srgbClr val="F4E9C1"/>
      </a:accent5>
      <a:accent6>
        <a:srgbClr val="A1A1A1"/>
      </a:accent6>
      <a:hlink>
        <a:srgbClr val="0D27E7"/>
      </a:hlink>
      <a:folHlink>
        <a:srgbClr val="6D92F9"/>
      </a:folHlink>
    </a:clrScheme>
    <a:fontScheme name="msad">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Blip>
            <a:blip xmlns:r="http://schemas.openxmlformats.org/officeDocument/2006/relationships" r:embed="rId1"/>
          </a:buBlip>
          <a:tabLst/>
          <a:defRPr kumimoji="0" lang="en-US" sz="32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Blip>
            <a:blip xmlns:r="http://schemas.openxmlformats.org/officeDocument/2006/relationships" r:embed="rId1"/>
          </a:buBlip>
          <a:tabLst/>
          <a:defRPr kumimoji="0" lang="en-US" sz="3200" b="0" i="0" u="none" strike="noStrike" cap="none" normalizeH="0" baseline="0" smtClean="0">
            <a:ln>
              <a:noFill/>
            </a:ln>
            <a:solidFill>
              <a:schemeClr val="tx1"/>
            </a:solidFill>
            <a:effectLst/>
            <a:latin typeface="Arial" charset="0"/>
          </a:defRPr>
        </a:defPPr>
      </a:lstStyle>
    </a:lnDef>
  </a:objectDefaults>
  <a:extraClrSchemeLst>
    <a:extraClrScheme>
      <a:clrScheme name="msad 1">
        <a:dk1>
          <a:srgbClr val="000000"/>
        </a:dk1>
        <a:lt1>
          <a:srgbClr val="FFFFFF"/>
        </a:lt1>
        <a:dk2>
          <a:srgbClr val="40458C"/>
        </a:dk2>
        <a:lt2>
          <a:srgbClr val="FFFFCC"/>
        </a:lt2>
        <a:accent1>
          <a:srgbClr val="8D8DB3"/>
        </a:accent1>
        <a:accent2>
          <a:srgbClr val="B2B2B2"/>
        </a:accent2>
        <a:accent3>
          <a:srgbClr val="AFB0C5"/>
        </a:accent3>
        <a:accent4>
          <a:srgbClr val="DADADA"/>
        </a:accent4>
        <a:accent5>
          <a:srgbClr val="C5C5D6"/>
        </a:accent5>
        <a:accent6>
          <a:srgbClr val="A1A1A1"/>
        </a:accent6>
        <a:hlink>
          <a:srgbClr val="6F89F7"/>
        </a:hlink>
        <a:folHlink>
          <a:srgbClr val="4F56AD"/>
        </a:folHlink>
      </a:clrScheme>
      <a:clrMap bg1="dk2" tx1="lt1" bg2="dk1" tx2="lt2" accent1="accent1" accent2="accent2" accent3="accent3" accent4="accent4" accent5="accent5" accent6="accent6" hlink="hlink" folHlink="folHlink"/>
    </a:extraClrScheme>
    <a:extraClrScheme>
      <a:clrScheme name="msad 2">
        <a:dk1>
          <a:srgbClr val="40458C"/>
        </a:dk1>
        <a:lt1>
          <a:srgbClr val="FFFFFF"/>
        </a:lt1>
        <a:dk2>
          <a:srgbClr val="660066"/>
        </a:dk2>
        <a:lt2>
          <a:srgbClr val="B7C1EB"/>
        </a:lt2>
        <a:accent1>
          <a:srgbClr val="ECD882"/>
        </a:accent1>
        <a:accent2>
          <a:srgbClr val="B2B2B2"/>
        </a:accent2>
        <a:accent3>
          <a:srgbClr val="FFFFFF"/>
        </a:accent3>
        <a:accent4>
          <a:srgbClr val="353A77"/>
        </a:accent4>
        <a:accent5>
          <a:srgbClr val="F4E9C1"/>
        </a:accent5>
        <a:accent6>
          <a:srgbClr val="A1A1A1"/>
        </a:accent6>
        <a:hlink>
          <a:srgbClr val="6F89F7"/>
        </a:hlink>
        <a:folHlink>
          <a:srgbClr val="CFDBFD"/>
        </a:folHlink>
      </a:clrScheme>
      <a:clrMap bg1="lt1" tx1="dk1" bg2="lt2" tx2="dk2" accent1="accent1" accent2="accent2" accent3="accent3" accent4="accent4" accent5="accent5" accent6="accent6" hlink="hlink" folHlink="folHlink"/>
    </a:extraClrScheme>
    <a:extraClrScheme>
      <a:clrScheme name="msad 3">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4D4D4"/>
        </a:accent6>
        <a:hlink>
          <a:srgbClr val="777777"/>
        </a:hlink>
        <a:folHlink>
          <a:srgbClr val="C0C0C0"/>
        </a:folHlink>
      </a:clrScheme>
      <a:clrMap bg1="lt1" tx1="dk1" bg2="lt2" tx2="dk2" accent1="accent1" accent2="accent2" accent3="accent3" accent4="accent4" accent5="accent5" accent6="accent6" hlink="hlink" folHlink="folHlink"/>
    </a:extraClrScheme>
    <a:extraClrScheme>
      <a:clrScheme name="msad 4">
        <a:dk1>
          <a:srgbClr val="333300"/>
        </a:dk1>
        <a:lt1>
          <a:srgbClr val="FFFFFF"/>
        </a:lt1>
        <a:dk2>
          <a:srgbClr val="663300"/>
        </a:dk2>
        <a:lt2>
          <a:srgbClr val="B2B2B2"/>
        </a:lt2>
        <a:accent1>
          <a:srgbClr val="DDC6A7"/>
        </a:accent1>
        <a:accent2>
          <a:srgbClr val="D9C167"/>
        </a:accent2>
        <a:accent3>
          <a:srgbClr val="FFFFFF"/>
        </a:accent3>
        <a:accent4>
          <a:srgbClr val="2A2A00"/>
        </a:accent4>
        <a:accent5>
          <a:srgbClr val="EBDFD0"/>
        </a:accent5>
        <a:accent6>
          <a:srgbClr val="C4AF5D"/>
        </a:accent6>
        <a:hlink>
          <a:srgbClr val="8A7A66"/>
        </a:hlink>
        <a:folHlink>
          <a:srgbClr val="C0AE9E"/>
        </a:folHlink>
      </a:clrScheme>
      <a:clrMap bg1="lt1" tx1="dk1" bg2="lt2" tx2="dk2" accent1="accent1" accent2="accent2" accent3="accent3" accent4="accent4" accent5="accent5" accent6="accent6" hlink="hlink" folHlink="folHlink"/>
    </a:extraClrScheme>
    <a:extraClrScheme>
      <a:clrScheme name="msad 5">
        <a:dk1>
          <a:srgbClr val="000000"/>
        </a:dk1>
        <a:lt1>
          <a:srgbClr val="FFFFFF"/>
        </a:lt1>
        <a:dk2>
          <a:srgbClr val="003366"/>
        </a:dk2>
        <a:lt2>
          <a:srgbClr val="CCFFCC"/>
        </a:lt2>
        <a:accent1>
          <a:srgbClr val="006699"/>
        </a:accent1>
        <a:accent2>
          <a:srgbClr val="009999"/>
        </a:accent2>
        <a:accent3>
          <a:srgbClr val="AAADB8"/>
        </a:accent3>
        <a:accent4>
          <a:srgbClr val="DADADA"/>
        </a:accent4>
        <a:accent5>
          <a:srgbClr val="AAB8CA"/>
        </a:accent5>
        <a:accent6>
          <a:srgbClr val="008A8A"/>
        </a:accent6>
        <a:hlink>
          <a:srgbClr val="0099CC"/>
        </a:hlink>
        <a:folHlink>
          <a:srgbClr val="00458A"/>
        </a:folHlink>
      </a:clrScheme>
      <a:clrMap bg1="dk2" tx1="lt1" bg2="dk1" tx2="lt2" accent1="accent1" accent2="accent2" accent3="accent3" accent4="accent4" accent5="accent5" accent6="accent6" hlink="hlink" folHlink="folHlink"/>
    </a:extraClrScheme>
    <a:extraClrScheme>
      <a:clrScheme name="msad 6">
        <a:dk1>
          <a:srgbClr val="000000"/>
        </a:dk1>
        <a:lt1>
          <a:srgbClr val="FFFFFF"/>
        </a:lt1>
        <a:dk2>
          <a:srgbClr val="004A48"/>
        </a:dk2>
        <a:lt2>
          <a:srgbClr val="33CCCC"/>
        </a:lt2>
        <a:accent1>
          <a:srgbClr val="006699"/>
        </a:accent1>
        <a:accent2>
          <a:srgbClr val="009999"/>
        </a:accent2>
        <a:accent3>
          <a:srgbClr val="AAB1B1"/>
        </a:accent3>
        <a:accent4>
          <a:srgbClr val="DADADA"/>
        </a:accent4>
        <a:accent5>
          <a:srgbClr val="AAB8CA"/>
        </a:accent5>
        <a:accent6>
          <a:srgbClr val="008A8A"/>
        </a:accent6>
        <a:hlink>
          <a:srgbClr val="00CC99"/>
        </a:hlink>
        <a:folHlink>
          <a:srgbClr val="006666"/>
        </a:folHlink>
      </a:clrScheme>
      <a:clrMap bg1="dk2" tx1="lt1" bg2="dk1" tx2="lt2" accent1="accent1" accent2="accent2" accent3="accent3" accent4="accent4" accent5="accent5" accent6="accent6" hlink="hlink" folHlink="folHlink"/>
    </a:extraClrScheme>
    <a:extraClrScheme>
      <a:clrScheme name="msad 7">
        <a:dk1>
          <a:srgbClr val="000000"/>
        </a:dk1>
        <a:lt1>
          <a:srgbClr val="FFFFFF"/>
        </a:lt1>
        <a:dk2>
          <a:srgbClr val="333300"/>
        </a:dk2>
        <a:lt2>
          <a:srgbClr val="FFFFCC"/>
        </a:lt2>
        <a:accent1>
          <a:srgbClr val="CC9900"/>
        </a:accent1>
        <a:accent2>
          <a:srgbClr val="CC6600"/>
        </a:accent2>
        <a:accent3>
          <a:srgbClr val="ADADAA"/>
        </a:accent3>
        <a:accent4>
          <a:srgbClr val="DADADA"/>
        </a:accent4>
        <a:accent5>
          <a:srgbClr val="E2CAAA"/>
        </a:accent5>
        <a:accent6>
          <a:srgbClr val="B95C00"/>
        </a:accent6>
        <a:hlink>
          <a:srgbClr val="808000"/>
        </a:hlink>
        <a:folHlink>
          <a:srgbClr val="525000"/>
        </a:folHlink>
      </a:clrScheme>
      <a:clrMap bg1="dk2" tx1="lt1" bg2="dk1" tx2="lt2" accent1="accent1" accent2="accent2" accent3="accent3" accent4="accent4" accent5="accent5" accent6="accent6" hlink="hlink" folHlink="folHlink"/>
    </a:extraClrScheme>
    <a:extraClrScheme>
      <a:clrScheme name="msad 8">
        <a:dk1>
          <a:srgbClr val="003D62"/>
        </a:dk1>
        <a:lt1>
          <a:srgbClr val="FFFFFF"/>
        </a:lt1>
        <a:dk2>
          <a:srgbClr val="006699"/>
        </a:dk2>
        <a:lt2>
          <a:srgbClr val="C8D1DA"/>
        </a:lt2>
        <a:accent1>
          <a:srgbClr val="9AC0EA"/>
        </a:accent1>
        <a:accent2>
          <a:srgbClr val="80C3C8"/>
        </a:accent2>
        <a:accent3>
          <a:srgbClr val="FFFFFF"/>
        </a:accent3>
        <a:accent4>
          <a:srgbClr val="003353"/>
        </a:accent4>
        <a:accent5>
          <a:srgbClr val="CADCF3"/>
        </a:accent5>
        <a:accent6>
          <a:srgbClr val="73B0B5"/>
        </a:accent6>
        <a:hlink>
          <a:srgbClr val="81ABCB"/>
        </a:hlink>
        <a:folHlink>
          <a:srgbClr val="B6CBD6"/>
        </a:folHlink>
      </a:clrScheme>
      <a:clrMap bg1="lt1" tx1="dk1" bg2="lt2" tx2="dk2" accent1="accent1" accent2="accent2" accent3="accent3" accent4="accent4" accent5="accent5" accent6="accent6" hlink="hlink" folHlink="folHlink"/>
    </a:extraClrScheme>
    <a:extraClrScheme>
      <a:clrScheme name="msad 9">
        <a:dk1>
          <a:srgbClr val="0E8CBE"/>
        </a:dk1>
        <a:lt1>
          <a:srgbClr val="CFAE83"/>
        </a:lt1>
        <a:dk2>
          <a:srgbClr val="660066"/>
        </a:dk2>
        <a:lt2>
          <a:srgbClr val="B7C1EB"/>
        </a:lt2>
        <a:accent1>
          <a:srgbClr val="ECD882"/>
        </a:accent1>
        <a:accent2>
          <a:srgbClr val="B2B2B2"/>
        </a:accent2>
        <a:accent3>
          <a:srgbClr val="E4D3C1"/>
        </a:accent3>
        <a:accent4>
          <a:srgbClr val="0A77A2"/>
        </a:accent4>
        <a:accent5>
          <a:srgbClr val="F4E9C1"/>
        </a:accent5>
        <a:accent6>
          <a:srgbClr val="A1A1A1"/>
        </a:accent6>
        <a:hlink>
          <a:srgbClr val="6F89F7"/>
        </a:hlink>
        <a:folHlink>
          <a:srgbClr val="CFDBFD"/>
        </a:folHlink>
      </a:clrScheme>
      <a:clrMap bg1="lt1" tx1="dk1" bg2="lt2" tx2="dk2" accent1="accent1" accent2="accent2" accent3="accent3" accent4="accent4" accent5="accent5" accent6="accent6" hlink="hlink" folHlink="folHlink"/>
    </a:extraClrScheme>
    <a:extraClrScheme>
      <a:clrScheme name="msad 10">
        <a:dk1>
          <a:srgbClr val="3410A6"/>
        </a:dk1>
        <a:lt1>
          <a:srgbClr val="DCC4A4"/>
        </a:lt1>
        <a:dk2>
          <a:srgbClr val="003300"/>
        </a:dk2>
        <a:lt2>
          <a:srgbClr val="B7C1EB"/>
        </a:lt2>
        <a:accent1>
          <a:srgbClr val="ECD882"/>
        </a:accent1>
        <a:accent2>
          <a:srgbClr val="B2B2B2"/>
        </a:accent2>
        <a:accent3>
          <a:srgbClr val="EBDECF"/>
        </a:accent3>
        <a:accent4>
          <a:srgbClr val="2B0C8D"/>
        </a:accent4>
        <a:accent5>
          <a:srgbClr val="F4E9C1"/>
        </a:accent5>
        <a:accent6>
          <a:srgbClr val="A1A1A1"/>
        </a:accent6>
        <a:hlink>
          <a:srgbClr val="0D27E7"/>
        </a:hlink>
        <a:folHlink>
          <a:srgbClr val="6D92F9"/>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C:\WINDOWS\Application Data\Microsoft\Templates\msad.pot</Template>
  <TotalTime>2204</TotalTime>
  <Words>1848</Words>
  <Application>Microsoft PowerPoint</Application>
  <PresentationFormat>On-screen Show (4:3)</PresentationFormat>
  <Paragraphs>309</Paragraphs>
  <Slides>36</Slides>
  <Notes>18</Notes>
  <HiddenSlides>0</HiddenSlides>
  <MMClips>0</MMClips>
  <ScaleCrop>false</ScaleCrop>
  <HeadingPairs>
    <vt:vector size="4" baseType="variant">
      <vt:variant>
        <vt:lpstr>Theme</vt:lpstr>
      </vt:variant>
      <vt:variant>
        <vt:i4>1</vt:i4>
      </vt:variant>
      <vt:variant>
        <vt:lpstr>Slide Titles</vt:lpstr>
      </vt:variant>
      <vt:variant>
        <vt:i4>36</vt:i4>
      </vt:variant>
    </vt:vector>
  </HeadingPairs>
  <TitlesOfParts>
    <vt:vector size="37" baseType="lpstr">
      <vt:lpstr>msad</vt:lpstr>
      <vt:lpstr>Modern Systems Analysis and Design Fifth Edition     </vt:lpstr>
      <vt:lpstr>Learning Objectives</vt:lpstr>
      <vt:lpstr>Learning Objectives</vt:lpstr>
      <vt:lpstr>Initiating and Planning Systems Development Projects</vt:lpstr>
      <vt:lpstr>The Process of Initiating and Planning IS Development Projects</vt:lpstr>
      <vt:lpstr>The Process of Initiating and Planning IS Development Projects</vt:lpstr>
      <vt:lpstr>Initiating and Planning System Development Projects</vt:lpstr>
      <vt:lpstr>The Process of Initiating and Planning IS Development Projects</vt:lpstr>
      <vt:lpstr>The Process of Initiating and Planning IS Development Projects</vt:lpstr>
      <vt:lpstr>The Process of Initiating and Planning IS Development Projects</vt:lpstr>
      <vt:lpstr>The Process of Initiating and Planning IS Development Projects</vt:lpstr>
      <vt:lpstr>Project Planning</vt:lpstr>
      <vt:lpstr>Initiating and Planning System Development Projects</vt:lpstr>
      <vt:lpstr>Assessing Project Feasibility</vt:lpstr>
      <vt:lpstr>Assessing Economic Feasibility</vt:lpstr>
      <vt:lpstr>Assessing Economic Feasibility</vt:lpstr>
      <vt:lpstr>Assessing Economic Feasibility</vt:lpstr>
      <vt:lpstr>Assessing Economic Feasibility</vt:lpstr>
      <vt:lpstr>Assessing Economic Feasibility</vt:lpstr>
      <vt:lpstr>Determining Project Costs</vt:lpstr>
      <vt:lpstr>Determining Project Costs</vt:lpstr>
      <vt:lpstr>The Time Value of Money</vt:lpstr>
      <vt:lpstr>The Time Value of Money</vt:lpstr>
      <vt:lpstr>The Time Value of Money</vt:lpstr>
      <vt:lpstr>Assessing Technical Feasibility</vt:lpstr>
      <vt:lpstr>Project Risk Factors</vt:lpstr>
      <vt:lpstr>Assessing Technical Feasibility</vt:lpstr>
      <vt:lpstr>Assessing Technical Feasibility</vt:lpstr>
      <vt:lpstr>Assessing Technical Feasibility</vt:lpstr>
      <vt:lpstr>Assessing Other Project Feasibility Concerns</vt:lpstr>
      <vt:lpstr>Building the Baseline Project Plan</vt:lpstr>
      <vt:lpstr>Building the Baseline Project Plan</vt:lpstr>
      <vt:lpstr>Factors in Determining Scope</vt:lpstr>
      <vt:lpstr>Diagram Depiction of Project Scope</vt:lpstr>
      <vt:lpstr>Building the Baseline Project Plan (CONT..)</vt:lpstr>
      <vt:lpstr>Reviewing the Baseline Project Plan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Modern  Systems Analysis and Design  Joey F. George  Jeffrey A. Hoffer  Joseph S. Valacich</dc:title>
  <dc:creator>John Russo</dc:creator>
  <cp:lastModifiedBy>USER</cp:lastModifiedBy>
  <cp:revision>89</cp:revision>
  <cp:lastPrinted>1601-01-01T00:00:00Z</cp:lastPrinted>
  <dcterms:created xsi:type="dcterms:W3CDTF">2000-04-11T00:26:26Z</dcterms:created>
  <dcterms:modified xsi:type="dcterms:W3CDTF">2019-03-26T06:06:22Z</dcterms:modified>
</cp:coreProperties>
</file>