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326" r:id="rId5"/>
    <p:sldId id="304" r:id="rId6"/>
    <p:sldId id="307" r:id="rId7"/>
    <p:sldId id="327" r:id="rId8"/>
    <p:sldId id="298" r:id="rId9"/>
    <p:sldId id="299" r:id="rId10"/>
    <p:sldId id="328" r:id="rId11"/>
    <p:sldId id="300" r:id="rId12"/>
    <p:sldId id="329" r:id="rId13"/>
    <p:sldId id="301" r:id="rId14"/>
    <p:sldId id="302" r:id="rId15"/>
    <p:sldId id="303" r:id="rId16"/>
    <p:sldId id="309" r:id="rId17"/>
    <p:sldId id="310" r:id="rId18"/>
    <p:sldId id="311" r:id="rId19"/>
    <p:sldId id="324" r:id="rId20"/>
    <p:sldId id="325" r:id="rId21"/>
    <p:sldId id="312" r:id="rId22"/>
    <p:sldId id="333" r:id="rId23"/>
    <p:sldId id="313" r:id="rId24"/>
    <p:sldId id="314" r:id="rId25"/>
    <p:sldId id="332" r:id="rId26"/>
    <p:sldId id="315" r:id="rId27"/>
    <p:sldId id="317" r:id="rId28"/>
    <p:sldId id="318" r:id="rId29"/>
    <p:sldId id="319" r:id="rId30"/>
    <p:sldId id="320" r:id="rId31"/>
    <p:sldId id="321" r:id="rId32"/>
    <p:sldId id="322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hlink"/>
      </a:buClr>
      <a:buSzPct val="110000"/>
      <a:buFont typeface="Wingdings" pitchFamily="2" charset="2"/>
      <a:buChar char="w"/>
      <a:defRPr sz="3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hlink"/>
      </a:buClr>
      <a:buSzPct val="110000"/>
      <a:buFont typeface="Wingdings" pitchFamily="2" charset="2"/>
      <a:buChar char="w"/>
      <a:defRPr sz="3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hlink"/>
      </a:buClr>
      <a:buSzPct val="110000"/>
      <a:buFont typeface="Wingdings" pitchFamily="2" charset="2"/>
      <a:buChar char="w"/>
      <a:defRPr sz="3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hlink"/>
      </a:buClr>
      <a:buSzPct val="110000"/>
      <a:buFont typeface="Wingdings" pitchFamily="2" charset="2"/>
      <a:buChar char="w"/>
      <a:defRPr sz="3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hlink"/>
      </a:buClr>
      <a:buSzPct val="110000"/>
      <a:buFont typeface="Wingdings" pitchFamily="2" charset="2"/>
      <a:buChar char="w"/>
      <a:defRPr sz="3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00CC"/>
    <a:srgbClr val="FF3300"/>
    <a:srgbClr val="080912"/>
    <a:srgbClr val="BA221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4683" autoAdjust="0"/>
  </p:normalViewPr>
  <p:slideViewPr>
    <p:cSldViewPr>
      <p:cViewPr varScale="1">
        <p:scale>
          <a:sx n="65" d="100"/>
          <a:sy n="65" d="100"/>
        </p:scale>
        <p:origin x="-145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776"/>
    </p:cViewPr>
  </p:sorterViewPr>
  <p:notesViewPr>
    <p:cSldViewPr>
      <p:cViewPr varScale="1">
        <p:scale>
          <a:sx n="41" d="100"/>
          <a:sy n="41" d="100"/>
        </p:scale>
        <p:origin x="-1476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Wingdings" pitchFamily="2" charset="2"/>
              <a:buBlip>
                <a:blip r:embed="rId2"/>
              </a:buBlip>
              <a:defRPr sz="1200"/>
            </a:lvl1pPr>
          </a:lstStyle>
          <a:p>
            <a:endParaRPr lang="en-US" alt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Wingdings" pitchFamily="2" charset="2"/>
              <a:buBlip>
                <a:blip r:embed="rId2"/>
              </a:buBlip>
              <a:defRPr sz="1200"/>
            </a:lvl1pPr>
          </a:lstStyle>
          <a:p>
            <a:endParaRPr lang="en-US" altLang="en-US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 typeface="Wingdings" pitchFamily="2" charset="2"/>
              <a:buBlip>
                <a:blip r:embed="rId2"/>
              </a:buBlip>
              <a:defRPr sz="1200"/>
            </a:lvl1pPr>
          </a:lstStyle>
          <a:p>
            <a:endParaRPr lang="en-US" altLang="en-US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Wingdings" pitchFamily="2" charset="2"/>
              <a:buBlip>
                <a:blip r:embed="rId2"/>
              </a:buBlip>
              <a:defRPr sz="1200"/>
            </a:lvl1pPr>
          </a:lstStyle>
          <a:p>
            <a:fld id="{3B95BD6F-2231-43AC-9DAD-66B428A0E61A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SA" smtClean="0"/>
              <a:t>Click to edit Master text styles</a:t>
            </a:r>
          </a:p>
          <a:p>
            <a:pPr lvl="1"/>
            <a:r>
              <a:rPr lang="en-US" altLang="ar-SA" smtClean="0"/>
              <a:t>Second level</a:t>
            </a:r>
          </a:p>
          <a:p>
            <a:pPr lvl="2"/>
            <a:r>
              <a:rPr lang="en-US" altLang="ar-SA" smtClean="0"/>
              <a:t>Third level</a:t>
            </a:r>
          </a:p>
          <a:p>
            <a:pPr lvl="3"/>
            <a:r>
              <a:rPr lang="en-US" altLang="ar-SA" smtClean="0"/>
              <a:t>Fourth level</a:t>
            </a:r>
          </a:p>
          <a:p>
            <a:pPr lvl="4"/>
            <a:r>
              <a:rPr lang="en-US" altLang="ar-SA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cs typeface="Tahoma" pitchFamily="34" charset="0"/>
              </a:defRPr>
            </a:lvl1pPr>
          </a:lstStyle>
          <a:p>
            <a:fld id="{E669B2C6-5C18-4927-83BA-1FCE524C9B37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049E2F-2235-4A3B-8A91-96D0BB0C079C}" type="slidenum">
              <a:rPr lang="ar-SA" altLang="en-US"/>
              <a:pPr/>
              <a:t>1</a:t>
            </a:fld>
            <a:endParaRPr lang="en-US" alt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394CAE-41B8-48DE-AB03-15CB699D995E}" type="slidenum">
              <a:rPr lang="ar-SA" altLang="en-US"/>
              <a:pPr/>
              <a:t>14</a:t>
            </a:fld>
            <a:endParaRPr lang="en-US" altLang="en-US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13EE40-5687-4049-B2B3-167614AEE5AD}" type="slidenum">
              <a:rPr lang="ar-SA" altLang="en-US"/>
              <a:pPr/>
              <a:t>15</a:t>
            </a:fld>
            <a:endParaRPr lang="en-US" altLang="en-US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136EEE-2728-4EE7-8970-38855EADFA1E}" type="slidenum">
              <a:rPr lang="ar-SA" altLang="en-US"/>
              <a:pPr/>
              <a:t>16</a:t>
            </a:fld>
            <a:endParaRPr lang="en-US" altLang="en-US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8E9B98-5F5C-4FD3-8ED7-43602F94D8FA}" type="slidenum">
              <a:rPr lang="ar-SA" altLang="en-US"/>
              <a:pPr/>
              <a:t>17</a:t>
            </a:fld>
            <a:endParaRPr lang="en-US" altLang="en-US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7E45CB-12C3-4496-9802-0BF0C5B2D0E0}" type="slidenum">
              <a:rPr lang="ar-SA" altLang="en-US"/>
              <a:pPr/>
              <a:t>18</a:t>
            </a:fld>
            <a:endParaRPr lang="en-US" altLang="en-US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BDABC2-AF46-48AC-9940-F93EF066512F}" type="slidenum">
              <a:rPr lang="ar-SA" altLang="en-US"/>
              <a:pPr/>
              <a:t>19</a:t>
            </a:fld>
            <a:endParaRPr lang="en-US" altLang="en-US"/>
          </a:p>
        </p:txBody>
      </p:sp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	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FD4C61-4595-4A2B-96E5-25C53D04D2F6}" type="slidenum">
              <a:rPr lang="ar-SA" altLang="en-US"/>
              <a:pPr/>
              <a:t>21</a:t>
            </a:fld>
            <a:endParaRPr lang="en-US" altLang="en-US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A400DE-89FB-4174-BEF9-DDE205BBDEB7}" type="slidenum">
              <a:rPr lang="ar-SA" altLang="en-US"/>
              <a:pPr/>
              <a:t>23</a:t>
            </a:fld>
            <a:endParaRPr lang="en-US" altLang="en-US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A3F2A6-DAD4-43A6-8E9D-0780AF30CBF9}" type="slidenum">
              <a:rPr lang="ar-SA" altLang="en-US"/>
              <a:pPr/>
              <a:t>24</a:t>
            </a:fld>
            <a:endParaRPr lang="en-US" altLang="en-US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F859B6-740F-4C1D-BC7D-F2CEE793366F}" type="slidenum">
              <a:rPr lang="ar-SA" altLang="en-US"/>
              <a:pPr/>
              <a:t>26</a:t>
            </a:fld>
            <a:endParaRPr lang="en-US" altLang="en-US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4EEF93-CE58-4EEC-98DD-6F24DEA7AA17}" type="slidenum">
              <a:rPr lang="ar-SA" altLang="en-US"/>
              <a:pPr/>
              <a:t>2</a:t>
            </a:fld>
            <a:endParaRPr lang="en-US" altLang="en-US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C9236-9323-4A0F-B9F7-559BCB5CAB0F}" type="slidenum">
              <a:rPr lang="ar-SA" altLang="en-US"/>
              <a:pPr/>
              <a:t>27</a:t>
            </a:fld>
            <a:endParaRPr lang="en-US" altLang="en-US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A9E2B7-8CE2-4D77-B8C2-4063287AC7E6}" type="slidenum">
              <a:rPr lang="ar-SA" altLang="en-US"/>
              <a:pPr/>
              <a:t>28</a:t>
            </a:fld>
            <a:endParaRPr lang="en-US" alt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8A6026-A9A7-4223-99E0-23592CCC6C45}" type="slidenum">
              <a:rPr lang="ar-SA" altLang="en-US"/>
              <a:pPr/>
              <a:t>29</a:t>
            </a:fld>
            <a:endParaRPr lang="en-US" altLang="en-US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C74C8-98F8-4F63-B0A0-DC0BA1355627}" type="slidenum">
              <a:rPr lang="ar-SA" altLang="en-US"/>
              <a:pPr/>
              <a:t>30</a:t>
            </a:fld>
            <a:endParaRPr lang="en-US" altLang="en-US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32514E-1571-4B5C-A258-3CA0048CFC22}" type="slidenum">
              <a:rPr lang="ar-SA" altLang="en-US"/>
              <a:pPr/>
              <a:t>31</a:t>
            </a:fld>
            <a:endParaRPr lang="en-US" alt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984BDF-800B-4F83-86A4-5400A684B154}" type="slidenum">
              <a:rPr lang="ar-SA" altLang="en-US"/>
              <a:pPr/>
              <a:t>32</a:t>
            </a:fld>
            <a:endParaRPr lang="en-US" altLang="en-US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42D2E2-7F70-4D24-AEF7-39A97106B373}" type="slidenum">
              <a:rPr lang="ar-SA" altLang="en-US"/>
              <a:pPr/>
              <a:t>3</a:t>
            </a:fld>
            <a:endParaRPr lang="en-US" altLang="en-US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73619B-7352-4476-95FD-A95CB60907A1}" type="slidenum">
              <a:rPr lang="ar-SA" altLang="en-US"/>
              <a:pPr/>
              <a:t>5</a:t>
            </a:fld>
            <a:endParaRPr lang="en-US" altLang="en-US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9AA8AD-1A4C-4E60-84A2-2E5F115A7D02}" type="slidenum">
              <a:rPr lang="ar-SA" altLang="en-US"/>
              <a:pPr/>
              <a:t>6</a:t>
            </a:fld>
            <a:endParaRPr lang="en-US" alt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9A2C04-2BA7-45DC-AA94-A9983F962CA3}" type="slidenum">
              <a:rPr lang="ar-SA" altLang="en-US"/>
              <a:pPr/>
              <a:t>8</a:t>
            </a:fld>
            <a:endParaRPr lang="en-US" altLang="en-US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362393-8EEF-47A7-BFD2-9E59B207D87F}" type="slidenum">
              <a:rPr lang="ar-SA" altLang="en-US"/>
              <a:pPr/>
              <a:t>9</a:t>
            </a:fld>
            <a:endParaRPr lang="en-US" alt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B4D99E-65AC-4FA7-85B9-E0814B0E9478}" type="slidenum">
              <a:rPr lang="ar-SA" altLang="en-US"/>
              <a:pPr/>
              <a:t>11</a:t>
            </a:fld>
            <a:endParaRPr lang="en-US" altLang="en-US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B118E0-4D3D-4324-A499-A7CB4D5FDA50}" type="slidenum">
              <a:rPr lang="ar-SA" altLang="en-US"/>
              <a:pPr/>
              <a:t>13</a:t>
            </a:fld>
            <a:endParaRPr lang="en-US" altLang="en-US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ar-SA"/>
              <a:t>Essentials of</a:t>
            </a:r>
            <a:br>
              <a:rPr lang="en-US" altLang="ar-SA"/>
            </a:br>
            <a:r>
              <a:rPr lang="en-US" altLang="ar-SA"/>
              <a:t> Systems Analysis and Design</a:t>
            </a:r>
          </a:p>
        </p:txBody>
      </p:sp>
      <p:sp>
        <p:nvSpPr>
          <p:cNvPr id="282627" name="Rectangle 2051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14400" y="1600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ar-SA"/>
              <a:t>Joseph S. Valicich</a:t>
            </a:r>
          </a:p>
          <a:p>
            <a:r>
              <a:rPr lang="en-US" altLang="ar-SA"/>
              <a:t>Joey F. George</a:t>
            </a:r>
          </a:p>
          <a:p>
            <a:r>
              <a:rPr lang="en-US" altLang="ar-SA"/>
              <a:t>Jeffrey A. Hoffer</a:t>
            </a:r>
          </a:p>
        </p:txBody>
      </p:sp>
      <p:sp>
        <p:nvSpPr>
          <p:cNvPr id="282628" name="Rectangle 205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282629" name="Rectangle 2053"/>
          <p:cNvSpPr>
            <a:spLocks noGrp="1" noChangeArrowheads="1"/>
          </p:cNvSpPr>
          <p:nvPr>
            <p:ph type="ftr" sz="quarter" idx="3"/>
          </p:nvPr>
        </p:nvSpPr>
        <p:spPr>
          <a:xfrm>
            <a:off x="2895600" y="6172200"/>
            <a:ext cx="4267200" cy="457200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altLang="en-US"/>
              <a:t>Cis339</a:t>
            </a:r>
          </a:p>
        </p:txBody>
      </p:sp>
      <p:grpSp>
        <p:nvGrpSpPr>
          <p:cNvPr id="282630" name="Group 2054"/>
          <p:cNvGrpSpPr>
            <a:grpSpLocks/>
          </p:cNvGrpSpPr>
          <p:nvPr/>
        </p:nvGrpSpPr>
        <p:grpSpPr bwMode="auto">
          <a:xfrm>
            <a:off x="4763" y="887413"/>
            <a:ext cx="6654800" cy="2851150"/>
            <a:chOff x="3" y="559"/>
            <a:chExt cx="4192" cy="1796"/>
          </a:xfrm>
        </p:grpSpPr>
        <p:sp>
          <p:nvSpPr>
            <p:cNvPr id="282631" name="Line 2055"/>
            <p:cNvSpPr>
              <a:spLocks noChangeShapeType="1"/>
            </p:cNvSpPr>
            <p:nvPr/>
          </p:nvSpPr>
          <p:spPr bwMode="ltGray">
            <a:xfrm>
              <a:off x="506" y="559"/>
              <a:ext cx="0" cy="179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32" name="Line 2056"/>
            <p:cNvSpPr>
              <a:spLocks noChangeShapeType="1"/>
            </p:cNvSpPr>
            <p:nvPr/>
          </p:nvSpPr>
          <p:spPr bwMode="ltGray">
            <a:xfrm flipH="1" flipV="1">
              <a:off x="3" y="1924"/>
              <a:ext cx="3211" cy="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33" name="Line 2057"/>
            <p:cNvSpPr>
              <a:spLocks noChangeShapeType="1"/>
            </p:cNvSpPr>
            <p:nvPr/>
          </p:nvSpPr>
          <p:spPr bwMode="ltGray">
            <a:xfrm flipH="1" flipV="1">
              <a:off x="384" y="938"/>
              <a:ext cx="3811" cy="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34" name="Arc 2058"/>
            <p:cNvSpPr>
              <a:spLocks/>
            </p:cNvSpPr>
            <p:nvPr/>
          </p:nvSpPr>
          <p:spPr bwMode="ltGray">
            <a:xfrm rot="16200000" flipH="1">
              <a:off x="426" y="860"/>
              <a:ext cx="156" cy="157"/>
            </a:xfrm>
            <a:custGeom>
              <a:avLst/>
              <a:gdLst>
                <a:gd name="G0" fmla="+- 21595 0 0"/>
                <a:gd name="G1" fmla="+- 21600 0 0"/>
                <a:gd name="G2" fmla="+- 21600 0 0"/>
                <a:gd name="T0" fmla="*/ 21114 w 43195"/>
                <a:gd name="T1" fmla="*/ 5 h 43200"/>
                <a:gd name="T2" fmla="*/ 0 w 43195"/>
                <a:gd name="T3" fmla="*/ 22056 h 43200"/>
                <a:gd name="T4" fmla="*/ 21595 w 4319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2635" name="Group 2059"/>
          <p:cNvGrpSpPr>
            <a:grpSpLocks/>
          </p:cNvGrpSpPr>
          <p:nvPr/>
        </p:nvGrpSpPr>
        <p:grpSpPr bwMode="auto">
          <a:xfrm>
            <a:off x="2349500" y="3098800"/>
            <a:ext cx="6045200" cy="2876550"/>
            <a:chOff x="1480" y="1952"/>
            <a:chExt cx="3808" cy="1812"/>
          </a:xfrm>
        </p:grpSpPr>
        <p:sp>
          <p:nvSpPr>
            <p:cNvPr id="282636" name="Line 2060"/>
            <p:cNvSpPr>
              <a:spLocks noChangeShapeType="1"/>
            </p:cNvSpPr>
            <p:nvPr/>
          </p:nvSpPr>
          <p:spPr bwMode="ltGray">
            <a:xfrm flipV="1">
              <a:off x="1480" y="3442"/>
              <a:ext cx="38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37" name="Line 2061"/>
            <p:cNvSpPr>
              <a:spLocks noChangeShapeType="1"/>
            </p:cNvSpPr>
            <p:nvPr/>
          </p:nvSpPr>
          <p:spPr bwMode="ltGray">
            <a:xfrm flipH="1">
              <a:off x="5172" y="1952"/>
              <a:ext cx="0" cy="181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38" name="Arc 2062"/>
            <p:cNvSpPr>
              <a:spLocks/>
            </p:cNvSpPr>
            <p:nvPr/>
          </p:nvSpPr>
          <p:spPr bwMode="ltGray">
            <a:xfrm rot="5400000">
              <a:off x="5097" y="3346"/>
              <a:ext cx="156" cy="157"/>
            </a:xfrm>
            <a:custGeom>
              <a:avLst/>
              <a:gdLst>
                <a:gd name="G0" fmla="+- 21595 0 0"/>
                <a:gd name="G1" fmla="+- 21600 0 0"/>
                <a:gd name="G2" fmla="+- 21600 0 0"/>
                <a:gd name="T0" fmla="*/ 21114 w 43195"/>
                <a:gd name="T1" fmla="*/ 5 h 43200"/>
                <a:gd name="T2" fmla="*/ 0 w 43195"/>
                <a:gd name="T3" fmla="*/ 22056 h 43200"/>
                <a:gd name="T4" fmla="*/ 21595 w 4319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Cis339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585464-EA50-484D-AA00-26CD13B72834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Cis339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9EC30-0427-4730-9ADC-17E534540BF9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Cis339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2DEDED-C620-43D2-84A6-03A2D28A0949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Cis339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22287C-055C-4BA4-9713-013C2404AFA8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Cis339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10B6AE-8011-4845-B566-23A34F6C4002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Cis339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66C061-EBA5-4EC6-8AD6-8273EE21A81D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Cis339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31AC51-8771-43BB-8A11-4104DE4ADD57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Cis339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6C5E79-18A2-4A0B-85EC-FFDFA4090F93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Cis339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C2969A-22F4-4D6B-B4C4-08FBDF8FB555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Cis339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F7107-32A8-4589-AE68-9135AA5EACE3}" type="slidenum">
              <a:rPr lang="ar-SA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SA" smtClean="0"/>
              <a:t>Click to edit Master title style</a:t>
            </a:r>
          </a:p>
        </p:txBody>
      </p:sp>
      <p:sp>
        <p:nvSpPr>
          <p:cNvPr id="281603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SA" smtClean="0"/>
              <a:t>Click to edit Master text styles</a:t>
            </a:r>
          </a:p>
          <a:p>
            <a:pPr lvl="1"/>
            <a:r>
              <a:rPr lang="en-US" altLang="ar-SA" smtClean="0"/>
              <a:t>Second level</a:t>
            </a:r>
          </a:p>
          <a:p>
            <a:pPr lvl="2"/>
            <a:r>
              <a:rPr lang="en-US" altLang="ar-SA" smtClean="0"/>
              <a:t>Third level</a:t>
            </a:r>
          </a:p>
          <a:p>
            <a:pPr lvl="3"/>
            <a:r>
              <a:rPr lang="en-US" altLang="ar-SA" smtClean="0"/>
              <a:t>Fourth level</a:t>
            </a:r>
          </a:p>
          <a:p>
            <a:pPr lvl="4"/>
            <a:r>
              <a:rPr lang="en-US" altLang="ar-SA" smtClean="0"/>
              <a:t>Fifth level</a:t>
            </a:r>
          </a:p>
        </p:txBody>
      </p:sp>
      <p:sp>
        <p:nvSpPr>
          <p:cNvPr id="281604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281605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2800"/>
            </a:lvl1pPr>
          </a:lstStyle>
          <a:p>
            <a:r>
              <a:rPr lang="en-US" altLang="en-US"/>
              <a:t>Cis339</a:t>
            </a:r>
          </a:p>
        </p:txBody>
      </p:sp>
      <p:sp>
        <p:nvSpPr>
          <p:cNvPr id="281606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  <a:cs typeface="Tahoma" pitchFamily="34" charset="0"/>
              </a:defRPr>
            </a:lvl1pPr>
          </a:lstStyle>
          <a:p>
            <a:fld id="{2EAC12D0-34D0-446B-8429-0EE5757EB5B8}" type="slidenum">
              <a:rPr lang="ar-SA" altLang="en-US"/>
              <a:pPr/>
              <a:t>‹#›</a:t>
            </a:fld>
            <a:endParaRPr lang="en-US" altLang="en-US"/>
          </a:p>
        </p:txBody>
      </p:sp>
      <p:sp>
        <p:nvSpPr>
          <p:cNvPr id="281607" name="AutoShape 103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543800" y="6248400"/>
            <a:ext cx="533400" cy="609600"/>
          </a:xfrm>
          <a:prstGeom prst="actionButtonBackPrevious">
            <a:avLst/>
          </a:prstGeom>
          <a:solidFill>
            <a:srgbClr val="B2B2B2">
              <a:alpha val="50000"/>
            </a:srgbClr>
          </a:solidFill>
          <a:ln w="12700">
            <a:solidFill>
              <a:srgbClr val="3333CC"/>
            </a:solidFill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08" name="AutoShape 103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153400" y="6248400"/>
            <a:ext cx="533400" cy="609600"/>
          </a:xfrm>
          <a:prstGeom prst="actionButtonForwardNext">
            <a:avLst/>
          </a:prstGeom>
          <a:solidFill>
            <a:srgbClr val="B2B2B2">
              <a:alpha val="50000"/>
            </a:srgbClr>
          </a:solidFill>
          <a:ln w="12700">
            <a:solidFill>
              <a:srgbClr val="3333CC"/>
            </a:solidFill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09" name="Text Box 1033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281610" name="AutoShape 10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543800" y="6248400"/>
            <a:ext cx="533400" cy="609600"/>
          </a:xfrm>
          <a:prstGeom prst="actionButtonBackPrevious">
            <a:avLst/>
          </a:prstGeom>
          <a:solidFill>
            <a:srgbClr val="B2B2B2">
              <a:alpha val="50000"/>
            </a:srgbClr>
          </a:solidFill>
          <a:ln w="12700">
            <a:solidFill>
              <a:srgbClr val="3333CC"/>
            </a:solidFill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11" name="AutoShape 103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153400" y="6248400"/>
            <a:ext cx="533400" cy="609600"/>
          </a:xfrm>
          <a:prstGeom prst="actionButtonForwardNext">
            <a:avLst/>
          </a:prstGeom>
          <a:solidFill>
            <a:srgbClr val="B2B2B2">
              <a:alpha val="50000"/>
            </a:srgbClr>
          </a:solidFill>
          <a:ln w="12700">
            <a:solidFill>
              <a:srgbClr val="3333CC"/>
            </a:solidFill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12" name="Text Box 1036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281613" name="Line 1037"/>
          <p:cNvSpPr>
            <a:spLocks noChangeShapeType="1"/>
          </p:cNvSpPr>
          <p:nvPr/>
        </p:nvSpPr>
        <p:spPr bwMode="ltGray">
          <a:xfrm>
            <a:off x="8839200" y="0"/>
            <a:ext cx="0" cy="2362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1614" name="Group 1038"/>
          <p:cNvGrpSpPr>
            <a:grpSpLocks/>
          </p:cNvGrpSpPr>
          <p:nvPr/>
        </p:nvGrpSpPr>
        <p:grpSpPr bwMode="auto">
          <a:xfrm>
            <a:off x="414338" y="1416050"/>
            <a:ext cx="1784350" cy="2324100"/>
            <a:chOff x="96" y="916"/>
            <a:chExt cx="2208" cy="2876"/>
          </a:xfrm>
        </p:grpSpPr>
        <p:sp>
          <p:nvSpPr>
            <p:cNvPr id="281615" name="Line 1039"/>
            <p:cNvSpPr>
              <a:spLocks noChangeShapeType="1"/>
            </p:cNvSpPr>
            <p:nvPr userDrawn="1"/>
          </p:nvSpPr>
          <p:spPr bwMode="ltGray">
            <a:xfrm flipH="1">
              <a:off x="96" y="1037"/>
              <a:ext cx="220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616" name="Line 1040"/>
            <p:cNvSpPr>
              <a:spLocks noChangeShapeType="1"/>
            </p:cNvSpPr>
            <p:nvPr userDrawn="1"/>
          </p:nvSpPr>
          <p:spPr bwMode="ltGray">
            <a:xfrm>
              <a:off x="336" y="920"/>
              <a:ext cx="0" cy="28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617" name="Arc 1041"/>
            <p:cNvSpPr>
              <a:spLocks/>
            </p:cNvSpPr>
            <p:nvPr userDrawn="1"/>
          </p:nvSpPr>
          <p:spPr bwMode="ltGray">
            <a:xfrm flipH="1">
              <a:off x="217" y="916"/>
              <a:ext cx="239" cy="239"/>
            </a:xfrm>
            <a:custGeom>
              <a:avLst/>
              <a:gdLst>
                <a:gd name="G0" fmla="+- 21595 0 0"/>
                <a:gd name="G1" fmla="+- 21600 0 0"/>
                <a:gd name="G2" fmla="+- 21600 0 0"/>
                <a:gd name="T0" fmla="*/ 21114 w 43195"/>
                <a:gd name="T1" fmla="*/ 5 h 43200"/>
                <a:gd name="T2" fmla="*/ 0 w 43195"/>
                <a:gd name="T3" fmla="*/ 22056 h 43200"/>
                <a:gd name="T4" fmla="*/ 21595 w 4319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5" h="43200" fill="none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</a:path>
                <a:path w="43195" h="43200" stroke="0" extrusionOk="0">
                  <a:moveTo>
                    <a:pt x="21114" y="5"/>
                  </a:moveTo>
                  <a:cubicBezTo>
                    <a:pt x="21274" y="1"/>
                    <a:pt x="21434" y="-1"/>
                    <a:pt x="21595" y="0"/>
                  </a:cubicBezTo>
                  <a:cubicBezTo>
                    <a:pt x="33524" y="0"/>
                    <a:pt x="43195" y="9670"/>
                    <a:pt x="43195" y="21600"/>
                  </a:cubicBezTo>
                  <a:cubicBezTo>
                    <a:pt x="43195" y="33529"/>
                    <a:pt x="33524" y="43200"/>
                    <a:pt x="21595" y="43200"/>
                  </a:cubicBezTo>
                  <a:cubicBezTo>
                    <a:pt x="9843" y="43200"/>
                    <a:pt x="247" y="33805"/>
                    <a:pt x="-1" y="22056"/>
                  </a:cubicBezTo>
                  <a:lnTo>
                    <a:pt x="21595" y="21600"/>
                  </a:lnTo>
                  <a:close/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1618" name="AutoShape 10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543800" y="6248400"/>
            <a:ext cx="533400" cy="609600"/>
          </a:xfrm>
          <a:prstGeom prst="actionButtonBackPrevious">
            <a:avLst/>
          </a:prstGeom>
          <a:solidFill>
            <a:srgbClr val="B2B2B2">
              <a:alpha val="50000"/>
            </a:srgbClr>
          </a:solidFill>
          <a:ln w="12700">
            <a:solidFill>
              <a:srgbClr val="3333CC"/>
            </a:solidFill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19" name="AutoShape 104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153400" y="6248400"/>
            <a:ext cx="533400" cy="609600"/>
          </a:xfrm>
          <a:prstGeom prst="actionButtonForwardNext">
            <a:avLst/>
          </a:prstGeom>
          <a:solidFill>
            <a:srgbClr val="B2B2B2">
              <a:alpha val="50000"/>
            </a:srgbClr>
          </a:solidFill>
          <a:ln w="12700">
            <a:solidFill>
              <a:srgbClr val="3333CC"/>
            </a:solidFill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20" name="Text Box 104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5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41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276600"/>
            <a:ext cx="7086600" cy="1752600"/>
          </a:xfrm>
        </p:spPr>
        <p:txBody>
          <a:bodyPr/>
          <a:lstStyle/>
          <a:p>
            <a:pPr algn="ctr"/>
            <a:r>
              <a:rPr lang="en-US" altLang="ar-SA" sz="3600" b="1" dirty="0"/>
              <a:t>Chapter </a:t>
            </a:r>
            <a:r>
              <a:rPr lang="en-US" altLang="ar-SA" sz="3600" b="1" dirty="0" smtClean="0"/>
              <a:t>2: </a:t>
            </a:r>
            <a:r>
              <a:rPr lang="en-US" altLang="ar-SA" sz="4000" b="1" dirty="0" smtClean="0">
                <a:solidFill>
                  <a:srgbClr val="00B050"/>
                </a:solidFill>
              </a:rPr>
              <a:t>Planning</a:t>
            </a:r>
            <a:endParaRPr lang="en-US" altLang="ar-SA" sz="3600" b="1" dirty="0">
              <a:solidFill>
                <a:srgbClr val="00B050"/>
              </a:solidFill>
            </a:endParaRPr>
          </a:p>
          <a:p>
            <a:pPr algn="ctr"/>
            <a:r>
              <a:rPr lang="en-US" altLang="ar-SA" sz="3600" b="1" dirty="0">
                <a:solidFill>
                  <a:srgbClr val="FF3300"/>
                </a:solidFill>
              </a:rPr>
              <a:t>Identifying and Selecting Systems Development Projects</a:t>
            </a:r>
            <a:endParaRPr lang="en-US" altLang="ar-SA" sz="3600" b="1" dirty="0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4.</a:t>
            </a:r>
            <a:fld id="{FCA77D21-AA53-475B-9330-2896DF768919}" type="slidenum">
              <a:rPr lang="ar-SA" altLang="en-US" sz="1600">
                <a:cs typeface="Arial" charset="0"/>
              </a:rPr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1</a:t>
            </a:fld>
            <a:endParaRPr lang="en-US" altLang="en-US" sz="1600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914400" y="0"/>
            <a:ext cx="7467600" cy="2971800"/>
          </a:xfrm>
          <a:noFill/>
          <a:ln/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ar-SA" sz="4000" b="1" dirty="0"/>
              <a:t>Modern Systems Analysis</a:t>
            </a:r>
            <a:br>
              <a:rPr lang="en-US" altLang="ar-SA" sz="4000" b="1" dirty="0"/>
            </a:br>
            <a:r>
              <a:rPr lang="en-US" altLang="ar-SA" sz="4000" b="1" dirty="0"/>
              <a:t>and Design</a:t>
            </a:r>
            <a:br>
              <a:rPr lang="en-US" altLang="ar-SA" sz="4000" b="1" dirty="0"/>
            </a:br>
            <a:r>
              <a:rPr lang="en-US" altLang="ar-SA" sz="2400" b="1" dirty="0"/>
              <a:t>Fifth Edition </a:t>
            </a:r>
            <a:r>
              <a:rPr lang="en-US" altLang="ar-SA" sz="4000" b="1" dirty="0"/>
              <a:t/>
            </a:r>
            <a:br>
              <a:rPr lang="en-US" altLang="ar-SA" sz="4000" b="1" dirty="0"/>
            </a:br>
            <a:r>
              <a:rPr lang="en-US" altLang="ar-SA" sz="4000" b="1" dirty="0"/>
              <a:t/>
            </a:r>
            <a:br>
              <a:rPr lang="en-US" altLang="ar-SA" sz="4000" b="1" dirty="0"/>
            </a:br>
            <a:r>
              <a:rPr lang="en-US" altLang="ar-SA" sz="4000" b="1" dirty="0"/>
              <a:t> </a:t>
            </a:r>
            <a:r>
              <a:rPr lang="en-US" altLang="ar-SA" sz="2800" b="1" dirty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The Process of Identifying and Selecting IS Development Projects</a:t>
            </a:r>
          </a:p>
        </p:txBody>
      </p:sp>
      <p:pic>
        <p:nvPicPr>
          <p:cNvPr id="320516" name="Picture 2" descr="FIG04_0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38200" y="1828800"/>
            <a:ext cx="7467600" cy="4267200"/>
          </a:xfrm>
          <a:noFill/>
          <a:ln/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 sz="3200"/>
              <a:t>Identifying and Selecting IS Development Projects</a:t>
            </a:r>
          </a:p>
        </p:txBody>
      </p:sp>
      <p:sp>
        <p:nvSpPr>
          <p:cNvPr id="2560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ar-SA" dirty="0"/>
              <a:t>Selecting IS Development Projects decision outcomes:</a:t>
            </a:r>
          </a:p>
          <a:p>
            <a:pPr lvl="2"/>
            <a:r>
              <a:rPr lang="en-US" altLang="ar-SA" dirty="0"/>
              <a:t>Project Acceptance</a:t>
            </a:r>
          </a:p>
          <a:p>
            <a:pPr lvl="2"/>
            <a:r>
              <a:rPr lang="en-US" altLang="ar-SA" dirty="0"/>
              <a:t>Project Rejection</a:t>
            </a:r>
          </a:p>
          <a:p>
            <a:pPr lvl="2"/>
            <a:r>
              <a:rPr lang="en-US" altLang="ar-SA" dirty="0"/>
              <a:t>Delay</a:t>
            </a:r>
          </a:p>
          <a:p>
            <a:pPr lvl="2"/>
            <a:r>
              <a:rPr lang="en-US" altLang="ar-SA" dirty="0"/>
              <a:t>Refocus</a:t>
            </a:r>
          </a:p>
          <a:p>
            <a:pPr lvl="2"/>
            <a:r>
              <a:rPr lang="en-US" altLang="ar-SA" dirty="0"/>
              <a:t>End-User Development</a:t>
            </a:r>
          </a:p>
          <a:p>
            <a:pPr lvl="2"/>
            <a:r>
              <a:rPr lang="en-US" altLang="ar-SA" dirty="0"/>
              <a:t>Proof of Concept</a:t>
            </a:r>
          </a:p>
          <a:p>
            <a:pPr lvl="2">
              <a:buFont typeface="Wingdings" pitchFamily="2" charset="2"/>
              <a:buNone/>
            </a:pPr>
            <a:endParaRPr lang="en-US" altLang="en-US" dirty="0"/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4.</a:t>
            </a:r>
            <a:fld id="{07DB2408-3315-4996-9F9B-21E3B49B7B03}" type="slidenum">
              <a:rPr lang="ar-SA" altLang="en-US" sz="1600">
                <a:cs typeface="Arial" charset="0"/>
              </a:rPr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The Process of Identifying and Selecting IS Development Projects</a:t>
            </a:r>
          </a:p>
        </p:txBody>
      </p:sp>
      <p:pic>
        <p:nvPicPr>
          <p:cNvPr id="321540" name="Picture 2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38200" y="2667000"/>
            <a:ext cx="7415213" cy="3333750"/>
          </a:xfrm>
          <a:noFill/>
          <a:ln/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 sz="3200"/>
              <a:t>Identifying and Selecting IS Development Projects</a:t>
            </a:r>
          </a:p>
        </p:txBody>
      </p:sp>
      <p:sp>
        <p:nvSpPr>
          <p:cNvPr id="2570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ar-SA" sz="2400">
                <a:solidFill>
                  <a:srgbClr val="FF3300"/>
                </a:solidFill>
              </a:rPr>
              <a:t>Incremental commitment,</a:t>
            </a:r>
            <a:r>
              <a:rPr lang="en-US" altLang="ar-SA" sz="2400"/>
              <a:t> is a strategy in system analysis in which the project is reviewed after each phase and continuation of the project is re-justified. </a:t>
            </a:r>
          </a:p>
          <a:p>
            <a:pPr>
              <a:lnSpc>
                <a:spcPct val="90000"/>
              </a:lnSpc>
            </a:pPr>
            <a:r>
              <a:rPr lang="en-US" altLang="ar-SA" sz="2400"/>
              <a:t>Deliverables and Outcomes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Primary deliverable from the first part of the planning phase is a schedule of specific IS development projects.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Outcome of the next part of the planning phase – project initiation and planning – is the assurance that careful consideration was given to project selection and each project can help the organization reach its goals. </a:t>
            </a:r>
            <a:r>
              <a:rPr lang="en-US" altLang="ar-SA" sz="2000"/>
              <a:t>Clear </a:t>
            </a:r>
            <a:r>
              <a:rPr lang="en-US" altLang="ar-SA" sz="2000">
                <a:solidFill>
                  <a:srgbClr val="FF3300"/>
                </a:solidFill>
              </a:rPr>
              <a:t>understanding</a:t>
            </a:r>
            <a:r>
              <a:rPr lang="en-US" altLang="ar-SA" sz="2000"/>
              <a:t> of project’s </a:t>
            </a:r>
            <a:r>
              <a:rPr lang="en-US" altLang="ar-SA" sz="2000">
                <a:solidFill>
                  <a:srgbClr val="FF3300"/>
                </a:solidFill>
              </a:rPr>
              <a:t>relation</a:t>
            </a:r>
            <a:r>
              <a:rPr lang="en-US" altLang="ar-SA" sz="2000"/>
              <a:t> to organizational objectives and the </a:t>
            </a:r>
            <a:r>
              <a:rPr lang="en-US" altLang="ar-SA" sz="2000">
                <a:solidFill>
                  <a:srgbClr val="FF3300"/>
                </a:solidFill>
              </a:rPr>
              <a:t>project role</a:t>
            </a:r>
            <a:r>
              <a:rPr lang="en-US" altLang="ar-SA" sz="2000"/>
              <a:t> of achieving these objectives.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altLang="ar-SA" sz="180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US" altLang="ar-SA" sz="1800"/>
          </a:p>
          <a:p>
            <a:pPr lvl="1">
              <a:lnSpc>
                <a:spcPct val="90000"/>
              </a:lnSpc>
            </a:pPr>
            <a:endParaRPr lang="en-US" altLang="en-US" sz="2000"/>
          </a:p>
        </p:txBody>
      </p:sp>
      <p:sp>
        <p:nvSpPr>
          <p:cNvPr id="257028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4.</a:t>
            </a:r>
            <a:fld id="{A47A2081-F4CD-449D-8A2C-5DD47A948A7E}" type="slidenum">
              <a:rPr lang="ar-SA" altLang="en-US" sz="1600">
                <a:cs typeface="Arial" charset="0"/>
              </a:rPr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 sz="3200"/>
              <a:t>Identifying and Selecting IS Development Projects</a:t>
            </a:r>
          </a:p>
        </p:txBody>
      </p:sp>
      <p:sp>
        <p:nvSpPr>
          <p:cNvPr id="2580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ar-SA"/>
              <a:t>Knowledge of overall </a:t>
            </a:r>
            <a:r>
              <a:rPr lang="en-US" altLang="ar-SA">
                <a:solidFill>
                  <a:schemeClr val="tx2"/>
                </a:solidFill>
              </a:rPr>
              <a:t>organizational business strategy will:</a:t>
            </a:r>
          </a:p>
          <a:p>
            <a:pPr lvl="1"/>
            <a:r>
              <a:rPr lang="en-US" altLang="ar-SA"/>
              <a:t>Improves project selection and identification process</a:t>
            </a:r>
          </a:p>
          <a:p>
            <a:pPr lvl="1"/>
            <a:r>
              <a:rPr lang="en-US" altLang="ar-SA"/>
              <a:t>Provides sound guidance throughout the systems development life cycle</a:t>
            </a:r>
          </a:p>
          <a:p>
            <a:pPr lvl="1">
              <a:buFont typeface="Wingdings" pitchFamily="2" charset="2"/>
              <a:buNone/>
            </a:pPr>
            <a:endParaRPr lang="en-US" altLang="en-US"/>
          </a:p>
        </p:txBody>
      </p:sp>
      <p:sp>
        <p:nvSpPr>
          <p:cNvPr id="258053" name="Text Box 5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4.</a:t>
            </a:r>
            <a:fld id="{15CE3AB9-9CB7-46AA-905C-B0AF6F2FC02B}" type="slidenum">
              <a:rPr lang="ar-SA" altLang="en-US" sz="1600">
                <a:cs typeface="Arial" charset="0"/>
              </a:rPr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60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/>
              <a:t>Corporate and Information Systems Planning</a:t>
            </a:r>
          </a:p>
        </p:txBody>
      </p:sp>
      <p:sp>
        <p:nvSpPr>
          <p:cNvPr id="259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ar-SA" sz="2400"/>
              <a:t>Traditional Project Identification and Selection</a:t>
            </a:r>
          </a:p>
          <a:p>
            <a:pPr>
              <a:buFont typeface="Wingdings" pitchFamily="2" charset="2"/>
              <a:buNone/>
            </a:pPr>
            <a:endParaRPr lang="en-US" altLang="ar-SA" sz="2400"/>
          </a:p>
          <a:p>
            <a:pPr lvl="1"/>
            <a:r>
              <a:rPr lang="en-US" altLang="ar-SA" sz="2000"/>
              <a:t>Solves isolated problems</a:t>
            </a:r>
          </a:p>
          <a:p>
            <a:pPr lvl="1"/>
            <a:r>
              <a:rPr lang="en-US" altLang="ar-SA" sz="2000"/>
              <a:t>Focuses on business processes</a:t>
            </a:r>
          </a:p>
          <a:p>
            <a:pPr lvl="1"/>
            <a:r>
              <a:rPr lang="en-US" altLang="ar-SA" sz="2000"/>
              <a:t>Does not easily allow for organizational change </a:t>
            </a:r>
          </a:p>
          <a:p>
            <a:endParaRPr lang="en-US" altLang="en-US" sz="2400"/>
          </a:p>
        </p:txBody>
      </p:sp>
      <p:sp>
        <p:nvSpPr>
          <p:cNvPr id="259077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ar-SA" sz="2400"/>
              <a:t>Planning-Based Approach to Project Identification and Selection</a:t>
            </a:r>
          </a:p>
          <a:p>
            <a:pPr lvl="1"/>
            <a:r>
              <a:rPr lang="en-US" altLang="ar-SA" sz="2000"/>
              <a:t>Focuses on present and future information needs</a:t>
            </a:r>
          </a:p>
          <a:p>
            <a:pPr lvl="1"/>
            <a:r>
              <a:rPr lang="en-US" altLang="ar-SA" sz="2000"/>
              <a:t>Information needs change slower than business processes</a:t>
            </a:r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4.</a:t>
            </a:r>
            <a:fld id="{86FDFF4B-4D5F-4EDD-AF1B-D56428CDD5AB}" type="slidenum">
              <a:rPr lang="ar-SA" altLang="en-US" sz="1600">
                <a:cs typeface="Arial" charset="0"/>
              </a:rPr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60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/>
              <a:t>Corporate and Information Systems Planning</a:t>
            </a:r>
          </a:p>
        </p:txBody>
      </p:sp>
      <p:sp>
        <p:nvSpPr>
          <p:cNvPr id="267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ar-SA"/>
              <a:t>Need for planning</a:t>
            </a:r>
          </a:p>
          <a:p>
            <a:pPr lvl="1"/>
            <a:r>
              <a:rPr lang="en-US" altLang="ar-SA">
                <a:solidFill>
                  <a:srgbClr val="FF3300"/>
                </a:solidFill>
              </a:rPr>
              <a:t>Improperly planned</a:t>
            </a:r>
            <a:r>
              <a:rPr lang="en-US" altLang="ar-SA"/>
              <a:t> projects result in systems that </a:t>
            </a:r>
            <a:r>
              <a:rPr lang="en-US" altLang="ar-SA">
                <a:solidFill>
                  <a:srgbClr val="FF3300"/>
                </a:solidFill>
              </a:rPr>
              <a:t>cannot</a:t>
            </a:r>
            <a:r>
              <a:rPr lang="en-US" altLang="ar-SA"/>
              <a:t> be shared across an organization</a:t>
            </a:r>
          </a:p>
          <a:p>
            <a:pPr lvl="1"/>
            <a:r>
              <a:rPr lang="en-US" altLang="ar-SA"/>
              <a:t>As business processes change, lack of integration will hamper strategy and business process changes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4.</a:t>
            </a:r>
            <a:fld id="{F1671A7C-7E40-4373-B896-8D0826306C3C}" type="slidenum">
              <a:rPr lang="ar-SA" altLang="en-US" sz="1600">
                <a:cs typeface="Arial" charset="0"/>
              </a:rPr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60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/>
              <a:t>Corporate and Information Systems Planning</a:t>
            </a:r>
          </a:p>
        </p:txBody>
      </p:sp>
      <p:sp>
        <p:nvSpPr>
          <p:cNvPr id="268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ar-SA" dirty="0">
                <a:solidFill>
                  <a:schemeClr val="hlink"/>
                </a:solidFill>
              </a:rPr>
              <a:t>C</a:t>
            </a:r>
            <a:r>
              <a:rPr lang="en-US" altLang="ar-SA" dirty="0"/>
              <a:t>orporate </a:t>
            </a:r>
            <a:r>
              <a:rPr lang="en-US" altLang="ar-SA" dirty="0">
                <a:solidFill>
                  <a:schemeClr val="hlink"/>
                </a:solidFill>
              </a:rPr>
              <a:t>S</a:t>
            </a:r>
            <a:r>
              <a:rPr lang="en-US" altLang="ar-SA" dirty="0"/>
              <a:t>trategic</a:t>
            </a:r>
            <a:r>
              <a:rPr lang="en-US" altLang="ar-SA" dirty="0">
                <a:solidFill>
                  <a:schemeClr val="hlink"/>
                </a:solidFill>
              </a:rPr>
              <a:t> P</a:t>
            </a:r>
            <a:r>
              <a:rPr lang="en-US" altLang="ar-SA" dirty="0"/>
              <a:t>lanning</a:t>
            </a:r>
          </a:p>
          <a:p>
            <a:pPr lvl="1"/>
            <a:r>
              <a:rPr lang="en-US" altLang="ar-SA" dirty="0">
                <a:solidFill>
                  <a:schemeClr val="hlink"/>
                </a:solidFill>
              </a:rPr>
              <a:t>An ongoing</a:t>
            </a:r>
            <a:r>
              <a:rPr lang="en-US" altLang="ar-SA" dirty="0">
                <a:solidFill>
                  <a:srgbClr val="FF3300"/>
                </a:solidFill>
              </a:rPr>
              <a:t> Process</a:t>
            </a:r>
            <a:r>
              <a:rPr lang="en-US" altLang="ar-SA" dirty="0"/>
              <a:t> </a:t>
            </a:r>
            <a:r>
              <a:rPr lang="en-US" altLang="ar-SA" dirty="0" smtClean="0"/>
              <a:t>that defines the mission, objectives and strategies of an organization. </a:t>
            </a:r>
            <a:endParaRPr lang="en-US" altLang="ar-SA" dirty="0"/>
          </a:p>
          <a:p>
            <a:pPr lvl="1"/>
            <a:r>
              <a:rPr lang="en-US" altLang="ar-SA" dirty="0"/>
              <a:t>CSP results in several outcomes</a:t>
            </a:r>
          </a:p>
          <a:p>
            <a:pPr lvl="2"/>
            <a:r>
              <a:rPr lang="en-US" altLang="ar-SA" dirty="0"/>
              <a:t>Mission Statement</a:t>
            </a:r>
          </a:p>
          <a:p>
            <a:pPr lvl="2"/>
            <a:r>
              <a:rPr lang="en-US" altLang="ar-SA" dirty="0"/>
              <a:t>Objective Statement</a:t>
            </a:r>
          </a:p>
          <a:p>
            <a:pPr lvl="2"/>
            <a:r>
              <a:rPr lang="en-US" altLang="ar-SA" dirty="0"/>
              <a:t>Competitive Strategy</a:t>
            </a:r>
          </a:p>
        </p:txBody>
      </p:sp>
      <p:sp>
        <p:nvSpPr>
          <p:cNvPr id="268293" name="Text Box 5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4.</a:t>
            </a:r>
            <a:fld id="{F12A837D-DA3A-467E-8C4A-48966CCD4B39}" type="slidenum">
              <a:rPr lang="ar-SA" altLang="en-US" sz="1600">
                <a:cs typeface="Arial" charset="0"/>
              </a:rPr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60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/>
              <a:t>Corporate and Information Systems Planning</a:t>
            </a:r>
          </a:p>
        </p:txBody>
      </p:sp>
      <p:sp>
        <p:nvSpPr>
          <p:cNvPr id="269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ar-SA"/>
              <a:t>Corporate Strategic Planning</a:t>
            </a:r>
          </a:p>
          <a:p>
            <a:pPr lvl="1"/>
            <a:r>
              <a:rPr lang="en-US" altLang="ar-SA">
                <a:solidFill>
                  <a:srgbClr val="FF3300"/>
                </a:solidFill>
              </a:rPr>
              <a:t>Mission Statement</a:t>
            </a:r>
            <a:endParaRPr lang="en-US" altLang="ar-SA"/>
          </a:p>
          <a:p>
            <a:pPr lvl="2"/>
            <a:r>
              <a:rPr lang="en-US" altLang="ar-SA"/>
              <a:t>A statement that makes it clear what business a company is in (see fig 5-6, next slide)</a:t>
            </a:r>
          </a:p>
          <a:p>
            <a:pPr lvl="1"/>
            <a:r>
              <a:rPr lang="en-US" altLang="ar-SA">
                <a:solidFill>
                  <a:srgbClr val="FF3300"/>
                </a:solidFill>
              </a:rPr>
              <a:t>Statement of Objectives  </a:t>
            </a:r>
            <a:r>
              <a:rPr lang="en-US" altLang="ar-SA">
                <a:solidFill>
                  <a:srgbClr val="080912"/>
                </a:solidFill>
              </a:rPr>
              <a:t> </a:t>
            </a:r>
            <a:endParaRPr lang="en-US" altLang="ar-SA" sz="2400">
              <a:solidFill>
                <a:srgbClr val="080912"/>
              </a:solidFill>
            </a:endParaRPr>
          </a:p>
          <a:p>
            <a:pPr lvl="2"/>
            <a:r>
              <a:rPr lang="en-US" altLang="ar-SA"/>
              <a:t>A series of statements that express an organization’s qualitative and quantitative goals for reaching a desired future position</a:t>
            </a:r>
          </a:p>
          <a:p>
            <a:pPr lvl="2"/>
            <a:r>
              <a:rPr lang="en-US" altLang="ar-SA"/>
              <a:t>Objectives are critical success factors</a:t>
            </a:r>
          </a:p>
        </p:txBody>
      </p:sp>
      <p:sp>
        <p:nvSpPr>
          <p:cNvPr id="269316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4.</a:t>
            </a:r>
            <a:fld id="{F682C685-F597-479B-8D3A-BE22C70482B9}" type="slidenum">
              <a:rPr lang="ar-SA" altLang="en-US" sz="1600">
                <a:cs typeface="Arial" charset="0"/>
              </a:rPr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60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553200"/>
          </a:xfrm>
        </p:spPr>
        <p:txBody>
          <a:bodyPr/>
          <a:lstStyle/>
          <a:p>
            <a:pPr algn="l"/>
            <a:r>
              <a:rPr lang="en-US" sz="4800" b="1">
                <a:latin typeface="Times New Roman" pitchFamily="18" charset="0"/>
              </a:rPr>
              <a:t/>
            </a:r>
            <a:br>
              <a:rPr lang="en-US" sz="4800" b="1">
                <a:latin typeface="Times New Roman" pitchFamily="18" charset="0"/>
              </a:rPr>
            </a:br>
            <a:r>
              <a:rPr lang="en-US" sz="4800" b="1">
                <a:latin typeface="Times New Roman" pitchFamily="18" charset="0"/>
              </a:rPr>
              <a:t/>
            </a:r>
            <a:br>
              <a:rPr lang="en-US" sz="4800" b="1">
                <a:latin typeface="Times New Roman" pitchFamily="18" charset="0"/>
              </a:rPr>
            </a:br>
            <a:r>
              <a:rPr lang="en-US" sz="4800" b="1">
                <a:latin typeface="Times New Roman" pitchFamily="18" charset="0"/>
              </a:rPr>
              <a:t>                 </a:t>
            </a:r>
            <a:r>
              <a:rPr lang="en-US" sz="3600" b="1">
                <a:solidFill>
                  <a:schemeClr val="hlink"/>
                </a:solidFill>
                <a:latin typeface="Times New Roman" pitchFamily="18" charset="0"/>
              </a:rPr>
              <a:t>Pine valley Furniture</a:t>
            </a:r>
            <a:r>
              <a:rPr lang="en-US" sz="4800" b="1">
                <a:solidFill>
                  <a:schemeClr val="hlink"/>
                </a:solidFill>
                <a:latin typeface="Times New Roman" pitchFamily="18" charset="0"/>
              </a:rPr>
              <a:t/>
            </a:r>
            <a:br>
              <a:rPr lang="en-US" sz="4800" b="1">
                <a:solidFill>
                  <a:schemeClr val="hlink"/>
                </a:solidFill>
                <a:latin typeface="Times New Roman" pitchFamily="18" charset="0"/>
              </a:rPr>
            </a:br>
            <a:r>
              <a:rPr lang="en-US" sz="4800" b="1">
                <a:solidFill>
                  <a:srgbClr val="080912"/>
                </a:solidFill>
                <a:latin typeface="Times New Roman" pitchFamily="18" charset="0"/>
              </a:rPr>
              <a:t>	 </a:t>
            </a:r>
            <a:r>
              <a:rPr lang="en-US" sz="4800" b="1" i="1">
                <a:solidFill>
                  <a:srgbClr val="080912"/>
                </a:solidFill>
                <a:latin typeface="Times New Roman" pitchFamily="18" charset="0"/>
              </a:rPr>
              <a:t> </a:t>
            </a:r>
            <a:endParaRPr lang="en-US" b="1">
              <a:solidFill>
                <a:srgbClr val="080912"/>
              </a:solidFill>
              <a:latin typeface="Times New Roman" pitchFamily="18" charset="0"/>
            </a:endParaRPr>
          </a:p>
        </p:txBody>
      </p:sp>
      <p:pic>
        <p:nvPicPr>
          <p:cNvPr id="313347" name="Picture 4" descr="FIG04_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066800"/>
            <a:ext cx="6781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066800"/>
          </a:xfrm>
        </p:spPr>
        <p:txBody>
          <a:bodyPr/>
          <a:lstStyle/>
          <a:p>
            <a:r>
              <a:rPr lang="en-US" altLang="ar-SA"/>
              <a:t>Learning Objectives</a:t>
            </a:r>
          </a:p>
        </p:txBody>
      </p:sp>
      <p:sp>
        <p:nvSpPr>
          <p:cNvPr id="2109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772400" cy="4572000"/>
          </a:xfrm>
        </p:spPr>
        <p:txBody>
          <a:bodyPr/>
          <a:lstStyle/>
          <a:p>
            <a:pPr>
              <a:buClr>
                <a:srgbClr val="BA2212"/>
              </a:buClr>
              <a:buFont typeface="Wingdings" pitchFamily="2" charset="2"/>
              <a:buChar char="ü"/>
            </a:pPr>
            <a:r>
              <a:rPr lang="en-US" altLang="ar-SA"/>
              <a:t>Describe the project identification and selection process</a:t>
            </a:r>
          </a:p>
          <a:p>
            <a:pPr>
              <a:buClr>
                <a:srgbClr val="BA2212"/>
              </a:buClr>
              <a:buFont typeface="Wingdings" pitchFamily="2" charset="2"/>
              <a:buChar char="ü"/>
            </a:pPr>
            <a:r>
              <a:rPr lang="en-US" altLang="ar-SA"/>
              <a:t>Describe the corporate strategic planning and information systems planning process</a:t>
            </a:r>
          </a:p>
          <a:p>
            <a:pPr>
              <a:buClr>
                <a:srgbClr val="BA2212"/>
              </a:buClr>
              <a:buFont typeface="Wingdings" pitchFamily="2" charset="2"/>
              <a:buChar char="ü"/>
            </a:pPr>
            <a:r>
              <a:rPr lang="en-US" altLang="ar-SA"/>
              <a:t>Explain the relationship between corporate strategic planning and information systems planning</a:t>
            </a:r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4.</a:t>
            </a:r>
            <a:fld id="{FDB1466A-F14B-4F9C-A58B-71A77FC9D28B}" type="slidenum">
              <a:rPr lang="ar-SA" altLang="en-US" sz="1600">
                <a:cs typeface="Arial" charset="0"/>
              </a:rPr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2</a:t>
            </a:fld>
            <a:endParaRPr lang="en-US" alt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l"/>
            <a:r>
              <a:rPr lang="en-US" sz="4800" b="1">
                <a:solidFill>
                  <a:srgbClr val="080912"/>
                </a:solidFill>
                <a:latin typeface="Times New Roman" pitchFamily="18" charset="0"/>
              </a:rPr>
              <a:t>		</a:t>
            </a:r>
            <a:br>
              <a:rPr lang="en-US" sz="4800" b="1">
                <a:solidFill>
                  <a:srgbClr val="080912"/>
                </a:solidFill>
                <a:latin typeface="Times New Roman" pitchFamily="18" charset="0"/>
              </a:rPr>
            </a:br>
            <a:r>
              <a:rPr lang="en-US" sz="4800" b="1">
                <a:solidFill>
                  <a:srgbClr val="080912"/>
                </a:solidFill>
                <a:latin typeface="Times New Roman" pitchFamily="18" charset="0"/>
              </a:rPr>
              <a:t/>
            </a:r>
            <a:br>
              <a:rPr lang="en-US" sz="4800" b="1">
                <a:solidFill>
                  <a:srgbClr val="080912"/>
                </a:solidFill>
                <a:latin typeface="Times New Roman" pitchFamily="18" charset="0"/>
              </a:rPr>
            </a:br>
            <a:r>
              <a:rPr lang="en-US" sz="4800" b="1">
                <a:solidFill>
                  <a:srgbClr val="080912"/>
                </a:solidFill>
                <a:latin typeface="Times New Roman" pitchFamily="18" charset="0"/>
              </a:rPr>
              <a:t/>
            </a:r>
            <a:br>
              <a:rPr lang="en-US" sz="4800" b="1">
                <a:solidFill>
                  <a:srgbClr val="080912"/>
                </a:solidFill>
                <a:latin typeface="Times New Roman" pitchFamily="18" charset="0"/>
              </a:rPr>
            </a:br>
            <a:r>
              <a:rPr lang="en-US" sz="4800" b="1">
                <a:solidFill>
                  <a:srgbClr val="080912"/>
                </a:solidFill>
                <a:latin typeface="Times New Roman" pitchFamily="18" charset="0"/>
              </a:rPr>
              <a:t/>
            </a:r>
            <a:br>
              <a:rPr lang="en-US" sz="4800" b="1">
                <a:solidFill>
                  <a:srgbClr val="080912"/>
                </a:solidFill>
                <a:latin typeface="Times New Roman" pitchFamily="18" charset="0"/>
              </a:rPr>
            </a:br>
            <a:r>
              <a:rPr lang="en-US" sz="4800" b="1">
                <a:solidFill>
                  <a:srgbClr val="080912"/>
                </a:solidFill>
                <a:latin typeface="Times New Roman" pitchFamily="18" charset="0"/>
              </a:rPr>
              <a:t>           </a:t>
            </a:r>
            <a:r>
              <a:rPr lang="en-US" b="1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b="1">
                <a:solidFill>
                  <a:srgbClr val="080912"/>
                </a:solidFill>
                <a:latin typeface="Times New Roman" pitchFamily="18" charset="0"/>
              </a:rPr>
              <a:t/>
            </a:r>
            <a:br>
              <a:rPr lang="en-US" b="1">
                <a:solidFill>
                  <a:srgbClr val="080912"/>
                </a:solidFill>
                <a:latin typeface="Times New Roman" pitchFamily="18" charset="0"/>
              </a:rPr>
            </a:br>
            <a:r>
              <a:rPr lang="en-US" b="1">
                <a:solidFill>
                  <a:srgbClr val="080912"/>
                </a:solidFill>
                <a:latin typeface="Times New Roman" pitchFamily="18" charset="0"/>
              </a:rPr>
              <a:t>		</a:t>
            </a:r>
            <a:r>
              <a:rPr lang="en-US" sz="3200" b="1" i="1">
                <a:solidFill>
                  <a:srgbClr val="FF3300"/>
                </a:solidFill>
                <a:latin typeface="Times New Roman" pitchFamily="18" charset="0"/>
              </a:rPr>
              <a:t>Statement of Objective</a:t>
            </a:r>
            <a:r>
              <a:rPr lang="en-US" sz="3200" b="1">
                <a:solidFill>
                  <a:srgbClr val="080912"/>
                </a:solidFill>
                <a:latin typeface="Times New Roman" pitchFamily="18" charset="0"/>
              </a:rPr>
              <a:t> </a:t>
            </a:r>
            <a:br>
              <a:rPr lang="en-US" sz="3200" b="1">
                <a:solidFill>
                  <a:srgbClr val="080912"/>
                </a:solidFill>
                <a:latin typeface="Times New Roman" pitchFamily="18" charset="0"/>
              </a:rPr>
            </a:br>
            <a:r>
              <a:rPr lang="en-US" sz="3200" b="1">
                <a:solidFill>
                  <a:srgbClr val="080912"/>
                </a:solidFill>
                <a:latin typeface="Times New Roman" pitchFamily="18" charset="0"/>
              </a:rPr>
              <a:t>     </a:t>
            </a:r>
            <a:r>
              <a:rPr lang="en-US" sz="4800">
                <a:latin typeface="Times New Roman" pitchFamily="18" charset="0"/>
              </a:rPr>
              <a:t> </a:t>
            </a:r>
          </a:p>
        </p:txBody>
      </p:sp>
      <p:pic>
        <p:nvPicPr>
          <p:cNvPr id="315395" name="Picture 4" descr="FIG04_0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4800"/>
            <a:ext cx="7924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/>
              <a:t>Corporate and Information Systems Planning</a:t>
            </a:r>
          </a:p>
        </p:txBody>
      </p:sp>
      <p:sp>
        <p:nvSpPr>
          <p:cNvPr id="270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ar-SA"/>
              <a:t>Corporate Strategic Planning</a:t>
            </a:r>
          </a:p>
          <a:p>
            <a:pPr lvl="1"/>
            <a:r>
              <a:rPr lang="en-US" altLang="ar-SA">
                <a:solidFill>
                  <a:srgbClr val="FF3300"/>
                </a:solidFill>
              </a:rPr>
              <a:t>Competitive Strategy</a:t>
            </a:r>
            <a:endParaRPr lang="en-US" altLang="ar-SA"/>
          </a:p>
          <a:p>
            <a:pPr lvl="2"/>
            <a:r>
              <a:rPr lang="en-US" altLang="ar-SA"/>
              <a:t>The method by which an organization attempts to achieve its mission and objectives(such as lower cost producer, product differentiation, or product focus)</a:t>
            </a:r>
          </a:p>
          <a:p>
            <a:pPr lvl="2">
              <a:buFont typeface="Wingdings" pitchFamily="2" charset="2"/>
              <a:buNone/>
            </a:pPr>
            <a:endParaRPr lang="en-US" altLang="ar-SA"/>
          </a:p>
          <a:p>
            <a:pPr lvl="2"/>
            <a:endParaRPr lang="en-US" altLang="en-US"/>
          </a:p>
        </p:txBody>
      </p:sp>
      <p:sp>
        <p:nvSpPr>
          <p:cNvPr id="270341" name="Text Box 5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4.</a:t>
            </a:r>
            <a:fld id="{56BE8746-59B4-40BC-A344-38E5BA9541A2}" type="slidenum">
              <a:rPr lang="ar-SA" altLang="en-US" sz="1600">
                <a:cs typeface="Arial" charset="0"/>
              </a:rPr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Corporate Strategic Planning</a:t>
            </a:r>
          </a:p>
        </p:txBody>
      </p:sp>
      <p:pic>
        <p:nvPicPr>
          <p:cNvPr id="323588" name="Picture 2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14400" y="1957388"/>
            <a:ext cx="7305675" cy="4010025"/>
          </a:xfrm>
          <a:noFill/>
          <a:ln/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/>
              <a:t>Corporate and Information Systems Planning</a:t>
            </a:r>
          </a:p>
        </p:txBody>
      </p:sp>
      <p:sp>
        <p:nvSpPr>
          <p:cNvPr id="271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ar-SA" sz="2800" dirty="0">
                <a:solidFill>
                  <a:srgbClr val="FF3300"/>
                </a:solidFill>
              </a:rPr>
              <a:t>I</a:t>
            </a:r>
            <a:r>
              <a:rPr lang="en-US" altLang="ar-SA" sz="2800" dirty="0"/>
              <a:t>nformation </a:t>
            </a:r>
            <a:r>
              <a:rPr lang="en-US" altLang="ar-SA" sz="2800" dirty="0">
                <a:solidFill>
                  <a:srgbClr val="FF3300"/>
                </a:solidFill>
              </a:rPr>
              <a:t>S</a:t>
            </a:r>
            <a:r>
              <a:rPr lang="en-US" altLang="ar-SA" sz="2800" dirty="0"/>
              <a:t>ystems </a:t>
            </a:r>
            <a:r>
              <a:rPr lang="en-US" altLang="ar-SA" sz="2800" dirty="0">
                <a:solidFill>
                  <a:srgbClr val="FF3300"/>
                </a:solidFill>
              </a:rPr>
              <a:t>P</a:t>
            </a:r>
            <a:r>
              <a:rPr lang="en-US" altLang="ar-SA" sz="2800" dirty="0"/>
              <a:t>lanning (</a:t>
            </a:r>
            <a:r>
              <a:rPr lang="en-US" altLang="ar-SA" sz="2800" dirty="0">
                <a:solidFill>
                  <a:srgbClr val="FF3300"/>
                </a:solidFill>
              </a:rPr>
              <a:t>ISP</a:t>
            </a:r>
            <a:r>
              <a:rPr lang="en-US" altLang="ar-SA" sz="2800" dirty="0"/>
              <a:t>)</a:t>
            </a:r>
          </a:p>
          <a:p>
            <a:pPr lvl="1"/>
            <a:r>
              <a:rPr lang="en-US" altLang="ar-SA" sz="2400" dirty="0"/>
              <a:t>An orderly means of assessing the </a:t>
            </a:r>
            <a:r>
              <a:rPr lang="en-US" altLang="ar-SA" sz="2400" dirty="0">
                <a:solidFill>
                  <a:srgbClr val="FF3300"/>
                </a:solidFill>
              </a:rPr>
              <a:t>information needs</a:t>
            </a:r>
            <a:r>
              <a:rPr lang="en-US" altLang="ar-SA" sz="2400" dirty="0"/>
              <a:t> of an organization and defining the </a:t>
            </a:r>
            <a:r>
              <a:rPr lang="en-US" altLang="ar-SA" sz="2400" dirty="0">
                <a:solidFill>
                  <a:srgbClr val="CC00CC"/>
                </a:solidFill>
              </a:rPr>
              <a:t>systems</a:t>
            </a:r>
            <a:r>
              <a:rPr lang="en-US" altLang="ar-SA" sz="2400" dirty="0"/>
              <a:t>, </a:t>
            </a:r>
            <a:r>
              <a:rPr lang="en-US" altLang="ar-SA" sz="2400" dirty="0">
                <a:solidFill>
                  <a:srgbClr val="CC00CC"/>
                </a:solidFill>
              </a:rPr>
              <a:t>databases</a:t>
            </a:r>
            <a:r>
              <a:rPr lang="en-US" altLang="ar-SA" sz="2400" dirty="0"/>
              <a:t> and </a:t>
            </a:r>
            <a:r>
              <a:rPr lang="en-US" altLang="ar-SA" sz="2400" dirty="0">
                <a:solidFill>
                  <a:srgbClr val="CC00CC"/>
                </a:solidFill>
              </a:rPr>
              <a:t>technologies</a:t>
            </a:r>
            <a:r>
              <a:rPr lang="en-US" altLang="ar-SA" sz="2400" dirty="0"/>
              <a:t> that will best satisfy those needs</a:t>
            </a:r>
          </a:p>
          <a:p>
            <a:pPr lvl="1"/>
            <a:r>
              <a:rPr lang="en-US" altLang="ar-SA" sz="2400" dirty="0"/>
              <a:t>Three key activities:</a:t>
            </a:r>
          </a:p>
          <a:p>
            <a:pPr lvl="2"/>
            <a:r>
              <a:rPr lang="en-US" altLang="ar-SA" sz="2000" dirty="0"/>
              <a:t>Describe the Current Situation</a:t>
            </a:r>
          </a:p>
          <a:p>
            <a:pPr lvl="2"/>
            <a:r>
              <a:rPr lang="en-US" altLang="ar-SA" sz="2000" dirty="0"/>
              <a:t>Describe the Target (or Future) Situation</a:t>
            </a:r>
          </a:p>
          <a:p>
            <a:pPr lvl="2"/>
            <a:r>
              <a:rPr lang="en-US" altLang="ar-SA" sz="2000" dirty="0"/>
              <a:t>Develop a Transition Plan and Strategy</a:t>
            </a:r>
          </a:p>
        </p:txBody>
      </p:sp>
      <p:sp>
        <p:nvSpPr>
          <p:cNvPr id="271365" name="Text Box 5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4.</a:t>
            </a:r>
            <a:fld id="{E850CCE2-82E7-4FEB-B3D5-7D57A059448B}" type="slidenum">
              <a:rPr lang="ar-SA" altLang="en-US" sz="1600">
                <a:cs typeface="Arial" charset="0"/>
              </a:rPr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60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/>
              <a:t>Corporate and Information Systems Planning</a:t>
            </a:r>
          </a:p>
        </p:txBody>
      </p:sp>
      <p:sp>
        <p:nvSpPr>
          <p:cNvPr id="2723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ar-SA" sz="2800"/>
              <a:t>Information Systems Planning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ar-SA" sz="2800">
                <a:solidFill>
                  <a:srgbClr val="CC00CC"/>
                </a:solidFill>
              </a:rPr>
              <a:t>1. Describing the Current Situation</a:t>
            </a:r>
            <a:endParaRPr lang="en-US" altLang="ar-SA" sz="2800"/>
          </a:p>
          <a:p>
            <a:pPr lvl="1">
              <a:lnSpc>
                <a:spcPct val="80000"/>
              </a:lnSpc>
            </a:pPr>
            <a:r>
              <a:rPr lang="en-US" altLang="ar-SA" sz="2400"/>
              <a:t>Top-down Planning</a:t>
            </a:r>
          </a:p>
          <a:p>
            <a:pPr lvl="2">
              <a:lnSpc>
                <a:spcPct val="80000"/>
              </a:lnSpc>
            </a:pPr>
            <a:r>
              <a:rPr lang="en-US" altLang="ar-SA" sz="2000"/>
              <a:t>Generic methodology that attempts to gain a broad understanding of the information system needs of the entire organization, </a:t>
            </a:r>
            <a:r>
              <a:rPr lang="en-US" altLang="ar-SA" sz="2000">
                <a:solidFill>
                  <a:srgbClr val="FF3300"/>
                </a:solidFill>
              </a:rPr>
              <a:t>advantages of this approach are broader perspective, improved integration, improved management support, and better understanding.</a:t>
            </a:r>
          </a:p>
          <a:p>
            <a:pPr lvl="1">
              <a:lnSpc>
                <a:spcPct val="80000"/>
              </a:lnSpc>
            </a:pPr>
            <a:r>
              <a:rPr lang="en-US" altLang="ar-SA" sz="2400"/>
              <a:t>Bottom-up Planning</a:t>
            </a:r>
          </a:p>
          <a:p>
            <a:pPr lvl="2">
              <a:lnSpc>
                <a:spcPct val="80000"/>
              </a:lnSpc>
            </a:pPr>
            <a:r>
              <a:rPr lang="en-US" altLang="ar-SA" sz="2000"/>
              <a:t>Generic methodology that identifies and defines IS development projects based upon solving operational business problems or taking advantage of some business opportunities</a:t>
            </a: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4.</a:t>
            </a:r>
            <a:fld id="{94033CE4-053B-42C2-972E-65F5A1B3ECAC}" type="slidenum">
              <a:rPr lang="ar-SA" altLang="en-US" sz="1600">
                <a:cs typeface="Arial" charset="0"/>
              </a:rPr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60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Systems Planning</a:t>
            </a:r>
          </a:p>
        </p:txBody>
      </p:sp>
      <p:pic>
        <p:nvPicPr>
          <p:cNvPr id="324612" name="Picture 3" descr="FIG04_10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14400" y="1905000"/>
            <a:ext cx="6308725" cy="4114800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/>
              <a:t>Corporate and Information Systems Planning</a:t>
            </a:r>
          </a:p>
        </p:txBody>
      </p:sp>
      <p:sp>
        <p:nvSpPr>
          <p:cNvPr id="273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ar-SA" sz="2000">
                <a:solidFill>
                  <a:srgbClr val="CC00CC"/>
                </a:solidFill>
              </a:rPr>
              <a:t>Describing the Current Situation</a:t>
            </a:r>
            <a:r>
              <a:rPr lang="en-US" altLang="ar-SA" sz="2800"/>
              <a:t> (Continued)</a:t>
            </a:r>
          </a:p>
          <a:p>
            <a:pPr lvl="1">
              <a:lnSpc>
                <a:spcPct val="90000"/>
              </a:lnSpc>
            </a:pPr>
            <a:r>
              <a:rPr lang="en-US" altLang="ar-SA" sz="2400"/>
              <a:t>Planning team is chartered to model existing situation</a:t>
            </a:r>
          </a:p>
          <a:p>
            <a:pPr lvl="1">
              <a:lnSpc>
                <a:spcPct val="90000"/>
              </a:lnSpc>
            </a:pPr>
            <a:r>
              <a:rPr lang="en-US" altLang="ar-SA" sz="2400"/>
              <a:t>Identification of Organizational:</a:t>
            </a:r>
          </a:p>
          <a:p>
            <a:pPr lvl="2">
              <a:lnSpc>
                <a:spcPct val="90000"/>
              </a:lnSpc>
            </a:pPr>
            <a:r>
              <a:rPr lang="en-US" altLang="ar-SA" sz="2000"/>
              <a:t>Locations</a:t>
            </a:r>
          </a:p>
          <a:p>
            <a:pPr lvl="2">
              <a:lnSpc>
                <a:spcPct val="90000"/>
              </a:lnSpc>
            </a:pPr>
            <a:r>
              <a:rPr lang="en-US" altLang="ar-SA" sz="2000"/>
              <a:t>Units</a:t>
            </a:r>
          </a:p>
          <a:p>
            <a:pPr lvl="2">
              <a:lnSpc>
                <a:spcPct val="90000"/>
              </a:lnSpc>
            </a:pPr>
            <a:r>
              <a:rPr lang="en-US" altLang="ar-SA" sz="2000"/>
              <a:t>Functions</a:t>
            </a:r>
          </a:p>
          <a:p>
            <a:pPr lvl="2">
              <a:lnSpc>
                <a:spcPct val="90000"/>
              </a:lnSpc>
            </a:pPr>
            <a:r>
              <a:rPr lang="en-US" altLang="ar-SA" sz="2000"/>
              <a:t>Processes</a:t>
            </a:r>
          </a:p>
          <a:p>
            <a:pPr lvl="2">
              <a:lnSpc>
                <a:spcPct val="90000"/>
              </a:lnSpc>
            </a:pPr>
            <a:r>
              <a:rPr lang="en-US" altLang="ar-SA" sz="2000"/>
              <a:t>Data</a:t>
            </a:r>
          </a:p>
          <a:p>
            <a:pPr lvl="2">
              <a:lnSpc>
                <a:spcPct val="90000"/>
              </a:lnSpc>
            </a:pPr>
            <a:r>
              <a:rPr lang="en-US" altLang="ar-SA" sz="2000"/>
              <a:t>Information Systems</a:t>
            </a:r>
          </a:p>
          <a:p>
            <a:pPr lvl="2">
              <a:lnSpc>
                <a:spcPct val="90000"/>
              </a:lnSpc>
            </a:pPr>
            <a:endParaRPr lang="en-US" altLang="ar-SA" sz="2000"/>
          </a:p>
          <a:p>
            <a:pPr lvl="1">
              <a:lnSpc>
                <a:spcPct val="90000"/>
              </a:lnSpc>
            </a:pPr>
            <a:endParaRPr lang="en-US" altLang="en-US" sz="2400"/>
          </a:p>
        </p:txBody>
      </p:sp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4.</a:t>
            </a:r>
            <a:fld id="{7AF25337-F180-474D-8E01-7CCBE1494612}" type="slidenum">
              <a:rPr lang="ar-SA" altLang="en-US" sz="1600">
                <a:cs typeface="Arial" charset="0"/>
              </a:rPr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/>
              <a:t>Corporate and Information Systems Planning</a:t>
            </a:r>
          </a:p>
        </p:txBody>
      </p:sp>
      <p:sp>
        <p:nvSpPr>
          <p:cNvPr id="275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ar-SA" sz="2000" dirty="0">
                <a:solidFill>
                  <a:srgbClr val="CC00CC"/>
                </a:solidFill>
              </a:rPr>
              <a:t>Describing the Current Situation</a:t>
            </a:r>
            <a:r>
              <a:rPr lang="en-US" altLang="ar-SA" sz="2800" dirty="0"/>
              <a:t> (Continued)</a:t>
            </a:r>
          </a:p>
          <a:p>
            <a:pPr lvl="1">
              <a:lnSpc>
                <a:spcPct val="75000"/>
              </a:lnSpc>
            </a:pPr>
            <a:r>
              <a:rPr lang="en-US" altLang="ar-SA" sz="2400" dirty="0"/>
              <a:t>Matrices are developed to cross-reference units</a:t>
            </a:r>
          </a:p>
          <a:p>
            <a:pPr lvl="2">
              <a:lnSpc>
                <a:spcPct val="75000"/>
              </a:lnSpc>
            </a:pPr>
            <a:r>
              <a:rPr lang="en-US" altLang="ar-SA" sz="2000" dirty="0"/>
              <a:t>Location-to-Function</a:t>
            </a:r>
          </a:p>
          <a:p>
            <a:pPr lvl="2">
              <a:lnSpc>
                <a:spcPct val="75000"/>
              </a:lnSpc>
            </a:pPr>
            <a:r>
              <a:rPr lang="en-US" altLang="ar-SA" sz="2000" dirty="0"/>
              <a:t>Location-to-Unit</a:t>
            </a:r>
          </a:p>
          <a:p>
            <a:pPr lvl="2">
              <a:lnSpc>
                <a:spcPct val="75000"/>
              </a:lnSpc>
            </a:pPr>
            <a:r>
              <a:rPr lang="en-US" altLang="ar-SA" sz="2000" dirty="0"/>
              <a:t>Unit-to-Function</a:t>
            </a:r>
          </a:p>
          <a:p>
            <a:pPr lvl="2">
              <a:lnSpc>
                <a:spcPct val="75000"/>
              </a:lnSpc>
            </a:pPr>
            <a:r>
              <a:rPr lang="en-US" altLang="ar-SA" sz="2000" dirty="0"/>
              <a:t>Function-to-Objective</a:t>
            </a:r>
          </a:p>
          <a:p>
            <a:pPr lvl="2">
              <a:lnSpc>
                <a:spcPct val="75000"/>
              </a:lnSpc>
            </a:pPr>
            <a:r>
              <a:rPr lang="en-US" altLang="ar-SA" sz="2000" dirty="0"/>
              <a:t>Function-to-Process</a:t>
            </a:r>
          </a:p>
          <a:p>
            <a:pPr lvl="2">
              <a:lnSpc>
                <a:spcPct val="75000"/>
              </a:lnSpc>
            </a:pPr>
            <a:r>
              <a:rPr lang="en-US" altLang="ar-SA" sz="2000" dirty="0"/>
              <a:t>Function-to-Data Entity</a:t>
            </a:r>
          </a:p>
          <a:p>
            <a:pPr lvl="2">
              <a:lnSpc>
                <a:spcPct val="75000"/>
              </a:lnSpc>
            </a:pPr>
            <a:r>
              <a:rPr lang="en-US" altLang="ar-SA" sz="2000" dirty="0"/>
              <a:t>Process-to-Data Entity</a:t>
            </a:r>
          </a:p>
          <a:p>
            <a:pPr lvl="2">
              <a:lnSpc>
                <a:spcPct val="75000"/>
              </a:lnSpc>
            </a:pPr>
            <a:r>
              <a:rPr lang="en-US" altLang="ar-SA" sz="2000" dirty="0"/>
              <a:t>Process-to-Information System</a:t>
            </a:r>
          </a:p>
          <a:p>
            <a:pPr lvl="2">
              <a:lnSpc>
                <a:spcPct val="75000"/>
              </a:lnSpc>
            </a:pPr>
            <a:r>
              <a:rPr lang="en-US" altLang="ar-SA" sz="2000" dirty="0"/>
              <a:t>Data Entity-to-Information System</a:t>
            </a:r>
          </a:p>
          <a:p>
            <a:pPr lvl="2">
              <a:lnSpc>
                <a:spcPct val="75000"/>
              </a:lnSpc>
            </a:pPr>
            <a:r>
              <a:rPr lang="en-US" altLang="ar-SA" sz="2000" dirty="0"/>
              <a:t>Information System-to-Objective</a:t>
            </a:r>
          </a:p>
          <a:p>
            <a:pPr lvl="2">
              <a:lnSpc>
                <a:spcPct val="90000"/>
              </a:lnSpc>
            </a:pPr>
            <a:endParaRPr lang="en-US" altLang="ar-SA" sz="2000" dirty="0"/>
          </a:p>
          <a:p>
            <a:pPr lvl="1">
              <a:lnSpc>
                <a:spcPct val="90000"/>
              </a:lnSpc>
            </a:pPr>
            <a:endParaRPr lang="en-US" altLang="ar-SA" sz="2400" dirty="0"/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4.</a:t>
            </a:r>
            <a:fld id="{6DCE060B-A366-4365-B8EA-F5B389069550}" type="slidenum">
              <a:rPr lang="ar-SA" altLang="en-US" sz="1600">
                <a:cs typeface="Arial" charset="0"/>
              </a:rPr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60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/>
              <a:t>Corporate and Information Systems Planning</a:t>
            </a:r>
          </a:p>
        </p:txBody>
      </p:sp>
      <p:sp>
        <p:nvSpPr>
          <p:cNvPr id="276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altLang="ar-SA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ar-SA" dirty="0"/>
              <a:t>	</a:t>
            </a:r>
            <a:r>
              <a:rPr lang="en-US" altLang="ar-SA" dirty="0">
                <a:solidFill>
                  <a:srgbClr val="CC00CC"/>
                </a:solidFill>
              </a:rPr>
              <a:t>2. Describing the Target Situation</a:t>
            </a:r>
            <a:endParaRPr lang="en-US" altLang="ar-SA" dirty="0"/>
          </a:p>
          <a:p>
            <a:pPr lvl="1">
              <a:lnSpc>
                <a:spcPct val="90000"/>
              </a:lnSpc>
            </a:pPr>
            <a:r>
              <a:rPr lang="en-US" altLang="ar-SA" dirty="0"/>
              <a:t>Update list of organizational locations, functions, etc. to reflect desired locations, functions, etc.</a:t>
            </a:r>
          </a:p>
          <a:p>
            <a:pPr lvl="1">
              <a:lnSpc>
                <a:spcPct val="90000"/>
              </a:lnSpc>
            </a:pPr>
            <a:r>
              <a:rPr lang="en-US" altLang="ar-SA" dirty="0"/>
              <a:t>Matrices are updated to reflect future states</a:t>
            </a:r>
          </a:p>
          <a:p>
            <a:pPr lvl="1">
              <a:lnSpc>
                <a:spcPct val="90000"/>
              </a:lnSpc>
            </a:pPr>
            <a:r>
              <a:rPr lang="en-US" altLang="ar-SA" dirty="0"/>
              <a:t>Planners focus on differences between current lists and </a:t>
            </a:r>
            <a:r>
              <a:rPr lang="en-US" altLang="ar-SA" dirty="0" smtClean="0"/>
              <a:t>future </a:t>
            </a:r>
            <a:r>
              <a:rPr lang="en-US" altLang="ar-SA" dirty="0"/>
              <a:t>lists and matrices</a:t>
            </a:r>
          </a:p>
          <a:p>
            <a:pPr lvl="1">
              <a:lnSpc>
                <a:spcPct val="90000"/>
              </a:lnSpc>
            </a:pPr>
            <a:endParaRPr lang="en-US" altLang="ar-SA" dirty="0"/>
          </a:p>
        </p:txBody>
      </p:sp>
      <p:sp>
        <p:nvSpPr>
          <p:cNvPr id="276484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4.</a:t>
            </a:r>
            <a:fld id="{73A8FECE-0F6D-4F29-A883-CFE209D2416F}" type="slidenum">
              <a:rPr lang="ar-SA" altLang="en-US" sz="1600">
                <a:cs typeface="Arial" charset="0"/>
              </a:rPr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60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/>
              <a:t>Corporate and Information Systems Planning</a:t>
            </a:r>
          </a:p>
        </p:txBody>
      </p:sp>
      <p:sp>
        <p:nvSpPr>
          <p:cNvPr id="277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endParaRPr lang="en-US" altLang="ar-SA"/>
          </a:p>
          <a:p>
            <a:pPr>
              <a:buFont typeface="Wingdings" pitchFamily="2" charset="2"/>
              <a:buNone/>
            </a:pPr>
            <a:r>
              <a:rPr lang="en-US" altLang="ar-SA"/>
              <a:t>	</a:t>
            </a:r>
            <a:r>
              <a:rPr lang="en-US" altLang="ar-SA">
                <a:solidFill>
                  <a:srgbClr val="CC00CC"/>
                </a:solidFill>
              </a:rPr>
              <a:t>3. Developing a Transition Strategy and   </a:t>
            </a:r>
          </a:p>
          <a:p>
            <a:pPr>
              <a:buFont typeface="Wingdings" pitchFamily="2" charset="2"/>
              <a:buNone/>
            </a:pPr>
            <a:r>
              <a:rPr lang="en-US" altLang="ar-SA">
                <a:solidFill>
                  <a:srgbClr val="CC00CC"/>
                </a:solidFill>
              </a:rPr>
              <a:t>       Plans</a:t>
            </a:r>
            <a:endParaRPr lang="en-US" altLang="ar-SA"/>
          </a:p>
          <a:p>
            <a:pPr lvl="1"/>
            <a:r>
              <a:rPr lang="en-US" altLang="ar-SA"/>
              <a:t>Broad, comprehensive document that looks at both short and long-term organizational development needs</a:t>
            </a:r>
          </a:p>
          <a:p>
            <a:pPr lvl="1"/>
            <a:r>
              <a:rPr lang="en-US" altLang="ar-SA"/>
              <a:t>Consists of a series of projects</a:t>
            </a:r>
          </a:p>
        </p:txBody>
      </p:sp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4.</a:t>
            </a:r>
            <a:fld id="{9F602422-E64A-4337-8740-626F810F8D1D}" type="slidenum">
              <a:rPr lang="ar-SA" altLang="en-US" sz="1600">
                <a:cs typeface="Arial" charset="0"/>
              </a:rPr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60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/>
              <a:t>Learning Objectives</a:t>
            </a:r>
          </a:p>
        </p:txBody>
      </p:sp>
      <p:sp>
        <p:nvSpPr>
          <p:cNvPr id="2119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419600"/>
          </a:xfrm>
        </p:spPr>
        <p:txBody>
          <a:bodyPr/>
          <a:lstStyle/>
          <a:p>
            <a:pPr>
              <a:buClr>
                <a:srgbClr val="BA2212"/>
              </a:buClr>
              <a:buFont typeface="Wingdings" pitchFamily="2" charset="2"/>
              <a:buChar char="ü"/>
            </a:pPr>
            <a:r>
              <a:rPr lang="en-US" altLang="ar-SA" sz="2400"/>
              <a:t>Describe how information systems planning can be used to assist in identifying and selecting systems development projects</a:t>
            </a:r>
          </a:p>
          <a:p>
            <a:pPr>
              <a:buClr>
                <a:srgbClr val="BA2212"/>
              </a:buClr>
              <a:buFont typeface="Wingdings" pitchFamily="2" charset="2"/>
              <a:buChar char="ü"/>
            </a:pPr>
            <a:r>
              <a:rPr lang="en-US" altLang="ar-SA" sz="2400"/>
              <a:t>Analyze information systems planning matrices to determine affinity between information systems and IS projects and to forecast the impact of IS projects on business objectives</a:t>
            </a:r>
          </a:p>
          <a:p>
            <a:pPr>
              <a:buClr>
                <a:srgbClr val="BA2212"/>
              </a:buClr>
              <a:buFont typeface="Wingdings" pitchFamily="2" charset="2"/>
              <a:buChar char="ü"/>
            </a:pPr>
            <a:r>
              <a:rPr lang="en-US" altLang="ar-SA" sz="2400"/>
              <a:t>Describe the three classes of Internet electronic commerce applications: </a:t>
            </a:r>
          </a:p>
          <a:p>
            <a:pPr>
              <a:buClr>
                <a:srgbClr val="BA2212"/>
              </a:buClr>
              <a:buFont typeface="Wingdings" pitchFamily="2" charset="2"/>
              <a:buNone/>
            </a:pPr>
            <a:r>
              <a:rPr lang="en-US" altLang="ar-SA" sz="2400"/>
              <a:t>	Internet, Intranets and Extranets</a:t>
            </a:r>
          </a:p>
        </p:txBody>
      </p:sp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4.</a:t>
            </a:r>
            <a:fld id="{49C7AB00-AF20-4B4D-867F-C9BB76F24860}" type="slidenum">
              <a:rPr lang="ar-SA" altLang="en-US" sz="1600">
                <a:cs typeface="Arial" charset="0"/>
              </a:rPr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3</a:t>
            </a:fld>
            <a:endParaRPr lang="en-US" alt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/>
              <a:t>Electronic Commerce Applications</a:t>
            </a:r>
          </a:p>
        </p:txBody>
      </p:sp>
      <p:sp>
        <p:nvSpPr>
          <p:cNvPr id="278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ar-SA" sz="2800"/>
              <a:t>Development process for Internet projects is no different than other projects</a:t>
            </a:r>
          </a:p>
          <a:p>
            <a:r>
              <a:rPr lang="en-US" altLang="ar-SA" sz="2800"/>
              <a:t>Special issues need to be taken into account. such issues are (</a:t>
            </a:r>
            <a:r>
              <a:rPr lang="en-US" altLang="ar-SA" sz="2000">
                <a:solidFill>
                  <a:srgbClr val="CC00CC"/>
                </a:solidFill>
              </a:rPr>
              <a:t>user, connection speed, and access method</a:t>
            </a:r>
            <a:r>
              <a:rPr lang="en-US" altLang="ar-SA" sz="2800"/>
              <a:t>)</a:t>
            </a:r>
          </a:p>
          <a:p>
            <a:r>
              <a:rPr lang="en-US" altLang="ar-SA" sz="2800"/>
              <a:t>Electronic Commerce (EC)</a:t>
            </a:r>
          </a:p>
          <a:p>
            <a:pPr lvl="1"/>
            <a:r>
              <a:rPr lang="en-US" altLang="ar-SA" sz="2400"/>
              <a:t>Internet based communication designed to support business activities</a:t>
            </a:r>
          </a:p>
          <a:p>
            <a:pPr>
              <a:buFont typeface="Wingdings" pitchFamily="2" charset="2"/>
              <a:buNone/>
            </a:pPr>
            <a:endParaRPr lang="en-US" altLang="en-US" sz="2800"/>
          </a:p>
        </p:txBody>
      </p:sp>
      <p:sp>
        <p:nvSpPr>
          <p:cNvPr id="278533" name="Text Box 5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4.</a:t>
            </a:r>
            <a:fld id="{4B87AF87-02D7-4611-AD30-4296DF6FA620}" type="slidenum">
              <a:rPr lang="ar-SA" altLang="en-US" sz="1600">
                <a:cs typeface="Arial" charset="0"/>
              </a:rPr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60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/>
              <a:t>Internet Development</a:t>
            </a:r>
          </a:p>
        </p:txBody>
      </p:sp>
      <p:sp>
        <p:nvSpPr>
          <p:cNvPr id="279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ar-SA" sz="2800"/>
              <a:t>Internet</a:t>
            </a:r>
          </a:p>
          <a:p>
            <a:pPr lvl="1"/>
            <a:r>
              <a:rPr lang="en-US" altLang="ar-SA" sz="2400"/>
              <a:t>Worldwide network of networks used for electronic commerce</a:t>
            </a:r>
          </a:p>
          <a:p>
            <a:r>
              <a:rPr lang="en-US" altLang="ar-SA" sz="2800"/>
              <a:t>Intranet</a:t>
            </a:r>
          </a:p>
          <a:p>
            <a:pPr lvl="1"/>
            <a:r>
              <a:rPr lang="en-US" altLang="ar-SA" sz="2400"/>
              <a:t>Internet-based communication to support business activities within a single organization</a:t>
            </a:r>
          </a:p>
          <a:p>
            <a:r>
              <a:rPr lang="en-US" altLang="ar-SA" sz="2800"/>
              <a:t>Extranet</a:t>
            </a:r>
          </a:p>
          <a:p>
            <a:pPr lvl="1"/>
            <a:r>
              <a:rPr lang="en-US" altLang="ar-SA" sz="2400"/>
              <a:t>Internet-based communication to support business-to-business activities</a:t>
            </a:r>
          </a:p>
        </p:txBody>
      </p:sp>
      <p:sp>
        <p:nvSpPr>
          <p:cNvPr id="279557" name="Text Box 5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4.</a:t>
            </a:r>
            <a:fld id="{88C02C78-3681-4592-AC27-3E287A0FD93E}" type="slidenum">
              <a:rPr lang="ar-SA" altLang="en-US" sz="1600">
                <a:cs typeface="Arial" charset="0"/>
              </a:rPr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60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/>
              <a:t>Internet Development</a:t>
            </a:r>
          </a:p>
        </p:txBody>
      </p:sp>
      <p:sp>
        <p:nvSpPr>
          <p:cNvPr id="280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ar-SA" sz="2800"/>
              <a:t>Electronic Data Interchange (</a:t>
            </a:r>
            <a:r>
              <a:rPr lang="en-US" altLang="ar-SA" sz="2800">
                <a:solidFill>
                  <a:srgbClr val="CC00CC"/>
                </a:solidFill>
              </a:rPr>
              <a:t>EDI</a:t>
            </a:r>
            <a:r>
              <a:rPr lang="en-US" altLang="ar-SA" sz="280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ar-SA" sz="2400"/>
              <a:t>The use of telecommunications technologies to transfer business documents directly between organizations</a:t>
            </a:r>
          </a:p>
          <a:p>
            <a:pPr>
              <a:lnSpc>
                <a:spcPct val="90000"/>
              </a:lnSpc>
            </a:pPr>
            <a:r>
              <a:rPr lang="en-US" altLang="ar-SA" sz="2800"/>
              <a:t>Internet vs. Intranet/Extranet Apps</a:t>
            </a:r>
          </a:p>
          <a:p>
            <a:pPr lvl="1">
              <a:lnSpc>
                <a:spcPct val="90000"/>
              </a:lnSpc>
            </a:pPr>
            <a:r>
              <a:rPr lang="en-US" altLang="ar-SA" sz="2400"/>
              <a:t>Intranet/Extranet – developer </a:t>
            </a:r>
            <a:r>
              <a:rPr lang="en-US" altLang="ar-SA" sz="2400">
                <a:solidFill>
                  <a:srgbClr val="CC00CC"/>
                </a:solidFill>
              </a:rPr>
              <a:t>knows</a:t>
            </a:r>
            <a:r>
              <a:rPr lang="en-US" altLang="ar-SA" sz="2400"/>
              <a:t> how application will be run and used</a:t>
            </a:r>
          </a:p>
          <a:p>
            <a:pPr lvl="1">
              <a:lnSpc>
                <a:spcPct val="90000"/>
              </a:lnSpc>
            </a:pPr>
            <a:r>
              <a:rPr lang="en-US" altLang="ar-SA" sz="2400"/>
              <a:t>Internet – developer </a:t>
            </a:r>
            <a:r>
              <a:rPr lang="en-US" altLang="ar-SA" sz="2400">
                <a:solidFill>
                  <a:srgbClr val="CC00CC"/>
                </a:solidFill>
              </a:rPr>
              <a:t>faces</a:t>
            </a:r>
            <a:r>
              <a:rPr lang="en-US" altLang="ar-SA" sz="2400"/>
              <a:t> various </a:t>
            </a:r>
            <a:r>
              <a:rPr lang="en-US" altLang="ar-SA" sz="2400">
                <a:solidFill>
                  <a:srgbClr val="CC00CC"/>
                </a:solidFill>
              </a:rPr>
              <a:t>unknowns </a:t>
            </a:r>
            <a:r>
              <a:rPr lang="en-US" altLang="ar-SA" sz="2400">
                <a:solidFill>
                  <a:srgbClr val="FF3300"/>
                </a:solidFill>
              </a:rPr>
              <a:t>such as</a:t>
            </a:r>
            <a:r>
              <a:rPr lang="en-US" altLang="ar-SA" sz="2400"/>
              <a:t> where is the </a:t>
            </a:r>
            <a:r>
              <a:rPr lang="en-US" altLang="ar-SA" sz="2400">
                <a:solidFill>
                  <a:srgbClr val="FF3300"/>
                </a:solidFill>
              </a:rPr>
              <a:t>user </a:t>
            </a:r>
            <a:r>
              <a:rPr lang="en-US" altLang="ar-SA" sz="2400"/>
              <a:t>located and who is that user, </a:t>
            </a:r>
            <a:r>
              <a:rPr lang="en-US" altLang="ar-SA" sz="2400">
                <a:solidFill>
                  <a:srgbClr val="FF3300"/>
                </a:solidFill>
              </a:rPr>
              <a:t>connection speed</a:t>
            </a:r>
            <a:r>
              <a:rPr lang="en-US" altLang="ar-SA" sz="2400"/>
              <a:t>, and </a:t>
            </a:r>
            <a:r>
              <a:rPr lang="en-US" altLang="ar-SA" sz="2400">
                <a:solidFill>
                  <a:srgbClr val="FF3300"/>
                </a:solidFill>
              </a:rPr>
              <a:t>access method</a:t>
            </a:r>
            <a:r>
              <a:rPr lang="en-US" altLang="ar-SA" sz="2400"/>
              <a:t> (browser, web enabled cellular phone or TV.)</a:t>
            </a:r>
          </a:p>
        </p:txBody>
      </p:sp>
      <p:sp>
        <p:nvSpPr>
          <p:cNvPr id="280581" name="Text Box 5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4.</a:t>
            </a:r>
            <a:fld id="{D7558E60-06AB-495E-8102-D0E23B1EA17B}" type="slidenum">
              <a:rPr lang="ar-SA" altLang="en-US" sz="1600">
                <a:cs typeface="Arial" charset="0"/>
              </a:rPr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60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Identifying and Selecting Systems Development Projects</a:t>
            </a:r>
          </a:p>
        </p:txBody>
      </p:sp>
      <p:pic>
        <p:nvPicPr>
          <p:cNvPr id="317444" name="Picture 4" descr="FIG04_0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14400" y="1905000"/>
            <a:ext cx="7391400" cy="4114800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2601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/>
              <a:t>Identifying and Selecting IS Development Projects</a:t>
            </a:r>
          </a:p>
        </p:txBody>
      </p:sp>
      <p:sp>
        <p:nvSpPr>
          <p:cNvPr id="260103" name="Rectangle 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i="1" dirty="0"/>
              <a:t>Identifying potential development projects.</a:t>
            </a:r>
          </a:p>
          <a:p>
            <a:pPr lvl="1"/>
            <a:r>
              <a:rPr lang="en-US" sz="2000" dirty="0"/>
              <a:t>Identification from a stakeholder group.</a:t>
            </a:r>
          </a:p>
          <a:p>
            <a:pPr lvl="1"/>
            <a:r>
              <a:rPr lang="en-US" sz="2000" dirty="0"/>
              <a:t>Each stakeholder group brings their own perspective and motivation to the IS decision</a:t>
            </a:r>
            <a:endParaRPr lang="en-US" altLang="ar-SA" sz="2000" dirty="0"/>
          </a:p>
          <a:p>
            <a:r>
              <a:rPr lang="en-US" altLang="ar-SA" sz="2000" dirty="0"/>
              <a:t>The Process activities of identifying and selecting IS a  </a:t>
            </a:r>
            <a:endParaRPr lang="en-US" altLang="ar-SA" sz="2000" dirty="0" smtClean="0"/>
          </a:p>
          <a:p>
            <a:pPr marL="1547813" indent="-234950">
              <a:buFont typeface="Wingdings" pitchFamily="2" charset="2"/>
              <a:buChar char="v"/>
            </a:pPr>
            <a:r>
              <a:rPr lang="en-US" altLang="ar-SA" sz="2000" dirty="0" smtClean="0">
                <a:solidFill>
                  <a:srgbClr val="CC00CC"/>
                </a:solidFill>
              </a:rPr>
              <a:t>identifying</a:t>
            </a:r>
            <a:r>
              <a:rPr lang="en-US" altLang="ar-SA" sz="2000" dirty="0" smtClean="0"/>
              <a:t> potential IS development project,</a:t>
            </a:r>
          </a:p>
          <a:p>
            <a:pPr marL="1547813" indent="-234950">
              <a:buFont typeface="Wingdings" pitchFamily="2" charset="2"/>
              <a:buChar char="v"/>
            </a:pPr>
            <a:r>
              <a:rPr lang="en-US" altLang="ar-SA" sz="2000" dirty="0" smtClean="0"/>
              <a:t> </a:t>
            </a:r>
            <a:r>
              <a:rPr lang="en-US" altLang="ar-SA" sz="2000" dirty="0" smtClean="0">
                <a:solidFill>
                  <a:srgbClr val="CC00CC"/>
                </a:solidFill>
              </a:rPr>
              <a:t>classifying and Ranking IS development projects</a:t>
            </a:r>
            <a:r>
              <a:rPr lang="en-US" altLang="ar-SA" sz="2000" dirty="0" smtClean="0"/>
              <a:t>, and</a:t>
            </a:r>
          </a:p>
          <a:p>
            <a:pPr marL="1547813" indent="-234950">
              <a:buFont typeface="Wingdings" pitchFamily="2" charset="2"/>
              <a:buChar char="v"/>
            </a:pPr>
            <a:r>
              <a:rPr lang="en-US" altLang="ar-SA" sz="2000" dirty="0" smtClean="0"/>
              <a:t> </a:t>
            </a:r>
            <a:r>
              <a:rPr lang="en-US" altLang="ar-SA" sz="2000" dirty="0" smtClean="0">
                <a:solidFill>
                  <a:srgbClr val="CC00CC"/>
                </a:solidFill>
              </a:rPr>
              <a:t>selecting</a:t>
            </a:r>
            <a:r>
              <a:rPr lang="en-US" altLang="ar-SA" sz="2000" dirty="0" smtClean="0"/>
              <a:t> the IS development </a:t>
            </a:r>
            <a:r>
              <a:rPr lang="en-US" altLang="ar-SA" sz="2000" dirty="0"/>
              <a:t>project.</a:t>
            </a:r>
          </a:p>
          <a:p>
            <a:r>
              <a:rPr lang="en-US" altLang="ar-SA" sz="2000" dirty="0"/>
              <a:t>Sources of projects (</a:t>
            </a:r>
            <a:r>
              <a:rPr lang="en-US" altLang="ar-SA" sz="2000" dirty="0">
                <a:solidFill>
                  <a:srgbClr val="FF3300"/>
                </a:solidFill>
              </a:rPr>
              <a:t>who?)</a:t>
            </a:r>
            <a:endParaRPr lang="en-US" altLang="ar-SA" sz="2000" dirty="0"/>
          </a:p>
          <a:p>
            <a:pPr lvl="1"/>
            <a:r>
              <a:rPr lang="en-US" altLang="ar-SA" sz="2000" dirty="0"/>
              <a:t>Management and business units</a:t>
            </a:r>
          </a:p>
          <a:p>
            <a:pPr lvl="1"/>
            <a:r>
              <a:rPr lang="en-US" altLang="ar-SA" sz="2000" dirty="0"/>
              <a:t>Managers who want to make a system more efficient or less costly</a:t>
            </a:r>
          </a:p>
          <a:p>
            <a:pPr lvl="1"/>
            <a:r>
              <a:rPr lang="en-US" altLang="ar-SA" sz="2000" dirty="0"/>
              <a:t>Formal planning groups</a:t>
            </a:r>
          </a:p>
          <a:p>
            <a:pPr lvl="1"/>
            <a:endParaRPr lang="en-US" altLang="ar-SA" sz="2000" dirty="0"/>
          </a:p>
        </p:txBody>
      </p:sp>
      <p:sp>
        <p:nvSpPr>
          <p:cNvPr id="260101" name="Text Box 5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4.</a:t>
            </a:r>
            <a:fld id="{AF67213A-CEF0-42B9-AD79-3C098E5343D6}" type="slidenum">
              <a:rPr lang="ar-SA" altLang="en-US" sz="1600">
                <a:cs typeface="Arial" charset="0"/>
              </a:rPr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5</a:t>
            </a:fld>
            <a:endParaRPr lang="en-US" alt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 sz="3200"/>
              <a:t>Identifying and Selecting IS Development Projects</a:t>
            </a:r>
          </a:p>
        </p:txBody>
      </p:sp>
      <p:sp>
        <p:nvSpPr>
          <p:cNvPr id="264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ar-SA" sz="1800">
                <a:solidFill>
                  <a:srgbClr val="FF3300"/>
                </a:solidFill>
              </a:rPr>
              <a:t>Projects are identified by</a:t>
            </a:r>
            <a:endParaRPr lang="en-US" altLang="ar-SA" sz="1800"/>
          </a:p>
          <a:p>
            <a:pPr lvl="1">
              <a:lnSpc>
                <a:spcPct val="90000"/>
              </a:lnSpc>
            </a:pPr>
            <a:r>
              <a:rPr lang="en-US" altLang="ar-SA" sz="1800"/>
              <a:t>Top management</a:t>
            </a:r>
          </a:p>
          <a:p>
            <a:pPr lvl="1">
              <a:lnSpc>
                <a:spcPct val="90000"/>
              </a:lnSpc>
            </a:pPr>
            <a:r>
              <a:rPr lang="en-US" altLang="ar-SA" sz="1800"/>
              <a:t>Steering committee</a:t>
            </a:r>
          </a:p>
          <a:p>
            <a:pPr lvl="1">
              <a:lnSpc>
                <a:spcPct val="90000"/>
              </a:lnSpc>
            </a:pPr>
            <a:r>
              <a:rPr lang="en-US" altLang="ar-SA" sz="1800"/>
              <a:t>User departments</a:t>
            </a:r>
          </a:p>
          <a:p>
            <a:pPr lvl="1">
              <a:lnSpc>
                <a:spcPct val="90000"/>
              </a:lnSpc>
            </a:pPr>
            <a:r>
              <a:rPr lang="en-US" altLang="ar-SA" sz="1800"/>
              <a:t>Development group or senior IS staff</a:t>
            </a:r>
          </a:p>
          <a:p>
            <a:pPr>
              <a:lnSpc>
                <a:spcPct val="90000"/>
              </a:lnSpc>
            </a:pPr>
            <a:r>
              <a:rPr lang="en-US" altLang="ar-SA" sz="2400"/>
              <a:t>Bottom-up Identification</a:t>
            </a:r>
          </a:p>
          <a:p>
            <a:pPr lvl="1">
              <a:lnSpc>
                <a:spcPct val="90000"/>
              </a:lnSpc>
            </a:pPr>
            <a:r>
              <a:rPr lang="en-US" altLang="ar-SA" sz="2400"/>
              <a:t>Business unit or IS group</a:t>
            </a:r>
          </a:p>
          <a:p>
            <a:pPr lvl="1">
              <a:lnSpc>
                <a:spcPct val="90000"/>
              </a:lnSpc>
            </a:pPr>
            <a:r>
              <a:rPr lang="en-US" altLang="ar-SA" sz="2400"/>
              <a:t>Don’t reflect overall goals of the organization</a:t>
            </a:r>
          </a:p>
          <a:p>
            <a:pPr>
              <a:lnSpc>
                <a:spcPct val="90000"/>
              </a:lnSpc>
            </a:pPr>
            <a:r>
              <a:rPr lang="en-US" altLang="ar-SA" sz="2400"/>
              <a:t>Top-Down Identification</a:t>
            </a:r>
          </a:p>
          <a:p>
            <a:pPr lvl="1">
              <a:lnSpc>
                <a:spcPct val="90000"/>
              </a:lnSpc>
            </a:pPr>
            <a:r>
              <a:rPr lang="en-US" altLang="ar-SA" sz="2400"/>
              <a:t>Senior management or steering committee</a:t>
            </a:r>
          </a:p>
          <a:p>
            <a:pPr lvl="1">
              <a:lnSpc>
                <a:spcPct val="90000"/>
              </a:lnSpc>
            </a:pPr>
            <a:r>
              <a:rPr lang="en-US" altLang="ar-SA" sz="2400"/>
              <a:t>Focus is on </a:t>
            </a:r>
            <a:r>
              <a:rPr lang="en-US" altLang="ar-SA" sz="2400">
                <a:solidFill>
                  <a:srgbClr val="CC00CC"/>
                </a:solidFill>
              </a:rPr>
              <a:t>global needs</a:t>
            </a:r>
            <a:r>
              <a:rPr lang="en-US" altLang="ar-SA" sz="2400"/>
              <a:t> of organization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ar-SA" sz="2400"/>
          </a:p>
          <a:p>
            <a:pPr lvl="1">
              <a:lnSpc>
                <a:spcPct val="90000"/>
              </a:lnSpc>
            </a:pPr>
            <a:endParaRPr lang="en-US" altLang="en-US" sz="2400"/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4.</a:t>
            </a:r>
            <a:fld id="{1979C3A8-E19B-446F-A5C5-0D6252E720E0}" type="slidenum">
              <a:rPr lang="ar-SA" altLang="en-US" sz="1600">
                <a:cs typeface="Arial" charset="0"/>
              </a:rPr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6</a:t>
            </a:fld>
            <a:endParaRPr lang="en-US" alt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chemeClr val="tx1"/>
                </a:solidFill>
              </a:rPr>
              <a:t>The Process of Identifying and Selecting IS Development Projects</a:t>
            </a:r>
          </a:p>
        </p:txBody>
      </p:sp>
      <p:pic>
        <p:nvPicPr>
          <p:cNvPr id="318468" name="Picture 3" descr="TBL04_0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62000" y="1524000"/>
            <a:ext cx="7620000" cy="4572000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 sz="3200"/>
              <a:t>Identifying and Selecting IS Development Projects</a:t>
            </a:r>
          </a:p>
        </p:txBody>
      </p:sp>
      <p:sp>
        <p:nvSpPr>
          <p:cNvPr id="2539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ar-SA" sz="1600">
                <a:solidFill>
                  <a:srgbClr val="FF3300"/>
                </a:solidFill>
              </a:rPr>
              <a:t>Classifying and Ranking IS Development Projects</a:t>
            </a:r>
            <a:endParaRPr lang="en-US" altLang="ar-SA" sz="1600"/>
          </a:p>
          <a:p>
            <a:pPr lvl="1">
              <a:lnSpc>
                <a:spcPct val="80000"/>
              </a:lnSpc>
            </a:pPr>
            <a:r>
              <a:rPr lang="en-US" altLang="ar-SA" sz="1400"/>
              <a:t>Performed by top management, steering committee, business units of IS development group</a:t>
            </a:r>
          </a:p>
          <a:p>
            <a:pPr lvl="1">
              <a:lnSpc>
                <a:spcPct val="80000"/>
              </a:lnSpc>
            </a:pPr>
            <a:r>
              <a:rPr lang="en-US" altLang="ar-SA" sz="1400">
                <a:solidFill>
                  <a:srgbClr val="CC00CC"/>
                </a:solidFill>
              </a:rPr>
              <a:t>Value chain analysis</a:t>
            </a:r>
            <a:r>
              <a:rPr lang="en-US" altLang="ar-SA" sz="1400"/>
              <a:t> is often used</a:t>
            </a:r>
          </a:p>
          <a:p>
            <a:pPr lvl="2">
              <a:lnSpc>
                <a:spcPct val="80000"/>
              </a:lnSpc>
            </a:pPr>
            <a:r>
              <a:rPr lang="en-US" altLang="ar-SA" sz="1400">
                <a:solidFill>
                  <a:srgbClr val="CC00CC"/>
                </a:solidFill>
              </a:rPr>
              <a:t>Method</a:t>
            </a:r>
            <a:r>
              <a:rPr lang="en-US" altLang="ar-SA" sz="1400"/>
              <a:t> to analyze an organization’s activities to determine where value is added and costs are incurred</a:t>
            </a:r>
          </a:p>
          <a:p>
            <a:pPr>
              <a:lnSpc>
                <a:spcPct val="80000"/>
              </a:lnSpc>
            </a:pPr>
            <a:r>
              <a:rPr lang="en-US" altLang="ar-SA" sz="2000"/>
              <a:t>Some criteria should be considered when classifying and ranking projects are: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ar-SA" sz="2000"/>
              <a:t>  - V</a:t>
            </a:r>
            <a:r>
              <a:rPr lang="en-US" altLang="ar-SA" sz="2000">
                <a:solidFill>
                  <a:srgbClr val="FF3300"/>
                </a:solidFill>
              </a:rPr>
              <a:t>alue chain analysis.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ar-SA" sz="2000"/>
              <a:t>  - S</a:t>
            </a:r>
            <a:r>
              <a:rPr lang="en-US" altLang="ar-SA" sz="2000">
                <a:solidFill>
                  <a:srgbClr val="FF3300"/>
                </a:solidFill>
              </a:rPr>
              <a:t>trategic alignment</a:t>
            </a:r>
            <a:r>
              <a:rPr lang="en-US" altLang="ar-SA" sz="2000"/>
              <a:t> </a:t>
            </a:r>
            <a:r>
              <a:rPr lang="en-US" altLang="ar-SA" sz="1600"/>
              <a:t>(how much the project help the organization in achieving its strategies).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ar-SA" sz="2000"/>
              <a:t>  -  P</a:t>
            </a:r>
            <a:r>
              <a:rPr lang="en-US" altLang="ar-SA" sz="2000">
                <a:solidFill>
                  <a:srgbClr val="FF3300"/>
                </a:solidFill>
              </a:rPr>
              <a:t>otential benefits.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ar-SA" sz="2000"/>
              <a:t>  -  R</a:t>
            </a:r>
            <a:r>
              <a:rPr lang="en-US" altLang="ar-SA" sz="2000">
                <a:solidFill>
                  <a:srgbClr val="FF3300"/>
                </a:solidFill>
              </a:rPr>
              <a:t>esource availability.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ar-SA" sz="2000"/>
              <a:t>  -  P</a:t>
            </a:r>
            <a:r>
              <a:rPr lang="en-US" altLang="ar-SA" sz="2000">
                <a:solidFill>
                  <a:srgbClr val="FF3300"/>
                </a:solidFill>
              </a:rPr>
              <a:t>roject</a:t>
            </a:r>
            <a:r>
              <a:rPr lang="en-US" altLang="ar-SA" sz="2000"/>
              <a:t> </a:t>
            </a:r>
            <a:r>
              <a:rPr lang="en-US" altLang="ar-SA" sz="2000">
                <a:solidFill>
                  <a:srgbClr val="FF3300"/>
                </a:solidFill>
              </a:rPr>
              <a:t>size and duration.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ar-SA" sz="2000"/>
              <a:t>  -  T</a:t>
            </a:r>
            <a:r>
              <a:rPr lang="en-US" altLang="ar-SA" sz="2000">
                <a:solidFill>
                  <a:srgbClr val="FF3300"/>
                </a:solidFill>
              </a:rPr>
              <a:t>echnical difficulties and risks.</a:t>
            </a:r>
            <a:endParaRPr lang="en-US" altLang="ar-SA" sz="1800"/>
          </a:p>
          <a:p>
            <a:pPr>
              <a:lnSpc>
                <a:spcPct val="80000"/>
              </a:lnSpc>
            </a:pPr>
            <a:endParaRPr lang="en-US" altLang="en-US" sz="2000"/>
          </a:p>
        </p:txBody>
      </p:sp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4.</a:t>
            </a:r>
            <a:fld id="{7F29C6D5-9EA3-4913-A8F8-2415139B7584}" type="slidenum">
              <a:rPr lang="ar-SA" altLang="en-US" sz="1600">
                <a:cs typeface="Arial" charset="0"/>
              </a:rPr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8</a:t>
            </a:fld>
            <a:endParaRPr lang="en-US" alt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Cis339</a:t>
            </a:r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ar-SA" sz="3200"/>
              <a:t>Identifying and Selecting IS Development Projects</a:t>
            </a:r>
          </a:p>
        </p:txBody>
      </p:sp>
      <p:sp>
        <p:nvSpPr>
          <p:cNvPr id="2549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ar-SA" sz="2400" dirty="0">
                <a:solidFill>
                  <a:srgbClr val="FF3300"/>
                </a:solidFill>
              </a:rPr>
              <a:t>Selecting IS Development Projects</a:t>
            </a:r>
            <a:endParaRPr lang="en-US" altLang="ar-SA" sz="2400" dirty="0"/>
          </a:p>
          <a:p>
            <a:pPr lvl="1">
              <a:lnSpc>
                <a:spcPct val="80000"/>
              </a:lnSpc>
            </a:pPr>
            <a:r>
              <a:rPr lang="en-US" sz="2000" dirty="0"/>
              <a:t>Based on various factors.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Consider both short- and long-term projects.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Select those most likely to achieve business objectives.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Is a very important and ongoing activity.</a:t>
            </a:r>
            <a:endParaRPr lang="en-US" altLang="ar-SA" sz="2000" dirty="0"/>
          </a:p>
          <a:p>
            <a:pPr lvl="1">
              <a:lnSpc>
                <a:spcPct val="80000"/>
              </a:lnSpc>
            </a:pPr>
            <a:r>
              <a:rPr lang="en-US" altLang="ar-SA" sz="2000" dirty="0"/>
              <a:t>Projects most likely to achieve business objectives are selected</a:t>
            </a:r>
          </a:p>
          <a:p>
            <a:pPr lvl="1">
              <a:lnSpc>
                <a:spcPct val="80000"/>
              </a:lnSpc>
            </a:pPr>
            <a:r>
              <a:rPr lang="en-US" altLang="ar-SA" sz="2000" dirty="0"/>
              <a:t>Decision requires consideration of:</a:t>
            </a:r>
          </a:p>
          <a:p>
            <a:pPr lvl="2">
              <a:lnSpc>
                <a:spcPct val="80000"/>
              </a:lnSpc>
            </a:pPr>
            <a:r>
              <a:rPr lang="en-US" altLang="ar-SA" sz="1800" dirty="0"/>
              <a:t>Perceived and </a:t>
            </a:r>
            <a:r>
              <a:rPr lang="en-US" altLang="ar-SA" sz="1800" dirty="0">
                <a:solidFill>
                  <a:srgbClr val="FF3300"/>
                </a:solidFill>
              </a:rPr>
              <a:t>real needs</a:t>
            </a:r>
            <a:endParaRPr lang="en-US" altLang="ar-SA" sz="1800" dirty="0"/>
          </a:p>
          <a:p>
            <a:pPr lvl="2">
              <a:lnSpc>
                <a:spcPct val="80000"/>
              </a:lnSpc>
            </a:pPr>
            <a:r>
              <a:rPr lang="en-US" altLang="ar-SA" sz="1800" dirty="0" smtClean="0"/>
              <a:t>Current </a:t>
            </a:r>
            <a:r>
              <a:rPr lang="en-US" altLang="ar-SA" sz="1800" dirty="0"/>
              <a:t>organizational </a:t>
            </a:r>
            <a:r>
              <a:rPr lang="en-US" altLang="ar-SA" sz="1800" dirty="0">
                <a:solidFill>
                  <a:srgbClr val="FF3300"/>
                </a:solidFill>
              </a:rPr>
              <a:t>environment</a:t>
            </a:r>
            <a:endParaRPr lang="en-US" altLang="ar-SA" sz="1800" dirty="0"/>
          </a:p>
          <a:p>
            <a:pPr lvl="2">
              <a:lnSpc>
                <a:spcPct val="80000"/>
              </a:lnSpc>
            </a:pPr>
            <a:r>
              <a:rPr lang="en-US" altLang="ar-SA" sz="1800" dirty="0"/>
              <a:t>Existing and available </a:t>
            </a:r>
            <a:r>
              <a:rPr lang="en-US" altLang="ar-SA" sz="1800" dirty="0">
                <a:solidFill>
                  <a:srgbClr val="FF3300"/>
                </a:solidFill>
              </a:rPr>
              <a:t>resources</a:t>
            </a:r>
            <a:endParaRPr lang="en-US" altLang="ar-SA" sz="1800" dirty="0"/>
          </a:p>
          <a:p>
            <a:pPr lvl="2">
              <a:lnSpc>
                <a:spcPct val="80000"/>
              </a:lnSpc>
            </a:pPr>
            <a:r>
              <a:rPr lang="en-US" altLang="ar-SA" sz="1800" dirty="0">
                <a:solidFill>
                  <a:srgbClr val="FF3300"/>
                </a:solidFill>
              </a:rPr>
              <a:t>Evaluation criteria</a:t>
            </a:r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228600" y="6172200"/>
            <a:ext cx="6096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45791" dir="2021404" algn="ctr" rotWithShape="0">
              <a:srgbClr val="9999FF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/>
              <a:t>4.</a:t>
            </a:r>
            <a:fld id="{809D0D59-3908-4CCB-96B5-21E50A4E76CC}" type="slidenum">
              <a:rPr lang="ar-SA" altLang="en-US" sz="1600">
                <a:cs typeface="Arial" charset="0"/>
              </a:rPr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t>9</a:t>
            </a:fld>
            <a:endParaRPr lang="en-US" alt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msad">
  <a:themeElements>
    <a:clrScheme name="">
      <a:dk1>
        <a:srgbClr val="3410A6"/>
      </a:dk1>
      <a:lt1>
        <a:srgbClr val="DCC4A4"/>
      </a:lt1>
      <a:dk2>
        <a:srgbClr val="990000"/>
      </a:dk2>
      <a:lt2>
        <a:srgbClr val="B7C1EB"/>
      </a:lt2>
      <a:accent1>
        <a:srgbClr val="ECD882"/>
      </a:accent1>
      <a:accent2>
        <a:srgbClr val="B2B2B2"/>
      </a:accent2>
      <a:accent3>
        <a:srgbClr val="EBDECF"/>
      </a:accent3>
      <a:accent4>
        <a:srgbClr val="2B0C8D"/>
      </a:accent4>
      <a:accent5>
        <a:srgbClr val="F4E9C1"/>
      </a:accent5>
      <a:accent6>
        <a:srgbClr val="A1A1A1"/>
      </a:accent6>
      <a:hlink>
        <a:srgbClr val="0D27E7"/>
      </a:hlink>
      <a:folHlink>
        <a:srgbClr val="6D92F9"/>
      </a:folHlink>
    </a:clrScheme>
    <a:fontScheme name="msa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10000"/>
          <a:buFont typeface="Wingdings" pitchFamily="2" charset="2"/>
          <a:buBlip>
            <a:blip xmlns:r="http://schemas.openxmlformats.org/officeDocument/2006/relationships" r:embed="rId1"/>
          </a:buBlip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10000"/>
          <a:buFont typeface="Wingdings" pitchFamily="2" charset="2"/>
          <a:buBlip>
            <a:blip xmlns:r="http://schemas.openxmlformats.org/officeDocument/2006/relationships" r:embed="rId1"/>
          </a:buBlip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sad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ad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ad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ad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ad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ad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ad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ad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ad 9">
        <a:dk1>
          <a:srgbClr val="0E8CBE"/>
        </a:dk1>
        <a:lt1>
          <a:srgbClr val="CFAE83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E4D3C1"/>
        </a:accent3>
        <a:accent4>
          <a:srgbClr val="0A77A2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ad 10">
        <a:dk1>
          <a:srgbClr val="3410A6"/>
        </a:dk1>
        <a:lt1>
          <a:srgbClr val="DCC4A4"/>
        </a:lt1>
        <a:dk2>
          <a:srgbClr val="003300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EBDECF"/>
        </a:accent3>
        <a:accent4>
          <a:srgbClr val="2B0C8D"/>
        </a:accent4>
        <a:accent5>
          <a:srgbClr val="F4E9C1"/>
        </a:accent5>
        <a:accent6>
          <a:srgbClr val="A1A1A1"/>
        </a:accent6>
        <a:hlink>
          <a:srgbClr val="0D27E7"/>
        </a:hlink>
        <a:folHlink>
          <a:srgbClr val="6D92F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Data\Microsoft\Templates\msad.pot</Template>
  <TotalTime>3095</TotalTime>
  <Words>1274</Words>
  <Application>Microsoft PowerPoint</Application>
  <PresentationFormat>On-screen Show (4:3)</PresentationFormat>
  <Paragraphs>263</Paragraphs>
  <Slides>32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msad</vt:lpstr>
      <vt:lpstr>Modern Systems Analysis and Design Fifth Edition     </vt:lpstr>
      <vt:lpstr>Learning Objectives</vt:lpstr>
      <vt:lpstr>Learning Objectives</vt:lpstr>
      <vt:lpstr>Identifying and Selecting Systems Development Projects</vt:lpstr>
      <vt:lpstr>Identifying and Selecting IS Development Projects</vt:lpstr>
      <vt:lpstr>Identifying and Selecting IS Development Projects</vt:lpstr>
      <vt:lpstr>The Process of Identifying and Selecting IS Development Projects</vt:lpstr>
      <vt:lpstr>Identifying and Selecting IS Development Projects</vt:lpstr>
      <vt:lpstr>Identifying and Selecting IS Development Projects</vt:lpstr>
      <vt:lpstr>The Process of Identifying and Selecting IS Development Projects</vt:lpstr>
      <vt:lpstr>Identifying and Selecting IS Development Projects</vt:lpstr>
      <vt:lpstr>The Process of Identifying and Selecting IS Development Projects</vt:lpstr>
      <vt:lpstr>Identifying and Selecting IS Development Projects</vt:lpstr>
      <vt:lpstr>Identifying and Selecting IS Development Projects</vt:lpstr>
      <vt:lpstr>Corporate and Information Systems Planning</vt:lpstr>
      <vt:lpstr>Corporate and Information Systems Planning</vt:lpstr>
      <vt:lpstr>Corporate and Information Systems Planning</vt:lpstr>
      <vt:lpstr>Corporate and Information Systems Planning</vt:lpstr>
      <vt:lpstr>                   Pine valley Furniture    </vt:lpstr>
      <vt:lpstr>                     Statement of Objective        </vt:lpstr>
      <vt:lpstr>Corporate and Information Systems Planning</vt:lpstr>
      <vt:lpstr>Corporate Strategic Planning</vt:lpstr>
      <vt:lpstr>Corporate and Information Systems Planning</vt:lpstr>
      <vt:lpstr>Corporate and Information Systems Planning</vt:lpstr>
      <vt:lpstr>Information Systems Planning</vt:lpstr>
      <vt:lpstr>Corporate and Information Systems Planning</vt:lpstr>
      <vt:lpstr>Corporate and Information Systems Planning</vt:lpstr>
      <vt:lpstr>Corporate and Information Systems Planning</vt:lpstr>
      <vt:lpstr>Corporate and Information Systems Planning</vt:lpstr>
      <vt:lpstr>Electronic Commerce Applications</vt:lpstr>
      <vt:lpstr>Internet Development</vt:lpstr>
      <vt:lpstr>Internet Development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 Systems Analysis and Design  Joey F. George  Jeffrey A. Hoffer  Joseph S. Valacich</dc:title>
  <dc:creator>John Russo</dc:creator>
  <cp:lastModifiedBy>USER</cp:lastModifiedBy>
  <cp:revision>91</cp:revision>
  <cp:lastPrinted>1601-01-01T00:00:00Z</cp:lastPrinted>
  <dcterms:created xsi:type="dcterms:W3CDTF">2000-04-11T00:26:26Z</dcterms:created>
  <dcterms:modified xsi:type="dcterms:W3CDTF">2019-03-25T06:24:21Z</dcterms:modified>
</cp:coreProperties>
</file>