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0" r:id="rId18"/>
    <p:sldId id="271" r:id="rId19"/>
    <p:sldId id="283" r:id="rId20"/>
    <p:sldId id="28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6" r:id="rId30"/>
    <p:sldId id="287" r:id="rId31"/>
    <p:sldId id="288" r:id="rId32"/>
    <p:sldId id="28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9F6"/>
    <a:srgbClr val="CC00FF"/>
    <a:srgbClr val="FF0000"/>
    <a:srgbClr val="080912"/>
    <a:srgbClr val="BA22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83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02"/>
    </p:cViewPr>
  </p:sorterViewPr>
  <p:notesViewPr>
    <p:cSldViewPr>
      <p:cViewPr varScale="1">
        <p:scale>
          <a:sx n="41" d="100"/>
          <a:sy n="41" d="100"/>
        </p:scale>
        <p:origin x="-14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 alt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 alt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fld id="{8D7CBFF4-0DB1-4C59-9C74-E6437A225338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smtClean="0"/>
              <a:t>Click to edit Master text styles</a:t>
            </a:r>
          </a:p>
          <a:p>
            <a:pPr lvl="1"/>
            <a:r>
              <a:rPr lang="en-US" altLang="ar-SA" smtClean="0"/>
              <a:t>Second level</a:t>
            </a:r>
          </a:p>
          <a:p>
            <a:pPr lvl="2"/>
            <a:r>
              <a:rPr lang="en-US" altLang="ar-SA" smtClean="0"/>
              <a:t>Third level</a:t>
            </a:r>
          </a:p>
          <a:p>
            <a:pPr lvl="3"/>
            <a:r>
              <a:rPr lang="en-US" altLang="ar-SA" smtClean="0"/>
              <a:t>Fourth level</a:t>
            </a:r>
          </a:p>
          <a:p>
            <a:pPr lvl="4"/>
            <a:r>
              <a:rPr lang="en-US" altLang="ar-SA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cs typeface="Tahoma" pitchFamily="34" charset="0"/>
              </a:defRPr>
            </a:lvl1pPr>
          </a:lstStyle>
          <a:p>
            <a:fld id="{391EA82F-10BE-4F21-AAA7-0B8CB86BA4AD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1188C-2BEF-463C-8522-7BCDE4228C1D}" type="slidenum">
              <a:rPr lang="ar-SA" altLang="en-US"/>
              <a:pPr/>
              <a:t>1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61D44-EFA8-4942-B373-00C6A19F7A48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BF581-DEFB-4A8D-9DBE-EBE00CACAB3B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E261C-91CC-4184-9410-C02CD22FC034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2A23F-FC33-4E94-AEFD-9CDA8C809AA1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1A394-D53E-4D06-A3D8-AE53C551BA10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CE237-1ECB-4CE5-B021-C9081A50F911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5698-DA25-468F-B026-5E702B7BE6F6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CC546-B064-4D11-B974-B357F5A4D17D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A2F4D-090B-490D-83B9-4C03D9B09432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434F9-690C-493A-870E-9627B50F3188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9B82D-BA77-4565-8FD3-1A2C79B18986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8236D-7598-4E6D-B7F5-880AEFC480BF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A2B88-FC02-435B-B636-E7CB60D99F38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93CDF-5EAE-417E-AB6A-9DE87FD923B2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D6E98-6D7D-4072-9844-9FEA7316BA5B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D97F9-F0CE-4F96-9B4E-1D93F4C10A7F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90764-7520-4B17-8864-5BC9C25A65FC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61351-51EE-4A66-B3FD-7F9CB871701A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7E1D8-CDB0-4EDD-B3B0-DD6527E99499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A0096-99B4-4E79-82F3-FB5556E8FD20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7847A-EF39-4C13-81F0-FCCB3CFE566B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04E8C-1DD6-4436-AF7D-E806FA334DA4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F1B1-FC14-449C-827A-C38B4089AEDD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042EF-78D4-414F-A182-1068C6388908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SA"/>
              <a:t>Essentials of</a:t>
            </a:r>
            <a:br>
              <a:rPr lang="en-US" altLang="ar-SA"/>
            </a:br>
            <a:r>
              <a:rPr lang="en-US" altLang="ar-SA"/>
              <a:t> Systems Analysis and Design</a:t>
            </a:r>
          </a:p>
        </p:txBody>
      </p:sp>
      <p:sp>
        <p:nvSpPr>
          <p:cNvPr id="310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ar-SA"/>
              <a:t>Joseph S. Valicich</a:t>
            </a:r>
          </a:p>
          <a:p>
            <a:r>
              <a:rPr lang="en-US" altLang="ar-SA"/>
              <a:t>Joey F. George</a:t>
            </a:r>
          </a:p>
          <a:p>
            <a:r>
              <a:rPr lang="en-US" altLang="ar-SA"/>
              <a:t>Jeffrey A. Hoffer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95600" y="6172200"/>
            <a:ext cx="4267200" cy="457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en-US"/>
              <a:t>Cis339</a:t>
            </a:r>
          </a:p>
        </p:txBody>
      </p:sp>
      <p:grpSp>
        <p:nvGrpSpPr>
          <p:cNvPr id="310278" name="Group 6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310279" name="Line 7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0" name="Line 8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1" name="Line 9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2" name="Arc 10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83" name="Group 11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310284" name="Line 12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5" name="Line 13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6" name="Arc 14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A6088-A567-4577-B4D2-009C4487927E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F51C6-B44C-48CD-84A6-E4FFE431B381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FDCF0-83FC-45B9-BE90-0B90C664AD73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AAA0E-458E-499A-BA33-AF0C694EB9C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32254-213C-49F2-A07F-B50331E631F9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B1B89-CFC0-42FB-8126-1B6833AB2CEE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89163-0B61-46F6-B29B-898EEF4EB02C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E550C-0AEC-4869-B58A-7DE73902CCA8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9A85F-9E4F-4F16-AE13-DF3242EDEC53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88965-4E4D-4201-9248-D6085B26C44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smtClean="0"/>
              <a:t>Click to edit Master title style</a:t>
            </a:r>
          </a:p>
        </p:txBody>
      </p:sp>
      <p:sp>
        <p:nvSpPr>
          <p:cNvPr id="309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smtClean="0"/>
              <a:t>Click to edit Master text styles</a:t>
            </a:r>
          </a:p>
          <a:p>
            <a:pPr lvl="1"/>
            <a:r>
              <a:rPr lang="en-US" altLang="ar-SA" smtClean="0"/>
              <a:t>Second level</a:t>
            </a:r>
          </a:p>
          <a:p>
            <a:pPr lvl="2"/>
            <a:r>
              <a:rPr lang="en-US" altLang="ar-SA" smtClean="0"/>
              <a:t>Third level</a:t>
            </a:r>
          </a:p>
          <a:p>
            <a:pPr lvl="3"/>
            <a:r>
              <a:rPr lang="en-US" altLang="ar-SA" smtClean="0"/>
              <a:t>Fourth level</a:t>
            </a:r>
          </a:p>
          <a:p>
            <a:pPr lvl="4"/>
            <a:r>
              <a:rPr lang="en-US" altLang="ar-SA" smtClean="0"/>
              <a:t>Fifth level</a:t>
            </a:r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2800"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476AB460-E3C7-45F8-9AB4-CFC10C77B602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30925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0925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262" name="Group 14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309263" name="Line 15"/>
            <p:cNvSpPr>
              <a:spLocks noChangeShapeType="1"/>
            </p:cNvSpPr>
            <p:nvPr userDrawn="1"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4" name="Line 16"/>
            <p:cNvSpPr>
              <a:spLocks noChangeShapeType="1"/>
            </p:cNvSpPr>
            <p:nvPr userDrawn="1"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5" name="Arc 17"/>
            <p:cNvSpPr>
              <a:spLocks/>
            </p:cNvSpPr>
            <p:nvPr userDrawn="1"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266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7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467600" cy="29718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ar-SA" sz="4000" b="1"/>
              <a:t>Modern Systems Analysis</a:t>
            </a:r>
            <a:br>
              <a:rPr lang="en-US" altLang="ar-SA" sz="4000" b="1"/>
            </a:br>
            <a:r>
              <a:rPr lang="en-US" altLang="ar-SA" sz="4000" b="1"/>
              <a:t>and Design</a:t>
            </a:r>
            <a:br>
              <a:rPr lang="en-US" altLang="ar-SA" sz="4000" b="1"/>
            </a:br>
            <a:r>
              <a:rPr lang="en-US" altLang="ar-SA" sz="2400" b="1"/>
              <a:t>Fifth Edition </a:t>
            </a:r>
            <a:r>
              <a:rPr lang="en-US" altLang="ar-SA" sz="4000" b="1"/>
              <a:t/>
            </a:r>
            <a:br>
              <a:rPr lang="en-US" altLang="ar-SA" sz="4000" b="1"/>
            </a:br>
            <a:r>
              <a:rPr lang="en-US" altLang="ar-SA" sz="4000" b="1"/>
              <a:t/>
            </a:r>
            <a:br>
              <a:rPr lang="en-US" altLang="ar-SA" sz="4000" b="1"/>
            </a:br>
            <a:r>
              <a:rPr lang="en-US" altLang="ar-SA" sz="4000" b="1"/>
              <a:t> </a:t>
            </a:r>
            <a:r>
              <a:rPr lang="en-US" altLang="ar-SA" sz="2800" b="1"/>
              <a:t> 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86600" cy="1752600"/>
          </a:xfrm>
        </p:spPr>
        <p:txBody>
          <a:bodyPr/>
          <a:lstStyle/>
          <a:p>
            <a:pPr algn="ctr"/>
            <a:r>
              <a:rPr lang="en-US" altLang="ar-SA" sz="3600" b="1"/>
              <a:t>Chapter </a:t>
            </a:r>
            <a:r>
              <a:rPr lang="en-US" altLang="ar-SA" sz="3600" b="1" smtClean="0"/>
              <a:t>3 </a:t>
            </a:r>
            <a:endParaRPr lang="en-US" altLang="ar-SA" sz="3600" b="1"/>
          </a:p>
          <a:p>
            <a:pPr algn="ctr"/>
            <a:r>
              <a:rPr lang="en-US" altLang="ar-SA" sz="3600" b="1" dirty="0"/>
              <a:t>Analysis</a:t>
            </a:r>
          </a:p>
          <a:p>
            <a:pPr algn="ctr"/>
            <a:r>
              <a:rPr lang="en-US" altLang="ar-SA" sz="3600" b="1" dirty="0">
                <a:solidFill>
                  <a:srgbClr val="FF0000"/>
                </a:solidFill>
              </a:rPr>
              <a:t>Determining System Requirements</a:t>
            </a:r>
            <a:endParaRPr lang="en-US" altLang="ar-SA" sz="3600" b="1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72FBB487-4D47-40CD-93FD-0869FD0CF2F9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Traditional Methods for Determining Requirements</a:t>
            </a:r>
          </a:p>
        </p:txBody>
      </p:sp>
      <p:sp>
        <p:nvSpPr>
          <p:cNvPr id="346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altLang="ar-SA" b="1">
                <a:solidFill>
                  <a:srgbClr val="FF0000"/>
                </a:solidFill>
              </a:rPr>
              <a:t>Administering Questionnaires</a:t>
            </a:r>
            <a:endParaRPr lang="en-US" altLang="ar-SA" b="1"/>
          </a:p>
          <a:p>
            <a:pPr lvl="1"/>
            <a:r>
              <a:rPr lang="en-US" altLang="ar-SA" b="1"/>
              <a:t>More cost-effective than interviews</a:t>
            </a:r>
          </a:p>
          <a:p>
            <a:pPr lvl="1"/>
            <a:r>
              <a:rPr lang="en-US" altLang="ar-SA" b="1"/>
              <a:t>Choosing respondents</a:t>
            </a:r>
          </a:p>
          <a:p>
            <a:pPr lvl="2"/>
            <a:r>
              <a:rPr lang="en-US" altLang="ar-SA" b="1"/>
              <a:t>Should be representative of all users</a:t>
            </a:r>
          </a:p>
          <a:p>
            <a:pPr lvl="2"/>
            <a:r>
              <a:rPr lang="en-US" altLang="ar-SA" b="1"/>
              <a:t>Types of samples</a:t>
            </a:r>
          </a:p>
          <a:p>
            <a:pPr lvl="3"/>
            <a:r>
              <a:rPr lang="en-US" altLang="ar-SA" sz="2400" b="1"/>
              <a:t>Convenient, local site.</a:t>
            </a:r>
          </a:p>
          <a:p>
            <a:pPr lvl="3"/>
            <a:r>
              <a:rPr lang="en-US" altLang="ar-SA" sz="2400" b="1"/>
              <a:t>Random sample</a:t>
            </a:r>
          </a:p>
          <a:p>
            <a:pPr lvl="3"/>
            <a:r>
              <a:rPr lang="en-US" altLang="ar-SA" sz="2400" b="1"/>
              <a:t>Purposeful sample, people who satisfy certain criteria.</a:t>
            </a:r>
          </a:p>
          <a:p>
            <a:pPr lvl="3"/>
            <a:r>
              <a:rPr lang="en-US" altLang="ar-SA" sz="2400" b="1"/>
              <a:t>Stratified sample, random set of people from many hierarchical levels.</a:t>
            </a:r>
            <a:endParaRPr lang="en-US" altLang="ar-SA" b="1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BD0F332B-C4FA-4C0F-9DA2-484462AE430A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Traditional Methods for Determining Requirements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b="1">
                <a:solidFill>
                  <a:srgbClr val="FF0000"/>
                </a:solidFill>
              </a:rPr>
              <a:t>Questionnaires</a:t>
            </a:r>
          </a:p>
          <a:p>
            <a:pPr lvl="1">
              <a:lnSpc>
                <a:spcPct val="90000"/>
              </a:lnSpc>
            </a:pPr>
            <a:r>
              <a:rPr lang="en-US" altLang="ar-SA" b="1"/>
              <a:t>Design</a:t>
            </a:r>
          </a:p>
          <a:p>
            <a:pPr lvl="2">
              <a:lnSpc>
                <a:spcPct val="90000"/>
              </a:lnSpc>
            </a:pPr>
            <a:r>
              <a:rPr lang="en-US" altLang="ar-SA" b="1"/>
              <a:t>Mostly closed-ended questions</a:t>
            </a:r>
          </a:p>
          <a:p>
            <a:pPr lvl="2">
              <a:lnSpc>
                <a:spcPct val="90000"/>
              </a:lnSpc>
            </a:pPr>
            <a:r>
              <a:rPr lang="en-US" altLang="ar-SA" b="1"/>
              <a:t>Can be administered over the phone or in person</a:t>
            </a:r>
          </a:p>
          <a:p>
            <a:pPr lvl="1">
              <a:lnSpc>
                <a:spcPct val="90000"/>
              </a:lnSpc>
            </a:pPr>
            <a:r>
              <a:rPr lang="en-US" altLang="ar-SA" b="1"/>
              <a:t>Vs. Interviews</a:t>
            </a:r>
          </a:p>
          <a:p>
            <a:pPr lvl="2">
              <a:lnSpc>
                <a:spcPct val="90000"/>
              </a:lnSpc>
            </a:pPr>
            <a:r>
              <a:rPr lang="en-US" altLang="ar-SA" b="1"/>
              <a:t>Interviews cost more but yield more information</a:t>
            </a:r>
          </a:p>
          <a:p>
            <a:pPr lvl="2">
              <a:lnSpc>
                <a:spcPct val="90000"/>
              </a:lnSpc>
            </a:pPr>
            <a:r>
              <a:rPr lang="en-US" altLang="ar-SA" b="1"/>
              <a:t>Questionnaires are more cost-effective</a:t>
            </a:r>
          </a:p>
          <a:p>
            <a:pPr lvl="2">
              <a:lnSpc>
                <a:spcPct val="90000"/>
              </a:lnSpc>
            </a:pPr>
            <a:r>
              <a:rPr lang="en-US" altLang="ar-SA" b="1"/>
              <a:t>See table 7-4 for a complete comparison</a:t>
            </a:r>
            <a:endParaRPr lang="en-US" altLang="ar-SA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5D1958F4-989F-4D40-B3E0-20AC43D5E1B4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Traditional Methods for Determining Requirements</a:t>
            </a:r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000" b="1">
                <a:solidFill>
                  <a:srgbClr val="FF0000"/>
                </a:solidFill>
              </a:rPr>
              <a:t>Interviewing Groups</a:t>
            </a:r>
            <a:endParaRPr lang="en-US" altLang="ar-SA" sz="2000" b="1"/>
          </a:p>
          <a:p>
            <a:pPr lvl="1">
              <a:lnSpc>
                <a:spcPct val="90000"/>
              </a:lnSpc>
            </a:pPr>
            <a:r>
              <a:rPr lang="en-US" altLang="ar-SA" sz="1400" b="1"/>
              <a:t>Advantages</a:t>
            </a:r>
          </a:p>
          <a:p>
            <a:pPr lvl="2">
              <a:lnSpc>
                <a:spcPct val="90000"/>
              </a:lnSpc>
            </a:pPr>
            <a:r>
              <a:rPr lang="en-US" altLang="ar-SA" sz="1400" b="1"/>
              <a:t>More effective use of time</a:t>
            </a:r>
          </a:p>
          <a:p>
            <a:pPr lvl="2">
              <a:lnSpc>
                <a:spcPct val="90000"/>
              </a:lnSpc>
            </a:pPr>
            <a:r>
              <a:rPr lang="en-US" altLang="ar-SA" sz="1400" b="1"/>
              <a:t>Enables people to hear opinions of others and to agree or disagree</a:t>
            </a:r>
          </a:p>
          <a:p>
            <a:pPr lvl="1">
              <a:lnSpc>
                <a:spcPct val="90000"/>
              </a:lnSpc>
            </a:pPr>
            <a:r>
              <a:rPr lang="en-US" altLang="ar-SA" sz="1400" b="1"/>
              <a:t>Disadvantages</a:t>
            </a:r>
          </a:p>
          <a:p>
            <a:pPr lvl="2">
              <a:lnSpc>
                <a:spcPct val="90000"/>
              </a:lnSpc>
            </a:pPr>
            <a:r>
              <a:rPr lang="en-US" altLang="ar-SA" sz="1400" b="1"/>
              <a:t>Difficulty in scheduling</a:t>
            </a:r>
          </a:p>
          <a:p>
            <a:pPr lvl="1">
              <a:lnSpc>
                <a:spcPct val="90000"/>
              </a:lnSpc>
            </a:pPr>
            <a:endParaRPr lang="en-US" altLang="ar-SA" sz="1800" b="1"/>
          </a:p>
          <a:p>
            <a:pPr>
              <a:lnSpc>
                <a:spcPct val="90000"/>
              </a:lnSpc>
            </a:pPr>
            <a:r>
              <a:rPr lang="en-US" altLang="ar-SA" sz="2000" b="1"/>
              <a:t>Nominal Group Technique (NGT)</a:t>
            </a:r>
            <a:r>
              <a:rPr lang="en-US" sz="2400"/>
              <a:t> </a:t>
            </a:r>
            <a:r>
              <a:rPr lang="en-US" sz="1800"/>
              <a:t>A facilitated process that supports idea generation by groups</a:t>
            </a:r>
            <a:r>
              <a:rPr lang="en-US" sz="2400"/>
              <a:t>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Process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Members come together as a group, but initially work separately.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Each person writes ideas.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Facilitator reads ideas out loud, and they are written on a blackboard or flipchart.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Group openly discusses the ideas for clarification.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Ideas are prioritized, combined, selected, reduced.</a:t>
            </a:r>
          </a:p>
          <a:p>
            <a:pPr lvl="2">
              <a:lnSpc>
                <a:spcPct val="90000"/>
              </a:lnSpc>
            </a:pPr>
            <a:endParaRPr lang="en-US" altLang="ar-SA" sz="1600" b="1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ar-SA" sz="1600"/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CA53F733-0978-462A-84DE-E77EA5CD95EF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Traditional Methods for Determining Requirements</a:t>
            </a:r>
          </a:p>
        </p:txBody>
      </p:sp>
      <p:sp>
        <p:nvSpPr>
          <p:cNvPr id="349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b="1">
                <a:solidFill>
                  <a:srgbClr val="FF0000"/>
                </a:solidFill>
              </a:rPr>
              <a:t>Directly Observing Users</a:t>
            </a:r>
            <a:endParaRPr lang="en-US" altLang="ar-SA" b="1"/>
          </a:p>
          <a:p>
            <a:pPr lvl="1">
              <a:lnSpc>
                <a:spcPct val="90000"/>
              </a:lnSpc>
            </a:pPr>
            <a:r>
              <a:rPr lang="en-US"/>
              <a:t>Watching users do their jobs</a:t>
            </a:r>
          </a:p>
          <a:p>
            <a:pPr lvl="1">
              <a:lnSpc>
                <a:spcPct val="90000"/>
              </a:lnSpc>
            </a:pPr>
            <a:r>
              <a:rPr lang="en-US"/>
              <a:t>Obtaining more firsthand and objective measures of employee interaction with information systems.</a:t>
            </a:r>
          </a:p>
          <a:p>
            <a:pPr lvl="1">
              <a:lnSpc>
                <a:spcPct val="90000"/>
              </a:lnSpc>
            </a:pPr>
            <a:r>
              <a:rPr lang="en-US"/>
              <a:t>Can cause people to change their normal operating behavior.</a:t>
            </a:r>
          </a:p>
          <a:p>
            <a:pPr lvl="1">
              <a:lnSpc>
                <a:spcPct val="90000"/>
              </a:lnSpc>
            </a:pPr>
            <a:r>
              <a:rPr lang="en-US"/>
              <a:t>Time-consuming and limited time to observe.</a:t>
            </a:r>
            <a:endParaRPr lang="en-US" altLang="ar-SA" b="1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ar-SA" b="1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1506003E-F373-4947-ACCE-C15E2B6F8A71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Analyzing Procedures and Other Documents</a:t>
            </a:r>
          </a:p>
        </p:txBody>
      </p:sp>
      <p:sp>
        <p:nvSpPr>
          <p:cNvPr id="350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800" b="1">
                <a:solidFill>
                  <a:srgbClr val="CC00FF"/>
                </a:solidFill>
              </a:rPr>
              <a:t>Types of information to be discovered when analyzing  a document</a:t>
            </a:r>
            <a:r>
              <a:rPr lang="en-US" altLang="ar-SA" sz="2800" b="1"/>
              <a:t>:</a:t>
            </a:r>
          </a:p>
          <a:p>
            <a:pPr lvl="1"/>
            <a:r>
              <a:rPr lang="en-US" altLang="ar-SA" sz="2400" b="1"/>
              <a:t>Problems with existing system</a:t>
            </a:r>
          </a:p>
          <a:p>
            <a:pPr lvl="1"/>
            <a:r>
              <a:rPr lang="en-US" altLang="ar-SA" sz="2400" b="1"/>
              <a:t>Opportunity to meet new need</a:t>
            </a:r>
          </a:p>
          <a:p>
            <a:pPr lvl="1"/>
            <a:r>
              <a:rPr lang="en-US" altLang="ar-SA" sz="2400" b="1"/>
              <a:t>Organizational direction</a:t>
            </a:r>
          </a:p>
          <a:p>
            <a:pPr lvl="1"/>
            <a:r>
              <a:rPr lang="en-US" altLang="ar-SA" sz="2400" b="1"/>
              <a:t>Names of key individuals</a:t>
            </a:r>
          </a:p>
          <a:p>
            <a:pPr lvl="1"/>
            <a:r>
              <a:rPr lang="en-US" altLang="ar-SA" sz="2400" b="1"/>
              <a:t>Values of organization</a:t>
            </a:r>
          </a:p>
          <a:p>
            <a:pPr lvl="1"/>
            <a:r>
              <a:rPr lang="en-US" altLang="ar-SA" sz="2400" b="1"/>
              <a:t>Special information processing circumstances</a:t>
            </a:r>
          </a:p>
          <a:p>
            <a:pPr lvl="1"/>
            <a:r>
              <a:rPr lang="en-US" altLang="ar-SA" sz="2400" b="1"/>
              <a:t>Reasons for current system design</a:t>
            </a:r>
          </a:p>
          <a:p>
            <a:pPr lvl="1"/>
            <a:r>
              <a:rPr lang="en-US" altLang="ar-SA" sz="2400" b="1"/>
              <a:t>Rules for processing data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7246AE61-E6D0-42D8-8C4B-C339595AFED2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Analyzing Procedures and Other Documents</a:t>
            </a:r>
          </a:p>
        </p:txBody>
      </p:sp>
      <p:sp>
        <p:nvSpPr>
          <p:cNvPr id="351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ar-SA" sz="2800" b="1">
                <a:solidFill>
                  <a:srgbClr val="CC00FF"/>
                </a:solidFill>
              </a:rPr>
              <a:t>Four types of useful documents to SA:</a:t>
            </a:r>
            <a:endParaRPr lang="en-US" altLang="ar-SA" sz="2800" b="1"/>
          </a:p>
          <a:p>
            <a:pPr lvl="1">
              <a:lnSpc>
                <a:spcPct val="80000"/>
              </a:lnSpc>
            </a:pPr>
            <a:r>
              <a:rPr lang="en-US" altLang="ar-SA" sz="2400" b="1">
                <a:solidFill>
                  <a:srgbClr val="FF0000"/>
                </a:solidFill>
              </a:rPr>
              <a:t>Written work procedures</a:t>
            </a:r>
            <a:endParaRPr lang="en-US" altLang="ar-SA" sz="2400" b="1"/>
          </a:p>
          <a:p>
            <a:pPr lvl="2">
              <a:lnSpc>
                <a:spcPct val="80000"/>
              </a:lnSpc>
            </a:pPr>
            <a:r>
              <a:rPr lang="en-US" sz="2000"/>
              <a:t>For an individual or work group.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Describes how a particular job or task is performed.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Includes data and information used and created in the process</a:t>
            </a:r>
            <a:endParaRPr lang="en-US" altLang="ar-SA" sz="2000" b="1"/>
          </a:p>
          <a:p>
            <a:pPr lvl="1">
              <a:lnSpc>
                <a:spcPct val="80000"/>
              </a:lnSpc>
            </a:pPr>
            <a:r>
              <a:rPr lang="en-US" altLang="ar-SA" sz="2400" b="1">
                <a:solidFill>
                  <a:srgbClr val="FF0000"/>
                </a:solidFill>
              </a:rPr>
              <a:t>Business form</a:t>
            </a:r>
            <a:endParaRPr lang="en-US" altLang="ar-SA" sz="2400" b="1"/>
          </a:p>
          <a:p>
            <a:pPr lvl="2">
              <a:lnSpc>
                <a:spcPct val="80000"/>
              </a:lnSpc>
            </a:pPr>
            <a:r>
              <a:rPr lang="en-US" altLang="ar-SA" sz="2000" b="1"/>
              <a:t>Explicitly indicate data flow in or out of a system</a:t>
            </a:r>
          </a:p>
          <a:p>
            <a:pPr lvl="1">
              <a:lnSpc>
                <a:spcPct val="80000"/>
              </a:lnSpc>
            </a:pPr>
            <a:r>
              <a:rPr lang="en-US" altLang="ar-SA" sz="2400" b="1">
                <a:solidFill>
                  <a:srgbClr val="FF0000"/>
                </a:solidFill>
              </a:rPr>
              <a:t>Report generated by current systems </a:t>
            </a:r>
            <a:endParaRPr lang="en-US" altLang="ar-SA" sz="2400" b="1"/>
          </a:p>
          <a:p>
            <a:pPr lvl="2">
              <a:lnSpc>
                <a:spcPct val="80000"/>
              </a:lnSpc>
            </a:pPr>
            <a:r>
              <a:rPr lang="en-US" altLang="ar-SA" sz="2000" b="1"/>
              <a:t>Enables the analyst to work backwards from the report to the data that generated it</a:t>
            </a:r>
          </a:p>
          <a:p>
            <a:pPr lvl="1">
              <a:lnSpc>
                <a:spcPct val="80000"/>
              </a:lnSpc>
            </a:pPr>
            <a:r>
              <a:rPr lang="en-US" altLang="ar-SA" sz="2400" b="1">
                <a:solidFill>
                  <a:srgbClr val="FF0000"/>
                </a:solidFill>
              </a:rPr>
              <a:t>Description of current information system, </a:t>
            </a:r>
            <a:r>
              <a:rPr lang="en-US" altLang="ar-SA" sz="2400" b="1">
                <a:solidFill>
                  <a:schemeClr val="hlink"/>
                </a:solidFill>
              </a:rPr>
              <a:t>how they were designed and how they work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ar-SA" altLang="en-US" sz="1600"/>
              <a:t>6</a:t>
            </a:r>
            <a:r>
              <a:rPr lang="en-US" altLang="en-US" sz="1600"/>
              <a:t>.</a:t>
            </a:r>
            <a:fld id="{7A234CD8-87F6-44FB-AF36-8B490C3960AA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 and Informal system</a:t>
            </a:r>
          </a:p>
        </p:txBody>
      </p:sp>
      <p:sp>
        <p:nvSpPr>
          <p:cNvPr id="390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Formal Systems</a:t>
            </a:r>
            <a:r>
              <a:rPr lang="en-US"/>
              <a:t>: the official way a system works as described in organizational documentation (i.e. work procedure).</a:t>
            </a:r>
          </a:p>
          <a:p>
            <a:r>
              <a:rPr lang="en-US" b="1"/>
              <a:t>Informal Systems</a:t>
            </a:r>
            <a:r>
              <a:rPr lang="en-US"/>
              <a:t>: the way a system actually works (i.e. interviews, observations).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Modern Methods for Determining Requirements</a:t>
            </a:r>
          </a:p>
        </p:txBody>
      </p:sp>
      <p:sp>
        <p:nvSpPr>
          <p:cNvPr id="352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610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ar-SA" sz="2800" b="1">
                <a:solidFill>
                  <a:schemeClr val="hlink"/>
                </a:solidFill>
              </a:rPr>
              <a:t>Joint Application Design (JAD)</a:t>
            </a:r>
          </a:p>
          <a:p>
            <a:pPr lvl="1">
              <a:lnSpc>
                <a:spcPct val="80000"/>
              </a:lnSpc>
            </a:pPr>
            <a:r>
              <a:rPr lang="en-US" altLang="ar-SA" sz="2400" b="1"/>
              <a:t>Brings together key users, managers and systems analysts</a:t>
            </a:r>
          </a:p>
          <a:p>
            <a:pPr lvl="1">
              <a:lnSpc>
                <a:spcPct val="80000"/>
              </a:lnSpc>
            </a:pPr>
            <a:r>
              <a:rPr lang="en-US" altLang="ar-SA" sz="2400" b="1">
                <a:solidFill>
                  <a:srgbClr val="CC00FF"/>
                </a:solidFill>
              </a:rPr>
              <a:t>Purpose:</a:t>
            </a:r>
            <a:r>
              <a:rPr lang="en-US" altLang="ar-SA" sz="2400" b="1"/>
              <a:t> collect system requirements simultaneously from key people</a:t>
            </a:r>
          </a:p>
          <a:p>
            <a:pPr lvl="1">
              <a:lnSpc>
                <a:spcPct val="80000"/>
              </a:lnSpc>
            </a:pPr>
            <a:r>
              <a:rPr lang="en-US" altLang="ar-SA" sz="2400" b="1"/>
              <a:t>Conducted off-site</a:t>
            </a:r>
          </a:p>
          <a:p>
            <a:pPr>
              <a:lnSpc>
                <a:spcPct val="80000"/>
              </a:lnSpc>
            </a:pPr>
            <a:r>
              <a:rPr lang="en-US" altLang="ar-SA" sz="2800" b="1">
                <a:solidFill>
                  <a:schemeClr val="hlink"/>
                </a:solidFill>
              </a:rPr>
              <a:t>Prototyping</a:t>
            </a:r>
            <a:endParaRPr lang="en-US" altLang="ar-SA" sz="2800" b="1"/>
          </a:p>
          <a:p>
            <a:pPr lvl="1">
              <a:lnSpc>
                <a:spcPct val="80000"/>
              </a:lnSpc>
            </a:pPr>
            <a:r>
              <a:rPr lang="en-US" altLang="ar-SA" sz="2400" b="1"/>
              <a:t>Repetitive process</a:t>
            </a:r>
          </a:p>
          <a:p>
            <a:pPr lvl="1">
              <a:lnSpc>
                <a:spcPct val="80000"/>
              </a:lnSpc>
            </a:pPr>
            <a:r>
              <a:rPr lang="en-US" altLang="ar-SA" sz="2400" b="1"/>
              <a:t>Basic version of system is built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Refine understanding of system requirements in concrete terms.</a:t>
            </a:r>
            <a:endParaRPr lang="en-US" altLang="ar-SA" sz="2400" b="1"/>
          </a:p>
          <a:p>
            <a:pPr lvl="1">
              <a:lnSpc>
                <a:spcPct val="80000"/>
              </a:lnSpc>
            </a:pPr>
            <a:r>
              <a:rPr lang="en-US" altLang="ar-SA" sz="2400" b="1"/>
              <a:t>Goal: to develop concrete specifications for ultimate system</a:t>
            </a:r>
          </a:p>
          <a:p>
            <a:pPr>
              <a:lnSpc>
                <a:spcPct val="80000"/>
              </a:lnSpc>
            </a:pPr>
            <a:endParaRPr lang="en-US" altLang="ar-SA" sz="2800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B990E292-5587-4009-9F2B-D36AFC870966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Joint Application Design (JAD)</a:t>
            </a:r>
          </a:p>
        </p:txBody>
      </p:sp>
      <p:sp>
        <p:nvSpPr>
          <p:cNvPr id="353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sz="2400"/>
              <a:t>Intensive group-oriented requirements determination technique.</a:t>
            </a:r>
          </a:p>
          <a:p>
            <a:pPr>
              <a:buClr>
                <a:schemeClr val="accent1"/>
              </a:buClr>
            </a:pPr>
            <a:r>
              <a:rPr lang="en-US" sz="2400"/>
              <a:t>Team members meet in isolation for an extended period of time.</a:t>
            </a:r>
          </a:p>
          <a:p>
            <a:pPr>
              <a:buClr>
                <a:schemeClr val="accent1"/>
              </a:buClr>
            </a:pPr>
            <a:r>
              <a:rPr lang="en-US" sz="2400"/>
              <a:t>Highly focused.</a:t>
            </a:r>
          </a:p>
          <a:p>
            <a:pPr>
              <a:buClr>
                <a:schemeClr val="accent1"/>
              </a:buClr>
            </a:pPr>
            <a:r>
              <a:rPr lang="en-US" sz="2400"/>
              <a:t>Resource intensive.</a:t>
            </a:r>
          </a:p>
          <a:p>
            <a:pPr>
              <a:buClr>
                <a:schemeClr val="accent1"/>
              </a:buClr>
            </a:pPr>
            <a:r>
              <a:rPr lang="en-US" sz="2400"/>
              <a:t>Started by IBM in 1970s.</a:t>
            </a:r>
            <a:endParaRPr lang="en-US" altLang="ar-SA" b="1"/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BF8BFCA1-05A2-4742-8128-5C60F225B101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JAD</a:t>
            </a:r>
          </a:p>
        </p:txBody>
      </p:sp>
      <p:pic>
        <p:nvPicPr>
          <p:cNvPr id="391172" name="Picture 2" descr="FIG06_0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676400"/>
            <a:ext cx="7620000" cy="4495800"/>
          </a:xfrm>
          <a:noFill/>
          <a:ln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Learning Objectives</a:t>
            </a:r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/>
              <a:t>Describe options for </a:t>
            </a:r>
            <a:r>
              <a:rPr lang="en-US" altLang="ar-SA" sz="2800" b="1">
                <a:solidFill>
                  <a:srgbClr val="FF0000"/>
                </a:solidFill>
              </a:rPr>
              <a:t>designing and conducting interviews</a:t>
            </a:r>
            <a:r>
              <a:rPr lang="en-US" altLang="ar-SA" sz="2800" b="1"/>
              <a:t> and </a:t>
            </a:r>
            <a:r>
              <a:rPr lang="en-US" altLang="ar-SA" sz="2800" b="1">
                <a:solidFill>
                  <a:srgbClr val="FF0000"/>
                </a:solidFill>
              </a:rPr>
              <a:t>develop a plan</a:t>
            </a:r>
            <a:r>
              <a:rPr lang="en-US" altLang="ar-SA" sz="2800" b="1"/>
              <a:t> for conducting an interview to determine system requirements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>
                <a:solidFill>
                  <a:srgbClr val="FF0000"/>
                </a:solidFill>
              </a:rPr>
              <a:t>Design, distribute, and analyze</a:t>
            </a:r>
            <a:r>
              <a:rPr lang="en-US" altLang="ar-SA" sz="2800" b="1"/>
              <a:t> questionnaires to determine system requirements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/>
              <a:t>Explain </a:t>
            </a:r>
            <a:r>
              <a:rPr lang="en-US" altLang="ar-SA" sz="2800" b="1">
                <a:solidFill>
                  <a:srgbClr val="FF0000"/>
                </a:solidFill>
              </a:rPr>
              <a:t>advantages</a:t>
            </a:r>
            <a:r>
              <a:rPr lang="en-US" altLang="ar-SA" sz="2800" b="1"/>
              <a:t> and pitfalls of observing workers and analyzing business documents to determine requirements</a:t>
            </a:r>
            <a:endParaRPr lang="en-US" altLang="ar-SA" sz="2800"/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D5DA04EE-A0D3-4D69-B5A0-E387223A39B1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JAD</a:t>
            </a:r>
          </a:p>
        </p:txBody>
      </p:sp>
      <p:sp>
        <p:nvSpPr>
          <p:cNvPr id="392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JAD Participants: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Session Leader</a:t>
            </a:r>
            <a:r>
              <a:rPr lang="en-US" sz="2000"/>
              <a:t>: facilitates group process.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Users: </a:t>
            </a:r>
            <a:r>
              <a:rPr lang="en-US" sz="2000"/>
              <a:t>active, speaking participants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Managers</a:t>
            </a:r>
            <a:r>
              <a:rPr lang="en-US" sz="2000"/>
              <a:t>: active, speaking participants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Sponsor</a:t>
            </a:r>
            <a:r>
              <a:rPr lang="en-US" sz="2000"/>
              <a:t>: high-level champion, limited participation.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Systems Analysts</a:t>
            </a:r>
            <a:r>
              <a:rPr lang="en-US" sz="2000"/>
              <a:t>: should mostly listen.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Scribe</a:t>
            </a:r>
            <a:r>
              <a:rPr lang="en-US" sz="2000"/>
              <a:t>: record session activities.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IS Staff</a:t>
            </a:r>
            <a:r>
              <a:rPr lang="en-US" sz="2000"/>
              <a:t>: should mostly listen.</a:t>
            </a:r>
          </a:p>
          <a:p>
            <a:pPr>
              <a:lnSpc>
                <a:spcPct val="90000"/>
              </a:lnSpc>
            </a:pPr>
            <a:r>
              <a:rPr lang="en-US" sz="2400"/>
              <a:t>End Result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Documentation detailing existing system.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Features of proposed system.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Joint Application Design (JAD)</a:t>
            </a:r>
          </a:p>
        </p:txBody>
      </p:sp>
      <p:sp>
        <p:nvSpPr>
          <p:cNvPr id="354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b="1"/>
              <a:t>CASE Tools During JAD</a:t>
            </a:r>
          </a:p>
          <a:p>
            <a:pPr lvl="1"/>
            <a:r>
              <a:rPr lang="en-US" altLang="ar-SA" b="1"/>
              <a:t>Upper CASE tools are used </a:t>
            </a:r>
          </a:p>
          <a:p>
            <a:pPr lvl="1"/>
            <a:r>
              <a:rPr lang="en-US" altLang="ar-SA" b="1"/>
              <a:t>Enables analysts to enter system models directly into CASE during the JAD session</a:t>
            </a:r>
          </a:p>
          <a:p>
            <a:pPr lvl="1"/>
            <a:r>
              <a:rPr lang="en-US" altLang="ar-SA" b="1"/>
              <a:t>Screen designs and prototyping can be done during JAD and shown to users</a:t>
            </a:r>
          </a:p>
          <a:p>
            <a:pPr lvl="1">
              <a:buFont typeface="Wingdings" pitchFamily="2" charset="2"/>
              <a:buNone/>
            </a:pPr>
            <a:r>
              <a:rPr lang="en-US" altLang="ar-SA" b="1"/>
              <a:t>		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F51129B0-03A1-4DCF-93C3-C0AD8BDB07AF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Joint Application Design (JAD)</a:t>
            </a:r>
          </a:p>
        </p:txBody>
      </p:sp>
      <p:sp>
        <p:nvSpPr>
          <p:cNvPr id="355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800" b="1"/>
              <a:t>Supporting JAD with GSS</a:t>
            </a:r>
          </a:p>
          <a:p>
            <a:pPr lvl="1"/>
            <a:r>
              <a:rPr lang="en-US" altLang="ar-SA" sz="2400" b="1"/>
              <a:t>Group support systems (GSS) can be used to enable more participation by group members in JAD</a:t>
            </a:r>
          </a:p>
          <a:p>
            <a:pPr lvl="1"/>
            <a:r>
              <a:rPr lang="en-US" sz="2400" b="1"/>
              <a:t>Facilitate sharing of ideas and voicing of opinions about system requirements.</a:t>
            </a:r>
            <a:endParaRPr lang="en-US" altLang="ar-SA" sz="2400" b="1"/>
          </a:p>
          <a:p>
            <a:pPr lvl="1"/>
            <a:r>
              <a:rPr lang="en-US" altLang="ar-SA" sz="2400" b="1"/>
              <a:t>Members </a:t>
            </a:r>
            <a:r>
              <a:rPr lang="en-US" altLang="ar-SA" sz="2400" b="1">
                <a:solidFill>
                  <a:srgbClr val="FF0000"/>
                </a:solidFill>
              </a:rPr>
              <a:t>type</a:t>
            </a:r>
            <a:r>
              <a:rPr lang="en-US" altLang="ar-SA" sz="2400" b="1"/>
              <a:t> their answers into the computer</a:t>
            </a:r>
          </a:p>
          <a:p>
            <a:pPr lvl="1"/>
            <a:r>
              <a:rPr lang="en-US" altLang="ar-SA" sz="2400" b="1"/>
              <a:t>All members of the group see what other members have been typing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ECF6033D-014C-4439-83B1-EFABD195C120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Prototyping</a:t>
            </a:r>
          </a:p>
        </p:txBody>
      </p:sp>
      <p:sp>
        <p:nvSpPr>
          <p:cNvPr id="356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Quickly converts requirements to working version of system.</a:t>
            </a:r>
          </a:p>
          <a:p>
            <a:pPr>
              <a:lnSpc>
                <a:spcPct val="90000"/>
              </a:lnSpc>
            </a:pPr>
            <a:r>
              <a:rPr lang="en-US" sz="2800"/>
              <a:t>Once the user sees requirements converted to system, will ask for modifications or will generate additional requests.</a:t>
            </a:r>
            <a:endParaRPr lang="en-US" altLang="ar-SA" sz="2400" b="1"/>
          </a:p>
          <a:p>
            <a:pPr>
              <a:lnSpc>
                <a:spcPct val="90000"/>
              </a:lnSpc>
            </a:pPr>
            <a:r>
              <a:rPr lang="en-US" altLang="ar-SA" sz="2400" b="1"/>
              <a:t>Most useful when:</a:t>
            </a:r>
          </a:p>
          <a:p>
            <a:pPr lvl="1">
              <a:lnSpc>
                <a:spcPct val="90000"/>
              </a:lnSpc>
            </a:pPr>
            <a:r>
              <a:rPr lang="en-US" altLang="ar-SA" sz="2000" b="1"/>
              <a:t>User requests are not clear</a:t>
            </a:r>
          </a:p>
          <a:p>
            <a:pPr lvl="1">
              <a:lnSpc>
                <a:spcPct val="90000"/>
              </a:lnSpc>
            </a:pPr>
            <a:r>
              <a:rPr lang="en-US" altLang="ar-SA" sz="2000" b="1"/>
              <a:t>Few users are involved in the system</a:t>
            </a:r>
          </a:p>
          <a:p>
            <a:pPr lvl="1">
              <a:lnSpc>
                <a:spcPct val="90000"/>
              </a:lnSpc>
            </a:pPr>
            <a:r>
              <a:rPr lang="en-US" altLang="ar-SA" sz="2000" b="1"/>
              <a:t>Designs are complex and require concrete form</a:t>
            </a:r>
          </a:p>
          <a:p>
            <a:pPr lvl="1">
              <a:lnSpc>
                <a:spcPct val="90000"/>
              </a:lnSpc>
            </a:pPr>
            <a:r>
              <a:rPr lang="en-US" altLang="ar-SA" sz="2000" b="1"/>
              <a:t>History of communication problems between analysts and users</a:t>
            </a:r>
          </a:p>
          <a:p>
            <a:pPr lvl="1">
              <a:lnSpc>
                <a:spcPct val="90000"/>
              </a:lnSpc>
            </a:pPr>
            <a:r>
              <a:rPr lang="en-US" altLang="ar-SA" sz="2000" b="1"/>
              <a:t>Tools are readily available to build prototype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2E7641EF-8B81-488E-A40A-3DC720EB8691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Prototyping</a:t>
            </a:r>
          </a:p>
        </p:txBody>
      </p:sp>
      <p:sp>
        <p:nvSpPr>
          <p:cNvPr id="357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b="1">
                <a:solidFill>
                  <a:srgbClr val="FF0000"/>
                </a:solidFill>
              </a:rPr>
              <a:t>Drawbacks</a:t>
            </a:r>
            <a:endParaRPr lang="en-US" altLang="ar-SA" b="1"/>
          </a:p>
          <a:p>
            <a:pPr lvl="1"/>
            <a:r>
              <a:rPr lang="en-US" altLang="ar-SA" b="1"/>
              <a:t>Tendency to avoid formal documentation</a:t>
            </a:r>
          </a:p>
          <a:p>
            <a:pPr lvl="1"/>
            <a:r>
              <a:rPr lang="en-US" altLang="ar-SA" b="1"/>
              <a:t>Difficult to adapt to more general user audience</a:t>
            </a:r>
          </a:p>
          <a:p>
            <a:pPr lvl="1"/>
            <a:r>
              <a:rPr lang="en-US" altLang="ar-SA" b="1"/>
              <a:t>Sharing data with other systems is often not considered</a:t>
            </a:r>
          </a:p>
          <a:p>
            <a:pPr lvl="1"/>
            <a:r>
              <a:rPr lang="en-US" altLang="ar-SA" b="1"/>
              <a:t>Systems Development Life Cycle (SDLC) checks are often bypassed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89A456E0-BE9C-4931-9285-DE47144470E5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Business Process Reengineering (BPR)</a:t>
            </a:r>
          </a:p>
        </p:txBody>
      </p:sp>
      <p:sp>
        <p:nvSpPr>
          <p:cNvPr id="358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400" b="1"/>
              <a:t>Search for and implementation of </a:t>
            </a:r>
            <a:r>
              <a:rPr lang="en-US" altLang="ar-SA" sz="2400" b="1">
                <a:solidFill>
                  <a:srgbClr val="FF0000"/>
                </a:solidFill>
              </a:rPr>
              <a:t>radical change</a:t>
            </a:r>
            <a:r>
              <a:rPr lang="en-US" altLang="ar-SA" sz="2400" b="1"/>
              <a:t> in business processes to achieve </a:t>
            </a:r>
            <a:r>
              <a:rPr lang="en-US" altLang="ar-SA" sz="2400" b="1">
                <a:solidFill>
                  <a:srgbClr val="FF0000"/>
                </a:solidFill>
              </a:rPr>
              <a:t>breakthrough improvements</a:t>
            </a:r>
            <a:r>
              <a:rPr lang="en-US" altLang="ar-SA" sz="2400" b="1"/>
              <a:t> in products and services</a:t>
            </a:r>
          </a:p>
          <a:p>
            <a:r>
              <a:rPr lang="en-US" altLang="ar-SA" b="1"/>
              <a:t>Goals</a:t>
            </a:r>
          </a:p>
          <a:p>
            <a:pPr lvl="1"/>
            <a:r>
              <a:rPr lang="en-US" sz="2000"/>
              <a:t>Reorganize complete flow of data in major sections of an organization.</a:t>
            </a:r>
          </a:p>
          <a:p>
            <a:pPr lvl="1"/>
            <a:r>
              <a:rPr lang="en-US" sz="2000"/>
              <a:t>Eliminate unnecessary steps.</a:t>
            </a:r>
          </a:p>
          <a:p>
            <a:pPr lvl="1"/>
            <a:r>
              <a:rPr lang="en-US" sz="2000"/>
              <a:t>Become more responsive to future change.</a:t>
            </a:r>
          </a:p>
          <a:p>
            <a:pPr lvl="1"/>
            <a:r>
              <a:rPr lang="en-US" altLang="ar-SA" sz="2000"/>
              <a:t>Combine steps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440CD0DD-A44C-4CE6-8A87-C8CB782C81B3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Business Process Reengineering (BPR)</a:t>
            </a:r>
          </a:p>
        </p:txBody>
      </p:sp>
      <p:sp>
        <p:nvSpPr>
          <p:cNvPr id="359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ar-SA" sz="2800" b="1"/>
          </a:p>
          <a:p>
            <a:r>
              <a:rPr lang="en-US" altLang="ar-SA" sz="2800" b="1">
                <a:solidFill>
                  <a:srgbClr val="FF0000"/>
                </a:solidFill>
              </a:rPr>
              <a:t>Identification of processes to Reengineer</a:t>
            </a:r>
            <a:endParaRPr lang="en-US" altLang="ar-SA" sz="2800" b="1"/>
          </a:p>
          <a:p>
            <a:pPr lvl="1"/>
            <a:r>
              <a:rPr lang="en-US" altLang="ar-SA" b="1"/>
              <a:t>Key business processes</a:t>
            </a:r>
            <a:endParaRPr lang="en-US" altLang="ar-SA" sz="2400" b="1"/>
          </a:p>
          <a:p>
            <a:pPr lvl="2"/>
            <a:r>
              <a:rPr lang="en-US" altLang="ar-SA" b="1"/>
              <a:t>Set of activities designed to produce specific output for a particular customer or market</a:t>
            </a:r>
          </a:p>
          <a:p>
            <a:pPr lvl="2"/>
            <a:r>
              <a:rPr lang="en-US" altLang="ar-SA" b="1"/>
              <a:t>Focused on customers and outcome</a:t>
            </a:r>
          </a:p>
          <a:p>
            <a:pPr lvl="2"/>
            <a:r>
              <a:rPr lang="en-US" altLang="ar-SA" b="1"/>
              <a:t>Key business process includes all activities of </a:t>
            </a:r>
            <a:r>
              <a:rPr lang="en-US" altLang="ar-SA" b="1">
                <a:solidFill>
                  <a:srgbClr val="CC00FF"/>
                </a:solidFill>
              </a:rPr>
              <a:t>design, build, deliver and support</a:t>
            </a:r>
            <a:r>
              <a:rPr lang="en-US" altLang="ar-SA" b="1"/>
              <a:t> a product.</a:t>
            </a:r>
            <a:endParaRPr lang="en-US" altLang="ar-SA" sz="2000" b="1"/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8E702D31-40DE-4B3F-951B-322696F9374A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ar-SA" sz="3600"/>
              <a:t>Business Process Reengineering (BPR)</a:t>
            </a:r>
          </a:p>
        </p:txBody>
      </p:sp>
      <p:sp>
        <p:nvSpPr>
          <p:cNvPr id="360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800"/>
              <a:t>Identify specific activities that can be </a:t>
            </a:r>
            <a:r>
              <a:rPr lang="en-US" altLang="ar-SA" sz="2800">
                <a:solidFill>
                  <a:srgbClr val="FF0000"/>
                </a:solidFill>
              </a:rPr>
              <a:t>improved</a:t>
            </a:r>
            <a:r>
              <a:rPr lang="en-US" altLang="ar-SA" sz="2800"/>
              <a:t> through BPR, once it have been identified, Information Technology must be applied to </a:t>
            </a:r>
            <a:r>
              <a:rPr lang="en-US" altLang="ar-SA" sz="2800">
                <a:solidFill>
                  <a:srgbClr val="FF0000"/>
                </a:solidFill>
              </a:rPr>
              <a:t>radically improve</a:t>
            </a:r>
            <a:r>
              <a:rPr lang="en-US" altLang="ar-SA" sz="2800"/>
              <a:t> business process.</a:t>
            </a:r>
          </a:p>
          <a:p>
            <a:pPr>
              <a:lnSpc>
                <a:spcPct val="90000"/>
              </a:lnSpc>
            </a:pPr>
            <a:r>
              <a:rPr lang="en-US" altLang="ar-SA" b="1"/>
              <a:t>Disruptive technologies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are technologies that enable the breaking of long-held business rules that inhibit organizations from making radical business changes. (</a:t>
            </a:r>
            <a:r>
              <a:rPr lang="en-US" altLang="ar-SA" sz="2000" b="1">
                <a:solidFill>
                  <a:srgbClr val="FF0000"/>
                </a:solidFill>
              </a:rPr>
              <a:t>decision support tools</a:t>
            </a:r>
            <a:r>
              <a:rPr lang="en-US" altLang="ar-SA" b="1">
                <a:solidFill>
                  <a:srgbClr val="FF0000"/>
                </a:solidFill>
              </a:rPr>
              <a:t>, </a:t>
            </a:r>
            <a:r>
              <a:rPr lang="en-US" altLang="ar-SA" sz="2000" b="1">
                <a:solidFill>
                  <a:srgbClr val="FF0000"/>
                </a:solidFill>
              </a:rPr>
              <a:t>wireless data communication, high performance computing can provide real-time updating</a:t>
            </a:r>
            <a:r>
              <a:rPr lang="en-US" altLang="ar-SA" sz="2000" b="1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ar-SA" b="1"/>
              <a:t>See table 6-6. More Examples.  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DDCCA036-24D0-42A0-95B1-B2EBC30FA3CF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4000"/>
              <a:t>Requirements determining using Agile Methodologies</a:t>
            </a:r>
          </a:p>
        </p:txBody>
      </p:sp>
      <p:sp>
        <p:nvSpPr>
          <p:cNvPr id="361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/>
              <a:t>Continual user involvement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Replace traditional SDLC waterfall with iterative analyze – design – code – test cycle</a:t>
            </a:r>
          </a:p>
          <a:p>
            <a:pPr>
              <a:lnSpc>
                <a:spcPct val="80000"/>
              </a:lnSpc>
            </a:pPr>
            <a:r>
              <a:rPr lang="en-US" sz="1600" b="1"/>
              <a:t>Agile usage-centered design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Focuses on user goals, roles, and tasks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Gather a group of people all stakeholders in one room.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Give everyone a chance to talk about current and new system.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Determine user roles and goals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Determine task needs to be completed to achieve the goal.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Task cards will be grouped together based on similarity.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For each task, list steps that are necessary to complete the step.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Treat each set of tasks to be supported by a single aspect of user interface (partition task)</a:t>
            </a:r>
          </a:p>
          <a:p>
            <a:pPr lvl="1">
              <a:lnSpc>
                <a:spcPct val="80000"/>
              </a:lnSpc>
            </a:pPr>
            <a:r>
              <a:rPr lang="en-US" altLang="ar-SA" sz="1600"/>
              <a:t>Prototype and refine the prototype</a:t>
            </a:r>
            <a:endParaRPr lang="en-US" sz="1600"/>
          </a:p>
          <a:p>
            <a:pPr>
              <a:lnSpc>
                <a:spcPct val="80000"/>
              </a:lnSpc>
            </a:pPr>
            <a:r>
              <a:rPr lang="en-US" sz="1600" b="1"/>
              <a:t>The Planning Game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Based on eXtreme programming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Exploration, steering, commitment</a:t>
            </a:r>
            <a:endParaRPr lang="en-US" altLang="ar-SA" sz="1600"/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7.</a:t>
            </a:r>
            <a:fld id="{0FB3699F-04B7-4054-BC27-7BAFC8B2B19C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Continual User Involvement</a:t>
            </a:r>
          </a:p>
        </p:txBody>
      </p:sp>
      <p:pic>
        <p:nvPicPr>
          <p:cNvPr id="394244" name="Picture 2" descr="FIG06_0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905000"/>
            <a:ext cx="7543800" cy="4343400"/>
          </a:xfrm>
          <a:noFill/>
          <a:ln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Learning Objectives</a:t>
            </a:r>
          </a:p>
        </p:txBody>
      </p:sp>
      <p:sp>
        <p:nvSpPr>
          <p:cNvPr id="339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/>
              <a:t>Explain how computing can provide support for requirements determination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/>
              <a:t>Learn about </a:t>
            </a:r>
            <a:r>
              <a:rPr lang="en-US" altLang="ar-SA" sz="2800" b="1">
                <a:solidFill>
                  <a:srgbClr val="FF0000"/>
                </a:solidFill>
              </a:rPr>
              <a:t>Joint Application Design</a:t>
            </a:r>
            <a:r>
              <a:rPr lang="en-US" altLang="ar-SA" sz="2800" b="1"/>
              <a:t> (JAD)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/>
              <a:t>Use </a:t>
            </a:r>
            <a:r>
              <a:rPr lang="en-US" altLang="ar-SA" sz="2800" b="1">
                <a:solidFill>
                  <a:srgbClr val="FF0000"/>
                </a:solidFill>
              </a:rPr>
              <a:t>prototyping</a:t>
            </a:r>
            <a:r>
              <a:rPr lang="en-US" altLang="ar-SA" sz="2800" b="1"/>
              <a:t> during requirements determination</a:t>
            </a:r>
          </a:p>
          <a:p>
            <a:pPr>
              <a:lnSpc>
                <a:spcPct val="90000"/>
              </a:lnSpc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800" b="1"/>
              <a:t>Select the appropriate methods to elicit system requirements</a:t>
            </a:r>
            <a:endParaRPr lang="en-US" altLang="ar-SA" sz="2800"/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C0A400C1-F787-4A6F-9DF5-C4BBFE356CDC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Agile Usage-Centered Design Steps</a:t>
            </a:r>
          </a:p>
        </p:txBody>
      </p:sp>
      <p:sp>
        <p:nvSpPr>
          <p:cNvPr id="395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Gather group of programmers, analysts, users, testers, facilitator.</a:t>
            </a:r>
          </a:p>
          <a:p>
            <a:pPr>
              <a:lnSpc>
                <a:spcPct val="80000"/>
              </a:lnSpc>
            </a:pPr>
            <a:r>
              <a:rPr lang="en-US" sz="2400"/>
              <a:t>Document complaints of current system.</a:t>
            </a:r>
          </a:p>
          <a:p>
            <a:pPr>
              <a:lnSpc>
                <a:spcPct val="80000"/>
              </a:lnSpc>
            </a:pPr>
            <a:r>
              <a:rPr lang="en-US" sz="2400"/>
              <a:t>Determine important user roles.</a:t>
            </a:r>
          </a:p>
          <a:p>
            <a:pPr>
              <a:lnSpc>
                <a:spcPct val="80000"/>
              </a:lnSpc>
            </a:pPr>
            <a:r>
              <a:rPr lang="en-US" sz="2400"/>
              <a:t>Determine, prioritize, and describe tasks for each user role.</a:t>
            </a:r>
          </a:p>
          <a:p>
            <a:pPr>
              <a:lnSpc>
                <a:spcPct val="80000"/>
              </a:lnSpc>
            </a:pPr>
            <a:r>
              <a:rPr lang="en-US" sz="2400"/>
              <a:t>Group similar tasks into interaction contexts.</a:t>
            </a:r>
          </a:p>
          <a:p>
            <a:pPr>
              <a:lnSpc>
                <a:spcPct val="80000"/>
              </a:lnSpc>
            </a:pPr>
            <a:r>
              <a:rPr lang="en-US" sz="2400"/>
              <a:t>Associate each interaction context with a user interface for the system, and prototype the interaction context.</a:t>
            </a:r>
          </a:p>
          <a:p>
            <a:pPr>
              <a:lnSpc>
                <a:spcPct val="80000"/>
              </a:lnSpc>
            </a:pPr>
            <a:r>
              <a:rPr lang="en-US" sz="2400"/>
              <a:t>Step through and modify the prototype.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Planning Game from eXtreme Programming</a:t>
            </a:r>
          </a:p>
        </p:txBody>
      </p:sp>
      <p:pic>
        <p:nvPicPr>
          <p:cNvPr id="396292" name="Picture 2" descr="FIG06_0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905000"/>
            <a:ext cx="7658100" cy="4343400"/>
          </a:xfrm>
          <a:noFill/>
          <a:ln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4000"/>
              <a:t>Requirements determining using Agile Methodologies</a:t>
            </a:r>
          </a:p>
        </p:txBody>
      </p:sp>
      <p:sp>
        <p:nvSpPr>
          <p:cNvPr id="362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400"/>
              <a:t>The planning game from extreme programming: (phases)</a:t>
            </a:r>
          </a:p>
          <a:p>
            <a:pPr lvl="1">
              <a:lnSpc>
                <a:spcPct val="90000"/>
              </a:lnSpc>
            </a:pPr>
            <a:r>
              <a:rPr lang="en-US" altLang="ar-SA" sz="2000"/>
              <a:t>Exploration, business create story cards, development with an estimation of how long it would take to implement.</a:t>
            </a:r>
          </a:p>
          <a:p>
            <a:pPr lvl="1">
              <a:lnSpc>
                <a:spcPct val="90000"/>
              </a:lnSpc>
            </a:pPr>
            <a:r>
              <a:rPr lang="en-US" altLang="ar-SA" sz="2000"/>
              <a:t>Commitment,  sort the story cards and split them to essential, not essential, and nice to have.</a:t>
            </a:r>
          </a:p>
          <a:p>
            <a:pPr lvl="1">
              <a:lnSpc>
                <a:spcPct val="90000"/>
              </a:lnSpc>
            </a:pPr>
            <a:r>
              <a:rPr lang="en-US" altLang="ar-SA" sz="2000"/>
              <a:t>Steering, to see how the development process is progressing.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ar-SA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ar-SA" sz="2400"/>
              <a:t>  The planning game is followed by iteration planning game, played by programmers.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ar-SA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ar-SA" sz="2400"/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7.</a:t>
            </a:r>
            <a:fld id="{8D77F41E-B87F-4247-B002-970363A0C6DF}" type="slidenum">
              <a:rPr lang="ar-SA" altLang="en-US" sz="1600">
                <a:cs typeface="Arial" charset="0"/>
              </a:rPr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Performing Requirements Determination</a:t>
            </a:r>
          </a:p>
        </p:txBody>
      </p:sp>
      <p:pic>
        <p:nvPicPr>
          <p:cNvPr id="389124" name="Picture 3" descr="FIG06_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905000"/>
            <a:ext cx="7315200" cy="4114800"/>
          </a:xfrm>
          <a:noFill/>
          <a:ln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Performing Requirements Determination	</a:t>
            </a:r>
          </a:p>
        </p:txBody>
      </p:sp>
      <p:sp>
        <p:nvSpPr>
          <p:cNvPr id="340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b="1"/>
              <a:t>Gather information on what system should do from many sources</a:t>
            </a:r>
          </a:p>
          <a:p>
            <a:pPr lvl="1"/>
            <a:r>
              <a:rPr lang="en-US" altLang="ar-SA" b="1"/>
              <a:t>Users</a:t>
            </a:r>
          </a:p>
          <a:p>
            <a:pPr lvl="1"/>
            <a:r>
              <a:rPr lang="en-US" altLang="ar-SA" b="1"/>
              <a:t>Reports</a:t>
            </a:r>
          </a:p>
          <a:p>
            <a:pPr lvl="1"/>
            <a:r>
              <a:rPr lang="en-US" altLang="ar-SA" b="1"/>
              <a:t>Forms</a:t>
            </a:r>
          </a:p>
          <a:p>
            <a:pPr lvl="1"/>
            <a:r>
              <a:rPr lang="en-US" altLang="ar-SA" b="1"/>
              <a:t>Procedures</a:t>
            </a:r>
          </a:p>
          <a:p>
            <a:pPr lvl="1">
              <a:buFont typeface="Wingdings" pitchFamily="2" charset="2"/>
              <a:buNone/>
            </a:pPr>
            <a:endParaRPr lang="en-US" altLang="en-US" b="1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ar-SA" altLang="en-US" sz="1600"/>
              <a:t>6</a:t>
            </a:r>
            <a:r>
              <a:rPr lang="en-US" altLang="en-US" sz="1600"/>
              <a:t>.</a:t>
            </a:r>
            <a:fld id="{1C185D46-754E-4F7E-960F-40E0E060E45B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Performing Requirements Determination	</a:t>
            </a:r>
          </a:p>
        </p:txBody>
      </p:sp>
      <p:sp>
        <p:nvSpPr>
          <p:cNvPr id="342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altLang="ar-SA" sz="2800" b="1">
                <a:solidFill>
                  <a:srgbClr val="FF0000"/>
                </a:solidFill>
              </a:rPr>
              <a:t>Characteristics for gathering requirements</a:t>
            </a:r>
            <a:endParaRPr lang="en-US" altLang="ar-SA" sz="2800" b="1"/>
          </a:p>
          <a:p>
            <a:pPr lvl="1"/>
            <a:r>
              <a:rPr lang="en-US" altLang="ar-SA" sz="2400" b="1"/>
              <a:t>Impertinence	</a:t>
            </a:r>
          </a:p>
          <a:p>
            <a:pPr lvl="2"/>
            <a:r>
              <a:rPr lang="en-US" altLang="ar-SA" b="1"/>
              <a:t>Question everything</a:t>
            </a:r>
          </a:p>
          <a:p>
            <a:pPr lvl="1"/>
            <a:r>
              <a:rPr lang="en-US" altLang="ar-SA" sz="2400" b="1"/>
              <a:t>Impartiality</a:t>
            </a:r>
          </a:p>
          <a:p>
            <a:pPr lvl="2"/>
            <a:r>
              <a:rPr lang="en-US" altLang="ar-SA" b="1"/>
              <a:t>Find the best organizational solution</a:t>
            </a:r>
          </a:p>
          <a:p>
            <a:pPr lvl="1"/>
            <a:r>
              <a:rPr lang="en-US" altLang="ar-SA" sz="2400" b="1"/>
              <a:t>Relaxation of constraints, assume anything is possible</a:t>
            </a:r>
          </a:p>
          <a:p>
            <a:pPr lvl="1"/>
            <a:r>
              <a:rPr lang="en-US" altLang="ar-SA" sz="2400" b="1"/>
              <a:t>Attention to detail, every fact must fit with every other fact</a:t>
            </a:r>
          </a:p>
          <a:p>
            <a:pPr lvl="1"/>
            <a:r>
              <a:rPr lang="en-US" altLang="ar-SA" sz="2400" b="1"/>
              <a:t>Reframing</a:t>
            </a:r>
          </a:p>
          <a:p>
            <a:pPr lvl="2"/>
            <a:r>
              <a:rPr lang="en-US" altLang="ar-SA" b="1"/>
              <a:t>View the organization in new ways</a:t>
            </a:r>
            <a:r>
              <a:rPr lang="en-US" altLang="ar-SA" sz="2000"/>
              <a:t>, </a:t>
            </a: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F93883C1-5BC7-4041-A465-F162785729D9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Deliverables and Outcomes</a:t>
            </a:r>
          </a:p>
        </p:txBody>
      </p:sp>
      <p:sp>
        <p:nvSpPr>
          <p:cNvPr id="343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ar-SA" sz="1600" b="1">
                <a:solidFill>
                  <a:srgbClr val="FF0000"/>
                </a:solidFill>
              </a:rPr>
              <a:t>Types of deliverables</a:t>
            </a:r>
            <a:r>
              <a:rPr lang="en-US" altLang="ar-SA" sz="1600" b="1"/>
              <a:t>: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From interviews and observations - interview transcript observation notes, meeting minutes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From existing written documents - mission and strategy statements, business forms, procedure manuals, job descriptions, training manuals, system documentation, flowcharts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From computerized sources – Joint Application Design session results, CASE repositories, reports from existing systems, displays and reports from system prototype.</a:t>
            </a:r>
          </a:p>
          <a:p>
            <a:pPr lvl="1">
              <a:lnSpc>
                <a:spcPct val="80000"/>
              </a:lnSpc>
            </a:pPr>
            <a:endParaRPr lang="en-US" altLang="ar-SA" sz="1400" b="1"/>
          </a:p>
          <a:p>
            <a:pPr lvl="1">
              <a:lnSpc>
                <a:spcPct val="80000"/>
              </a:lnSpc>
            </a:pPr>
            <a:r>
              <a:rPr lang="en-US" altLang="ar-SA" sz="1400" b="1"/>
              <a:t>Information collected from users</a:t>
            </a:r>
          </a:p>
          <a:p>
            <a:pPr lvl="1">
              <a:lnSpc>
                <a:spcPct val="80000"/>
              </a:lnSpc>
            </a:pPr>
            <a:r>
              <a:rPr lang="en-US" altLang="ar-SA" sz="1400" b="1"/>
              <a:t>Existing documents and files</a:t>
            </a:r>
          </a:p>
          <a:p>
            <a:pPr lvl="1">
              <a:lnSpc>
                <a:spcPct val="80000"/>
              </a:lnSpc>
            </a:pPr>
            <a:r>
              <a:rPr lang="en-US" altLang="ar-SA" sz="1400" b="1"/>
              <a:t>Computer-based information</a:t>
            </a:r>
          </a:p>
          <a:p>
            <a:pPr lvl="1">
              <a:lnSpc>
                <a:spcPct val="80000"/>
              </a:lnSpc>
            </a:pPr>
            <a:r>
              <a:rPr lang="en-US" altLang="ar-SA" sz="1400" b="1"/>
              <a:t>Understanding of organizational components</a:t>
            </a:r>
          </a:p>
          <a:p>
            <a:pPr lvl="2">
              <a:lnSpc>
                <a:spcPct val="80000"/>
              </a:lnSpc>
            </a:pPr>
            <a:r>
              <a:rPr lang="en-US" altLang="ar-SA" sz="1400" b="1"/>
              <a:t>Business objective</a:t>
            </a:r>
          </a:p>
          <a:p>
            <a:pPr lvl="2">
              <a:lnSpc>
                <a:spcPct val="80000"/>
              </a:lnSpc>
            </a:pPr>
            <a:r>
              <a:rPr lang="en-US" altLang="ar-SA" sz="1400" b="1"/>
              <a:t>Information needs</a:t>
            </a:r>
          </a:p>
          <a:p>
            <a:pPr lvl="2">
              <a:lnSpc>
                <a:spcPct val="80000"/>
              </a:lnSpc>
            </a:pPr>
            <a:r>
              <a:rPr lang="en-US" altLang="ar-SA" sz="1400" b="1"/>
              <a:t>Rules of data processing</a:t>
            </a:r>
          </a:p>
          <a:p>
            <a:pPr lvl="2">
              <a:lnSpc>
                <a:spcPct val="80000"/>
              </a:lnSpc>
            </a:pPr>
            <a:r>
              <a:rPr lang="en-US" altLang="ar-SA" sz="1400" b="1"/>
              <a:t>Key events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8F029200-B211-4A72-B096-E2648B510ED0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Traditional Methods for Determining Requirements</a:t>
            </a:r>
          </a:p>
        </p:txBody>
      </p:sp>
      <p:sp>
        <p:nvSpPr>
          <p:cNvPr id="344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800" b="1">
                <a:solidFill>
                  <a:srgbClr val="FF0000"/>
                </a:solidFill>
              </a:rPr>
              <a:t>Interviewing and Listening</a:t>
            </a:r>
            <a:endParaRPr lang="en-US" altLang="ar-SA" sz="2800" b="1"/>
          </a:p>
          <a:p>
            <a:pPr lvl="1"/>
            <a:r>
              <a:rPr lang="en-US" altLang="ar-SA" sz="2400" b="1"/>
              <a:t>Gather facts, opinions and speculations</a:t>
            </a:r>
          </a:p>
          <a:p>
            <a:pPr lvl="1"/>
            <a:r>
              <a:rPr lang="en-US" altLang="ar-SA" sz="2400" b="1"/>
              <a:t>Observe body language and emotions</a:t>
            </a:r>
          </a:p>
          <a:p>
            <a:pPr lvl="1"/>
            <a:r>
              <a:rPr lang="en-US" altLang="ar-SA" sz="2400" b="1"/>
              <a:t>Guidelines</a:t>
            </a:r>
          </a:p>
          <a:p>
            <a:pPr lvl="2"/>
            <a:r>
              <a:rPr lang="en-US" altLang="ar-SA" b="1"/>
              <a:t>Plan</a:t>
            </a:r>
          </a:p>
          <a:p>
            <a:pPr lvl="3"/>
            <a:r>
              <a:rPr lang="en-US" altLang="ar-SA" sz="2400" b="1"/>
              <a:t>Checklist</a:t>
            </a:r>
          </a:p>
          <a:p>
            <a:pPr lvl="3"/>
            <a:r>
              <a:rPr lang="en-US" altLang="ar-SA" sz="2400" b="1"/>
              <a:t>Appointment</a:t>
            </a:r>
          </a:p>
          <a:p>
            <a:pPr lvl="2"/>
            <a:r>
              <a:rPr lang="en-US" altLang="ar-SA" b="1"/>
              <a:t>Be neutral</a:t>
            </a:r>
          </a:p>
          <a:p>
            <a:pPr lvl="2"/>
            <a:r>
              <a:rPr lang="en-US" altLang="ar-SA" b="1"/>
              <a:t>Listen</a:t>
            </a:r>
          </a:p>
          <a:p>
            <a:pPr lvl="2"/>
            <a:r>
              <a:rPr lang="en-US" altLang="ar-SA" b="1"/>
              <a:t>Seek a diverse view</a:t>
            </a:r>
            <a:endParaRPr lang="en-US" altLang="ar-SA" sz="2000" b="1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6ABC561A-B83E-4920-A206-B02CD59C8239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Traditional Methods for Determining Requirements</a:t>
            </a:r>
          </a:p>
        </p:txBody>
      </p:sp>
      <p:sp>
        <p:nvSpPr>
          <p:cNvPr id="345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800" b="1"/>
              <a:t>Interviewing (Continued)</a:t>
            </a:r>
          </a:p>
          <a:p>
            <a:pPr lvl="1">
              <a:lnSpc>
                <a:spcPct val="90000"/>
              </a:lnSpc>
            </a:pPr>
            <a:r>
              <a:rPr lang="en-US" altLang="ar-SA" sz="2400" b="1">
                <a:solidFill>
                  <a:srgbClr val="FF0000"/>
                </a:solidFill>
              </a:rPr>
              <a:t>Interview Questions</a:t>
            </a:r>
            <a:endParaRPr lang="en-US" altLang="ar-SA" sz="2400" b="1"/>
          </a:p>
          <a:p>
            <a:pPr lvl="2">
              <a:lnSpc>
                <a:spcPct val="90000"/>
              </a:lnSpc>
            </a:pPr>
            <a:r>
              <a:rPr lang="en-US" altLang="ar-SA" sz="2000" b="1"/>
              <a:t>Open-Ended</a:t>
            </a:r>
          </a:p>
          <a:p>
            <a:pPr lvl="3">
              <a:lnSpc>
                <a:spcPct val="90000"/>
              </a:lnSpc>
            </a:pPr>
            <a:r>
              <a:rPr lang="en-US" altLang="ar-SA" sz="1800" b="1"/>
              <a:t>No pre-specified answers</a:t>
            </a:r>
          </a:p>
          <a:p>
            <a:pPr lvl="2">
              <a:lnSpc>
                <a:spcPct val="90000"/>
              </a:lnSpc>
            </a:pPr>
            <a:r>
              <a:rPr lang="en-US" altLang="ar-SA" sz="2000" b="1"/>
              <a:t>Close-Ended</a:t>
            </a:r>
          </a:p>
          <a:p>
            <a:pPr lvl="3">
              <a:lnSpc>
                <a:spcPct val="90000"/>
              </a:lnSpc>
            </a:pPr>
            <a:r>
              <a:rPr lang="en-US" altLang="ar-SA" sz="1800" b="1"/>
              <a:t>Respondent is asked to choose from a set of specified responses</a:t>
            </a:r>
          </a:p>
          <a:p>
            <a:pPr lvl="1">
              <a:lnSpc>
                <a:spcPct val="90000"/>
              </a:lnSpc>
            </a:pPr>
            <a:r>
              <a:rPr lang="en-US" altLang="ar-SA" sz="2400" b="1">
                <a:solidFill>
                  <a:srgbClr val="FF0000"/>
                </a:solidFill>
              </a:rPr>
              <a:t>Additional Guidelines</a:t>
            </a:r>
            <a:endParaRPr lang="en-US" altLang="ar-SA" sz="2400" b="1"/>
          </a:p>
          <a:p>
            <a:pPr lvl="2">
              <a:lnSpc>
                <a:spcPct val="90000"/>
              </a:lnSpc>
            </a:pPr>
            <a:r>
              <a:rPr lang="en-US" altLang="ar-SA" sz="2000" b="1"/>
              <a:t>Do not phrase questions in ways that imply a wrong or right answer</a:t>
            </a:r>
          </a:p>
          <a:p>
            <a:pPr lvl="2">
              <a:lnSpc>
                <a:spcPct val="90000"/>
              </a:lnSpc>
            </a:pPr>
            <a:r>
              <a:rPr lang="en-US" altLang="ar-SA" sz="2000" b="1"/>
              <a:t>Listen very carefully to what is being said</a:t>
            </a:r>
          </a:p>
          <a:p>
            <a:pPr lvl="2">
              <a:lnSpc>
                <a:spcPct val="90000"/>
              </a:lnSpc>
            </a:pPr>
            <a:r>
              <a:rPr lang="en-US" altLang="ar-SA" sz="2000" b="1"/>
              <a:t>Type up notes within 48 hours</a:t>
            </a:r>
          </a:p>
          <a:p>
            <a:pPr lvl="2">
              <a:lnSpc>
                <a:spcPct val="90000"/>
              </a:lnSpc>
            </a:pPr>
            <a:r>
              <a:rPr lang="en-US" altLang="ar-SA" sz="2000" b="1"/>
              <a:t>Do not set expectations about the new system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6.</a:t>
            </a:r>
            <a:fld id="{B1812CA1-2520-4CD0-B929-E49FCD976426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sad">
  <a:themeElements>
    <a:clrScheme name="">
      <a:dk1>
        <a:srgbClr val="3410A6"/>
      </a:dk1>
      <a:lt1>
        <a:srgbClr val="DCC4A4"/>
      </a:lt1>
      <a:dk2>
        <a:srgbClr val="990000"/>
      </a:dk2>
      <a:lt2>
        <a:srgbClr val="B7C1EB"/>
      </a:lt2>
      <a:accent1>
        <a:srgbClr val="ECD882"/>
      </a:accent1>
      <a:accent2>
        <a:srgbClr val="B2B2B2"/>
      </a:accent2>
      <a:accent3>
        <a:srgbClr val="EBDECF"/>
      </a:accent3>
      <a:accent4>
        <a:srgbClr val="2B0C8D"/>
      </a:accent4>
      <a:accent5>
        <a:srgbClr val="F4E9C1"/>
      </a:accent5>
      <a:accent6>
        <a:srgbClr val="A1A1A1"/>
      </a:accent6>
      <a:hlink>
        <a:srgbClr val="0D27E7"/>
      </a:hlink>
      <a:folHlink>
        <a:srgbClr val="6D92F9"/>
      </a:folHlink>
    </a:clrScheme>
    <a:fontScheme name="ms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a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9">
        <a:dk1>
          <a:srgbClr val="0E8CBE"/>
        </a:dk1>
        <a:lt1>
          <a:srgbClr val="CFAE83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4D3C1"/>
        </a:accent3>
        <a:accent4>
          <a:srgbClr val="0A77A2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10">
        <a:dk1>
          <a:srgbClr val="3410A6"/>
        </a:dk1>
        <a:lt1>
          <a:srgbClr val="DCC4A4"/>
        </a:lt1>
        <a:dk2>
          <a:srgbClr val="003300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BDECF"/>
        </a:accent3>
        <a:accent4>
          <a:srgbClr val="2B0C8D"/>
        </a:accent4>
        <a:accent5>
          <a:srgbClr val="F4E9C1"/>
        </a:accent5>
        <a:accent6>
          <a:srgbClr val="A1A1A1"/>
        </a:accent6>
        <a:hlink>
          <a:srgbClr val="0D27E7"/>
        </a:hlink>
        <a:folHlink>
          <a:srgbClr val="6D92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Data\Microsoft\Templates\msad.pot</Template>
  <TotalTime>2280</TotalTime>
  <Words>1651</Words>
  <Application>Microsoft PowerPoint</Application>
  <PresentationFormat>On-screen Show (4:3)</PresentationFormat>
  <Paragraphs>321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msad</vt:lpstr>
      <vt:lpstr>Modern Systems Analysis and Design Fifth Edition     </vt:lpstr>
      <vt:lpstr>Learning Objectives</vt:lpstr>
      <vt:lpstr>Learning Objectives</vt:lpstr>
      <vt:lpstr>Performing Requirements Determination</vt:lpstr>
      <vt:lpstr>Performing Requirements Determination </vt:lpstr>
      <vt:lpstr>Performing Requirements Determination </vt:lpstr>
      <vt:lpstr>Deliverables and Outcomes</vt:lpstr>
      <vt:lpstr>Traditional Methods for Determining Requirements</vt:lpstr>
      <vt:lpstr>Traditional Methods for Determining Requirements</vt:lpstr>
      <vt:lpstr>Traditional Methods for Determining Requirements</vt:lpstr>
      <vt:lpstr>Traditional Methods for Determining Requirements</vt:lpstr>
      <vt:lpstr>Traditional Methods for Determining Requirements</vt:lpstr>
      <vt:lpstr>Traditional Methods for Determining Requirements</vt:lpstr>
      <vt:lpstr>Analyzing Procedures and Other Documents</vt:lpstr>
      <vt:lpstr>Analyzing Procedures and Other Documents</vt:lpstr>
      <vt:lpstr>Forma and Informal system</vt:lpstr>
      <vt:lpstr>Modern Methods for Determining Requirements</vt:lpstr>
      <vt:lpstr>Joint Application Design (JAD)</vt:lpstr>
      <vt:lpstr>JAD</vt:lpstr>
      <vt:lpstr>JAD</vt:lpstr>
      <vt:lpstr>Joint Application Design (JAD)</vt:lpstr>
      <vt:lpstr>Joint Application Design (JAD)</vt:lpstr>
      <vt:lpstr>Prototyping</vt:lpstr>
      <vt:lpstr>Prototyping</vt:lpstr>
      <vt:lpstr>Business Process Reengineering (BPR)</vt:lpstr>
      <vt:lpstr>Business Process Reengineering (BPR)</vt:lpstr>
      <vt:lpstr>Business Process Reengineering (BPR)</vt:lpstr>
      <vt:lpstr>Requirements determining using Agile Methodologies</vt:lpstr>
      <vt:lpstr>Continual User Involvement</vt:lpstr>
      <vt:lpstr>Agile Usage-Centered Design Steps</vt:lpstr>
      <vt:lpstr>The Planning Game from eXtreme Programming</vt:lpstr>
      <vt:lpstr>Requirements determining using Agile Methodologies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Systems Analysis and Design  Joey F. George  Jeffrey A. Hoffer  Joseph S. Valacich</dc:title>
  <dc:creator>John Russo</dc:creator>
  <cp:lastModifiedBy>USER</cp:lastModifiedBy>
  <cp:revision>88</cp:revision>
  <cp:lastPrinted>1601-01-01T00:00:00Z</cp:lastPrinted>
  <dcterms:created xsi:type="dcterms:W3CDTF">2000-04-11T00:26:26Z</dcterms:created>
  <dcterms:modified xsi:type="dcterms:W3CDTF">2019-03-27T06:40:43Z</dcterms:modified>
</cp:coreProperties>
</file>