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97" r:id="rId2"/>
    <p:sldId id="257" r:id="rId3"/>
    <p:sldId id="290" r:id="rId4"/>
    <p:sldId id="291" r:id="rId5"/>
    <p:sldId id="292" r:id="rId6"/>
    <p:sldId id="293" r:id="rId7"/>
    <p:sldId id="294" r:id="rId8"/>
    <p:sldId id="295" r:id="rId9"/>
    <p:sldId id="296" r:id="rId10"/>
    <p:sldId id="298" r:id="rId11"/>
    <p:sldId id="300" r:id="rId12"/>
    <p:sldId id="301" r:id="rId13"/>
    <p:sldId id="302" r:id="rId14"/>
    <p:sldId id="303" r:id="rId15"/>
    <p:sldId id="325" r:id="rId16"/>
    <p:sldId id="305" r:id="rId17"/>
    <p:sldId id="326" r:id="rId18"/>
    <p:sldId id="307" r:id="rId19"/>
    <p:sldId id="308" r:id="rId20"/>
    <p:sldId id="309" r:id="rId21"/>
    <p:sldId id="310" r:id="rId22"/>
    <p:sldId id="258" r:id="rId23"/>
    <p:sldId id="259" r:id="rId24"/>
    <p:sldId id="260" r:id="rId25"/>
    <p:sldId id="261" r:id="rId26"/>
    <p:sldId id="328" r:id="rId27"/>
    <p:sldId id="332" r:id="rId28"/>
    <p:sldId id="333" r:id="rId29"/>
    <p:sldId id="334" r:id="rId30"/>
    <p:sldId id="335" r:id="rId31"/>
    <p:sldId id="336" r:id="rId32"/>
    <p:sldId id="337" r:id="rId33"/>
    <p:sldId id="338" r:id="rId34"/>
    <p:sldId id="341" r:id="rId35"/>
    <p:sldId id="342" r:id="rId36"/>
    <p:sldId id="343" r:id="rId37"/>
    <p:sldId id="344" r:id="rId38"/>
    <p:sldId id="363" r:id="rId39"/>
    <p:sldId id="348" r:id="rId40"/>
    <p:sldId id="349" r:id="rId41"/>
    <p:sldId id="350" r:id="rId42"/>
    <p:sldId id="351" r:id="rId43"/>
    <p:sldId id="352" r:id="rId44"/>
    <p:sldId id="353" r:id="rId45"/>
    <p:sldId id="354" r:id="rId46"/>
    <p:sldId id="355" r:id="rId47"/>
    <p:sldId id="356" r:id="rId48"/>
    <p:sldId id="357" r:id="rId49"/>
    <p:sldId id="358" r:id="rId50"/>
    <p:sldId id="360" r:id="rId51"/>
    <p:sldId id="361" r:id="rId52"/>
    <p:sldId id="362" r:id="rId53"/>
    <p:sldId id="275" r:id="rId54"/>
    <p:sldId id="276" r:id="rId55"/>
    <p:sldId id="277" r:id="rId56"/>
    <p:sldId id="278" r:id="rId57"/>
    <p:sldId id="279" r:id="rId58"/>
    <p:sldId id="280" r:id="rId59"/>
    <p:sldId id="281" r:id="rId60"/>
    <p:sldId id="282" r:id="rId61"/>
    <p:sldId id="283" r:id="rId62"/>
    <p:sldId id="284" r:id="rId63"/>
    <p:sldId id="285" r:id="rId64"/>
    <p:sldId id="286" r:id="rId65"/>
    <p:sldId id="287" r:id="rId66"/>
    <p:sldId id="288" r:id="rId67"/>
    <p:sldId id="289" r:id="rId6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1D8BD707-D9CF-40AE-B4C6-C98DA3205C09}" type="datetimeFigureOut">
              <a:rPr lang="en-US" smtClean="0"/>
              <a:pPr/>
              <a:t>2/21/2020</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2/21/2020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1D8BD707-D9CF-40AE-B4C6-C98DA3205C09}" type="datetimeFigureOut">
              <a:rPr lang="en-US" smtClean="0"/>
              <a:pPr/>
              <a:t>2/21/2020</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2/21/2020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2/21/2020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2/21/2020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2/21/2020</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7.jpeg"/><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77.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61.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6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65.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4.xml"/><Relationship Id="rId6" Type="http://schemas.openxmlformats.org/officeDocument/2006/relationships/image" Target="../media/image95.png"/><Relationship Id="rId5" Type="http://schemas.openxmlformats.org/officeDocument/2006/relationships/image" Target="../media/image94.png"/><Relationship Id="rId10" Type="http://schemas.openxmlformats.org/officeDocument/2006/relationships/image" Target="../media/image99.png"/><Relationship Id="rId4" Type="http://schemas.openxmlformats.org/officeDocument/2006/relationships/image" Target="../media/image93.png"/><Relationship Id="rId9" Type="http://schemas.openxmlformats.org/officeDocument/2006/relationships/image" Target="../media/image98.png"/></Relationships>
</file>

<file path=ppt/slides/_rels/slide66.xml.rels><?xml version="1.0" encoding="UTF-8" standalone="yes"?>
<Relationships xmlns="http://schemas.openxmlformats.org/package/2006/relationships"><Relationship Id="rId3" Type="http://schemas.openxmlformats.org/officeDocument/2006/relationships/image" Target="../media/image101.jpe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3.jpeg"/><Relationship Id="rId4" Type="http://schemas.openxmlformats.org/officeDocument/2006/relationships/image" Target="../media/image102.png"/></Relationships>
</file>

<file path=ppt/slides/_rels/slide67.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C:\Users\USHA IT\Desktop\stock-vector-leadership-concept-vector-illustration-with-icons-733723789.jpg"/>
          <p:cNvPicPr>
            <a:picLocks noChangeAspect="1" noChangeArrowheads="1"/>
          </p:cNvPicPr>
          <p:nvPr/>
        </p:nvPicPr>
        <p:blipFill>
          <a:blip r:embed="rId2"/>
          <a:srcRect/>
          <a:stretch>
            <a:fillRect/>
          </a:stretch>
        </p:blipFill>
        <p:spPr bwMode="auto">
          <a:xfrm>
            <a:off x="0" y="0"/>
            <a:ext cx="12192000" cy="6858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10200" y="3244977"/>
            <a:ext cx="6019800" cy="566822"/>
          </a:xfrm>
          <a:prstGeom prst="rect">
            <a:avLst/>
          </a:prstGeom>
        </p:spPr>
        <p:txBody>
          <a:bodyPr vert="horz" wrap="square" lIns="0" tIns="12700" rIns="0" bIns="0" rtlCol="0">
            <a:spAutoFit/>
          </a:bodyPr>
          <a:lstStyle/>
          <a:p>
            <a:pPr marL="12700" marR="480059">
              <a:lnSpc>
                <a:spcPct val="100000"/>
              </a:lnSpc>
              <a:spcBef>
                <a:spcPts val="100"/>
              </a:spcBef>
            </a:pPr>
            <a:r>
              <a:rPr sz="3600" spc="-5" dirty="0">
                <a:solidFill>
                  <a:srgbClr val="FF7E00"/>
                </a:solidFill>
                <a:latin typeface="Gothic Uralic"/>
                <a:cs typeface="Gothic Uralic"/>
              </a:rPr>
              <a:t>Styles </a:t>
            </a:r>
            <a:r>
              <a:rPr sz="3600" spc="-5">
                <a:solidFill>
                  <a:srgbClr val="FF7E00"/>
                </a:solidFill>
                <a:latin typeface="Gothic Uralic"/>
                <a:cs typeface="Gothic Uralic"/>
              </a:rPr>
              <a:t>of  </a:t>
            </a:r>
            <a:r>
              <a:rPr sz="3600" spc="-5" smtClean="0">
                <a:solidFill>
                  <a:srgbClr val="FF7E00"/>
                </a:solidFill>
                <a:latin typeface="Gothic Uralic"/>
                <a:cs typeface="Gothic Uralic"/>
              </a:rPr>
              <a:t>leadership</a:t>
            </a:r>
            <a:endParaRPr sz="3600">
              <a:latin typeface="Gothic Uralic"/>
              <a:cs typeface="Gothic Uralic"/>
            </a:endParaRPr>
          </a:p>
        </p:txBody>
      </p:sp>
      <p:sp>
        <p:nvSpPr>
          <p:cNvPr id="3" name="object 3"/>
          <p:cNvSpPr/>
          <p:nvPr/>
        </p:nvSpPr>
        <p:spPr>
          <a:xfrm>
            <a:off x="995307" y="1604136"/>
            <a:ext cx="4033893" cy="39584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337" y="1"/>
            <a:ext cx="12137813" cy="6872605"/>
            <a:chOff x="47503" y="0"/>
            <a:chExt cx="9103360" cy="6872605"/>
          </a:xfrm>
        </p:grpSpPr>
        <p:sp>
          <p:nvSpPr>
            <p:cNvPr id="3" name="object 3"/>
            <p:cNvSpPr/>
            <p:nvPr/>
          </p:nvSpPr>
          <p:spPr>
            <a:xfrm>
              <a:off x="8463534" y="1500692"/>
              <a:ext cx="680720" cy="4130675"/>
            </a:xfrm>
            <a:custGeom>
              <a:avLst/>
              <a:gdLst/>
              <a:ahLst/>
              <a:cxnLst/>
              <a:rect l="l" t="t" r="r" b="b"/>
              <a:pathLst>
                <a:path w="680720" h="4130675">
                  <a:moveTo>
                    <a:pt x="3937" y="2938211"/>
                  </a:moveTo>
                  <a:lnTo>
                    <a:pt x="680466" y="2543174"/>
                  </a:lnTo>
                </a:path>
                <a:path w="680720" h="4130675">
                  <a:moveTo>
                    <a:pt x="680466" y="4130306"/>
                  </a:moveTo>
                  <a:lnTo>
                    <a:pt x="0" y="3737422"/>
                  </a:lnTo>
                  <a:lnTo>
                    <a:pt x="3937" y="2938211"/>
                  </a:lnTo>
                </a:path>
                <a:path w="680720" h="4130675">
                  <a:moveTo>
                    <a:pt x="3937" y="395036"/>
                  </a:moveTo>
                  <a:lnTo>
                    <a:pt x="680466" y="0"/>
                  </a:lnTo>
                </a:path>
                <a:path w="680720" h="4130675">
                  <a:moveTo>
                    <a:pt x="680466" y="1587155"/>
                  </a:moveTo>
                  <a:lnTo>
                    <a:pt x="0" y="1194247"/>
                  </a:lnTo>
                  <a:lnTo>
                    <a:pt x="3937" y="395036"/>
                  </a:lnTo>
                </a:path>
              </a:pathLst>
            </a:custGeom>
            <a:ln w="12700">
              <a:solidFill>
                <a:srgbClr val="FFFFFF"/>
              </a:solidFill>
            </a:ln>
          </p:spPr>
          <p:txBody>
            <a:bodyPr wrap="square" lIns="0" tIns="0" rIns="0" bIns="0" rtlCol="0"/>
            <a:lstStyle/>
            <a:p>
              <a:endParaRPr/>
            </a:p>
          </p:txBody>
        </p:sp>
        <p:sp>
          <p:nvSpPr>
            <p:cNvPr id="4" name="object 4"/>
            <p:cNvSpPr/>
            <p:nvPr/>
          </p:nvSpPr>
          <p:spPr>
            <a:xfrm>
              <a:off x="457200" y="333488"/>
              <a:ext cx="8229600" cy="6186170"/>
            </a:xfrm>
            <a:custGeom>
              <a:avLst/>
              <a:gdLst/>
              <a:ahLst/>
              <a:cxnLst/>
              <a:rect l="l" t="t" r="r" b="b"/>
              <a:pathLst>
                <a:path w="8229600" h="6186170">
                  <a:moveTo>
                    <a:pt x="8229600" y="0"/>
                  </a:moveTo>
                  <a:lnTo>
                    <a:pt x="0" y="0"/>
                  </a:lnTo>
                  <a:lnTo>
                    <a:pt x="0" y="344182"/>
                  </a:lnTo>
                  <a:lnTo>
                    <a:pt x="0" y="6185649"/>
                  </a:lnTo>
                  <a:lnTo>
                    <a:pt x="8229600" y="6185649"/>
                  </a:lnTo>
                  <a:lnTo>
                    <a:pt x="8229600" y="344182"/>
                  </a:lnTo>
                  <a:lnTo>
                    <a:pt x="8229600" y="0"/>
                  </a:lnTo>
                  <a:close/>
                </a:path>
              </a:pathLst>
            </a:custGeom>
            <a:solidFill>
              <a:srgbClr val="FFFFFF"/>
            </a:solidFill>
          </p:spPr>
          <p:txBody>
            <a:bodyPr wrap="square" lIns="0" tIns="0" rIns="0" bIns="0" rtlCol="0"/>
            <a:lstStyle/>
            <a:p>
              <a:endParaRPr/>
            </a:p>
          </p:txBody>
        </p:sp>
        <p:sp>
          <p:nvSpPr>
            <p:cNvPr id="5" name="object 5"/>
            <p:cNvSpPr/>
            <p:nvPr/>
          </p:nvSpPr>
          <p:spPr>
            <a:xfrm>
              <a:off x="457200" y="333476"/>
              <a:ext cx="8229600" cy="6186170"/>
            </a:xfrm>
            <a:custGeom>
              <a:avLst/>
              <a:gdLst/>
              <a:ahLst/>
              <a:cxnLst/>
              <a:rect l="l" t="t" r="r" b="b"/>
              <a:pathLst>
                <a:path w="8229600" h="6186170">
                  <a:moveTo>
                    <a:pt x="0" y="6185661"/>
                  </a:moveTo>
                  <a:lnTo>
                    <a:pt x="8229600" y="6185661"/>
                  </a:lnTo>
                  <a:lnTo>
                    <a:pt x="8229600" y="0"/>
                  </a:lnTo>
                  <a:lnTo>
                    <a:pt x="0" y="0"/>
                  </a:lnTo>
                  <a:lnTo>
                    <a:pt x="0" y="6185661"/>
                  </a:lnTo>
                  <a:close/>
                </a:path>
              </a:pathLst>
            </a:custGeom>
            <a:ln w="12700">
              <a:solidFill>
                <a:srgbClr val="0F3053"/>
              </a:solidFill>
            </a:ln>
          </p:spPr>
          <p:txBody>
            <a:bodyPr wrap="square" lIns="0" tIns="0" rIns="0" bIns="0" rtlCol="0"/>
            <a:lstStyle/>
            <a:p>
              <a:endParaRPr/>
            </a:p>
          </p:txBody>
        </p:sp>
        <p:sp>
          <p:nvSpPr>
            <p:cNvPr id="6" name="object 6"/>
            <p:cNvSpPr/>
            <p:nvPr/>
          </p:nvSpPr>
          <p:spPr>
            <a:xfrm>
              <a:off x="4561205" y="0"/>
              <a:ext cx="3679190" cy="678180"/>
            </a:xfrm>
            <a:custGeom>
              <a:avLst/>
              <a:gdLst/>
              <a:ahLst/>
              <a:cxnLst/>
              <a:rect l="l" t="t" r="r" b="b"/>
              <a:pathLst>
                <a:path w="3679190" h="678180">
                  <a:moveTo>
                    <a:pt x="0" y="677672"/>
                  </a:moveTo>
                  <a:lnTo>
                    <a:pt x="3679062" y="677672"/>
                  </a:lnTo>
                  <a:lnTo>
                    <a:pt x="3679062" y="0"/>
                  </a:lnTo>
                  <a:lnTo>
                    <a:pt x="0" y="0"/>
                  </a:lnTo>
                  <a:lnTo>
                    <a:pt x="0" y="677672"/>
                  </a:lnTo>
                  <a:close/>
                </a:path>
              </a:pathLst>
            </a:custGeom>
            <a:solidFill>
              <a:srgbClr val="F5F5F5"/>
            </a:solidFill>
          </p:spPr>
          <p:txBody>
            <a:bodyPr wrap="square" lIns="0" tIns="0" rIns="0" bIns="0" rtlCol="0"/>
            <a:lstStyle/>
            <a:p>
              <a:endParaRPr/>
            </a:p>
          </p:txBody>
        </p:sp>
        <p:sp>
          <p:nvSpPr>
            <p:cNvPr id="7" name="object 7"/>
            <p:cNvSpPr/>
            <p:nvPr/>
          </p:nvSpPr>
          <p:spPr>
            <a:xfrm>
              <a:off x="4561205" y="0"/>
              <a:ext cx="3679190" cy="678180"/>
            </a:xfrm>
            <a:custGeom>
              <a:avLst/>
              <a:gdLst/>
              <a:ahLst/>
              <a:cxnLst/>
              <a:rect l="l" t="t" r="r" b="b"/>
              <a:pathLst>
                <a:path w="3679190" h="678180">
                  <a:moveTo>
                    <a:pt x="0" y="677672"/>
                  </a:moveTo>
                  <a:lnTo>
                    <a:pt x="3679062" y="677672"/>
                  </a:lnTo>
                  <a:lnTo>
                    <a:pt x="3679062" y="0"/>
                  </a:lnTo>
                </a:path>
                <a:path w="3679190" h="678180">
                  <a:moveTo>
                    <a:pt x="0" y="0"/>
                  </a:moveTo>
                  <a:lnTo>
                    <a:pt x="0" y="677672"/>
                  </a:lnTo>
                </a:path>
              </a:pathLst>
            </a:custGeom>
            <a:ln w="15875">
              <a:solidFill>
                <a:srgbClr val="004A7E"/>
              </a:solidFill>
            </a:ln>
          </p:spPr>
          <p:txBody>
            <a:bodyPr wrap="square" lIns="0" tIns="0" rIns="0" bIns="0" rtlCol="0"/>
            <a:lstStyle/>
            <a:p>
              <a:endParaRPr/>
            </a:p>
          </p:txBody>
        </p:sp>
        <p:sp>
          <p:nvSpPr>
            <p:cNvPr id="8" name="object 8"/>
            <p:cNvSpPr/>
            <p:nvPr/>
          </p:nvSpPr>
          <p:spPr>
            <a:xfrm>
              <a:off x="4649088" y="0"/>
              <a:ext cx="3505200" cy="602615"/>
            </a:xfrm>
            <a:custGeom>
              <a:avLst/>
              <a:gdLst/>
              <a:ahLst/>
              <a:cxnLst/>
              <a:rect l="l" t="t" r="r" b="b"/>
              <a:pathLst>
                <a:path w="3505200" h="602615">
                  <a:moveTo>
                    <a:pt x="0" y="602488"/>
                  </a:moveTo>
                  <a:lnTo>
                    <a:pt x="3505199" y="602488"/>
                  </a:lnTo>
                  <a:lnTo>
                    <a:pt x="3505199" y="0"/>
                  </a:lnTo>
                  <a:lnTo>
                    <a:pt x="0" y="0"/>
                  </a:lnTo>
                  <a:lnTo>
                    <a:pt x="0" y="602488"/>
                  </a:lnTo>
                  <a:close/>
                </a:path>
              </a:pathLst>
            </a:custGeom>
            <a:solidFill>
              <a:srgbClr val="F0AF15"/>
            </a:solidFill>
          </p:spPr>
          <p:txBody>
            <a:bodyPr wrap="square" lIns="0" tIns="0" rIns="0" bIns="0" rtlCol="0"/>
            <a:lstStyle/>
            <a:p>
              <a:endParaRPr/>
            </a:p>
          </p:txBody>
        </p:sp>
        <p:sp>
          <p:nvSpPr>
            <p:cNvPr id="9" name="object 9"/>
            <p:cNvSpPr/>
            <p:nvPr/>
          </p:nvSpPr>
          <p:spPr>
            <a:xfrm>
              <a:off x="2003679" y="2108073"/>
              <a:ext cx="5245100" cy="358140"/>
            </a:xfrm>
            <a:custGeom>
              <a:avLst/>
              <a:gdLst/>
              <a:ahLst/>
              <a:cxnLst/>
              <a:rect l="l" t="t" r="r" b="b"/>
              <a:pathLst>
                <a:path w="5245100" h="358139">
                  <a:moveTo>
                    <a:pt x="2605532" y="0"/>
                  </a:moveTo>
                  <a:lnTo>
                    <a:pt x="2605532" y="130301"/>
                  </a:lnTo>
                  <a:lnTo>
                    <a:pt x="5244973" y="130301"/>
                  </a:lnTo>
                  <a:lnTo>
                    <a:pt x="5244973" y="357886"/>
                  </a:lnTo>
                </a:path>
                <a:path w="5245100" h="358139">
                  <a:moveTo>
                    <a:pt x="2605532" y="0"/>
                  </a:moveTo>
                  <a:lnTo>
                    <a:pt x="2605532" y="130301"/>
                  </a:lnTo>
                  <a:lnTo>
                    <a:pt x="2622549" y="130301"/>
                  </a:lnTo>
                  <a:lnTo>
                    <a:pt x="2622549" y="357886"/>
                  </a:lnTo>
                </a:path>
                <a:path w="5245100" h="358139">
                  <a:moveTo>
                    <a:pt x="2605532" y="0"/>
                  </a:moveTo>
                  <a:lnTo>
                    <a:pt x="2605532" y="130301"/>
                  </a:lnTo>
                  <a:lnTo>
                    <a:pt x="0" y="130301"/>
                  </a:lnTo>
                  <a:lnTo>
                    <a:pt x="0" y="357886"/>
                  </a:lnTo>
                </a:path>
              </a:pathLst>
            </a:custGeom>
            <a:ln w="12700">
              <a:solidFill>
                <a:srgbClr val="CA6300"/>
              </a:solidFill>
            </a:ln>
          </p:spPr>
          <p:txBody>
            <a:bodyPr wrap="square" lIns="0" tIns="0" rIns="0" bIns="0" rtlCol="0"/>
            <a:lstStyle/>
            <a:p>
              <a:endParaRPr/>
            </a:p>
          </p:txBody>
        </p:sp>
        <p:sp>
          <p:nvSpPr>
            <p:cNvPr id="10" name="object 10"/>
            <p:cNvSpPr/>
            <p:nvPr/>
          </p:nvSpPr>
          <p:spPr>
            <a:xfrm>
              <a:off x="1866899" y="971550"/>
              <a:ext cx="5476875" cy="1228725"/>
            </a:xfrm>
            <a:prstGeom prst="rect">
              <a:avLst/>
            </a:prstGeom>
            <a:blipFill>
              <a:blip r:embed="rId2" cstate="print"/>
              <a:stretch>
                <a:fillRect/>
              </a:stretch>
            </a:blipFill>
          </p:spPr>
          <p:txBody>
            <a:bodyPr wrap="square" lIns="0" tIns="0" rIns="0" bIns="0" rtlCol="0"/>
            <a:lstStyle/>
            <a:p>
              <a:endParaRPr/>
            </a:p>
          </p:txBody>
        </p:sp>
      </p:grpSp>
      <p:sp>
        <p:nvSpPr>
          <p:cNvPr id="11" name="object 11"/>
          <p:cNvSpPr txBox="1">
            <a:spLocks noGrp="1"/>
          </p:cNvSpPr>
          <p:nvPr>
            <p:ph type="title"/>
          </p:nvPr>
        </p:nvSpPr>
        <p:spPr>
          <a:xfrm>
            <a:off x="3891788" y="1316481"/>
            <a:ext cx="450596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FF"/>
                </a:solidFill>
              </a:rPr>
              <a:t>Styles </a:t>
            </a:r>
            <a:r>
              <a:rPr sz="2800" spc="-5" dirty="0">
                <a:solidFill>
                  <a:srgbClr val="FFFFFF"/>
                </a:solidFill>
              </a:rPr>
              <a:t>of</a:t>
            </a:r>
            <a:r>
              <a:rPr sz="2800" spc="-40" dirty="0">
                <a:solidFill>
                  <a:srgbClr val="FFFFFF"/>
                </a:solidFill>
              </a:rPr>
              <a:t> </a:t>
            </a:r>
            <a:r>
              <a:rPr sz="2800" spc="-5" dirty="0">
                <a:solidFill>
                  <a:srgbClr val="FFFFFF"/>
                </a:solidFill>
              </a:rPr>
              <a:t>Leadership</a:t>
            </a:r>
            <a:endParaRPr sz="2800"/>
          </a:p>
        </p:txBody>
      </p:sp>
      <p:sp>
        <p:nvSpPr>
          <p:cNvPr id="12" name="object 12"/>
          <p:cNvSpPr/>
          <p:nvPr/>
        </p:nvSpPr>
        <p:spPr>
          <a:xfrm>
            <a:off x="1054100" y="2409825"/>
            <a:ext cx="3225800" cy="1238250"/>
          </a:xfrm>
          <a:prstGeom prst="rect">
            <a:avLst/>
          </a:prstGeom>
          <a:blipFill>
            <a:blip r:embed="rId3" cstate="print"/>
            <a:stretch>
              <a:fillRect/>
            </a:stretch>
          </a:blipFill>
        </p:spPr>
        <p:txBody>
          <a:bodyPr wrap="square" lIns="0" tIns="0" rIns="0" bIns="0" rtlCol="0"/>
          <a:lstStyle/>
          <a:p>
            <a:endParaRPr/>
          </a:p>
        </p:txBody>
      </p:sp>
      <p:sp>
        <p:nvSpPr>
          <p:cNvPr id="13" name="object 13"/>
          <p:cNvSpPr txBox="1"/>
          <p:nvPr/>
        </p:nvSpPr>
        <p:spPr>
          <a:xfrm>
            <a:off x="1431070" y="2758186"/>
            <a:ext cx="2480733"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Gothic Uralic"/>
                <a:cs typeface="Gothic Uralic"/>
              </a:rPr>
              <a:t>Autocratic</a:t>
            </a:r>
            <a:endParaRPr sz="2800">
              <a:latin typeface="Gothic Uralic"/>
              <a:cs typeface="Gothic Uralic"/>
            </a:endParaRPr>
          </a:p>
        </p:txBody>
      </p:sp>
      <p:sp>
        <p:nvSpPr>
          <p:cNvPr id="14" name="object 14"/>
          <p:cNvSpPr/>
          <p:nvPr/>
        </p:nvSpPr>
        <p:spPr>
          <a:xfrm>
            <a:off x="4394200" y="2409825"/>
            <a:ext cx="3530600" cy="1238250"/>
          </a:xfrm>
          <a:prstGeom prst="rect">
            <a:avLst/>
          </a:prstGeom>
          <a:blipFill>
            <a:blip r:embed="rId4" cstate="print"/>
            <a:stretch>
              <a:fillRect/>
            </a:stretch>
          </a:blipFill>
        </p:spPr>
        <p:txBody>
          <a:bodyPr wrap="square" lIns="0" tIns="0" rIns="0" bIns="0" rtlCol="0"/>
          <a:lstStyle/>
          <a:p>
            <a:endParaRPr/>
          </a:p>
        </p:txBody>
      </p:sp>
      <p:sp>
        <p:nvSpPr>
          <p:cNvPr id="15" name="object 15"/>
          <p:cNvSpPr txBox="1"/>
          <p:nvPr/>
        </p:nvSpPr>
        <p:spPr>
          <a:xfrm>
            <a:off x="4775707" y="2758186"/>
            <a:ext cx="278468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Gothic Uralic"/>
                <a:cs typeface="Gothic Uralic"/>
              </a:rPr>
              <a:t>Democratic</a:t>
            </a:r>
            <a:endParaRPr sz="2800">
              <a:latin typeface="Gothic Uralic"/>
              <a:cs typeface="Gothic Uralic"/>
            </a:endParaRPr>
          </a:p>
        </p:txBody>
      </p:sp>
      <p:sp>
        <p:nvSpPr>
          <p:cNvPr id="16" name="object 16"/>
          <p:cNvSpPr/>
          <p:nvPr/>
        </p:nvSpPr>
        <p:spPr>
          <a:xfrm>
            <a:off x="7924801" y="2409825"/>
            <a:ext cx="3467100" cy="1238250"/>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8305292" y="2758186"/>
            <a:ext cx="2724573"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Gothic Uralic"/>
                <a:cs typeface="Gothic Uralic"/>
              </a:rPr>
              <a:t>Laissez-faire</a:t>
            </a:r>
            <a:endParaRPr sz="2800">
              <a:latin typeface="Gothic Uralic"/>
              <a:cs typeface="Gothic Uralic"/>
            </a:endParaRPr>
          </a:p>
        </p:txBody>
      </p:sp>
      <p:grpSp>
        <p:nvGrpSpPr>
          <p:cNvPr id="18" name="object 18"/>
          <p:cNvGrpSpPr/>
          <p:nvPr/>
        </p:nvGrpSpPr>
        <p:grpSpPr>
          <a:xfrm>
            <a:off x="1226108" y="3655529"/>
            <a:ext cx="9574107" cy="2625090"/>
            <a:chOff x="919581" y="3655529"/>
            <a:chExt cx="7180580" cy="2625090"/>
          </a:xfrm>
        </p:grpSpPr>
        <p:sp>
          <p:nvSpPr>
            <p:cNvPr id="19" name="object 19"/>
            <p:cNvSpPr/>
            <p:nvPr/>
          </p:nvSpPr>
          <p:spPr>
            <a:xfrm>
              <a:off x="919581" y="3980802"/>
              <a:ext cx="1953514" cy="2206371"/>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6386702" y="3841457"/>
              <a:ext cx="1713356" cy="2438654"/>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3580891" y="3655529"/>
              <a:ext cx="1926336" cy="2624582"/>
            </a:xfrm>
            <a:prstGeom prst="rect">
              <a:avLst/>
            </a:prstGeom>
            <a:blipFill>
              <a:blip r:embed="rId8"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337" y="1"/>
            <a:ext cx="12137813" cy="6872605"/>
            <a:chOff x="47503" y="0"/>
            <a:chExt cx="9103360" cy="6872605"/>
          </a:xfrm>
        </p:grpSpPr>
        <p:sp>
          <p:nvSpPr>
            <p:cNvPr id="3" name="object 3"/>
            <p:cNvSpPr/>
            <p:nvPr/>
          </p:nvSpPr>
          <p:spPr>
            <a:xfrm>
              <a:off x="8463534" y="1500692"/>
              <a:ext cx="680720" cy="4130675"/>
            </a:xfrm>
            <a:custGeom>
              <a:avLst/>
              <a:gdLst/>
              <a:ahLst/>
              <a:cxnLst/>
              <a:rect l="l" t="t" r="r" b="b"/>
              <a:pathLst>
                <a:path w="680720" h="4130675">
                  <a:moveTo>
                    <a:pt x="3937" y="2938211"/>
                  </a:moveTo>
                  <a:lnTo>
                    <a:pt x="680466" y="2543174"/>
                  </a:lnTo>
                </a:path>
                <a:path w="680720" h="4130675">
                  <a:moveTo>
                    <a:pt x="680466" y="4130306"/>
                  </a:moveTo>
                  <a:lnTo>
                    <a:pt x="0" y="3737422"/>
                  </a:lnTo>
                  <a:lnTo>
                    <a:pt x="3937" y="2938211"/>
                  </a:lnTo>
                </a:path>
                <a:path w="680720" h="4130675">
                  <a:moveTo>
                    <a:pt x="3937" y="395036"/>
                  </a:moveTo>
                  <a:lnTo>
                    <a:pt x="680466" y="0"/>
                  </a:lnTo>
                </a:path>
                <a:path w="680720" h="4130675">
                  <a:moveTo>
                    <a:pt x="680466" y="1587155"/>
                  </a:moveTo>
                  <a:lnTo>
                    <a:pt x="0" y="1194247"/>
                  </a:lnTo>
                  <a:lnTo>
                    <a:pt x="3937" y="395036"/>
                  </a:lnTo>
                </a:path>
              </a:pathLst>
            </a:custGeom>
            <a:ln w="12700">
              <a:solidFill>
                <a:srgbClr val="FFFFFF"/>
              </a:solidFill>
            </a:ln>
          </p:spPr>
          <p:txBody>
            <a:bodyPr wrap="square" lIns="0" tIns="0" rIns="0" bIns="0" rtlCol="0"/>
            <a:lstStyle/>
            <a:p>
              <a:endParaRPr/>
            </a:p>
          </p:txBody>
        </p:sp>
        <p:sp>
          <p:nvSpPr>
            <p:cNvPr id="4" name="object 4"/>
            <p:cNvSpPr/>
            <p:nvPr/>
          </p:nvSpPr>
          <p:spPr>
            <a:xfrm>
              <a:off x="457200" y="333488"/>
              <a:ext cx="8229600" cy="6186170"/>
            </a:xfrm>
            <a:custGeom>
              <a:avLst/>
              <a:gdLst/>
              <a:ahLst/>
              <a:cxnLst/>
              <a:rect l="l" t="t" r="r" b="b"/>
              <a:pathLst>
                <a:path w="8229600" h="6186170">
                  <a:moveTo>
                    <a:pt x="8229600" y="0"/>
                  </a:moveTo>
                  <a:lnTo>
                    <a:pt x="0" y="0"/>
                  </a:lnTo>
                  <a:lnTo>
                    <a:pt x="0" y="344182"/>
                  </a:lnTo>
                  <a:lnTo>
                    <a:pt x="0" y="6185649"/>
                  </a:lnTo>
                  <a:lnTo>
                    <a:pt x="8229600" y="6185649"/>
                  </a:lnTo>
                  <a:lnTo>
                    <a:pt x="8229600" y="344182"/>
                  </a:lnTo>
                  <a:lnTo>
                    <a:pt x="8229600" y="0"/>
                  </a:lnTo>
                  <a:close/>
                </a:path>
              </a:pathLst>
            </a:custGeom>
            <a:solidFill>
              <a:srgbClr val="FFFFFF"/>
            </a:solidFill>
          </p:spPr>
          <p:txBody>
            <a:bodyPr wrap="square" lIns="0" tIns="0" rIns="0" bIns="0" rtlCol="0"/>
            <a:lstStyle/>
            <a:p>
              <a:endParaRPr/>
            </a:p>
          </p:txBody>
        </p:sp>
        <p:sp>
          <p:nvSpPr>
            <p:cNvPr id="5" name="object 5"/>
            <p:cNvSpPr/>
            <p:nvPr/>
          </p:nvSpPr>
          <p:spPr>
            <a:xfrm>
              <a:off x="457200" y="333476"/>
              <a:ext cx="8229600" cy="6186170"/>
            </a:xfrm>
            <a:custGeom>
              <a:avLst/>
              <a:gdLst/>
              <a:ahLst/>
              <a:cxnLst/>
              <a:rect l="l" t="t" r="r" b="b"/>
              <a:pathLst>
                <a:path w="8229600" h="6186170">
                  <a:moveTo>
                    <a:pt x="0" y="6185661"/>
                  </a:moveTo>
                  <a:lnTo>
                    <a:pt x="8229600" y="6185661"/>
                  </a:lnTo>
                  <a:lnTo>
                    <a:pt x="8229600" y="0"/>
                  </a:lnTo>
                  <a:lnTo>
                    <a:pt x="0" y="0"/>
                  </a:lnTo>
                  <a:lnTo>
                    <a:pt x="0" y="6185661"/>
                  </a:lnTo>
                  <a:close/>
                </a:path>
              </a:pathLst>
            </a:custGeom>
            <a:ln w="12700">
              <a:solidFill>
                <a:srgbClr val="0F3053"/>
              </a:solidFill>
            </a:ln>
          </p:spPr>
          <p:txBody>
            <a:bodyPr wrap="square" lIns="0" tIns="0" rIns="0" bIns="0" rtlCol="0"/>
            <a:lstStyle/>
            <a:p>
              <a:endParaRPr/>
            </a:p>
          </p:txBody>
        </p:sp>
        <p:sp>
          <p:nvSpPr>
            <p:cNvPr id="6" name="object 6"/>
            <p:cNvSpPr/>
            <p:nvPr/>
          </p:nvSpPr>
          <p:spPr>
            <a:xfrm>
              <a:off x="4561205" y="0"/>
              <a:ext cx="3679190" cy="678180"/>
            </a:xfrm>
            <a:custGeom>
              <a:avLst/>
              <a:gdLst/>
              <a:ahLst/>
              <a:cxnLst/>
              <a:rect l="l" t="t" r="r" b="b"/>
              <a:pathLst>
                <a:path w="3679190" h="678180">
                  <a:moveTo>
                    <a:pt x="0" y="677672"/>
                  </a:moveTo>
                  <a:lnTo>
                    <a:pt x="3679062" y="677672"/>
                  </a:lnTo>
                  <a:lnTo>
                    <a:pt x="3679062" y="0"/>
                  </a:lnTo>
                  <a:lnTo>
                    <a:pt x="0" y="0"/>
                  </a:lnTo>
                  <a:lnTo>
                    <a:pt x="0" y="677672"/>
                  </a:lnTo>
                  <a:close/>
                </a:path>
              </a:pathLst>
            </a:custGeom>
            <a:solidFill>
              <a:srgbClr val="F5F5F5"/>
            </a:solidFill>
          </p:spPr>
          <p:txBody>
            <a:bodyPr wrap="square" lIns="0" tIns="0" rIns="0" bIns="0" rtlCol="0"/>
            <a:lstStyle/>
            <a:p>
              <a:endParaRPr/>
            </a:p>
          </p:txBody>
        </p:sp>
        <p:sp>
          <p:nvSpPr>
            <p:cNvPr id="7" name="object 7"/>
            <p:cNvSpPr/>
            <p:nvPr/>
          </p:nvSpPr>
          <p:spPr>
            <a:xfrm>
              <a:off x="4561205" y="0"/>
              <a:ext cx="3679190" cy="678180"/>
            </a:xfrm>
            <a:custGeom>
              <a:avLst/>
              <a:gdLst/>
              <a:ahLst/>
              <a:cxnLst/>
              <a:rect l="l" t="t" r="r" b="b"/>
              <a:pathLst>
                <a:path w="3679190" h="678180">
                  <a:moveTo>
                    <a:pt x="0" y="677672"/>
                  </a:moveTo>
                  <a:lnTo>
                    <a:pt x="3679062" y="677672"/>
                  </a:lnTo>
                  <a:lnTo>
                    <a:pt x="3679062" y="0"/>
                  </a:lnTo>
                </a:path>
                <a:path w="3679190" h="678180">
                  <a:moveTo>
                    <a:pt x="0" y="0"/>
                  </a:moveTo>
                  <a:lnTo>
                    <a:pt x="0" y="677672"/>
                  </a:lnTo>
                </a:path>
              </a:pathLst>
            </a:custGeom>
            <a:ln w="15875">
              <a:solidFill>
                <a:srgbClr val="004A7E"/>
              </a:solidFill>
            </a:ln>
          </p:spPr>
          <p:txBody>
            <a:bodyPr wrap="square" lIns="0" tIns="0" rIns="0" bIns="0" rtlCol="0"/>
            <a:lstStyle/>
            <a:p>
              <a:endParaRPr/>
            </a:p>
          </p:txBody>
        </p:sp>
        <p:sp>
          <p:nvSpPr>
            <p:cNvPr id="8" name="object 8"/>
            <p:cNvSpPr/>
            <p:nvPr/>
          </p:nvSpPr>
          <p:spPr>
            <a:xfrm>
              <a:off x="4649088" y="0"/>
              <a:ext cx="3505200" cy="602615"/>
            </a:xfrm>
            <a:custGeom>
              <a:avLst/>
              <a:gdLst/>
              <a:ahLst/>
              <a:cxnLst/>
              <a:rect l="l" t="t" r="r" b="b"/>
              <a:pathLst>
                <a:path w="3505200" h="602615">
                  <a:moveTo>
                    <a:pt x="0" y="602488"/>
                  </a:moveTo>
                  <a:lnTo>
                    <a:pt x="3505199" y="602488"/>
                  </a:lnTo>
                  <a:lnTo>
                    <a:pt x="3505199" y="0"/>
                  </a:lnTo>
                  <a:lnTo>
                    <a:pt x="0" y="0"/>
                  </a:lnTo>
                  <a:lnTo>
                    <a:pt x="0" y="602488"/>
                  </a:lnTo>
                  <a:close/>
                </a:path>
              </a:pathLst>
            </a:custGeom>
            <a:solidFill>
              <a:srgbClr val="F0AF15"/>
            </a:solidFill>
          </p:spPr>
          <p:txBody>
            <a:bodyPr wrap="square" lIns="0" tIns="0" rIns="0" bIns="0" rtlCol="0"/>
            <a:lstStyle/>
            <a:p>
              <a:endParaRPr/>
            </a:p>
          </p:txBody>
        </p:sp>
      </p:grpSp>
      <p:sp>
        <p:nvSpPr>
          <p:cNvPr id="9" name="object 9"/>
          <p:cNvSpPr txBox="1">
            <a:spLocks noGrp="1"/>
          </p:cNvSpPr>
          <p:nvPr>
            <p:ph type="title"/>
          </p:nvPr>
        </p:nvSpPr>
        <p:spPr>
          <a:xfrm>
            <a:off x="1227870" y="1256156"/>
            <a:ext cx="6303433" cy="635000"/>
          </a:xfrm>
          <a:prstGeom prst="rect">
            <a:avLst/>
          </a:prstGeom>
        </p:spPr>
        <p:txBody>
          <a:bodyPr vert="horz" wrap="square" lIns="0" tIns="12065" rIns="0" bIns="0" rtlCol="0">
            <a:spAutoFit/>
          </a:bodyPr>
          <a:lstStyle/>
          <a:p>
            <a:pPr marL="12700">
              <a:lnSpc>
                <a:spcPct val="100000"/>
              </a:lnSpc>
              <a:spcBef>
                <a:spcPts val="95"/>
              </a:spcBef>
            </a:pPr>
            <a:r>
              <a:rPr sz="4000" spc="-5" dirty="0"/>
              <a:t>Autocratic</a:t>
            </a:r>
            <a:r>
              <a:rPr sz="4000" spc="-25" dirty="0"/>
              <a:t> </a:t>
            </a:r>
            <a:r>
              <a:rPr sz="4000" spc="-5" dirty="0"/>
              <a:t>Leaders</a:t>
            </a:r>
            <a:endParaRPr sz="4000"/>
          </a:p>
        </p:txBody>
      </p:sp>
      <p:sp>
        <p:nvSpPr>
          <p:cNvPr id="10" name="object 10"/>
          <p:cNvSpPr txBox="1"/>
          <p:nvPr/>
        </p:nvSpPr>
        <p:spPr>
          <a:xfrm>
            <a:off x="1319310" y="1928623"/>
            <a:ext cx="6641253" cy="3315266"/>
          </a:xfrm>
          <a:prstGeom prst="rect">
            <a:avLst/>
          </a:prstGeom>
        </p:spPr>
        <p:txBody>
          <a:bodyPr vert="horz" wrap="square" lIns="0" tIns="45719" rIns="0" bIns="0" rtlCol="0">
            <a:spAutoFit/>
          </a:bodyPr>
          <a:lstStyle/>
          <a:p>
            <a:pPr marL="287020" marR="114300" indent="-274955">
              <a:lnSpc>
                <a:spcPct val="90000"/>
              </a:lnSpc>
              <a:spcBef>
                <a:spcPts val="359"/>
              </a:spcBef>
            </a:pPr>
            <a:r>
              <a:rPr sz="1650" spc="330" dirty="0">
                <a:solidFill>
                  <a:srgbClr val="FF7E00"/>
                </a:solidFill>
                <a:latin typeface="Arial"/>
                <a:cs typeface="Arial"/>
              </a:rPr>
              <a:t> </a:t>
            </a:r>
            <a:r>
              <a:rPr sz="2200" spc="-5" dirty="0">
                <a:solidFill>
                  <a:srgbClr val="00BEC3"/>
                </a:solidFill>
                <a:latin typeface="Gothic Uralic"/>
                <a:cs typeface="Gothic Uralic"/>
              </a:rPr>
              <a:t>Characterized by individual  control </a:t>
            </a:r>
            <a:r>
              <a:rPr sz="2200" dirty="0">
                <a:solidFill>
                  <a:srgbClr val="00BEC3"/>
                </a:solidFill>
                <a:latin typeface="Gothic Uralic"/>
                <a:cs typeface="Gothic Uralic"/>
              </a:rPr>
              <a:t>over </a:t>
            </a:r>
            <a:r>
              <a:rPr sz="2200" spc="-5" dirty="0">
                <a:solidFill>
                  <a:srgbClr val="00BEC3"/>
                </a:solidFill>
                <a:latin typeface="Gothic Uralic"/>
                <a:cs typeface="Gothic Uralic"/>
              </a:rPr>
              <a:t>all decisions </a:t>
            </a:r>
            <a:r>
              <a:rPr sz="2200" spc="-10" dirty="0">
                <a:solidFill>
                  <a:srgbClr val="00BEC3"/>
                </a:solidFill>
                <a:latin typeface="Gothic Uralic"/>
                <a:cs typeface="Gothic Uralic"/>
              </a:rPr>
              <a:t>and </a:t>
            </a:r>
            <a:r>
              <a:rPr sz="2200" dirty="0">
                <a:solidFill>
                  <a:srgbClr val="00BEC3"/>
                </a:solidFill>
                <a:latin typeface="Gothic Uralic"/>
                <a:cs typeface="Gothic Uralic"/>
              </a:rPr>
              <a:t>little  input </a:t>
            </a:r>
            <a:r>
              <a:rPr sz="2200" spc="-5" dirty="0">
                <a:solidFill>
                  <a:srgbClr val="00BEC3"/>
                </a:solidFill>
                <a:latin typeface="Gothic Uralic"/>
                <a:cs typeface="Gothic Uralic"/>
              </a:rPr>
              <a:t>from group</a:t>
            </a:r>
            <a:r>
              <a:rPr sz="2200" spc="-30" dirty="0">
                <a:solidFill>
                  <a:srgbClr val="00BEC3"/>
                </a:solidFill>
                <a:latin typeface="Gothic Uralic"/>
                <a:cs typeface="Gothic Uralic"/>
              </a:rPr>
              <a:t> </a:t>
            </a:r>
            <a:r>
              <a:rPr sz="2200" spc="-5" dirty="0">
                <a:solidFill>
                  <a:srgbClr val="00BEC3"/>
                </a:solidFill>
                <a:latin typeface="Gothic Uralic"/>
                <a:cs typeface="Gothic Uralic"/>
              </a:rPr>
              <a:t>members</a:t>
            </a:r>
            <a:endParaRPr sz="2200">
              <a:latin typeface="Gothic Uralic"/>
              <a:cs typeface="Gothic Uralic"/>
            </a:endParaRPr>
          </a:p>
          <a:p>
            <a:pPr marL="287020" marR="5080" indent="-274955">
              <a:lnSpc>
                <a:spcPts val="2380"/>
              </a:lnSpc>
              <a:spcBef>
                <a:spcPts val="560"/>
              </a:spcBef>
            </a:pPr>
            <a:r>
              <a:rPr sz="1650" spc="330" dirty="0">
                <a:solidFill>
                  <a:srgbClr val="FF7E00"/>
                </a:solidFill>
                <a:latin typeface="Arial"/>
                <a:cs typeface="Arial"/>
              </a:rPr>
              <a:t> </a:t>
            </a:r>
            <a:r>
              <a:rPr sz="2200" dirty="0">
                <a:solidFill>
                  <a:srgbClr val="00BEC3"/>
                </a:solidFill>
                <a:latin typeface="Gothic Uralic"/>
                <a:cs typeface="Gothic Uralic"/>
              </a:rPr>
              <a:t>Provide </a:t>
            </a:r>
            <a:r>
              <a:rPr sz="2200" spc="-5" dirty="0">
                <a:solidFill>
                  <a:srgbClr val="00BEC3"/>
                </a:solidFill>
                <a:latin typeface="Gothic Uralic"/>
                <a:cs typeface="Gothic Uralic"/>
              </a:rPr>
              <a:t>clear expectations for  </a:t>
            </a:r>
            <a:r>
              <a:rPr sz="2200" spc="-10" dirty="0">
                <a:solidFill>
                  <a:srgbClr val="00BEC3"/>
                </a:solidFill>
                <a:latin typeface="Gothic Uralic"/>
                <a:cs typeface="Gothic Uralic"/>
              </a:rPr>
              <a:t>what </a:t>
            </a:r>
            <a:r>
              <a:rPr sz="2200" spc="-5" dirty="0">
                <a:solidFill>
                  <a:srgbClr val="00BEC3"/>
                </a:solidFill>
                <a:latin typeface="Gothic Uralic"/>
                <a:cs typeface="Gothic Uralic"/>
              </a:rPr>
              <a:t>needs </a:t>
            </a:r>
            <a:r>
              <a:rPr sz="2200" spc="5" dirty="0">
                <a:solidFill>
                  <a:srgbClr val="00BEC3"/>
                </a:solidFill>
                <a:latin typeface="Gothic Uralic"/>
                <a:cs typeface="Gothic Uralic"/>
              </a:rPr>
              <a:t>to </a:t>
            </a:r>
            <a:r>
              <a:rPr sz="2200" spc="-10" dirty="0">
                <a:solidFill>
                  <a:srgbClr val="00BEC3"/>
                </a:solidFill>
                <a:latin typeface="Gothic Uralic"/>
                <a:cs typeface="Gothic Uralic"/>
              </a:rPr>
              <a:t>be done, when </a:t>
            </a:r>
            <a:r>
              <a:rPr sz="2200" dirty="0">
                <a:solidFill>
                  <a:srgbClr val="00BEC3"/>
                </a:solidFill>
                <a:latin typeface="Gothic Uralic"/>
                <a:cs typeface="Gothic Uralic"/>
              </a:rPr>
              <a:t>it  </a:t>
            </a:r>
            <a:r>
              <a:rPr sz="2200" spc="-10" dirty="0">
                <a:solidFill>
                  <a:srgbClr val="00BEC3"/>
                </a:solidFill>
                <a:latin typeface="Gothic Uralic"/>
                <a:cs typeface="Gothic Uralic"/>
              </a:rPr>
              <a:t>should be done, and </a:t>
            </a:r>
            <a:r>
              <a:rPr sz="2200" spc="-5" dirty="0">
                <a:solidFill>
                  <a:srgbClr val="00BEC3"/>
                </a:solidFill>
                <a:latin typeface="Gothic Uralic"/>
                <a:cs typeface="Gothic Uralic"/>
              </a:rPr>
              <a:t>how </a:t>
            </a:r>
            <a:r>
              <a:rPr sz="2200" dirty="0">
                <a:solidFill>
                  <a:srgbClr val="00BEC3"/>
                </a:solidFill>
                <a:latin typeface="Gothic Uralic"/>
                <a:cs typeface="Gothic Uralic"/>
              </a:rPr>
              <a:t>it </a:t>
            </a:r>
            <a:r>
              <a:rPr sz="2200" spc="-10" dirty="0">
                <a:solidFill>
                  <a:srgbClr val="00BEC3"/>
                </a:solidFill>
                <a:latin typeface="Gothic Uralic"/>
                <a:cs typeface="Gothic Uralic"/>
              </a:rPr>
              <a:t>should  </a:t>
            </a:r>
            <a:r>
              <a:rPr sz="2200" spc="-5" dirty="0">
                <a:solidFill>
                  <a:srgbClr val="00BEC3"/>
                </a:solidFill>
                <a:latin typeface="Gothic Uralic"/>
                <a:cs typeface="Gothic Uralic"/>
              </a:rPr>
              <a:t>be</a:t>
            </a:r>
            <a:r>
              <a:rPr sz="2200" spc="-10" dirty="0">
                <a:solidFill>
                  <a:srgbClr val="00BEC3"/>
                </a:solidFill>
                <a:latin typeface="Gothic Uralic"/>
                <a:cs typeface="Gothic Uralic"/>
              </a:rPr>
              <a:t> </a:t>
            </a:r>
            <a:r>
              <a:rPr sz="2200" spc="-5" dirty="0">
                <a:solidFill>
                  <a:srgbClr val="00BEC3"/>
                </a:solidFill>
                <a:latin typeface="Gothic Uralic"/>
                <a:cs typeface="Gothic Uralic"/>
              </a:rPr>
              <a:t>done.</a:t>
            </a:r>
            <a:endParaRPr sz="2200">
              <a:latin typeface="Gothic Uralic"/>
              <a:cs typeface="Gothic Uralic"/>
            </a:endParaRPr>
          </a:p>
          <a:p>
            <a:pPr marL="287020" marR="96520" indent="-274955">
              <a:lnSpc>
                <a:spcPts val="2380"/>
              </a:lnSpc>
              <a:spcBef>
                <a:spcPts val="515"/>
              </a:spcBef>
            </a:pPr>
            <a:r>
              <a:rPr sz="1650" spc="330" dirty="0">
                <a:solidFill>
                  <a:srgbClr val="FF7E00"/>
                </a:solidFill>
                <a:latin typeface="Arial"/>
                <a:cs typeface="Arial"/>
              </a:rPr>
              <a:t> </a:t>
            </a:r>
            <a:r>
              <a:rPr sz="2200" spc="-5" dirty="0">
                <a:solidFill>
                  <a:srgbClr val="00BEC3"/>
                </a:solidFill>
                <a:latin typeface="Gothic Uralic"/>
                <a:cs typeface="Gothic Uralic"/>
              </a:rPr>
              <a:t>Best applied </a:t>
            </a:r>
            <a:r>
              <a:rPr sz="2200" dirty="0">
                <a:solidFill>
                  <a:srgbClr val="00BEC3"/>
                </a:solidFill>
                <a:latin typeface="Gothic Uralic"/>
                <a:cs typeface="Gothic Uralic"/>
              </a:rPr>
              <a:t>to situations </a:t>
            </a:r>
            <a:r>
              <a:rPr sz="2200" spc="-10" dirty="0">
                <a:solidFill>
                  <a:srgbClr val="00BEC3"/>
                </a:solidFill>
                <a:latin typeface="Gothic Uralic"/>
                <a:cs typeface="Gothic Uralic"/>
              </a:rPr>
              <a:t>where  </a:t>
            </a:r>
            <a:r>
              <a:rPr sz="2200" spc="-5" dirty="0">
                <a:solidFill>
                  <a:srgbClr val="00BEC3"/>
                </a:solidFill>
                <a:latin typeface="Gothic Uralic"/>
                <a:cs typeface="Gothic Uralic"/>
              </a:rPr>
              <a:t>there </a:t>
            </a:r>
            <a:r>
              <a:rPr sz="2200" dirty="0">
                <a:solidFill>
                  <a:srgbClr val="00BEC3"/>
                </a:solidFill>
                <a:latin typeface="Gothic Uralic"/>
                <a:cs typeface="Gothic Uralic"/>
              </a:rPr>
              <a:t>is little time </a:t>
            </a:r>
            <a:r>
              <a:rPr sz="2200" spc="-5" dirty="0">
                <a:solidFill>
                  <a:srgbClr val="00BEC3"/>
                </a:solidFill>
                <a:latin typeface="Gothic Uralic"/>
                <a:cs typeface="Gothic Uralic"/>
              </a:rPr>
              <a:t>for group  decision-making or where </a:t>
            </a:r>
            <a:r>
              <a:rPr sz="2200" dirty="0">
                <a:solidFill>
                  <a:srgbClr val="00BEC3"/>
                </a:solidFill>
                <a:latin typeface="Gothic Uralic"/>
                <a:cs typeface="Gothic Uralic"/>
              </a:rPr>
              <a:t>the  </a:t>
            </a:r>
            <a:r>
              <a:rPr sz="2200" spc="-10" dirty="0">
                <a:solidFill>
                  <a:srgbClr val="00BEC3"/>
                </a:solidFill>
                <a:latin typeface="Gothic Uralic"/>
                <a:cs typeface="Gothic Uralic"/>
              </a:rPr>
              <a:t>leader </a:t>
            </a:r>
            <a:r>
              <a:rPr sz="2200" dirty="0">
                <a:solidFill>
                  <a:srgbClr val="00BEC3"/>
                </a:solidFill>
                <a:latin typeface="Gothic Uralic"/>
                <a:cs typeface="Gothic Uralic"/>
              </a:rPr>
              <a:t>is </a:t>
            </a:r>
            <a:r>
              <a:rPr sz="2200" spc="-5" dirty="0">
                <a:solidFill>
                  <a:srgbClr val="00BEC3"/>
                </a:solidFill>
                <a:latin typeface="Gothic Uralic"/>
                <a:cs typeface="Gothic Uralic"/>
              </a:rPr>
              <a:t>the most </a:t>
            </a:r>
            <a:r>
              <a:rPr sz="2200" spc="-10" dirty="0">
                <a:solidFill>
                  <a:srgbClr val="00BEC3"/>
                </a:solidFill>
                <a:latin typeface="Gothic Uralic"/>
                <a:cs typeface="Gothic Uralic"/>
              </a:rPr>
              <a:t>knowledgeable  </a:t>
            </a:r>
            <a:r>
              <a:rPr sz="2200" spc="-5" dirty="0">
                <a:solidFill>
                  <a:srgbClr val="00BEC3"/>
                </a:solidFill>
                <a:latin typeface="Gothic Uralic"/>
                <a:cs typeface="Gothic Uralic"/>
              </a:rPr>
              <a:t>member of the group</a:t>
            </a:r>
            <a:r>
              <a:rPr sz="2200" spc="-25" dirty="0">
                <a:solidFill>
                  <a:srgbClr val="00BEC3"/>
                </a:solidFill>
                <a:latin typeface="Gothic Uralic"/>
                <a:cs typeface="Gothic Uralic"/>
              </a:rPr>
              <a:t> </a:t>
            </a:r>
            <a:r>
              <a:rPr sz="2200" spc="-10" dirty="0">
                <a:solidFill>
                  <a:srgbClr val="00BEC3"/>
                </a:solidFill>
                <a:latin typeface="Gothic Uralic"/>
                <a:cs typeface="Gothic Uralic"/>
              </a:rPr>
              <a:t>(Cherry)</a:t>
            </a:r>
            <a:endParaRPr sz="2200">
              <a:latin typeface="Gothic Uralic"/>
              <a:cs typeface="Gothic Uralic"/>
            </a:endParaRPr>
          </a:p>
          <a:p>
            <a:pPr marL="12700">
              <a:lnSpc>
                <a:spcPct val="100000"/>
              </a:lnSpc>
              <a:spcBef>
                <a:spcPts val="210"/>
              </a:spcBef>
            </a:pPr>
            <a:r>
              <a:rPr sz="1650" spc="330" dirty="0">
                <a:solidFill>
                  <a:srgbClr val="FF7E00"/>
                </a:solidFill>
                <a:latin typeface="Arial"/>
                <a:cs typeface="Arial"/>
              </a:rPr>
              <a:t> </a:t>
            </a:r>
            <a:r>
              <a:rPr sz="2200" spc="-10" dirty="0">
                <a:solidFill>
                  <a:srgbClr val="00BEC3"/>
                </a:solidFill>
                <a:latin typeface="Gothic Uralic"/>
                <a:cs typeface="Gothic Uralic"/>
              </a:rPr>
              <a:t>Example:</a:t>
            </a:r>
            <a:r>
              <a:rPr sz="2200" spc="-140" dirty="0">
                <a:solidFill>
                  <a:srgbClr val="00BEC3"/>
                </a:solidFill>
                <a:latin typeface="Gothic Uralic"/>
                <a:cs typeface="Gothic Uralic"/>
              </a:rPr>
              <a:t> </a:t>
            </a:r>
            <a:r>
              <a:rPr sz="2200" spc="-5" dirty="0">
                <a:solidFill>
                  <a:srgbClr val="00BEC3"/>
                </a:solidFill>
                <a:latin typeface="Gothic Uralic"/>
                <a:cs typeface="Gothic Uralic"/>
              </a:rPr>
              <a:t>Hitler</a:t>
            </a:r>
            <a:endParaRPr sz="2200">
              <a:latin typeface="Gothic Uralic"/>
              <a:cs typeface="Gothic Uralic"/>
            </a:endParaRPr>
          </a:p>
        </p:txBody>
      </p:sp>
      <p:sp>
        <p:nvSpPr>
          <p:cNvPr id="11" name="object 11"/>
          <p:cNvSpPr/>
          <p:nvPr/>
        </p:nvSpPr>
        <p:spPr>
          <a:xfrm>
            <a:off x="8343054" y="1363091"/>
            <a:ext cx="2604685" cy="2206370"/>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8449225" y="3598546"/>
            <a:ext cx="2667000" cy="1951816"/>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0F3053"/>
                </a:solidFill>
                <a:latin typeface="Gothic Uralic"/>
                <a:cs typeface="Gothic Uralic"/>
              </a:rPr>
              <a:t>Hitler </a:t>
            </a:r>
            <a:r>
              <a:rPr sz="1800" spc="-15" dirty="0">
                <a:solidFill>
                  <a:srgbClr val="0F3053"/>
                </a:solidFill>
                <a:latin typeface="Gothic Uralic"/>
                <a:cs typeface="Gothic Uralic"/>
              </a:rPr>
              <a:t>was </a:t>
            </a:r>
            <a:r>
              <a:rPr sz="1800" spc="-5" dirty="0">
                <a:solidFill>
                  <a:srgbClr val="0F3053"/>
                </a:solidFill>
                <a:latin typeface="Gothic Uralic"/>
                <a:cs typeface="Gothic Uralic"/>
              </a:rPr>
              <a:t>an  autocratic leader  because nobody  had </a:t>
            </a:r>
            <a:r>
              <a:rPr sz="1800" dirty="0">
                <a:solidFill>
                  <a:srgbClr val="0F3053"/>
                </a:solidFill>
                <a:latin typeface="Gothic Uralic"/>
                <a:cs typeface="Gothic Uralic"/>
              </a:rPr>
              <a:t>a </a:t>
            </a:r>
            <a:r>
              <a:rPr sz="1800" spc="-5" dirty="0">
                <a:solidFill>
                  <a:srgbClr val="0F3053"/>
                </a:solidFill>
                <a:latin typeface="Gothic Uralic"/>
                <a:cs typeface="Gothic Uralic"/>
              </a:rPr>
              <a:t>say </a:t>
            </a:r>
            <a:r>
              <a:rPr sz="1800" spc="10" dirty="0">
                <a:solidFill>
                  <a:srgbClr val="0F3053"/>
                </a:solidFill>
                <a:latin typeface="Gothic Uralic"/>
                <a:cs typeface="Gothic Uralic"/>
              </a:rPr>
              <a:t>in</a:t>
            </a:r>
            <a:r>
              <a:rPr sz="1800" spc="-95" dirty="0">
                <a:solidFill>
                  <a:srgbClr val="0F3053"/>
                </a:solidFill>
                <a:latin typeface="Gothic Uralic"/>
                <a:cs typeface="Gothic Uralic"/>
              </a:rPr>
              <a:t> </a:t>
            </a:r>
            <a:r>
              <a:rPr sz="1800" spc="-10" dirty="0">
                <a:solidFill>
                  <a:srgbClr val="0F3053"/>
                </a:solidFill>
                <a:latin typeface="Gothic Uralic"/>
                <a:cs typeface="Gothic Uralic"/>
              </a:rPr>
              <a:t>what  happened </a:t>
            </a:r>
            <a:r>
              <a:rPr sz="1800" spc="-5" dirty="0">
                <a:solidFill>
                  <a:srgbClr val="0F3053"/>
                </a:solidFill>
                <a:latin typeface="Gothic Uralic"/>
                <a:cs typeface="Gothic Uralic"/>
              </a:rPr>
              <a:t>and  </a:t>
            </a:r>
            <a:r>
              <a:rPr sz="1800" spc="-10" dirty="0">
                <a:solidFill>
                  <a:srgbClr val="0F3053"/>
                </a:solidFill>
                <a:latin typeface="Gothic Uralic"/>
                <a:cs typeface="Gothic Uralic"/>
              </a:rPr>
              <a:t>they </a:t>
            </a:r>
            <a:r>
              <a:rPr sz="1800" spc="15" dirty="0">
                <a:solidFill>
                  <a:srgbClr val="0F3053"/>
                </a:solidFill>
                <a:latin typeface="Gothic Uralic"/>
                <a:cs typeface="Gothic Uralic"/>
              </a:rPr>
              <a:t>couldn</a:t>
            </a:r>
            <a:r>
              <a:rPr sz="1800" spc="15" dirty="0">
                <a:solidFill>
                  <a:srgbClr val="0F3053"/>
                </a:solidFill>
                <a:latin typeface="Verdana"/>
                <a:cs typeface="Verdana"/>
              </a:rPr>
              <a:t>’</a:t>
            </a:r>
            <a:r>
              <a:rPr sz="1800" spc="15" dirty="0">
                <a:solidFill>
                  <a:srgbClr val="0F3053"/>
                </a:solidFill>
                <a:latin typeface="Gothic Uralic"/>
                <a:cs typeface="Gothic Uralic"/>
              </a:rPr>
              <a:t>t  </a:t>
            </a:r>
            <a:r>
              <a:rPr sz="1800" spc="-5" dirty="0">
                <a:solidFill>
                  <a:srgbClr val="0F3053"/>
                </a:solidFill>
                <a:latin typeface="Gothic Uralic"/>
                <a:cs typeface="Gothic Uralic"/>
              </a:rPr>
              <a:t>speak out</a:t>
            </a:r>
            <a:r>
              <a:rPr sz="1800" spc="-65" dirty="0">
                <a:solidFill>
                  <a:srgbClr val="0F3053"/>
                </a:solidFill>
                <a:latin typeface="Gothic Uralic"/>
                <a:cs typeface="Gothic Uralic"/>
              </a:rPr>
              <a:t> </a:t>
            </a:r>
            <a:r>
              <a:rPr sz="1800" spc="-5" dirty="0">
                <a:solidFill>
                  <a:srgbClr val="0F3053"/>
                </a:solidFill>
                <a:latin typeface="Gothic Uralic"/>
                <a:cs typeface="Gothic Uralic"/>
              </a:rPr>
              <a:t>against  </a:t>
            </a:r>
            <a:r>
              <a:rPr sz="1800" spc="5" dirty="0">
                <a:solidFill>
                  <a:srgbClr val="0F3053"/>
                </a:solidFill>
                <a:latin typeface="Gothic Uralic"/>
                <a:cs typeface="Gothic Uralic"/>
              </a:rPr>
              <a:t>his </a:t>
            </a:r>
            <a:r>
              <a:rPr sz="1800" dirty="0">
                <a:solidFill>
                  <a:srgbClr val="0F3053"/>
                </a:solidFill>
                <a:latin typeface="Gothic Uralic"/>
                <a:cs typeface="Gothic Uralic"/>
              </a:rPr>
              <a:t>regime</a:t>
            </a:r>
            <a:r>
              <a:rPr sz="1800" spc="-60" dirty="0">
                <a:solidFill>
                  <a:srgbClr val="0F3053"/>
                </a:solidFill>
                <a:latin typeface="Gothic Uralic"/>
                <a:cs typeface="Gothic Uralic"/>
              </a:rPr>
              <a:t> </a:t>
            </a:r>
            <a:r>
              <a:rPr sz="1800" spc="-5" dirty="0">
                <a:solidFill>
                  <a:srgbClr val="0F3053"/>
                </a:solidFill>
                <a:latin typeface="Gothic Uralic"/>
                <a:cs typeface="Gothic Uralic"/>
              </a:rPr>
              <a:t>or</a:t>
            </a:r>
            <a:endParaRPr sz="1800">
              <a:latin typeface="Gothic Uralic"/>
              <a:cs typeface="Gothic Uralic"/>
            </a:endParaRPr>
          </a:p>
          <a:p>
            <a:pPr marL="12700">
              <a:lnSpc>
                <a:spcPct val="100000"/>
              </a:lnSpc>
              <a:spcBef>
                <a:spcPts val="5"/>
              </a:spcBef>
            </a:pPr>
            <a:r>
              <a:rPr sz="1800" spc="10" dirty="0">
                <a:solidFill>
                  <a:srgbClr val="0F3053"/>
                </a:solidFill>
                <a:latin typeface="Verdana"/>
                <a:cs typeface="Verdana"/>
              </a:rPr>
              <a:t>they’d </a:t>
            </a:r>
            <a:r>
              <a:rPr sz="1800" spc="-5" dirty="0">
                <a:solidFill>
                  <a:srgbClr val="0F3053"/>
                </a:solidFill>
                <a:latin typeface="Gothic Uralic"/>
                <a:cs typeface="Gothic Uralic"/>
              </a:rPr>
              <a:t>be</a:t>
            </a:r>
            <a:r>
              <a:rPr sz="1800" spc="-145" dirty="0">
                <a:solidFill>
                  <a:srgbClr val="0F3053"/>
                </a:solidFill>
                <a:latin typeface="Gothic Uralic"/>
                <a:cs typeface="Gothic Uralic"/>
              </a:rPr>
              <a:t> </a:t>
            </a:r>
            <a:r>
              <a:rPr sz="1800" spc="5" dirty="0">
                <a:solidFill>
                  <a:srgbClr val="0F3053"/>
                </a:solidFill>
                <a:latin typeface="Gothic Uralic"/>
                <a:cs typeface="Gothic Uralic"/>
              </a:rPr>
              <a:t>killed</a:t>
            </a:r>
            <a:endParaRPr sz="1800">
              <a:latin typeface="Gothic Uralic"/>
              <a:cs typeface="Gothic Ural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84711" y="4043867"/>
            <a:ext cx="907627" cy="1587500"/>
          </a:xfrm>
          <a:custGeom>
            <a:avLst/>
            <a:gdLst/>
            <a:ahLst/>
            <a:cxnLst/>
            <a:rect l="l" t="t" r="r" b="b"/>
            <a:pathLst>
              <a:path w="680720" h="1587500">
                <a:moveTo>
                  <a:pt x="3937" y="395036"/>
                </a:moveTo>
                <a:lnTo>
                  <a:pt x="680466" y="0"/>
                </a:lnTo>
              </a:path>
              <a:path w="680720" h="1587500">
                <a:moveTo>
                  <a:pt x="680466" y="1587131"/>
                </a:moveTo>
                <a:lnTo>
                  <a:pt x="0" y="1194247"/>
                </a:lnTo>
                <a:lnTo>
                  <a:pt x="3937" y="395036"/>
                </a:lnTo>
              </a:path>
            </a:pathLst>
          </a:custGeom>
          <a:ln w="12700">
            <a:solidFill>
              <a:srgbClr val="FFFFFF"/>
            </a:solidFill>
          </a:ln>
        </p:spPr>
        <p:txBody>
          <a:bodyPr wrap="square" lIns="0" tIns="0" rIns="0" bIns="0" rtlCol="0"/>
          <a:lstStyle/>
          <a:p>
            <a:endParaRPr/>
          </a:p>
        </p:txBody>
      </p:sp>
      <p:sp>
        <p:nvSpPr>
          <p:cNvPr id="3" name="object 3"/>
          <p:cNvSpPr/>
          <p:nvPr/>
        </p:nvSpPr>
        <p:spPr>
          <a:xfrm>
            <a:off x="11284711" y="1500692"/>
            <a:ext cx="907627" cy="1587500"/>
          </a:xfrm>
          <a:custGeom>
            <a:avLst/>
            <a:gdLst/>
            <a:ahLst/>
            <a:cxnLst/>
            <a:rect l="l" t="t" r="r" b="b"/>
            <a:pathLst>
              <a:path w="680720" h="1587500">
                <a:moveTo>
                  <a:pt x="3937" y="395036"/>
                </a:moveTo>
                <a:lnTo>
                  <a:pt x="680466" y="0"/>
                </a:lnTo>
              </a:path>
              <a:path w="680720" h="1587500">
                <a:moveTo>
                  <a:pt x="680466" y="1587155"/>
                </a:moveTo>
                <a:lnTo>
                  <a:pt x="0" y="1194247"/>
                </a:lnTo>
                <a:lnTo>
                  <a:pt x="3937" y="395036"/>
                </a:lnTo>
              </a:path>
            </a:pathLst>
          </a:custGeom>
          <a:ln w="12700">
            <a:solidFill>
              <a:srgbClr val="FFFFFF"/>
            </a:solidFill>
          </a:ln>
        </p:spPr>
        <p:txBody>
          <a:bodyPr wrap="square" lIns="0" tIns="0" rIns="0" bIns="0" rtlCol="0"/>
          <a:lstStyle/>
          <a:p>
            <a:endParaRPr/>
          </a:p>
        </p:txBody>
      </p:sp>
      <p:grpSp>
        <p:nvGrpSpPr>
          <p:cNvPr id="4" name="object 4"/>
          <p:cNvGrpSpPr/>
          <p:nvPr/>
        </p:nvGrpSpPr>
        <p:grpSpPr>
          <a:xfrm>
            <a:off x="601134" y="1"/>
            <a:ext cx="10989733" cy="6533515"/>
            <a:chOff x="450850" y="0"/>
            <a:chExt cx="8242300" cy="6533515"/>
          </a:xfrm>
        </p:grpSpPr>
        <p:sp>
          <p:nvSpPr>
            <p:cNvPr id="5" name="object 5"/>
            <p:cNvSpPr/>
            <p:nvPr/>
          </p:nvSpPr>
          <p:spPr>
            <a:xfrm>
              <a:off x="457200" y="333488"/>
              <a:ext cx="8229600" cy="6186170"/>
            </a:xfrm>
            <a:custGeom>
              <a:avLst/>
              <a:gdLst/>
              <a:ahLst/>
              <a:cxnLst/>
              <a:rect l="l" t="t" r="r" b="b"/>
              <a:pathLst>
                <a:path w="8229600" h="6186170">
                  <a:moveTo>
                    <a:pt x="8229600" y="0"/>
                  </a:moveTo>
                  <a:lnTo>
                    <a:pt x="0" y="0"/>
                  </a:lnTo>
                  <a:lnTo>
                    <a:pt x="0" y="344182"/>
                  </a:lnTo>
                  <a:lnTo>
                    <a:pt x="0" y="6185649"/>
                  </a:lnTo>
                  <a:lnTo>
                    <a:pt x="8229600" y="6185649"/>
                  </a:lnTo>
                  <a:lnTo>
                    <a:pt x="8229600" y="344182"/>
                  </a:lnTo>
                  <a:lnTo>
                    <a:pt x="8229600" y="0"/>
                  </a:lnTo>
                  <a:close/>
                </a:path>
              </a:pathLst>
            </a:custGeom>
            <a:solidFill>
              <a:srgbClr val="FFFFFF"/>
            </a:solidFill>
          </p:spPr>
          <p:txBody>
            <a:bodyPr wrap="square" lIns="0" tIns="0" rIns="0" bIns="0" rtlCol="0"/>
            <a:lstStyle/>
            <a:p>
              <a:endParaRPr/>
            </a:p>
          </p:txBody>
        </p:sp>
        <p:sp>
          <p:nvSpPr>
            <p:cNvPr id="6" name="object 6"/>
            <p:cNvSpPr/>
            <p:nvPr/>
          </p:nvSpPr>
          <p:spPr>
            <a:xfrm>
              <a:off x="457200" y="333476"/>
              <a:ext cx="8229600" cy="6186170"/>
            </a:xfrm>
            <a:custGeom>
              <a:avLst/>
              <a:gdLst/>
              <a:ahLst/>
              <a:cxnLst/>
              <a:rect l="l" t="t" r="r" b="b"/>
              <a:pathLst>
                <a:path w="8229600" h="6186170">
                  <a:moveTo>
                    <a:pt x="0" y="6185661"/>
                  </a:moveTo>
                  <a:lnTo>
                    <a:pt x="8229600" y="6185661"/>
                  </a:lnTo>
                  <a:lnTo>
                    <a:pt x="8229600" y="0"/>
                  </a:lnTo>
                  <a:lnTo>
                    <a:pt x="0" y="0"/>
                  </a:lnTo>
                  <a:lnTo>
                    <a:pt x="0" y="6185661"/>
                  </a:lnTo>
                  <a:close/>
                </a:path>
              </a:pathLst>
            </a:custGeom>
            <a:ln w="12700">
              <a:solidFill>
                <a:srgbClr val="0F3053"/>
              </a:solidFill>
            </a:ln>
          </p:spPr>
          <p:txBody>
            <a:bodyPr wrap="square" lIns="0" tIns="0" rIns="0" bIns="0" rtlCol="0"/>
            <a:lstStyle/>
            <a:p>
              <a:endParaRPr/>
            </a:p>
          </p:txBody>
        </p:sp>
        <p:sp>
          <p:nvSpPr>
            <p:cNvPr id="7" name="object 7"/>
            <p:cNvSpPr/>
            <p:nvPr/>
          </p:nvSpPr>
          <p:spPr>
            <a:xfrm>
              <a:off x="4561204" y="0"/>
              <a:ext cx="3679190" cy="678180"/>
            </a:xfrm>
            <a:custGeom>
              <a:avLst/>
              <a:gdLst/>
              <a:ahLst/>
              <a:cxnLst/>
              <a:rect l="l" t="t" r="r" b="b"/>
              <a:pathLst>
                <a:path w="3679190" h="678180">
                  <a:moveTo>
                    <a:pt x="0" y="677672"/>
                  </a:moveTo>
                  <a:lnTo>
                    <a:pt x="3679062" y="677672"/>
                  </a:lnTo>
                  <a:lnTo>
                    <a:pt x="3679062" y="0"/>
                  </a:lnTo>
                  <a:lnTo>
                    <a:pt x="0" y="0"/>
                  </a:lnTo>
                  <a:lnTo>
                    <a:pt x="0" y="677672"/>
                  </a:lnTo>
                  <a:close/>
                </a:path>
              </a:pathLst>
            </a:custGeom>
            <a:solidFill>
              <a:srgbClr val="F5F5F5"/>
            </a:solidFill>
          </p:spPr>
          <p:txBody>
            <a:bodyPr wrap="square" lIns="0" tIns="0" rIns="0" bIns="0" rtlCol="0"/>
            <a:lstStyle/>
            <a:p>
              <a:endParaRPr/>
            </a:p>
          </p:txBody>
        </p:sp>
        <p:sp>
          <p:nvSpPr>
            <p:cNvPr id="8" name="object 8"/>
            <p:cNvSpPr/>
            <p:nvPr/>
          </p:nvSpPr>
          <p:spPr>
            <a:xfrm>
              <a:off x="4561204" y="0"/>
              <a:ext cx="3679190" cy="678180"/>
            </a:xfrm>
            <a:custGeom>
              <a:avLst/>
              <a:gdLst/>
              <a:ahLst/>
              <a:cxnLst/>
              <a:rect l="l" t="t" r="r" b="b"/>
              <a:pathLst>
                <a:path w="3679190" h="678180">
                  <a:moveTo>
                    <a:pt x="0" y="677672"/>
                  </a:moveTo>
                  <a:lnTo>
                    <a:pt x="3679062" y="677672"/>
                  </a:lnTo>
                  <a:lnTo>
                    <a:pt x="3679062" y="0"/>
                  </a:lnTo>
                </a:path>
                <a:path w="3679190" h="678180">
                  <a:moveTo>
                    <a:pt x="0" y="0"/>
                  </a:moveTo>
                  <a:lnTo>
                    <a:pt x="0" y="677672"/>
                  </a:lnTo>
                </a:path>
              </a:pathLst>
            </a:custGeom>
            <a:ln w="15875">
              <a:solidFill>
                <a:srgbClr val="004A7E"/>
              </a:solidFill>
            </a:ln>
          </p:spPr>
          <p:txBody>
            <a:bodyPr wrap="square" lIns="0" tIns="0" rIns="0" bIns="0" rtlCol="0"/>
            <a:lstStyle/>
            <a:p>
              <a:endParaRPr/>
            </a:p>
          </p:txBody>
        </p:sp>
        <p:sp>
          <p:nvSpPr>
            <p:cNvPr id="9" name="object 9"/>
            <p:cNvSpPr/>
            <p:nvPr/>
          </p:nvSpPr>
          <p:spPr>
            <a:xfrm>
              <a:off x="4649089" y="0"/>
              <a:ext cx="3505200" cy="602615"/>
            </a:xfrm>
            <a:custGeom>
              <a:avLst/>
              <a:gdLst/>
              <a:ahLst/>
              <a:cxnLst/>
              <a:rect l="l" t="t" r="r" b="b"/>
              <a:pathLst>
                <a:path w="3505200" h="602615">
                  <a:moveTo>
                    <a:pt x="0" y="602488"/>
                  </a:moveTo>
                  <a:lnTo>
                    <a:pt x="3505199" y="602488"/>
                  </a:lnTo>
                  <a:lnTo>
                    <a:pt x="3505199" y="0"/>
                  </a:lnTo>
                  <a:lnTo>
                    <a:pt x="0" y="0"/>
                  </a:lnTo>
                  <a:lnTo>
                    <a:pt x="0" y="602488"/>
                  </a:lnTo>
                  <a:close/>
                </a:path>
              </a:pathLst>
            </a:custGeom>
            <a:solidFill>
              <a:srgbClr val="F0AF15"/>
            </a:solidFill>
          </p:spPr>
          <p:txBody>
            <a:bodyPr wrap="square" lIns="0" tIns="0" rIns="0" bIns="0" rtlCol="0"/>
            <a:lstStyle/>
            <a:p>
              <a:endParaRPr/>
            </a:p>
          </p:txBody>
        </p:sp>
      </p:grpSp>
      <p:sp>
        <p:nvSpPr>
          <p:cNvPr id="10" name="object 10"/>
          <p:cNvSpPr txBox="1">
            <a:spLocks noGrp="1"/>
          </p:cNvSpPr>
          <p:nvPr>
            <p:ph type="title"/>
          </p:nvPr>
        </p:nvSpPr>
        <p:spPr>
          <a:xfrm>
            <a:off x="609600" y="273050"/>
            <a:ext cx="10058400" cy="1120820"/>
          </a:xfrm>
          <a:prstGeom prst="rect">
            <a:avLst/>
          </a:prstGeom>
        </p:spPr>
        <p:txBody>
          <a:bodyPr vert="horz" wrap="square" lIns="0" tIns="12700" rIns="0" bIns="0" rtlCol="0">
            <a:spAutoFit/>
          </a:bodyPr>
          <a:lstStyle/>
          <a:p>
            <a:pPr>
              <a:lnSpc>
                <a:spcPct val="100000"/>
              </a:lnSpc>
              <a:spcBef>
                <a:spcPts val="35"/>
              </a:spcBef>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spc="3187" baseline="6172" dirty="0" smtClean="0">
                <a:latin typeface="Times New Roman" pitchFamily="18" charset="0"/>
                <a:cs typeface="Times New Roman" pitchFamily="18" charset="0"/>
              </a:rPr>
              <a:t></a:t>
            </a:r>
            <a:r>
              <a:rPr lang="en-US" sz="2400" spc="-975" baseline="6172" dirty="0" smtClean="0">
                <a:latin typeface="Times New Roman" pitchFamily="18" charset="0"/>
                <a:cs typeface="Times New Roman" pitchFamily="18" charset="0"/>
              </a:rPr>
              <a:t> </a:t>
            </a:r>
            <a:r>
              <a:rPr lang="en-US" sz="2400" b="1" spc="-95" dirty="0" smtClean="0">
                <a:latin typeface="Times New Roman" pitchFamily="18" charset="0"/>
                <a:cs typeface="Times New Roman" pitchFamily="18" charset="0"/>
              </a:rPr>
              <a:t>A</a:t>
            </a:r>
            <a:r>
              <a:rPr lang="en-US" sz="2400" b="1" spc="-114"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leadership</a:t>
            </a:r>
            <a:r>
              <a:rPr lang="en-US" sz="2400" b="1" spc="-125" dirty="0" smtClean="0">
                <a:latin typeface="Times New Roman" pitchFamily="18" charset="0"/>
                <a:cs typeface="Times New Roman" pitchFamily="18" charset="0"/>
              </a:rPr>
              <a:t> </a:t>
            </a:r>
            <a:r>
              <a:rPr lang="en-US" sz="2400" b="1" spc="-25" dirty="0" smtClean="0">
                <a:latin typeface="Times New Roman" pitchFamily="18" charset="0"/>
                <a:cs typeface="Times New Roman" pitchFamily="18" charset="0"/>
              </a:rPr>
              <a:t>style</a:t>
            </a:r>
            <a:r>
              <a:rPr lang="en-US" sz="2400" b="1" spc="-135" dirty="0" smtClean="0">
                <a:latin typeface="Times New Roman" pitchFamily="18" charset="0"/>
                <a:cs typeface="Times New Roman" pitchFamily="18" charset="0"/>
              </a:rPr>
              <a:t> </a:t>
            </a:r>
            <a:r>
              <a:rPr lang="en-US" sz="2400" b="1" spc="5" dirty="0" smtClean="0">
                <a:latin typeface="Times New Roman" pitchFamily="18" charset="0"/>
                <a:cs typeface="Times New Roman" pitchFamily="18" charset="0"/>
              </a:rPr>
              <a:t>where  </a:t>
            </a:r>
            <a:r>
              <a:rPr lang="en-US" sz="2400" b="1" spc="35" dirty="0" smtClean="0">
                <a:latin typeface="Times New Roman" pitchFamily="18" charset="0"/>
                <a:cs typeface="Times New Roman" pitchFamily="18" charset="0"/>
              </a:rPr>
              <a:t>the </a:t>
            </a:r>
            <a:r>
              <a:rPr lang="en-US" sz="2400" b="1" spc="10" dirty="0" smtClean="0">
                <a:latin typeface="Times New Roman" pitchFamily="18" charset="0"/>
                <a:cs typeface="Times New Roman" pitchFamily="18" charset="0"/>
              </a:rPr>
              <a:t>leader </a:t>
            </a:r>
            <a:r>
              <a:rPr lang="en-US" sz="2400" b="1" spc="-20" dirty="0" smtClean="0">
                <a:latin typeface="Times New Roman" pitchFamily="18" charset="0"/>
                <a:cs typeface="Times New Roman" pitchFamily="18" charset="0"/>
              </a:rPr>
              <a:t>makes </a:t>
            </a:r>
            <a:r>
              <a:rPr lang="en-US" sz="2400" b="1" spc="45" dirty="0" smtClean="0">
                <a:latin typeface="Times New Roman" pitchFamily="18" charset="0"/>
                <a:cs typeface="Times New Roman" pitchFamily="18" charset="0"/>
              </a:rPr>
              <a:t>all  </a:t>
            </a:r>
            <a:r>
              <a:rPr lang="en-US" sz="2400" b="1" spc="-35" dirty="0" smtClean="0">
                <a:latin typeface="Times New Roman" pitchFamily="18" charset="0"/>
                <a:cs typeface="Times New Roman" pitchFamily="18" charset="0"/>
              </a:rPr>
              <a:t>decisions </a:t>
            </a:r>
            <a:r>
              <a:rPr lang="en-US" sz="2400" b="1" spc="20" dirty="0" smtClean="0">
                <a:latin typeface="Times New Roman" pitchFamily="18" charset="0"/>
                <a:cs typeface="Times New Roman" pitchFamily="18" charset="0"/>
              </a:rPr>
              <a:t>independently</a:t>
            </a:r>
            <a:r>
              <a:rPr lang="en-US" sz="2400" b="1" spc="-220" dirty="0" smtClean="0">
                <a:latin typeface="Times New Roman" pitchFamily="18" charset="0"/>
                <a:cs typeface="Times New Roman" pitchFamily="18" charset="0"/>
              </a:rPr>
              <a:t> </a:t>
            </a:r>
            <a:r>
              <a:rPr lang="en-US" sz="2400" b="1" spc="25" dirty="0" smtClean="0">
                <a:latin typeface="Times New Roman" pitchFamily="18" charset="0"/>
                <a:cs typeface="Times New Roman" pitchFamily="18" charset="0"/>
              </a:rPr>
              <a:t>or  </a:t>
            </a:r>
            <a:r>
              <a:rPr lang="en-US" sz="2400" b="1" spc="40" dirty="0" smtClean="0">
                <a:latin typeface="Times New Roman" pitchFamily="18" charset="0"/>
                <a:cs typeface="Times New Roman" pitchFamily="18" charset="0"/>
              </a:rPr>
              <a:t>without </a:t>
            </a:r>
            <a:r>
              <a:rPr lang="en-US" sz="2400" b="1" spc="-10" dirty="0" smtClean="0">
                <a:latin typeface="Times New Roman" pitchFamily="18" charset="0"/>
                <a:cs typeface="Times New Roman" pitchFamily="18" charset="0"/>
              </a:rPr>
              <a:t>consulting </a:t>
            </a:r>
            <a:r>
              <a:rPr lang="en-US" sz="2400" b="1" spc="45" dirty="0" smtClean="0">
                <a:latin typeface="Times New Roman" pitchFamily="18" charset="0"/>
                <a:cs typeface="Times New Roman" pitchFamily="18" charset="0"/>
              </a:rPr>
              <a:t>with  </a:t>
            </a:r>
            <a:r>
              <a:rPr lang="en-US" sz="2400" b="1" dirty="0" smtClean="0">
                <a:latin typeface="Times New Roman" pitchFamily="18" charset="0"/>
                <a:cs typeface="Times New Roman" pitchFamily="18" charset="0"/>
              </a:rPr>
              <a:t>subordinate</a:t>
            </a:r>
            <a:endParaRPr lang="en-US" sz="2400" dirty="0">
              <a:latin typeface="Times New Roman" pitchFamily="18" charset="0"/>
              <a:cs typeface="Times New Roman" pitchFamily="18" charset="0"/>
            </a:endParaRPr>
          </a:p>
        </p:txBody>
      </p:sp>
      <p:sp>
        <p:nvSpPr>
          <p:cNvPr id="15" name="Content Placeholder 14"/>
          <p:cNvSpPr>
            <a:spLocks noGrp="1"/>
          </p:cNvSpPr>
          <p:nvPr>
            <p:ph sz="quarter" idx="2"/>
          </p:nvPr>
        </p:nvSpPr>
        <p:spPr/>
        <p:txBody>
          <a:bodyPr>
            <a:normAutofit fontScale="92500" lnSpcReduction="20000"/>
          </a:bodyPr>
          <a:lstStyle/>
          <a:p>
            <a:pPr marL="514350" indent="-514350" algn="just">
              <a:buFont typeface="+mj-lt"/>
              <a:buAutoNum type="romanUcPeriod"/>
            </a:pPr>
            <a:r>
              <a:rPr lang="en-US" spc="35" dirty="0" smtClean="0">
                <a:latin typeface="Times New Roman" pitchFamily="18" charset="0"/>
                <a:cs typeface="Times New Roman" pitchFamily="18" charset="0"/>
              </a:rPr>
              <a:t>Provides</a:t>
            </a:r>
            <a:r>
              <a:rPr lang="en-US" spc="-35" dirty="0" smtClean="0">
                <a:latin typeface="Times New Roman" pitchFamily="18" charset="0"/>
                <a:cs typeface="Times New Roman" pitchFamily="18" charset="0"/>
              </a:rPr>
              <a:t> </a:t>
            </a:r>
            <a:r>
              <a:rPr lang="en-US" spc="65" dirty="0" smtClean="0">
                <a:latin typeface="Times New Roman" pitchFamily="18" charset="0"/>
                <a:cs typeface="Times New Roman" pitchFamily="18" charset="0"/>
              </a:rPr>
              <a:t>strong</a:t>
            </a:r>
            <a:r>
              <a:rPr lang="en-US" spc="5" dirty="0" smtClean="0">
                <a:latin typeface="Times New Roman" pitchFamily="18" charset="0"/>
                <a:cs typeface="Times New Roman" pitchFamily="18" charset="0"/>
              </a:rPr>
              <a:t> </a:t>
            </a:r>
            <a:r>
              <a:rPr lang="en-US" spc="60" dirty="0" smtClean="0">
                <a:latin typeface="Times New Roman" pitchFamily="18" charset="0"/>
                <a:cs typeface="Times New Roman" pitchFamily="18" charset="0"/>
              </a:rPr>
              <a:t>motivation</a:t>
            </a:r>
            <a:r>
              <a:rPr lang="en-US" spc="-40" dirty="0" smtClean="0">
                <a:latin typeface="Times New Roman" pitchFamily="18" charset="0"/>
                <a:cs typeface="Times New Roman" pitchFamily="18" charset="0"/>
              </a:rPr>
              <a:t> </a:t>
            </a:r>
            <a:r>
              <a:rPr lang="en-US" spc="90" dirty="0" smtClean="0">
                <a:latin typeface="Times New Roman" pitchFamily="18" charset="0"/>
                <a:cs typeface="Times New Roman" pitchFamily="18" charset="0"/>
              </a:rPr>
              <a:t>and</a:t>
            </a:r>
            <a:r>
              <a:rPr lang="en-US" spc="-30" dirty="0" smtClean="0">
                <a:latin typeface="Times New Roman" pitchFamily="18" charset="0"/>
                <a:cs typeface="Times New Roman" pitchFamily="18" charset="0"/>
              </a:rPr>
              <a:t> </a:t>
            </a:r>
            <a:r>
              <a:rPr lang="en-US" spc="60" dirty="0" smtClean="0">
                <a:latin typeface="Times New Roman" pitchFamily="18" charset="0"/>
                <a:cs typeface="Times New Roman" pitchFamily="18" charset="0"/>
              </a:rPr>
              <a:t>reward</a:t>
            </a:r>
            <a:r>
              <a:rPr lang="en-US" spc="-25" dirty="0" smtClean="0">
                <a:latin typeface="Times New Roman" pitchFamily="18" charset="0"/>
                <a:cs typeface="Times New Roman" pitchFamily="18" charset="0"/>
              </a:rPr>
              <a:t> </a:t>
            </a:r>
            <a:r>
              <a:rPr lang="en-US" spc="30" dirty="0" smtClean="0">
                <a:latin typeface="Times New Roman" pitchFamily="18" charset="0"/>
                <a:cs typeface="Times New Roman" pitchFamily="18" charset="0"/>
              </a:rPr>
              <a:t>for</a:t>
            </a:r>
            <a:r>
              <a:rPr lang="en-US" spc="-15" dirty="0" smtClean="0">
                <a:latin typeface="Times New Roman" pitchFamily="18" charset="0"/>
                <a:cs typeface="Times New Roman" pitchFamily="18" charset="0"/>
              </a:rPr>
              <a:t> </a:t>
            </a:r>
            <a:r>
              <a:rPr lang="en-US" spc="95" dirty="0" smtClean="0">
                <a:latin typeface="Times New Roman" pitchFamily="18" charset="0"/>
                <a:cs typeface="Times New Roman" pitchFamily="18" charset="0"/>
              </a:rPr>
              <a:t>the  </a:t>
            </a:r>
            <a:r>
              <a:rPr lang="en-US" spc="55" dirty="0" smtClean="0">
                <a:latin typeface="Times New Roman" pitchFamily="18" charset="0"/>
                <a:cs typeface="Times New Roman" pitchFamily="18" charset="0"/>
              </a:rPr>
              <a:t>leader</a:t>
            </a:r>
          </a:p>
          <a:p>
            <a:pPr marL="514350" indent="-514350" algn="just">
              <a:buFont typeface="+mj-lt"/>
              <a:buAutoNum type="romanUcPeriod"/>
            </a:pPr>
            <a:r>
              <a:rPr lang="en-US" spc="60" dirty="0" smtClean="0">
                <a:latin typeface="Times New Roman" pitchFamily="18" charset="0"/>
                <a:cs typeface="Times New Roman" pitchFamily="18" charset="0"/>
              </a:rPr>
              <a:t>Quick </a:t>
            </a:r>
            <a:r>
              <a:rPr lang="en-US" spc="50" dirty="0" smtClean="0">
                <a:latin typeface="Times New Roman" pitchFamily="18" charset="0"/>
                <a:cs typeface="Times New Roman" pitchFamily="18" charset="0"/>
              </a:rPr>
              <a:t>decision </a:t>
            </a:r>
            <a:r>
              <a:rPr lang="en-US" spc="60" dirty="0" smtClean="0">
                <a:latin typeface="Times New Roman" pitchFamily="18" charset="0"/>
                <a:cs typeface="Times New Roman" pitchFamily="18" charset="0"/>
              </a:rPr>
              <a:t>making takes </a:t>
            </a:r>
            <a:r>
              <a:rPr lang="en-US" spc="40" dirty="0" smtClean="0">
                <a:latin typeface="Times New Roman" pitchFamily="18" charset="0"/>
                <a:cs typeface="Times New Roman" pitchFamily="18" charset="0"/>
              </a:rPr>
              <a:t>place as </a:t>
            </a:r>
            <a:r>
              <a:rPr lang="en-US" spc="35" dirty="0" smtClean="0">
                <a:latin typeface="Times New Roman" pitchFamily="18" charset="0"/>
                <a:cs typeface="Times New Roman" pitchFamily="18" charset="0"/>
              </a:rPr>
              <a:t>single  </a:t>
            </a:r>
            <a:r>
              <a:rPr lang="en-US" spc="70" dirty="0" smtClean="0">
                <a:latin typeface="Times New Roman" pitchFamily="18" charset="0"/>
                <a:cs typeface="Times New Roman" pitchFamily="18" charset="0"/>
              </a:rPr>
              <a:t>person </a:t>
            </a:r>
            <a:r>
              <a:rPr lang="en-US" spc="50" dirty="0" smtClean="0">
                <a:latin typeface="Times New Roman" pitchFamily="18" charset="0"/>
                <a:cs typeface="Times New Roman" pitchFamily="18" charset="0"/>
              </a:rPr>
              <a:t>decides </a:t>
            </a:r>
            <a:r>
              <a:rPr lang="en-US" spc="25" dirty="0" smtClean="0">
                <a:latin typeface="Times New Roman" pitchFamily="18" charset="0"/>
                <a:cs typeface="Times New Roman" pitchFamily="18" charset="0"/>
              </a:rPr>
              <a:t>for </a:t>
            </a:r>
            <a:r>
              <a:rPr lang="en-US" spc="95" dirty="0" smtClean="0">
                <a:latin typeface="Times New Roman" pitchFamily="18" charset="0"/>
                <a:cs typeface="Times New Roman" pitchFamily="18" charset="0"/>
              </a:rPr>
              <a:t>the </a:t>
            </a:r>
            <a:r>
              <a:rPr lang="en-US" spc="45" dirty="0" smtClean="0">
                <a:latin typeface="Times New Roman" pitchFamily="18" charset="0"/>
                <a:cs typeface="Times New Roman" pitchFamily="18" charset="0"/>
              </a:rPr>
              <a:t>whole </a:t>
            </a:r>
            <a:r>
              <a:rPr lang="en-US" spc="65" dirty="0" smtClean="0">
                <a:latin typeface="Times New Roman" pitchFamily="18" charset="0"/>
                <a:cs typeface="Times New Roman" pitchFamily="18" charset="0"/>
              </a:rPr>
              <a:t>group</a:t>
            </a:r>
          </a:p>
          <a:p>
            <a:pPr marL="514350" indent="-514350" algn="just">
              <a:buFont typeface="+mj-lt"/>
              <a:buAutoNum type="romanUcPeriod"/>
            </a:pPr>
            <a:r>
              <a:rPr lang="en-US" spc="60" dirty="0" smtClean="0">
                <a:latin typeface="Times New Roman" pitchFamily="18" charset="0"/>
                <a:cs typeface="Times New Roman" pitchFamily="18" charset="0"/>
              </a:rPr>
              <a:t>Subordinate</a:t>
            </a:r>
            <a:r>
              <a:rPr lang="en-US" spc="-40" dirty="0" smtClean="0">
                <a:latin typeface="Times New Roman" pitchFamily="18" charset="0"/>
                <a:cs typeface="Times New Roman" pitchFamily="18" charset="0"/>
              </a:rPr>
              <a:t> </a:t>
            </a:r>
            <a:r>
              <a:rPr lang="en-US" spc="60" dirty="0" smtClean="0">
                <a:latin typeface="Times New Roman" pitchFamily="18" charset="0"/>
                <a:cs typeface="Times New Roman" pitchFamily="18" charset="0"/>
              </a:rPr>
              <a:t>are</a:t>
            </a:r>
            <a:r>
              <a:rPr lang="en-US" spc="-40" dirty="0" smtClean="0">
                <a:latin typeface="Times New Roman" pitchFamily="18" charset="0"/>
                <a:cs typeface="Times New Roman" pitchFamily="18" charset="0"/>
              </a:rPr>
              <a:t> </a:t>
            </a:r>
            <a:r>
              <a:rPr lang="en-US" spc="35" dirty="0" smtClean="0">
                <a:latin typeface="Times New Roman" pitchFamily="18" charset="0"/>
                <a:cs typeface="Times New Roman" pitchFamily="18" charset="0"/>
              </a:rPr>
              <a:t>only</a:t>
            </a:r>
            <a:r>
              <a:rPr lang="en-US" spc="-25" dirty="0" smtClean="0">
                <a:latin typeface="Times New Roman" pitchFamily="18" charset="0"/>
                <a:cs typeface="Times New Roman" pitchFamily="18" charset="0"/>
              </a:rPr>
              <a:t> </a:t>
            </a:r>
            <a:r>
              <a:rPr lang="en-US" spc="90" dirty="0" smtClean="0">
                <a:latin typeface="Times New Roman" pitchFamily="18" charset="0"/>
                <a:cs typeface="Times New Roman" pitchFamily="18" charset="0"/>
              </a:rPr>
              <a:t>to</a:t>
            </a:r>
            <a:r>
              <a:rPr lang="en-US" spc="-40" dirty="0" smtClean="0">
                <a:latin typeface="Times New Roman" pitchFamily="18" charset="0"/>
                <a:cs typeface="Times New Roman" pitchFamily="18" charset="0"/>
              </a:rPr>
              <a:t> </a:t>
            </a:r>
            <a:r>
              <a:rPr lang="en-US" spc="35" dirty="0" smtClean="0">
                <a:latin typeface="Times New Roman" pitchFamily="18" charset="0"/>
                <a:cs typeface="Times New Roman" pitchFamily="18" charset="0"/>
              </a:rPr>
              <a:t>carry</a:t>
            </a:r>
            <a:r>
              <a:rPr lang="en-US" spc="-45" dirty="0" smtClean="0">
                <a:latin typeface="Times New Roman" pitchFamily="18" charset="0"/>
                <a:cs typeface="Times New Roman" pitchFamily="18" charset="0"/>
              </a:rPr>
              <a:t> </a:t>
            </a:r>
            <a:r>
              <a:rPr lang="en-US" spc="95" dirty="0" smtClean="0">
                <a:latin typeface="Times New Roman" pitchFamily="18" charset="0"/>
                <a:cs typeface="Times New Roman" pitchFamily="18" charset="0"/>
              </a:rPr>
              <a:t>out</a:t>
            </a:r>
            <a:r>
              <a:rPr lang="en-US" spc="-30" dirty="0" smtClean="0">
                <a:latin typeface="Times New Roman" pitchFamily="18" charset="0"/>
                <a:cs typeface="Times New Roman" pitchFamily="18" charset="0"/>
              </a:rPr>
              <a:t> </a:t>
            </a:r>
            <a:r>
              <a:rPr lang="en-US" spc="95" dirty="0" smtClean="0">
                <a:latin typeface="Times New Roman" pitchFamily="18" charset="0"/>
                <a:cs typeface="Times New Roman" pitchFamily="18" charset="0"/>
              </a:rPr>
              <a:t>the</a:t>
            </a:r>
            <a:r>
              <a:rPr lang="en-US" spc="-40" dirty="0" smtClean="0">
                <a:latin typeface="Times New Roman" pitchFamily="18" charset="0"/>
                <a:cs typeface="Times New Roman" pitchFamily="18" charset="0"/>
              </a:rPr>
              <a:t> </a:t>
            </a:r>
            <a:r>
              <a:rPr lang="en-US" spc="65" dirty="0" smtClean="0">
                <a:latin typeface="Times New Roman" pitchFamily="18" charset="0"/>
                <a:cs typeface="Times New Roman" pitchFamily="18" charset="0"/>
              </a:rPr>
              <a:t>orders</a:t>
            </a:r>
            <a:r>
              <a:rPr lang="en-US" spc="-45"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of  </a:t>
            </a:r>
            <a:r>
              <a:rPr lang="en-US" spc="95" dirty="0" smtClean="0">
                <a:latin typeface="Times New Roman" pitchFamily="18" charset="0"/>
                <a:cs typeface="Times New Roman" pitchFamily="18" charset="0"/>
              </a:rPr>
              <a:t>the</a:t>
            </a:r>
            <a:r>
              <a:rPr lang="en-US" spc="-5" dirty="0" smtClean="0">
                <a:latin typeface="Times New Roman" pitchFamily="18" charset="0"/>
                <a:cs typeface="Times New Roman" pitchFamily="18" charset="0"/>
              </a:rPr>
              <a:t> </a:t>
            </a:r>
            <a:r>
              <a:rPr lang="en-US" spc="55" dirty="0" smtClean="0">
                <a:latin typeface="Times New Roman" pitchFamily="18" charset="0"/>
                <a:cs typeface="Times New Roman" pitchFamily="18" charset="0"/>
              </a:rPr>
              <a:t>leader</a:t>
            </a:r>
          </a:p>
          <a:p>
            <a:pPr marL="514350" indent="-514350" algn="just">
              <a:buFont typeface="+mj-lt"/>
              <a:buAutoNum type="romanUcPeriod"/>
            </a:pPr>
            <a:r>
              <a:rPr lang="en-US" spc="40" dirty="0" smtClean="0">
                <a:latin typeface="Times New Roman" pitchFamily="18" charset="0"/>
                <a:cs typeface="Times New Roman" pitchFamily="18" charset="0"/>
              </a:rPr>
              <a:t>Decision</a:t>
            </a:r>
            <a:r>
              <a:rPr lang="en-US" spc="-15" dirty="0" smtClean="0">
                <a:latin typeface="Times New Roman" pitchFamily="18" charset="0"/>
                <a:cs typeface="Times New Roman" pitchFamily="18" charset="0"/>
              </a:rPr>
              <a:t> </a:t>
            </a:r>
            <a:r>
              <a:rPr lang="en-US" spc="55" dirty="0" smtClean="0">
                <a:latin typeface="Times New Roman" pitchFamily="18" charset="0"/>
                <a:cs typeface="Times New Roman" pitchFamily="18" charset="0"/>
              </a:rPr>
              <a:t>making,</a:t>
            </a:r>
            <a:r>
              <a:rPr lang="en-US" spc="-30" dirty="0" smtClean="0">
                <a:latin typeface="Times New Roman" pitchFamily="18" charset="0"/>
                <a:cs typeface="Times New Roman" pitchFamily="18" charset="0"/>
              </a:rPr>
              <a:t> </a:t>
            </a:r>
            <a:r>
              <a:rPr lang="en-US" spc="60" dirty="0" smtClean="0">
                <a:latin typeface="Times New Roman" pitchFamily="18" charset="0"/>
                <a:cs typeface="Times New Roman" pitchFamily="18" charset="0"/>
              </a:rPr>
              <a:t>planning</a:t>
            </a:r>
            <a:r>
              <a:rPr lang="en-US" spc="-30" dirty="0" smtClean="0">
                <a:latin typeface="Times New Roman" pitchFamily="18" charset="0"/>
                <a:cs typeface="Times New Roman" pitchFamily="18" charset="0"/>
              </a:rPr>
              <a:t> </a:t>
            </a:r>
            <a:r>
              <a:rPr lang="en-US" spc="70" dirty="0" smtClean="0">
                <a:latin typeface="Times New Roman" pitchFamily="18" charset="0"/>
                <a:cs typeface="Times New Roman" pitchFamily="18" charset="0"/>
              </a:rPr>
              <a:t>or</a:t>
            </a:r>
            <a:r>
              <a:rPr lang="en-US" spc="-40" dirty="0" smtClean="0">
                <a:latin typeface="Times New Roman" pitchFamily="18" charset="0"/>
                <a:cs typeface="Times New Roman" pitchFamily="18" charset="0"/>
              </a:rPr>
              <a:t> </a:t>
            </a:r>
            <a:r>
              <a:rPr lang="en-US" spc="50" dirty="0" smtClean="0">
                <a:latin typeface="Times New Roman" pitchFamily="18" charset="0"/>
                <a:cs typeface="Times New Roman" pitchFamily="18" charset="0"/>
              </a:rPr>
              <a:t>organizing</a:t>
            </a:r>
            <a:r>
              <a:rPr lang="en-US" spc="-5" dirty="0" smtClean="0">
                <a:latin typeface="Times New Roman" pitchFamily="18" charset="0"/>
                <a:cs typeface="Times New Roman" pitchFamily="18" charset="0"/>
              </a:rPr>
              <a:t> </a:t>
            </a:r>
            <a:r>
              <a:rPr lang="en-US" spc="80" dirty="0" smtClean="0">
                <a:latin typeface="Times New Roman" pitchFamily="18" charset="0"/>
                <a:cs typeface="Times New Roman" pitchFamily="18" charset="0"/>
              </a:rPr>
              <a:t>need  </a:t>
            </a:r>
            <a:r>
              <a:rPr lang="en-US" spc="45" dirty="0" smtClean="0">
                <a:latin typeface="Times New Roman" pitchFamily="18" charset="0"/>
                <a:cs typeface="Times New Roman" pitchFamily="18" charset="0"/>
              </a:rPr>
              <a:t>initiative</a:t>
            </a:r>
          </a:p>
          <a:p>
            <a:pPr marL="514350" indent="-514350" algn="just">
              <a:buFont typeface="+mj-lt"/>
              <a:buAutoNum type="romanUcPeriod"/>
            </a:pPr>
            <a:r>
              <a:rPr lang="en-US" spc="40" dirty="0" smtClean="0">
                <a:latin typeface="Times New Roman" pitchFamily="18" charset="0"/>
                <a:cs typeface="Times New Roman" pitchFamily="18" charset="0"/>
              </a:rPr>
              <a:t>Good</a:t>
            </a:r>
            <a:r>
              <a:rPr lang="en-US" spc="-15" dirty="0" smtClean="0">
                <a:latin typeface="Times New Roman" pitchFamily="18" charset="0"/>
                <a:cs typeface="Times New Roman" pitchFamily="18" charset="0"/>
              </a:rPr>
              <a:t> </a:t>
            </a:r>
            <a:r>
              <a:rPr lang="en-US" spc="65" dirty="0" smtClean="0">
                <a:latin typeface="Times New Roman" pitchFamily="18" charset="0"/>
                <a:cs typeface="Times New Roman" pitchFamily="18" charset="0"/>
              </a:rPr>
              <a:t>in</a:t>
            </a:r>
            <a:r>
              <a:rPr lang="en-US" spc="-50" dirty="0" smtClean="0">
                <a:latin typeface="Times New Roman" pitchFamily="18" charset="0"/>
                <a:cs typeface="Times New Roman" pitchFamily="18" charset="0"/>
              </a:rPr>
              <a:t> </a:t>
            </a:r>
            <a:r>
              <a:rPr lang="en-US" spc="65" dirty="0" smtClean="0">
                <a:latin typeface="Times New Roman" pitchFamily="18" charset="0"/>
                <a:cs typeface="Times New Roman" pitchFamily="18" charset="0"/>
              </a:rPr>
              <a:t>certain</a:t>
            </a:r>
            <a:r>
              <a:rPr lang="en-US" spc="-60" dirty="0" smtClean="0">
                <a:latin typeface="Times New Roman" pitchFamily="18" charset="0"/>
                <a:cs typeface="Times New Roman" pitchFamily="18" charset="0"/>
              </a:rPr>
              <a:t> </a:t>
            </a:r>
            <a:r>
              <a:rPr lang="en-US" spc="55" dirty="0" smtClean="0">
                <a:latin typeface="Times New Roman" pitchFamily="18" charset="0"/>
                <a:cs typeface="Times New Roman" pitchFamily="18" charset="0"/>
              </a:rPr>
              <a:t>circumstances,</a:t>
            </a:r>
            <a:r>
              <a:rPr lang="en-US" spc="-50" dirty="0" smtClean="0">
                <a:latin typeface="Times New Roman" pitchFamily="18" charset="0"/>
                <a:cs typeface="Times New Roman" pitchFamily="18" charset="0"/>
              </a:rPr>
              <a:t> </a:t>
            </a:r>
            <a:r>
              <a:rPr lang="en-US" spc="70" dirty="0" smtClean="0">
                <a:latin typeface="Times New Roman" pitchFamily="18" charset="0"/>
                <a:cs typeface="Times New Roman" pitchFamily="18" charset="0"/>
              </a:rPr>
              <a:t>such</a:t>
            </a:r>
            <a:r>
              <a:rPr lang="en-US" spc="-55" dirty="0" smtClean="0">
                <a:latin typeface="Times New Roman" pitchFamily="18" charset="0"/>
                <a:cs typeface="Times New Roman" pitchFamily="18" charset="0"/>
              </a:rPr>
              <a:t> </a:t>
            </a:r>
            <a:r>
              <a:rPr lang="en-US" spc="40" dirty="0" smtClean="0">
                <a:latin typeface="Times New Roman" pitchFamily="18" charset="0"/>
                <a:cs typeface="Times New Roman" pitchFamily="18" charset="0"/>
              </a:rPr>
              <a:t>as</a:t>
            </a:r>
            <a:r>
              <a:rPr lang="en-US" spc="-40" dirty="0" smtClean="0">
                <a:latin typeface="Times New Roman" pitchFamily="18" charset="0"/>
                <a:cs typeface="Times New Roman" pitchFamily="18" charset="0"/>
              </a:rPr>
              <a:t> </a:t>
            </a:r>
            <a:r>
              <a:rPr lang="en-US" spc="80" dirty="0" smtClean="0">
                <a:latin typeface="Times New Roman" pitchFamily="18" charset="0"/>
                <a:cs typeface="Times New Roman" pitchFamily="18" charset="0"/>
              </a:rPr>
              <a:t>urgent  </a:t>
            </a:r>
            <a:r>
              <a:rPr lang="en-US" spc="60" dirty="0" smtClean="0">
                <a:latin typeface="Times New Roman" pitchFamily="18" charset="0"/>
                <a:cs typeface="Times New Roman" pitchFamily="18" charset="0"/>
              </a:rPr>
              <a:t>task </a:t>
            </a:r>
            <a:r>
              <a:rPr lang="en-US" spc="65" dirty="0" smtClean="0">
                <a:latin typeface="Times New Roman" pitchFamily="18" charset="0"/>
                <a:cs typeface="Times New Roman" pitchFamily="18" charset="0"/>
              </a:rPr>
              <a:t>or </a:t>
            </a:r>
            <a:r>
              <a:rPr lang="en-US" spc="45" dirty="0" smtClean="0">
                <a:latin typeface="Times New Roman" pitchFamily="18" charset="0"/>
                <a:cs typeface="Times New Roman" pitchFamily="18" charset="0"/>
              </a:rPr>
              <a:t>military</a:t>
            </a:r>
            <a:r>
              <a:rPr lang="en-US" spc="-229" dirty="0" smtClean="0">
                <a:latin typeface="Times New Roman" pitchFamily="18" charset="0"/>
                <a:cs typeface="Times New Roman" pitchFamily="18" charset="0"/>
              </a:rPr>
              <a:t> </a:t>
            </a:r>
            <a:r>
              <a:rPr lang="en-US" spc="55" dirty="0" smtClean="0">
                <a:latin typeface="Times New Roman" pitchFamily="18" charset="0"/>
                <a:cs typeface="Times New Roman" pitchFamily="18" charset="0"/>
              </a:rPr>
              <a:t>action.</a:t>
            </a:r>
          </a:p>
          <a:p>
            <a:pPr marL="514350" indent="-514350" algn="just">
              <a:buFont typeface="+mj-lt"/>
              <a:buAutoNum type="romanUcPeriod"/>
            </a:pPr>
            <a:endParaRPr lang="en-US" spc="55" dirty="0" smtClean="0">
              <a:latin typeface="Times New Roman" pitchFamily="18" charset="0"/>
              <a:cs typeface="Times New Roman" pitchFamily="18" charset="0"/>
            </a:endParaRPr>
          </a:p>
          <a:p>
            <a:pPr algn="just">
              <a:buNone/>
            </a:pPr>
            <a:endParaRPr lang="en-US" spc="55" dirty="0" smtClean="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
        <p:nvSpPr>
          <p:cNvPr id="17" name="Content Placeholder 16"/>
          <p:cNvSpPr>
            <a:spLocks noGrp="1"/>
          </p:cNvSpPr>
          <p:nvPr>
            <p:ph sz="quarter" idx="4"/>
          </p:nvPr>
        </p:nvSpPr>
        <p:spPr/>
        <p:txBody>
          <a:bodyPr>
            <a:normAutofit fontScale="92500" lnSpcReduction="10000"/>
          </a:bodyPr>
          <a:lstStyle/>
          <a:p>
            <a:pPr marL="552450" indent="-514350" algn="just">
              <a:spcBef>
                <a:spcPts val="100"/>
              </a:spcBef>
              <a:buFont typeface="+mj-lt"/>
              <a:buAutoNum type="romanUcPeriod"/>
              <a:tabLst>
                <a:tab pos="254000" algn="l"/>
              </a:tabLst>
            </a:pPr>
            <a:r>
              <a:rPr lang="en-US" spc="65" dirty="0" smtClean="0">
                <a:latin typeface="Times New Roman"/>
                <a:cs typeface="Times New Roman"/>
              </a:rPr>
              <a:t>poor</a:t>
            </a:r>
            <a:r>
              <a:rPr lang="en-US" spc="-40" dirty="0" smtClean="0">
                <a:latin typeface="Times New Roman"/>
                <a:cs typeface="Times New Roman"/>
              </a:rPr>
              <a:t> </a:t>
            </a:r>
            <a:r>
              <a:rPr lang="en-US" spc="40" dirty="0" smtClean="0">
                <a:latin typeface="Times New Roman"/>
                <a:cs typeface="Times New Roman"/>
              </a:rPr>
              <a:t>decisions,</a:t>
            </a:r>
            <a:r>
              <a:rPr lang="en-US" spc="-35" dirty="0" smtClean="0">
                <a:latin typeface="Times New Roman"/>
                <a:cs typeface="Times New Roman"/>
              </a:rPr>
              <a:t> </a:t>
            </a:r>
            <a:r>
              <a:rPr lang="en-US" spc="70" dirty="0" smtClean="0">
                <a:latin typeface="Times New Roman"/>
                <a:cs typeface="Times New Roman"/>
              </a:rPr>
              <a:t>poor</a:t>
            </a:r>
            <a:r>
              <a:rPr lang="en-US" spc="-10" dirty="0" smtClean="0">
                <a:latin typeface="Times New Roman"/>
                <a:cs typeface="Times New Roman"/>
              </a:rPr>
              <a:t> </a:t>
            </a:r>
            <a:r>
              <a:rPr lang="en-US" spc="10" dirty="0" smtClean="0">
                <a:latin typeface="Times New Roman"/>
                <a:cs typeface="Times New Roman"/>
              </a:rPr>
              <a:t>level</a:t>
            </a:r>
            <a:r>
              <a:rPr lang="en-US" spc="-45" dirty="0" smtClean="0">
                <a:latin typeface="Times New Roman"/>
                <a:cs typeface="Times New Roman"/>
              </a:rPr>
              <a:t> </a:t>
            </a:r>
            <a:r>
              <a:rPr lang="en-US" spc="5" dirty="0" smtClean="0">
                <a:latin typeface="Times New Roman"/>
                <a:cs typeface="Times New Roman"/>
              </a:rPr>
              <a:t>of</a:t>
            </a:r>
            <a:r>
              <a:rPr lang="en-US" spc="-50" dirty="0" smtClean="0">
                <a:latin typeface="Times New Roman"/>
                <a:cs typeface="Times New Roman"/>
              </a:rPr>
              <a:t> </a:t>
            </a:r>
            <a:r>
              <a:rPr lang="en-US" spc="50" dirty="0" smtClean="0">
                <a:latin typeface="Times New Roman"/>
                <a:cs typeface="Times New Roman"/>
              </a:rPr>
              <a:t>employee</a:t>
            </a:r>
          </a:p>
          <a:p>
            <a:pPr marL="552450" indent="-514350" algn="just">
              <a:spcBef>
                <a:spcPts val="100"/>
              </a:spcBef>
              <a:buFont typeface="+mj-lt"/>
              <a:buAutoNum type="romanUcPeriod"/>
              <a:tabLst>
                <a:tab pos="254000" algn="l"/>
              </a:tabLst>
            </a:pPr>
            <a:r>
              <a:rPr lang="en-US" spc="30" dirty="0" smtClean="0">
                <a:latin typeface="Times New Roman"/>
                <a:cs typeface="Times New Roman"/>
              </a:rPr>
              <a:t>Leads </a:t>
            </a:r>
            <a:r>
              <a:rPr lang="en-US" spc="90" dirty="0" smtClean="0">
                <a:latin typeface="Times New Roman"/>
                <a:cs typeface="Times New Roman"/>
              </a:rPr>
              <a:t>to </a:t>
            </a:r>
            <a:r>
              <a:rPr lang="en-US" spc="60" dirty="0" smtClean="0">
                <a:latin typeface="Times New Roman"/>
                <a:cs typeface="Times New Roman"/>
              </a:rPr>
              <a:t>frustration, </a:t>
            </a:r>
            <a:r>
              <a:rPr lang="en-US" spc="25" dirty="0" smtClean="0">
                <a:latin typeface="Times New Roman"/>
                <a:cs typeface="Times New Roman"/>
              </a:rPr>
              <a:t>low </a:t>
            </a:r>
            <a:r>
              <a:rPr lang="en-US" spc="60" dirty="0" smtClean="0">
                <a:latin typeface="Times New Roman"/>
                <a:cs typeface="Times New Roman"/>
              </a:rPr>
              <a:t>morale </a:t>
            </a:r>
            <a:r>
              <a:rPr lang="en-US" spc="90" dirty="0" smtClean="0">
                <a:latin typeface="Times New Roman"/>
                <a:cs typeface="Times New Roman"/>
              </a:rPr>
              <a:t>and </a:t>
            </a:r>
            <a:r>
              <a:rPr lang="en-US" spc="-240" dirty="0" smtClean="0">
                <a:latin typeface="Times New Roman"/>
                <a:cs typeface="Times New Roman"/>
              </a:rPr>
              <a:t>conflict  among subordinate.</a:t>
            </a:r>
          </a:p>
          <a:p>
            <a:pPr marL="552450" indent="-514350" algn="just">
              <a:spcBef>
                <a:spcPts val="100"/>
              </a:spcBef>
              <a:buFont typeface="+mj-lt"/>
              <a:buAutoNum type="romanUcPeriod"/>
              <a:tabLst>
                <a:tab pos="254000" algn="l"/>
              </a:tabLst>
            </a:pPr>
            <a:r>
              <a:rPr lang="en-US" spc="60" dirty="0" smtClean="0">
                <a:latin typeface="Times New Roman"/>
                <a:cs typeface="Times New Roman"/>
              </a:rPr>
              <a:t>Subordinate</a:t>
            </a:r>
            <a:r>
              <a:rPr lang="en-US" spc="-25" dirty="0" smtClean="0">
                <a:latin typeface="Times New Roman"/>
                <a:cs typeface="Times New Roman"/>
              </a:rPr>
              <a:t> </a:t>
            </a:r>
            <a:r>
              <a:rPr lang="en-US" spc="100" dirty="0" smtClean="0">
                <a:latin typeface="Times New Roman"/>
                <a:cs typeface="Times New Roman"/>
              </a:rPr>
              <a:t>tend</a:t>
            </a:r>
            <a:r>
              <a:rPr lang="en-US" spc="-30" dirty="0" smtClean="0">
                <a:latin typeface="Times New Roman"/>
                <a:cs typeface="Times New Roman"/>
              </a:rPr>
              <a:t> </a:t>
            </a:r>
            <a:r>
              <a:rPr lang="en-US" spc="90" dirty="0" smtClean="0">
                <a:latin typeface="Times New Roman"/>
                <a:cs typeface="Times New Roman"/>
              </a:rPr>
              <a:t>to</a:t>
            </a:r>
            <a:r>
              <a:rPr lang="en-US" spc="-50" dirty="0" smtClean="0">
                <a:latin typeface="Times New Roman"/>
                <a:cs typeface="Times New Roman"/>
              </a:rPr>
              <a:t> </a:t>
            </a:r>
            <a:r>
              <a:rPr lang="en-US" spc="55" dirty="0" smtClean="0">
                <a:latin typeface="Times New Roman"/>
                <a:cs typeface="Times New Roman"/>
              </a:rPr>
              <a:t>shirk</a:t>
            </a:r>
            <a:r>
              <a:rPr lang="en-US" spc="-45" dirty="0" smtClean="0">
                <a:latin typeface="Times New Roman"/>
                <a:cs typeface="Times New Roman"/>
              </a:rPr>
              <a:t> </a:t>
            </a:r>
            <a:r>
              <a:rPr lang="en-US" spc="45" dirty="0" smtClean="0">
                <a:latin typeface="Times New Roman"/>
                <a:cs typeface="Times New Roman"/>
              </a:rPr>
              <a:t>responsibility</a:t>
            </a:r>
            <a:r>
              <a:rPr lang="en-US" spc="-45" dirty="0" smtClean="0">
                <a:latin typeface="Times New Roman"/>
                <a:cs typeface="Times New Roman"/>
              </a:rPr>
              <a:t> </a:t>
            </a:r>
            <a:r>
              <a:rPr lang="en-US" spc="90" dirty="0" smtClean="0">
                <a:latin typeface="Times New Roman"/>
                <a:cs typeface="Times New Roman"/>
              </a:rPr>
              <a:t>and </a:t>
            </a:r>
            <a:r>
              <a:rPr lang="en-US" spc="40" dirty="0" smtClean="0">
                <a:latin typeface="Times New Roman"/>
                <a:cs typeface="Times New Roman"/>
              </a:rPr>
              <a:t>initiative.</a:t>
            </a:r>
          </a:p>
          <a:p>
            <a:pPr marL="552450" indent="-514350" algn="just">
              <a:spcBef>
                <a:spcPts val="100"/>
              </a:spcBef>
              <a:buFont typeface="+mj-lt"/>
              <a:buAutoNum type="romanUcPeriod"/>
              <a:tabLst>
                <a:tab pos="254000" algn="l"/>
              </a:tabLst>
            </a:pPr>
            <a:r>
              <a:rPr lang="en-US" spc="10" dirty="0" smtClean="0">
                <a:latin typeface="Times New Roman"/>
                <a:cs typeface="Times New Roman"/>
              </a:rPr>
              <a:t>Full</a:t>
            </a:r>
            <a:r>
              <a:rPr lang="en-US" spc="-30" dirty="0" smtClean="0">
                <a:latin typeface="Times New Roman"/>
                <a:cs typeface="Times New Roman"/>
              </a:rPr>
              <a:t> </a:t>
            </a:r>
            <a:r>
              <a:rPr lang="en-US" spc="65" dirty="0" smtClean="0">
                <a:latin typeface="Times New Roman"/>
                <a:cs typeface="Times New Roman"/>
              </a:rPr>
              <a:t>potential</a:t>
            </a:r>
            <a:r>
              <a:rPr lang="en-US" spc="-20" dirty="0" smtClean="0">
                <a:latin typeface="Times New Roman"/>
                <a:cs typeface="Times New Roman"/>
              </a:rPr>
              <a:t> </a:t>
            </a:r>
            <a:r>
              <a:rPr lang="en-US" spc="90" dirty="0" smtClean="0">
                <a:latin typeface="Times New Roman"/>
                <a:cs typeface="Times New Roman"/>
              </a:rPr>
              <a:t>to</a:t>
            </a:r>
            <a:r>
              <a:rPr lang="en-US" spc="-45" dirty="0" smtClean="0">
                <a:latin typeface="Times New Roman"/>
                <a:cs typeface="Times New Roman"/>
              </a:rPr>
              <a:t> </a:t>
            </a:r>
            <a:r>
              <a:rPr lang="en-US" spc="70" dirty="0" smtClean="0">
                <a:latin typeface="Times New Roman"/>
                <a:cs typeface="Times New Roman"/>
              </a:rPr>
              <a:t>subordinate</a:t>
            </a:r>
            <a:r>
              <a:rPr lang="en-US" spc="-30" dirty="0" smtClean="0">
                <a:latin typeface="Times New Roman"/>
                <a:cs typeface="Times New Roman"/>
              </a:rPr>
              <a:t> </a:t>
            </a:r>
            <a:r>
              <a:rPr lang="en-US" spc="90" dirty="0" smtClean="0">
                <a:latin typeface="Times New Roman"/>
                <a:cs typeface="Times New Roman"/>
              </a:rPr>
              <a:t>and</a:t>
            </a:r>
            <a:r>
              <a:rPr lang="en-US" spc="-25" dirty="0" smtClean="0">
                <a:latin typeface="Times New Roman"/>
                <a:cs typeface="Times New Roman"/>
              </a:rPr>
              <a:t> </a:t>
            </a:r>
            <a:r>
              <a:rPr lang="en-US" spc="75" dirty="0" smtClean="0">
                <a:latin typeface="Times New Roman"/>
                <a:cs typeface="Times New Roman"/>
              </a:rPr>
              <a:t>their</a:t>
            </a:r>
            <a:r>
              <a:rPr lang="en-US" spc="-40" dirty="0" smtClean="0">
                <a:latin typeface="Times New Roman"/>
                <a:cs typeface="Times New Roman"/>
              </a:rPr>
              <a:t> </a:t>
            </a:r>
            <a:r>
              <a:rPr lang="en-US" spc="40" dirty="0" smtClean="0">
                <a:latin typeface="Times New Roman"/>
                <a:cs typeface="Times New Roman"/>
              </a:rPr>
              <a:t>creative </a:t>
            </a:r>
            <a:r>
              <a:rPr lang="en-US" spc="45" dirty="0" smtClean="0">
                <a:latin typeface="Times New Roman"/>
                <a:cs typeface="Times New Roman"/>
              </a:rPr>
              <a:t>ideas </a:t>
            </a:r>
            <a:r>
              <a:rPr lang="en-US" spc="60" dirty="0" smtClean="0">
                <a:latin typeface="Times New Roman"/>
                <a:cs typeface="Times New Roman"/>
              </a:rPr>
              <a:t>are </a:t>
            </a:r>
            <a:r>
              <a:rPr lang="en-US" spc="100" dirty="0" smtClean="0">
                <a:latin typeface="Times New Roman"/>
                <a:cs typeface="Times New Roman"/>
              </a:rPr>
              <a:t>not</a:t>
            </a:r>
            <a:r>
              <a:rPr lang="en-US" spc="-240" dirty="0" smtClean="0">
                <a:latin typeface="Times New Roman"/>
                <a:cs typeface="Times New Roman"/>
              </a:rPr>
              <a:t> </a:t>
            </a:r>
            <a:r>
              <a:rPr lang="en-US" spc="55" dirty="0" smtClean="0">
                <a:latin typeface="Times New Roman"/>
                <a:cs typeface="Times New Roman"/>
              </a:rPr>
              <a:t>utilized</a:t>
            </a:r>
          </a:p>
          <a:p>
            <a:pPr marL="552450" indent="-514350" algn="just">
              <a:spcBef>
                <a:spcPts val="100"/>
              </a:spcBef>
              <a:buFont typeface="+mj-lt"/>
              <a:buAutoNum type="romanUcPeriod"/>
              <a:tabLst>
                <a:tab pos="254000" algn="l"/>
              </a:tabLst>
            </a:pPr>
            <a:r>
              <a:rPr lang="en-US" spc="60" dirty="0" smtClean="0">
                <a:latin typeface="Times New Roman"/>
                <a:cs typeface="Times New Roman"/>
              </a:rPr>
              <a:t>Organizational</a:t>
            </a:r>
            <a:r>
              <a:rPr lang="en-US" spc="-55" dirty="0" smtClean="0">
                <a:latin typeface="Times New Roman"/>
                <a:cs typeface="Times New Roman"/>
              </a:rPr>
              <a:t> </a:t>
            </a:r>
            <a:r>
              <a:rPr lang="en-US" spc="65" dirty="0" smtClean="0">
                <a:latin typeface="Times New Roman"/>
                <a:cs typeface="Times New Roman"/>
              </a:rPr>
              <a:t>continuity</a:t>
            </a:r>
            <a:r>
              <a:rPr lang="en-US" spc="-15" dirty="0" smtClean="0">
                <a:latin typeface="Times New Roman"/>
                <a:cs typeface="Times New Roman"/>
              </a:rPr>
              <a:t> </a:t>
            </a:r>
            <a:r>
              <a:rPr lang="en-US" spc="15" dirty="0" smtClean="0">
                <a:latin typeface="Times New Roman"/>
                <a:cs typeface="Times New Roman"/>
              </a:rPr>
              <a:t>is</a:t>
            </a:r>
            <a:r>
              <a:rPr lang="en-US" spc="-30" dirty="0" smtClean="0">
                <a:latin typeface="Times New Roman"/>
                <a:cs typeface="Times New Roman"/>
              </a:rPr>
              <a:t> </a:t>
            </a:r>
            <a:r>
              <a:rPr lang="en-US" spc="85" dirty="0" smtClean="0">
                <a:latin typeface="Times New Roman"/>
                <a:cs typeface="Times New Roman"/>
              </a:rPr>
              <a:t>threatened</a:t>
            </a:r>
            <a:r>
              <a:rPr lang="en-US" spc="-10" dirty="0" smtClean="0">
                <a:latin typeface="Times New Roman"/>
                <a:cs typeface="Times New Roman"/>
              </a:rPr>
              <a:t> </a:t>
            </a:r>
            <a:r>
              <a:rPr lang="en-US" spc="65" dirty="0" smtClean="0">
                <a:latin typeface="Times New Roman"/>
                <a:cs typeface="Times New Roman"/>
              </a:rPr>
              <a:t>in  </a:t>
            </a:r>
            <a:r>
              <a:rPr lang="en-US" spc="-575" dirty="0" smtClean="0">
                <a:latin typeface="Times New Roman"/>
                <a:cs typeface="Times New Roman"/>
              </a:rPr>
              <a:t>the</a:t>
            </a:r>
            <a:r>
              <a:rPr lang="en-US" spc="30" dirty="0" smtClean="0">
                <a:latin typeface="Times New Roman"/>
                <a:cs typeface="Times New Roman"/>
              </a:rPr>
              <a:t> </a:t>
            </a:r>
            <a:r>
              <a:rPr lang="en-US" spc="55" dirty="0" smtClean="0">
                <a:latin typeface="Times New Roman"/>
                <a:cs typeface="Times New Roman"/>
              </a:rPr>
              <a:t>absence </a:t>
            </a:r>
            <a:r>
              <a:rPr lang="en-US" spc="10" dirty="0" smtClean="0">
                <a:latin typeface="Times New Roman"/>
                <a:cs typeface="Times New Roman"/>
              </a:rPr>
              <a:t>of </a:t>
            </a:r>
            <a:r>
              <a:rPr lang="en-US" spc="95" dirty="0" smtClean="0">
                <a:latin typeface="Times New Roman"/>
                <a:cs typeface="Times New Roman"/>
              </a:rPr>
              <a:t>the </a:t>
            </a:r>
            <a:r>
              <a:rPr lang="en-US" spc="55" dirty="0" smtClean="0">
                <a:latin typeface="Times New Roman"/>
                <a:cs typeface="Times New Roman"/>
              </a:rPr>
              <a:t>leader because </a:t>
            </a:r>
            <a:r>
              <a:rPr lang="en-US" spc="70" dirty="0" smtClean="0">
                <a:latin typeface="Times New Roman"/>
                <a:cs typeface="Times New Roman"/>
              </a:rPr>
              <a:t>subordinate  </a:t>
            </a:r>
            <a:r>
              <a:rPr lang="en-US" spc="60" dirty="0" smtClean="0">
                <a:latin typeface="Times New Roman"/>
                <a:cs typeface="Times New Roman"/>
              </a:rPr>
              <a:t>get </a:t>
            </a:r>
            <a:r>
              <a:rPr lang="en-US" spc="90" dirty="0" smtClean="0">
                <a:latin typeface="Times New Roman"/>
                <a:cs typeface="Times New Roman"/>
              </a:rPr>
              <a:t>no </a:t>
            </a:r>
            <a:r>
              <a:rPr lang="en-US" spc="70" dirty="0" smtClean="0">
                <a:latin typeface="Times New Roman"/>
                <a:cs typeface="Times New Roman"/>
              </a:rPr>
              <a:t>opportunity </a:t>
            </a:r>
            <a:r>
              <a:rPr lang="en-US" spc="30" dirty="0" smtClean="0">
                <a:latin typeface="Times New Roman"/>
                <a:cs typeface="Times New Roman"/>
              </a:rPr>
              <a:t>for</a:t>
            </a:r>
            <a:r>
              <a:rPr lang="en-US" spc="-229" dirty="0" smtClean="0">
                <a:latin typeface="Times New Roman"/>
                <a:cs typeface="Times New Roman"/>
              </a:rPr>
              <a:t> </a:t>
            </a:r>
            <a:r>
              <a:rPr lang="en-US" spc="65" dirty="0" smtClean="0">
                <a:latin typeface="Times New Roman"/>
                <a:cs typeface="Times New Roman"/>
              </a:rPr>
              <a:t>development</a:t>
            </a:r>
            <a:endParaRPr lang="en-US" dirty="0" smtClean="0">
              <a:latin typeface="Times New Roman"/>
              <a:cs typeface="Times New Roman"/>
            </a:endParaRPr>
          </a:p>
          <a:p>
            <a:pPr marL="254000" marR="30480" indent="-215900" algn="just">
              <a:buFont typeface="OpenSymbol"/>
              <a:buChar char=""/>
              <a:tabLst>
                <a:tab pos="254000" algn="l"/>
              </a:tabLst>
            </a:pPr>
            <a:endParaRPr lang="en-US" spc="55" dirty="0" smtClean="0">
              <a:latin typeface="Times New Roman"/>
              <a:cs typeface="Times New Roman"/>
            </a:endParaRPr>
          </a:p>
          <a:p>
            <a:pPr marL="254000" marR="30480" indent="-215900" algn="just">
              <a:buFont typeface="OpenSymbol"/>
              <a:buChar char=""/>
              <a:tabLst>
                <a:tab pos="254000" algn="l"/>
              </a:tabLst>
            </a:pPr>
            <a:endParaRPr lang="en-US" dirty="0" smtClean="0">
              <a:latin typeface="Times New Roman"/>
              <a:cs typeface="Times New Roman"/>
            </a:endParaRPr>
          </a:p>
          <a:p>
            <a:pPr marL="254000" marR="30480" indent="-215900" algn="just">
              <a:buFont typeface="OpenSymbol"/>
              <a:buChar char=""/>
              <a:tabLst>
                <a:tab pos="254000" algn="l"/>
              </a:tabLst>
            </a:pPr>
            <a:endParaRPr lang="en-US" dirty="0" smtClean="0">
              <a:latin typeface="Times New Roman"/>
              <a:cs typeface="Times New Roman"/>
            </a:endParaRPr>
          </a:p>
          <a:p>
            <a:pPr marL="254000" marR="30480" indent="-215900" algn="just">
              <a:lnSpc>
                <a:spcPct val="159400"/>
              </a:lnSpc>
              <a:buFont typeface="OpenSymbol"/>
              <a:buChar char=""/>
              <a:tabLst>
                <a:tab pos="254000" algn="l"/>
              </a:tabLst>
            </a:pPr>
            <a:endParaRPr lang="en-US" dirty="0" smtClean="0">
              <a:latin typeface="Times New Roman"/>
              <a:cs typeface="Times New Roman"/>
            </a:endParaRPr>
          </a:p>
          <a:p>
            <a:pPr marL="254000" marR="30480" indent="-215900" algn="just">
              <a:lnSpc>
                <a:spcPct val="159400"/>
              </a:lnSpc>
              <a:buFont typeface="OpenSymbol"/>
              <a:buChar char=""/>
              <a:tabLst>
                <a:tab pos="254000" algn="l"/>
              </a:tabLst>
            </a:pPr>
            <a:endParaRPr lang="en-US" dirty="0"/>
          </a:p>
        </p:txBody>
      </p:sp>
      <p:sp>
        <p:nvSpPr>
          <p:cNvPr id="14" name="Text Placeholder 13"/>
          <p:cNvSpPr>
            <a:spLocks noGrp="1"/>
          </p:cNvSpPr>
          <p:nvPr>
            <p:ph type="body" sz="quarter" idx="1"/>
          </p:nvPr>
        </p:nvSpPr>
        <p:spPr/>
        <p:txBody>
          <a:bodyPr/>
          <a:lstStyle/>
          <a:p>
            <a:r>
              <a:rPr lang="en-US" spc="-45" dirty="0" smtClean="0">
                <a:latin typeface="Arial"/>
                <a:cs typeface="Arial"/>
              </a:rPr>
              <a:t>Advantages</a:t>
            </a:r>
            <a:r>
              <a:rPr lang="en-US" spc="-45" dirty="0" smtClean="0">
                <a:latin typeface="Times New Roman"/>
                <a:cs typeface="Times New Roman"/>
              </a:rPr>
              <a:t>:</a:t>
            </a:r>
            <a:endParaRPr lang="en-US" dirty="0" smtClean="0">
              <a:latin typeface="Times New Roman"/>
              <a:cs typeface="Times New Roman"/>
            </a:endParaRPr>
          </a:p>
          <a:p>
            <a:endParaRPr lang="en-US" dirty="0"/>
          </a:p>
        </p:txBody>
      </p:sp>
      <p:sp>
        <p:nvSpPr>
          <p:cNvPr id="16" name="Text Placeholder 15"/>
          <p:cNvSpPr>
            <a:spLocks noGrp="1"/>
          </p:cNvSpPr>
          <p:nvPr>
            <p:ph type="body" sz="quarter" idx="3"/>
          </p:nvPr>
        </p:nvSpPr>
        <p:spPr/>
        <p:txBody>
          <a:bodyPr/>
          <a:lstStyle/>
          <a:p>
            <a:r>
              <a:rPr lang="en-US" spc="-30" dirty="0" smtClean="0">
                <a:latin typeface="Arial"/>
                <a:cs typeface="Arial"/>
              </a:rPr>
              <a:t>Disadvantages</a:t>
            </a:r>
            <a:r>
              <a:rPr lang="en-US" spc="-30" dirty="0" smtClean="0">
                <a:latin typeface="Times New Roman"/>
                <a:cs typeface="Times New Roman"/>
              </a:rPr>
              <a:t>:</a:t>
            </a:r>
            <a:endParaRPr lang="en-US" dirty="0" smtClean="0">
              <a:latin typeface="Times New Roman"/>
              <a:cs typeface="Times New Roman"/>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337" y="1"/>
            <a:ext cx="12137813" cy="6872605"/>
            <a:chOff x="47503" y="0"/>
            <a:chExt cx="9103360" cy="6872605"/>
          </a:xfrm>
        </p:grpSpPr>
        <p:sp>
          <p:nvSpPr>
            <p:cNvPr id="3" name="object 3"/>
            <p:cNvSpPr/>
            <p:nvPr/>
          </p:nvSpPr>
          <p:spPr>
            <a:xfrm>
              <a:off x="8463534" y="1500692"/>
              <a:ext cx="680720" cy="4130675"/>
            </a:xfrm>
            <a:custGeom>
              <a:avLst/>
              <a:gdLst/>
              <a:ahLst/>
              <a:cxnLst/>
              <a:rect l="l" t="t" r="r" b="b"/>
              <a:pathLst>
                <a:path w="680720" h="4130675">
                  <a:moveTo>
                    <a:pt x="3937" y="2938211"/>
                  </a:moveTo>
                  <a:lnTo>
                    <a:pt x="680466" y="2543174"/>
                  </a:lnTo>
                </a:path>
                <a:path w="680720" h="4130675">
                  <a:moveTo>
                    <a:pt x="680466" y="4130306"/>
                  </a:moveTo>
                  <a:lnTo>
                    <a:pt x="0" y="3737422"/>
                  </a:lnTo>
                  <a:lnTo>
                    <a:pt x="3937" y="2938211"/>
                  </a:lnTo>
                </a:path>
                <a:path w="680720" h="4130675">
                  <a:moveTo>
                    <a:pt x="3937" y="395036"/>
                  </a:moveTo>
                  <a:lnTo>
                    <a:pt x="680466" y="0"/>
                  </a:lnTo>
                </a:path>
                <a:path w="680720" h="4130675">
                  <a:moveTo>
                    <a:pt x="680466" y="1587155"/>
                  </a:moveTo>
                  <a:lnTo>
                    <a:pt x="0" y="1194247"/>
                  </a:lnTo>
                  <a:lnTo>
                    <a:pt x="3937" y="395036"/>
                  </a:lnTo>
                </a:path>
              </a:pathLst>
            </a:custGeom>
            <a:ln w="12700">
              <a:solidFill>
                <a:srgbClr val="FFFFFF"/>
              </a:solidFill>
            </a:ln>
          </p:spPr>
          <p:txBody>
            <a:bodyPr wrap="square" lIns="0" tIns="0" rIns="0" bIns="0" rtlCol="0"/>
            <a:lstStyle/>
            <a:p>
              <a:endParaRPr/>
            </a:p>
          </p:txBody>
        </p:sp>
        <p:sp>
          <p:nvSpPr>
            <p:cNvPr id="4" name="object 4"/>
            <p:cNvSpPr/>
            <p:nvPr/>
          </p:nvSpPr>
          <p:spPr>
            <a:xfrm>
              <a:off x="457200" y="333488"/>
              <a:ext cx="8229600" cy="6186170"/>
            </a:xfrm>
            <a:custGeom>
              <a:avLst/>
              <a:gdLst/>
              <a:ahLst/>
              <a:cxnLst/>
              <a:rect l="l" t="t" r="r" b="b"/>
              <a:pathLst>
                <a:path w="8229600" h="6186170">
                  <a:moveTo>
                    <a:pt x="8229600" y="0"/>
                  </a:moveTo>
                  <a:lnTo>
                    <a:pt x="0" y="0"/>
                  </a:lnTo>
                  <a:lnTo>
                    <a:pt x="0" y="344182"/>
                  </a:lnTo>
                  <a:lnTo>
                    <a:pt x="0" y="6185649"/>
                  </a:lnTo>
                  <a:lnTo>
                    <a:pt x="8229600" y="6185649"/>
                  </a:lnTo>
                  <a:lnTo>
                    <a:pt x="8229600" y="344182"/>
                  </a:lnTo>
                  <a:lnTo>
                    <a:pt x="8229600" y="0"/>
                  </a:lnTo>
                  <a:close/>
                </a:path>
              </a:pathLst>
            </a:custGeom>
            <a:solidFill>
              <a:srgbClr val="FFFFFF"/>
            </a:solidFill>
          </p:spPr>
          <p:txBody>
            <a:bodyPr wrap="square" lIns="0" tIns="0" rIns="0" bIns="0" rtlCol="0"/>
            <a:lstStyle/>
            <a:p>
              <a:endParaRPr/>
            </a:p>
          </p:txBody>
        </p:sp>
        <p:sp>
          <p:nvSpPr>
            <p:cNvPr id="5" name="object 5"/>
            <p:cNvSpPr/>
            <p:nvPr/>
          </p:nvSpPr>
          <p:spPr>
            <a:xfrm>
              <a:off x="457200" y="333476"/>
              <a:ext cx="8229600" cy="6186170"/>
            </a:xfrm>
            <a:custGeom>
              <a:avLst/>
              <a:gdLst/>
              <a:ahLst/>
              <a:cxnLst/>
              <a:rect l="l" t="t" r="r" b="b"/>
              <a:pathLst>
                <a:path w="8229600" h="6186170">
                  <a:moveTo>
                    <a:pt x="0" y="6185661"/>
                  </a:moveTo>
                  <a:lnTo>
                    <a:pt x="8229600" y="6185661"/>
                  </a:lnTo>
                  <a:lnTo>
                    <a:pt x="8229600" y="0"/>
                  </a:lnTo>
                  <a:lnTo>
                    <a:pt x="0" y="0"/>
                  </a:lnTo>
                  <a:lnTo>
                    <a:pt x="0" y="6185661"/>
                  </a:lnTo>
                  <a:close/>
                </a:path>
              </a:pathLst>
            </a:custGeom>
            <a:ln w="12700">
              <a:solidFill>
                <a:srgbClr val="0F3053"/>
              </a:solidFill>
            </a:ln>
          </p:spPr>
          <p:txBody>
            <a:bodyPr wrap="square" lIns="0" tIns="0" rIns="0" bIns="0" rtlCol="0"/>
            <a:lstStyle/>
            <a:p>
              <a:endParaRPr/>
            </a:p>
          </p:txBody>
        </p:sp>
        <p:sp>
          <p:nvSpPr>
            <p:cNvPr id="6" name="object 6"/>
            <p:cNvSpPr/>
            <p:nvPr/>
          </p:nvSpPr>
          <p:spPr>
            <a:xfrm>
              <a:off x="4561205" y="0"/>
              <a:ext cx="3679190" cy="678180"/>
            </a:xfrm>
            <a:custGeom>
              <a:avLst/>
              <a:gdLst/>
              <a:ahLst/>
              <a:cxnLst/>
              <a:rect l="l" t="t" r="r" b="b"/>
              <a:pathLst>
                <a:path w="3679190" h="678180">
                  <a:moveTo>
                    <a:pt x="0" y="677672"/>
                  </a:moveTo>
                  <a:lnTo>
                    <a:pt x="3679062" y="677672"/>
                  </a:lnTo>
                  <a:lnTo>
                    <a:pt x="3679062" y="0"/>
                  </a:lnTo>
                  <a:lnTo>
                    <a:pt x="0" y="0"/>
                  </a:lnTo>
                  <a:lnTo>
                    <a:pt x="0" y="677672"/>
                  </a:lnTo>
                  <a:close/>
                </a:path>
              </a:pathLst>
            </a:custGeom>
            <a:solidFill>
              <a:srgbClr val="F5F5F5"/>
            </a:solidFill>
          </p:spPr>
          <p:txBody>
            <a:bodyPr wrap="square" lIns="0" tIns="0" rIns="0" bIns="0" rtlCol="0"/>
            <a:lstStyle/>
            <a:p>
              <a:endParaRPr/>
            </a:p>
          </p:txBody>
        </p:sp>
        <p:sp>
          <p:nvSpPr>
            <p:cNvPr id="7" name="object 7"/>
            <p:cNvSpPr/>
            <p:nvPr/>
          </p:nvSpPr>
          <p:spPr>
            <a:xfrm>
              <a:off x="4561205" y="0"/>
              <a:ext cx="3679190" cy="678180"/>
            </a:xfrm>
            <a:custGeom>
              <a:avLst/>
              <a:gdLst/>
              <a:ahLst/>
              <a:cxnLst/>
              <a:rect l="l" t="t" r="r" b="b"/>
              <a:pathLst>
                <a:path w="3679190" h="678180">
                  <a:moveTo>
                    <a:pt x="0" y="677672"/>
                  </a:moveTo>
                  <a:lnTo>
                    <a:pt x="3679062" y="677672"/>
                  </a:lnTo>
                  <a:lnTo>
                    <a:pt x="3679062" y="0"/>
                  </a:lnTo>
                </a:path>
                <a:path w="3679190" h="678180">
                  <a:moveTo>
                    <a:pt x="0" y="0"/>
                  </a:moveTo>
                  <a:lnTo>
                    <a:pt x="0" y="677672"/>
                  </a:lnTo>
                </a:path>
              </a:pathLst>
            </a:custGeom>
            <a:ln w="15875">
              <a:solidFill>
                <a:srgbClr val="004A7E"/>
              </a:solidFill>
            </a:ln>
          </p:spPr>
          <p:txBody>
            <a:bodyPr wrap="square" lIns="0" tIns="0" rIns="0" bIns="0" rtlCol="0"/>
            <a:lstStyle/>
            <a:p>
              <a:endParaRPr/>
            </a:p>
          </p:txBody>
        </p:sp>
        <p:sp>
          <p:nvSpPr>
            <p:cNvPr id="8" name="object 8"/>
            <p:cNvSpPr/>
            <p:nvPr/>
          </p:nvSpPr>
          <p:spPr>
            <a:xfrm>
              <a:off x="4649088" y="0"/>
              <a:ext cx="3505200" cy="602615"/>
            </a:xfrm>
            <a:custGeom>
              <a:avLst/>
              <a:gdLst/>
              <a:ahLst/>
              <a:cxnLst/>
              <a:rect l="l" t="t" r="r" b="b"/>
              <a:pathLst>
                <a:path w="3505200" h="602615">
                  <a:moveTo>
                    <a:pt x="0" y="602488"/>
                  </a:moveTo>
                  <a:lnTo>
                    <a:pt x="3505199" y="602488"/>
                  </a:lnTo>
                  <a:lnTo>
                    <a:pt x="3505199" y="0"/>
                  </a:lnTo>
                  <a:lnTo>
                    <a:pt x="0" y="0"/>
                  </a:lnTo>
                  <a:lnTo>
                    <a:pt x="0" y="602488"/>
                  </a:lnTo>
                  <a:close/>
                </a:path>
              </a:pathLst>
            </a:custGeom>
            <a:solidFill>
              <a:srgbClr val="F0AF15"/>
            </a:solidFill>
          </p:spPr>
          <p:txBody>
            <a:bodyPr wrap="square" lIns="0" tIns="0" rIns="0" bIns="0" rtlCol="0"/>
            <a:lstStyle/>
            <a:p>
              <a:endParaRPr/>
            </a:p>
          </p:txBody>
        </p:sp>
      </p:grpSp>
      <p:sp>
        <p:nvSpPr>
          <p:cNvPr id="9" name="object 9"/>
          <p:cNvSpPr txBox="1">
            <a:spLocks noGrp="1"/>
          </p:cNvSpPr>
          <p:nvPr>
            <p:ph type="title"/>
          </p:nvPr>
        </p:nvSpPr>
        <p:spPr>
          <a:xfrm>
            <a:off x="1269322" y="1105027"/>
            <a:ext cx="6732693" cy="635000"/>
          </a:xfrm>
          <a:prstGeom prst="rect">
            <a:avLst/>
          </a:prstGeom>
        </p:spPr>
        <p:txBody>
          <a:bodyPr vert="horz" wrap="square" lIns="0" tIns="12065" rIns="0" bIns="0" rtlCol="0">
            <a:spAutoFit/>
          </a:bodyPr>
          <a:lstStyle/>
          <a:p>
            <a:pPr marL="12700">
              <a:lnSpc>
                <a:spcPct val="100000"/>
              </a:lnSpc>
              <a:spcBef>
                <a:spcPts val="95"/>
              </a:spcBef>
            </a:pPr>
            <a:r>
              <a:rPr sz="4000" spc="-10" dirty="0"/>
              <a:t>Democratic</a:t>
            </a:r>
            <a:r>
              <a:rPr sz="4000" spc="-5" dirty="0"/>
              <a:t> </a:t>
            </a:r>
            <a:r>
              <a:rPr sz="4000" spc="-10" dirty="0"/>
              <a:t>Leaders</a:t>
            </a:r>
            <a:endParaRPr sz="4000"/>
          </a:p>
        </p:txBody>
      </p:sp>
      <p:sp>
        <p:nvSpPr>
          <p:cNvPr id="10" name="object 10"/>
          <p:cNvSpPr txBox="1"/>
          <p:nvPr/>
        </p:nvSpPr>
        <p:spPr>
          <a:xfrm>
            <a:off x="1360763" y="1780158"/>
            <a:ext cx="6869853" cy="3074560"/>
          </a:xfrm>
          <a:prstGeom prst="rect">
            <a:avLst/>
          </a:prstGeom>
        </p:spPr>
        <p:txBody>
          <a:bodyPr vert="horz" wrap="square" lIns="0" tIns="47625" rIns="0" bIns="0" rtlCol="0">
            <a:spAutoFit/>
          </a:bodyPr>
          <a:lstStyle/>
          <a:p>
            <a:pPr marL="286385" marR="6350" indent="-274320">
              <a:lnSpc>
                <a:spcPts val="2160"/>
              </a:lnSpc>
              <a:spcBef>
                <a:spcPts val="375"/>
              </a:spcBef>
            </a:pPr>
            <a:r>
              <a:rPr sz="1500" spc="310" dirty="0">
                <a:solidFill>
                  <a:srgbClr val="FF7E00"/>
                </a:solidFill>
                <a:latin typeface="Arial"/>
                <a:cs typeface="Arial"/>
              </a:rPr>
              <a:t> </a:t>
            </a:r>
            <a:r>
              <a:rPr sz="2000" dirty="0">
                <a:solidFill>
                  <a:srgbClr val="00BEC3"/>
                </a:solidFill>
                <a:latin typeface="Gothic Uralic"/>
                <a:cs typeface="Gothic Uralic"/>
              </a:rPr>
              <a:t>Generally </a:t>
            </a:r>
            <a:r>
              <a:rPr sz="2000" spc="5" dirty="0">
                <a:solidFill>
                  <a:srgbClr val="00BEC3"/>
                </a:solidFill>
                <a:latin typeface="Gothic Uralic"/>
                <a:cs typeface="Gothic Uralic"/>
              </a:rPr>
              <a:t>the </a:t>
            </a:r>
            <a:r>
              <a:rPr sz="2000" dirty="0">
                <a:solidFill>
                  <a:srgbClr val="00BEC3"/>
                </a:solidFill>
                <a:latin typeface="Gothic Uralic"/>
                <a:cs typeface="Gothic Uralic"/>
              </a:rPr>
              <a:t>most effective</a:t>
            </a:r>
            <a:r>
              <a:rPr sz="2000" spc="-75" dirty="0">
                <a:solidFill>
                  <a:srgbClr val="00BEC3"/>
                </a:solidFill>
                <a:latin typeface="Gothic Uralic"/>
                <a:cs typeface="Gothic Uralic"/>
              </a:rPr>
              <a:t> </a:t>
            </a:r>
            <a:r>
              <a:rPr sz="2000" spc="-45" dirty="0">
                <a:solidFill>
                  <a:srgbClr val="00BEC3"/>
                </a:solidFill>
                <a:latin typeface="Gothic Uralic"/>
                <a:cs typeface="Gothic Uralic"/>
              </a:rPr>
              <a:t>leadership  </a:t>
            </a:r>
            <a:r>
              <a:rPr sz="2000" dirty="0">
                <a:solidFill>
                  <a:srgbClr val="00BEC3"/>
                </a:solidFill>
                <a:latin typeface="Gothic Uralic"/>
                <a:cs typeface="Gothic Uralic"/>
              </a:rPr>
              <a:t>style</a:t>
            </a:r>
            <a:endParaRPr sz="2000">
              <a:latin typeface="Gothic Uralic"/>
              <a:cs typeface="Gothic Uralic"/>
            </a:endParaRPr>
          </a:p>
          <a:p>
            <a:pPr marL="286385" marR="46990" indent="-274320">
              <a:lnSpc>
                <a:spcPts val="2160"/>
              </a:lnSpc>
              <a:spcBef>
                <a:spcPts val="480"/>
              </a:spcBef>
            </a:pPr>
            <a:r>
              <a:rPr sz="1500" spc="310" dirty="0">
                <a:solidFill>
                  <a:srgbClr val="FF7E00"/>
                </a:solidFill>
                <a:latin typeface="Arial"/>
                <a:cs typeface="Arial"/>
              </a:rPr>
              <a:t> </a:t>
            </a:r>
            <a:r>
              <a:rPr sz="2000" spc="-5" dirty="0">
                <a:solidFill>
                  <a:srgbClr val="00BEC3"/>
                </a:solidFill>
                <a:latin typeface="Gothic Uralic"/>
                <a:cs typeface="Gothic Uralic"/>
              </a:rPr>
              <a:t>Offer guidance </a:t>
            </a:r>
            <a:r>
              <a:rPr sz="2000" spc="5" dirty="0">
                <a:solidFill>
                  <a:srgbClr val="00BEC3"/>
                </a:solidFill>
                <a:latin typeface="Gothic Uralic"/>
                <a:cs typeface="Gothic Uralic"/>
              </a:rPr>
              <a:t>to </a:t>
            </a:r>
            <a:r>
              <a:rPr sz="2000" dirty="0">
                <a:solidFill>
                  <a:srgbClr val="00BEC3"/>
                </a:solidFill>
                <a:latin typeface="Gothic Uralic"/>
                <a:cs typeface="Gothic Uralic"/>
              </a:rPr>
              <a:t>group members,</a:t>
            </a:r>
            <a:r>
              <a:rPr sz="2000" spc="-50" dirty="0">
                <a:solidFill>
                  <a:srgbClr val="00BEC3"/>
                </a:solidFill>
                <a:latin typeface="Gothic Uralic"/>
                <a:cs typeface="Gothic Uralic"/>
              </a:rPr>
              <a:t> </a:t>
            </a:r>
            <a:r>
              <a:rPr sz="2000" spc="-145" dirty="0">
                <a:solidFill>
                  <a:srgbClr val="00BEC3"/>
                </a:solidFill>
                <a:latin typeface="Gothic Uralic"/>
                <a:cs typeface="Gothic Uralic"/>
              </a:rPr>
              <a:t>but  </a:t>
            </a:r>
            <a:r>
              <a:rPr sz="2000" dirty="0">
                <a:solidFill>
                  <a:srgbClr val="00BEC3"/>
                </a:solidFill>
                <a:latin typeface="Gothic Uralic"/>
                <a:cs typeface="Gothic Uralic"/>
              </a:rPr>
              <a:t>they </a:t>
            </a:r>
            <a:r>
              <a:rPr sz="2000" spc="-5" dirty="0">
                <a:solidFill>
                  <a:srgbClr val="00BEC3"/>
                </a:solidFill>
                <a:latin typeface="Gothic Uralic"/>
                <a:cs typeface="Gothic Uralic"/>
              </a:rPr>
              <a:t>also participate in </a:t>
            </a:r>
            <a:r>
              <a:rPr sz="2000" spc="5" dirty="0">
                <a:solidFill>
                  <a:srgbClr val="00BEC3"/>
                </a:solidFill>
                <a:latin typeface="Gothic Uralic"/>
                <a:cs typeface="Gothic Uralic"/>
              </a:rPr>
              <a:t>the </a:t>
            </a:r>
            <a:r>
              <a:rPr sz="2000" dirty="0">
                <a:solidFill>
                  <a:srgbClr val="00BEC3"/>
                </a:solidFill>
                <a:latin typeface="Gothic Uralic"/>
                <a:cs typeface="Gothic Uralic"/>
              </a:rPr>
              <a:t>group </a:t>
            </a:r>
            <a:r>
              <a:rPr sz="2000" spc="-5" dirty="0">
                <a:solidFill>
                  <a:srgbClr val="00BEC3"/>
                </a:solidFill>
                <a:latin typeface="Gothic Uralic"/>
                <a:cs typeface="Gothic Uralic"/>
              </a:rPr>
              <a:t>and  </a:t>
            </a:r>
            <a:r>
              <a:rPr sz="2000" dirty="0">
                <a:solidFill>
                  <a:srgbClr val="00BEC3"/>
                </a:solidFill>
                <a:latin typeface="Gothic Uralic"/>
                <a:cs typeface="Gothic Uralic"/>
              </a:rPr>
              <a:t>allow </a:t>
            </a:r>
            <a:r>
              <a:rPr sz="2000" spc="-5" dirty="0">
                <a:solidFill>
                  <a:srgbClr val="00BEC3"/>
                </a:solidFill>
                <a:latin typeface="Gothic Uralic"/>
                <a:cs typeface="Gothic Uralic"/>
              </a:rPr>
              <a:t>input from </a:t>
            </a:r>
            <a:r>
              <a:rPr sz="2000" dirty="0">
                <a:solidFill>
                  <a:srgbClr val="00BEC3"/>
                </a:solidFill>
                <a:latin typeface="Gothic Uralic"/>
                <a:cs typeface="Gothic Uralic"/>
              </a:rPr>
              <a:t>other group</a:t>
            </a:r>
            <a:r>
              <a:rPr sz="2000" spc="-110" dirty="0">
                <a:solidFill>
                  <a:srgbClr val="00BEC3"/>
                </a:solidFill>
                <a:latin typeface="Gothic Uralic"/>
                <a:cs typeface="Gothic Uralic"/>
              </a:rPr>
              <a:t> </a:t>
            </a:r>
            <a:r>
              <a:rPr sz="2000" dirty="0">
                <a:solidFill>
                  <a:srgbClr val="00BEC3"/>
                </a:solidFill>
                <a:latin typeface="Gothic Uralic"/>
                <a:cs typeface="Gothic Uralic"/>
              </a:rPr>
              <a:t>members</a:t>
            </a:r>
            <a:endParaRPr sz="2000">
              <a:latin typeface="Gothic Uralic"/>
              <a:cs typeface="Gothic Uralic"/>
            </a:endParaRPr>
          </a:p>
          <a:p>
            <a:pPr marL="286385" marR="5080" indent="-274320">
              <a:lnSpc>
                <a:spcPct val="90100"/>
              </a:lnSpc>
              <a:spcBef>
                <a:spcPts val="445"/>
              </a:spcBef>
            </a:pPr>
            <a:r>
              <a:rPr sz="1500" spc="310" dirty="0">
                <a:solidFill>
                  <a:srgbClr val="FF7E00"/>
                </a:solidFill>
                <a:latin typeface="Arial"/>
                <a:cs typeface="Arial"/>
              </a:rPr>
              <a:t> </a:t>
            </a:r>
            <a:r>
              <a:rPr sz="2000" dirty="0">
                <a:solidFill>
                  <a:srgbClr val="00BEC3"/>
                </a:solidFill>
                <a:latin typeface="Gothic Uralic"/>
                <a:cs typeface="Gothic Uralic"/>
              </a:rPr>
              <a:t>Encourage group members </a:t>
            </a:r>
            <a:r>
              <a:rPr sz="2000" spc="5" dirty="0">
                <a:solidFill>
                  <a:srgbClr val="00BEC3"/>
                </a:solidFill>
                <a:latin typeface="Gothic Uralic"/>
                <a:cs typeface="Gothic Uralic"/>
              </a:rPr>
              <a:t>to  </a:t>
            </a:r>
            <a:r>
              <a:rPr sz="2000" spc="-5" dirty="0">
                <a:solidFill>
                  <a:srgbClr val="00BEC3"/>
                </a:solidFill>
                <a:latin typeface="Gothic Uralic"/>
                <a:cs typeface="Gothic Uralic"/>
              </a:rPr>
              <a:t>participate, </a:t>
            </a:r>
            <a:r>
              <a:rPr sz="2000" dirty="0">
                <a:solidFill>
                  <a:srgbClr val="00BEC3"/>
                </a:solidFill>
                <a:latin typeface="Gothic Uralic"/>
                <a:cs typeface="Gothic Uralic"/>
              </a:rPr>
              <a:t>but retain </a:t>
            </a:r>
            <a:r>
              <a:rPr sz="2000" spc="5" dirty="0">
                <a:solidFill>
                  <a:srgbClr val="00BEC3"/>
                </a:solidFill>
                <a:latin typeface="Gothic Uralic"/>
                <a:cs typeface="Gothic Uralic"/>
              </a:rPr>
              <a:t>the </a:t>
            </a:r>
            <a:r>
              <a:rPr sz="2000" spc="-5" dirty="0">
                <a:solidFill>
                  <a:srgbClr val="00BEC3"/>
                </a:solidFill>
                <a:latin typeface="Gothic Uralic"/>
                <a:cs typeface="Gothic Uralic"/>
              </a:rPr>
              <a:t>final </a:t>
            </a:r>
            <a:r>
              <a:rPr sz="2000" dirty="0">
                <a:solidFill>
                  <a:srgbClr val="00BEC3"/>
                </a:solidFill>
                <a:latin typeface="Gothic Uralic"/>
                <a:cs typeface="Gothic Uralic"/>
              </a:rPr>
              <a:t>say</a:t>
            </a:r>
            <a:r>
              <a:rPr sz="2000" spc="-170" dirty="0">
                <a:solidFill>
                  <a:srgbClr val="00BEC3"/>
                </a:solidFill>
                <a:latin typeface="Gothic Uralic"/>
                <a:cs typeface="Gothic Uralic"/>
              </a:rPr>
              <a:t> </a:t>
            </a:r>
            <a:r>
              <a:rPr sz="2000" dirty="0">
                <a:solidFill>
                  <a:srgbClr val="00BEC3"/>
                </a:solidFill>
                <a:latin typeface="Gothic Uralic"/>
                <a:cs typeface="Gothic Uralic"/>
              </a:rPr>
              <a:t>over  </a:t>
            </a:r>
            <a:r>
              <a:rPr sz="2000" spc="5" dirty="0">
                <a:solidFill>
                  <a:srgbClr val="00BEC3"/>
                </a:solidFill>
                <a:latin typeface="Gothic Uralic"/>
                <a:cs typeface="Gothic Uralic"/>
              </a:rPr>
              <a:t>the </a:t>
            </a:r>
            <a:r>
              <a:rPr sz="2000" spc="-5" dirty="0">
                <a:solidFill>
                  <a:srgbClr val="00BEC3"/>
                </a:solidFill>
                <a:latin typeface="Gothic Uralic"/>
                <a:cs typeface="Gothic Uralic"/>
              </a:rPr>
              <a:t>decision-making</a:t>
            </a:r>
            <a:r>
              <a:rPr sz="2000" spc="-55" dirty="0">
                <a:solidFill>
                  <a:srgbClr val="00BEC3"/>
                </a:solidFill>
                <a:latin typeface="Gothic Uralic"/>
                <a:cs typeface="Gothic Uralic"/>
              </a:rPr>
              <a:t> </a:t>
            </a:r>
            <a:r>
              <a:rPr sz="2000" spc="-5" dirty="0">
                <a:solidFill>
                  <a:srgbClr val="00BEC3"/>
                </a:solidFill>
                <a:latin typeface="Gothic Uralic"/>
                <a:cs typeface="Gothic Uralic"/>
              </a:rPr>
              <a:t>process.</a:t>
            </a:r>
            <a:endParaRPr sz="2000">
              <a:latin typeface="Gothic Uralic"/>
              <a:cs typeface="Gothic Uralic"/>
            </a:endParaRPr>
          </a:p>
          <a:p>
            <a:pPr marL="286385" marR="374015" indent="-274320">
              <a:lnSpc>
                <a:spcPct val="90000"/>
              </a:lnSpc>
              <a:spcBef>
                <a:spcPts val="480"/>
              </a:spcBef>
            </a:pPr>
            <a:r>
              <a:rPr sz="1500" spc="310" dirty="0">
                <a:solidFill>
                  <a:srgbClr val="FF7E00"/>
                </a:solidFill>
                <a:latin typeface="Arial"/>
                <a:cs typeface="Arial"/>
              </a:rPr>
              <a:t> </a:t>
            </a:r>
            <a:r>
              <a:rPr sz="2000" dirty="0">
                <a:solidFill>
                  <a:srgbClr val="00BEC3"/>
                </a:solidFill>
                <a:latin typeface="Gothic Uralic"/>
                <a:cs typeface="Gothic Uralic"/>
              </a:rPr>
              <a:t>Members </a:t>
            </a:r>
            <a:r>
              <a:rPr sz="2000" spc="-5" dirty="0">
                <a:solidFill>
                  <a:srgbClr val="00BEC3"/>
                </a:solidFill>
                <a:latin typeface="Gothic Uralic"/>
                <a:cs typeface="Gothic Uralic"/>
              </a:rPr>
              <a:t>in </a:t>
            </a:r>
            <a:r>
              <a:rPr sz="2000" dirty="0">
                <a:solidFill>
                  <a:srgbClr val="00BEC3"/>
                </a:solidFill>
                <a:latin typeface="Gothic Uralic"/>
                <a:cs typeface="Gothic Uralic"/>
              </a:rPr>
              <a:t>this group were less  </a:t>
            </a:r>
            <a:r>
              <a:rPr sz="2000" spc="-5" dirty="0">
                <a:solidFill>
                  <a:srgbClr val="00BEC3"/>
                </a:solidFill>
                <a:latin typeface="Gothic Uralic"/>
                <a:cs typeface="Gothic Uralic"/>
              </a:rPr>
              <a:t>productive </a:t>
            </a:r>
            <a:r>
              <a:rPr sz="2000" dirty="0">
                <a:solidFill>
                  <a:srgbClr val="00BEC3"/>
                </a:solidFill>
                <a:latin typeface="Gothic Uralic"/>
                <a:cs typeface="Gothic Uralic"/>
              </a:rPr>
              <a:t>than </a:t>
            </a:r>
            <a:r>
              <a:rPr sz="2000" spc="5" dirty="0">
                <a:solidFill>
                  <a:srgbClr val="00BEC3"/>
                </a:solidFill>
                <a:latin typeface="Gothic Uralic"/>
                <a:cs typeface="Gothic Uralic"/>
              </a:rPr>
              <a:t>the </a:t>
            </a:r>
            <a:r>
              <a:rPr sz="2000" dirty="0">
                <a:solidFill>
                  <a:srgbClr val="00BEC3"/>
                </a:solidFill>
                <a:latin typeface="Gothic Uralic"/>
                <a:cs typeface="Gothic Uralic"/>
              </a:rPr>
              <a:t>members of</a:t>
            </a:r>
            <a:r>
              <a:rPr sz="2000" spc="-180" dirty="0">
                <a:solidFill>
                  <a:srgbClr val="00BEC3"/>
                </a:solidFill>
                <a:latin typeface="Gothic Uralic"/>
                <a:cs typeface="Gothic Uralic"/>
              </a:rPr>
              <a:t> </a:t>
            </a:r>
            <a:r>
              <a:rPr sz="2000" spc="5" dirty="0">
                <a:solidFill>
                  <a:srgbClr val="00BEC3"/>
                </a:solidFill>
                <a:latin typeface="Gothic Uralic"/>
                <a:cs typeface="Gothic Uralic"/>
              </a:rPr>
              <a:t>the  </a:t>
            </a:r>
            <a:r>
              <a:rPr sz="2000" spc="-5" dirty="0">
                <a:solidFill>
                  <a:srgbClr val="00BEC3"/>
                </a:solidFill>
                <a:latin typeface="Gothic Uralic"/>
                <a:cs typeface="Gothic Uralic"/>
              </a:rPr>
              <a:t>authoritarian </a:t>
            </a:r>
            <a:r>
              <a:rPr sz="2000" dirty="0">
                <a:solidFill>
                  <a:srgbClr val="00BEC3"/>
                </a:solidFill>
                <a:latin typeface="Gothic Uralic"/>
                <a:cs typeface="Gothic Uralic"/>
              </a:rPr>
              <a:t>group, but their  contributions were </a:t>
            </a:r>
            <a:r>
              <a:rPr sz="2000" spc="-5" dirty="0">
                <a:solidFill>
                  <a:srgbClr val="00BEC3"/>
                </a:solidFill>
                <a:latin typeface="Gothic Uralic"/>
                <a:cs typeface="Gothic Uralic"/>
              </a:rPr>
              <a:t>of </a:t>
            </a:r>
            <a:r>
              <a:rPr sz="2000" dirty="0">
                <a:solidFill>
                  <a:srgbClr val="00BEC3"/>
                </a:solidFill>
                <a:latin typeface="Gothic Uralic"/>
                <a:cs typeface="Gothic Uralic"/>
              </a:rPr>
              <a:t>a much higher  </a:t>
            </a:r>
            <a:r>
              <a:rPr sz="2000" spc="-5" dirty="0">
                <a:solidFill>
                  <a:srgbClr val="00BEC3"/>
                </a:solidFill>
                <a:latin typeface="Gothic Uralic"/>
                <a:cs typeface="Gothic Uralic"/>
              </a:rPr>
              <a:t>quality(Cherry).</a:t>
            </a:r>
            <a:endParaRPr sz="2000">
              <a:latin typeface="Gothic Uralic"/>
              <a:cs typeface="Gothic Uralic"/>
            </a:endParaRPr>
          </a:p>
          <a:p>
            <a:pPr marL="12700">
              <a:lnSpc>
                <a:spcPct val="100000"/>
              </a:lnSpc>
              <a:spcBef>
                <a:spcPts val="240"/>
              </a:spcBef>
            </a:pPr>
            <a:r>
              <a:rPr sz="1500" spc="310" dirty="0">
                <a:solidFill>
                  <a:srgbClr val="FF7E00"/>
                </a:solidFill>
                <a:latin typeface="Arial"/>
                <a:cs typeface="Arial"/>
              </a:rPr>
              <a:t> </a:t>
            </a:r>
            <a:r>
              <a:rPr sz="2000" dirty="0">
                <a:solidFill>
                  <a:srgbClr val="00BEC3"/>
                </a:solidFill>
                <a:latin typeface="Gothic Uralic"/>
                <a:cs typeface="Gothic Uralic"/>
              </a:rPr>
              <a:t>Example: </a:t>
            </a:r>
            <a:r>
              <a:rPr sz="2000" spc="-5" dirty="0">
                <a:solidFill>
                  <a:srgbClr val="00BEC3"/>
                </a:solidFill>
                <a:latin typeface="Gothic Uralic"/>
                <a:cs typeface="Gothic Uralic"/>
              </a:rPr>
              <a:t>Barack</a:t>
            </a:r>
            <a:r>
              <a:rPr sz="2000" spc="-20" dirty="0">
                <a:solidFill>
                  <a:srgbClr val="00BEC3"/>
                </a:solidFill>
                <a:latin typeface="Gothic Uralic"/>
                <a:cs typeface="Gothic Uralic"/>
              </a:rPr>
              <a:t> </a:t>
            </a:r>
            <a:r>
              <a:rPr sz="2000" spc="-5" dirty="0">
                <a:solidFill>
                  <a:srgbClr val="00BEC3"/>
                </a:solidFill>
                <a:latin typeface="Gothic Uralic"/>
                <a:cs typeface="Gothic Uralic"/>
              </a:rPr>
              <a:t>Obama</a:t>
            </a:r>
            <a:endParaRPr sz="2000">
              <a:latin typeface="Gothic Uralic"/>
              <a:cs typeface="Gothic Uralic"/>
            </a:endParaRPr>
          </a:p>
        </p:txBody>
      </p:sp>
      <p:sp>
        <p:nvSpPr>
          <p:cNvPr id="11" name="object 11"/>
          <p:cNvSpPr/>
          <p:nvPr/>
        </p:nvSpPr>
        <p:spPr>
          <a:xfrm>
            <a:off x="8797375" y="1394078"/>
            <a:ext cx="2568448" cy="2624582"/>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8738615" y="4047870"/>
            <a:ext cx="2717800" cy="1397819"/>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F3053"/>
                </a:solidFill>
                <a:latin typeface="Gothic Uralic"/>
                <a:cs typeface="Gothic Uralic"/>
              </a:rPr>
              <a:t>Obama </a:t>
            </a:r>
            <a:r>
              <a:rPr sz="1800" spc="10" dirty="0">
                <a:solidFill>
                  <a:srgbClr val="0F3053"/>
                </a:solidFill>
                <a:latin typeface="Gothic Uralic"/>
                <a:cs typeface="Gothic Uralic"/>
              </a:rPr>
              <a:t>is </a:t>
            </a:r>
            <a:r>
              <a:rPr sz="1800" dirty="0">
                <a:solidFill>
                  <a:srgbClr val="0F3053"/>
                </a:solidFill>
                <a:latin typeface="Gothic Uralic"/>
                <a:cs typeface="Gothic Uralic"/>
              </a:rPr>
              <a:t>a  </a:t>
            </a:r>
            <a:r>
              <a:rPr sz="1800" spc="-5" dirty="0">
                <a:solidFill>
                  <a:srgbClr val="0F3053"/>
                </a:solidFill>
                <a:latin typeface="Gothic Uralic"/>
                <a:cs typeface="Gothic Uralic"/>
              </a:rPr>
              <a:t>democratic  leader because  </a:t>
            </a:r>
            <a:r>
              <a:rPr sz="1800" spc="-10" dirty="0">
                <a:solidFill>
                  <a:srgbClr val="0F3053"/>
                </a:solidFill>
                <a:latin typeface="Gothic Uralic"/>
                <a:cs typeface="Gothic Uralic"/>
              </a:rPr>
              <a:t>the </a:t>
            </a:r>
            <a:r>
              <a:rPr sz="1800" spc="-5" dirty="0">
                <a:solidFill>
                  <a:srgbClr val="0F3053"/>
                </a:solidFill>
                <a:latin typeface="Gothic Uralic"/>
                <a:cs typeface="Gothic Uralic"/>
              </a:rPr>
              <a:t>elected  members of  government </a:t>
            </a:r>
            <a:r>
              <a:rPr sz="1800" dirty="0">
                <a:solidFill>
                  <a:srgbClr val="0F3053"/>
                </a:solidFill>
                <a:latin typeface="Gothic Uralic"/>
                <a:cs typeface="Gothic Uralic"/>
              </a:rPr>
              <a:t>have  a </a:t>
            </a:r>
            <a:r>
              <a:rPr sz="1800" spc="-5" dirty="0">
                <a:solidFill>
                  <a:srgbClr val="0F3053"/>
                </a:solidFill>
                <a:latin typeface="Gothic Uralic"/>
                <a:cs typeface="Gothic Uralic"/>
              </a:rPr>
              <a:t>say </a:t>
            </a:r>
            <a:r>
              <a:rPr sz="1800" dirty="0">
                <a:solidFill>
                  <a:srgbClr val="0F3053"/>
                </a:solidFill>
                <a:latin typeface="Gothic Uralic"/>
                <a:cs typeface="Gothic Uralic"/>
              </a:rPr>
              <a:t>just </a:t>
            </a:r>
            <a:r>
              <a:rPr sz="1800" spc="-5" dirty="0">
                <a:solidFill>
                  <a:srgbClr val="0F3053"/>
                </a:solidFill>
                <a:latin typeface="Gothic Uralic"/>
                <a:cs typeface="Gothic Uralic"/>
              </a:rPr>
              <a:t>as</a:t>
            </a:r>
            <a:r>
              <a:rPr sz="1800" spc="-110" dirty="0">
                <a:solidFill>
                  <a:srgbClr val="0F3053"/>
                </a:solidFill>
                <a:latin typeface="Gothic Uralic"/>
                <a:cs typeface="Gothic Uralic"/>
              </a:rPr>
              <a:t> </a:t>
            </a:r>
            <a:r>
              <a:rPr sz="1800" dirty="0">
                <a:solidFill>
                  <a:srgbClr val="0F3053"/>
                </a:solidFill>
                <a:latin typeface="Gothic Uralic"/>
                <a:cs typeface="Gothic Uralic"/>
              </a:rPr>
              <a:t>much  </a:t>
            </a:r>
            <a:r>
              <a:rPr sz="1800" spc="-5" dirty="0">
                <a:solidFill>
                  <a:srgbClr val="0F3053"/>
                </a:solidFill>
                <a:latin typeface="Gothic Uralic"/>
                <a:cs typeface="Gothic Uralic"/>
              </a:rPr>
              <a:t>as he</a:t>
            </a:r>
            <a:r>
              <a:rPr sz="1800" spc="-20" dirty="0">
                <a:solidFill>
                  <a:srgbClr val="0F3053"/>
                </a:solidFill>
                <a:latin typeface="Gothic Uralic"/>
                <a:cs typeface="Gothic Uralic"/>
              </a:rPr>
              <a:t> </a:t>
            </a:r>
            <a:r>
              <a:rPr sz="1800" spc="-5" dirty="0">
                <a:solidFill>
                  <a:srgbClr val="0F3053"/>
                </a:solidFill>
                <a:latin typeface="Gothic Uralic"/>
                <a:cs typeface="Gothic Uralic"/>
              </a:rPr>
              <a:t>does</a:t>
            </a:r>
            <a:endParaRPr sz="1800">
              <a:latin typeface="Gothic Uralic"/>
              <a:cs typeface="Gothic Uralic"/>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b="1" dirty="0" smtClean="0">
                <a:latin typeface="Times New Roman"/>
                <a:cs typeface="Times New Roman"/>
              </a:rPr>
              <a:t>A </a:t>
            </a:r>
            <a:r>
              <a:rPr lang="en-US" b="1" spc="-5" dirty="0" smtClean="0">
                <a:latin typeface="Times New Roman"/>
                <a:cs typeface="Times New Roman"/>
              </a:rPr>
              <a:t>leadership style where </a:t>
            </a:r>
            <a:r>
              <a:rPr lang="en-US" b="1" dirty="0" smtClean="0">
                <a:latin typeface="Times New Roman"/>
                <a:cs typeface="Times New Roman"/>
              </a:rPr>
              <a:t>a </a:t>
            </a:r>
            <a:r>
              <a:rPr lang="en-US" b="1" spc="-5" dirty="0" smtClean="0">
                <a:latin typeface="Times New Roman"/>
                <a:cs typeface="Times New Roman"/>
              </a:rPr>
              <a:t>leader encourages</a:t>
            </a:r>
            <a:r>
              <a:rPr lang="en-US" b="1" spc="-160" dirty="0" smtClean="0">
                <a:latin typeface="Times New Roman"/>
                <a:cs typeface="Times New Roman"/>
              </a:rPr>
              <a:t> </a:t>
            </a:r>
            <a:r>
              <a:rPr lang="en-US" b="1" spc="-10" dirty="0" smtClean="0">
                <a:latin typeface="Times New Roman"/>
                <a:cs typeface="Times New Roman"/>
              </a:rPr>
              <a:t>employee  </a:t>
            </a:r>
            <a:r>
              <a:rPr lang="en-US" b="1" spc="-5" dirty="0" smtClean="0">
                <a:latin typeface="Times New Roman"/>
                <a:cs typeface="Times New Roman"/>
              </a:rPr>
              <a:t>participation in</a:t>
            </a:r>
            <a:r>
              <a:rPr lang="en-US" b="1" spc="-15" dirty="0" smtClean="0">
                <a:latin typeface="Times New Roman"/>
                <a:cs typeface="Times New Roman"/>
              </a:rPr>
              <a:t> </a:t>
            </a:r>
            <a:r>
              <a:rPr lang="en-US" b="1" spc="-5" dirty="0" smtClean="0">
                <a:latin typeface="Times New Roman"/>
                <a:cs typeface="Times New Roman"/>
              </a:rPr>
              <a:t>decision-making</a:t>
            </a:r>
            <a:r>
              <a:rPr lang="en-US" dirty="0" smtClean="0">
                <a:latin typeface="Times New Roman"/>
                <a:cs typeface="Times New Roman"/>
              </a:rPr>
              <a:t/>
            </a:r>
            <a:br>
              <a:rPr lang="en-US" dirty="0" smtClean="0">
                <a:latin typeface="Times New Roman"/>
                <a:cs typeface="Times New Roman"/>
              </a:rPr>
            </a:br>
            <a:endParaRPr lang="en-US" dirty="0"/>
          </a:p>
        </p:txBody>
      </p:sp>
      <p:sp>
        <p:nvSpPr>
          <p:cNvPr id="10" name="Content Placeholder 9"/>
          <p:cNvSpPr>
            <a:spLocks noGrp="1"/>
          </p:cNvSpPr>
          <p:nvPr>
            <p:ph sz="quarter" idx="1"/>
          </p:nvPr>
        </p:nvSpPr>
        <p:spPr>
          <a:xfrm>
            <a:off x="609600" y="1143000"/>
            <a:ext cx="10287000" cy="5330952"/>
          </a:xfrm>
        </p:spPr>
        <p:txBody>
          <a:bodyPr/>
          <a:lstStyle/>
          <a:p>
            <a:pPr marL="355600" indent="-342900" algn="just">
              <a:lnSpc>
                <a:spcPct val="100000"/>
              </a:lnSpc>
              <a:spcBef>
                <a:spcPts val="160"/>
              </a:spcBef>
              <a:buClr>
                <a:srgbClr val="0000FF"/>
              </a:buClr>
              <a:buSzPct val="125000"/>
              <a:buFont typeface="OpenSymbol"/>
              <a:buChar char="•"/>
              <a:tabLst>
                <a:tab pos="354965" algn="l"/>
                <a:tab pos="355600" algn="l"/>
              </a:tabLst>
            </a:pPr>
            <a:r>
              <a:rPr lang="en-US" sz="3200" b="1" spc="-5" dirty="0" smtClean="0">
                <a:solidFill>
                  <a:srgbClr val="FF0000"/>
                </a:solidFill>
                <a:latin typeface="Times New Roman"/>
                <a:cs typeface="Times New Roman"/>
              </a:rPr>
              <a:t>Advantages: </a:t>
            </a:r>
          </a:p>
          <a:p>
            <a:pPr marL="355600" indent="-342900" algn="just">
              <a:lnSpc>
                <a:spcPct val="100000"/>
              </a:lnSpc>
              <a:spcBef>
                <a:spcPts val="160"/>
              </a:spcBef>
              <a:buClr>
                <a:srgbClr val="0000FF"/>
              </a:buClr>
              <a:buSzPct val="125000"/>
              <a:buFont typeface="OpenSymbol"/>
              <a:buChar char="•"/>
              <a:tabLst>
                <a:tab pos="354965" algn="l"/>
                <a:tab pos="355600" algn="l"/>
              </a:tabLst>
            </a:pPr>
            <a:r>
              <a:rPr lang="en-US" spc="-5" dirty="0" smtClean="0">
                <a:latin typeface="Times New Roman"/>
                <a:cs typeface="Times New Roman"/>
              </a:rPr>
              <a:t>Better decisions, </a:t>
            </a:r>
            <a:r>
              <a:rPr lang="en-US" spc="-10" dirty="0" smtClean="0">
                <a:latin typeface="Times New Roman"/>
                <a:cs typeface="Times New Roman"/>
              </a:rPr>
              <a:t>employee</a:t>
            </a:r>
            <a:r>
              <a:rPr lang="en-US" spc="-25" dirty="0" smtClean="0">
                <a:latin typeface="Times New Roman"/>
                <a:cs typeface="Times New Roman"/>
              </a:rPr>
              <a:t> </a:t>
            </a:r>
            <a:r>
              <a:rPr lang="en-US" spc="-5" dirty="0" smtClean="0">
                <a:latin typeface="Times New Roman"/>
                <a:cs typeface="Times New Roman"/>
              </a:rPr>
              <a:t>motivation</a:t>
            </a:r>
            <a:endParaRPr lang="en-US" dirty="0" smtClean="0">
              <a:latin typeface="Times New Roman"/>
              <a:cs typeface="Times New Roman"/>
            </a:endParaRPr>
          </a:p>
          <a:p>
            <a:pPr marL="355600" indent="-342900" algn="just">
              <a:lnSpc>
                <a:spcPct val="100000"/>
              </a:lnSpc>
              <a:spcBef>
                <a:spcPts val="160"/>
              </a:spcBef>
              <a:buClr>
                <a:srgbClr val="0000FF"/>
              </a:buClr>
              <a:buSzPct val="125000"/>
              <a:buFont typeface="OpenSymbol"/>
              <a:buChar char="•"/>
              <a:tabLst>
                <a:tab pos="354965" algn="l"/>
                <a:tab pos="355600" algn="l"/>
              </a:tabLst>
            </a:pPr>
            <a:r>
              <a:rPr lang="en-US" spc="-5" dirty="0" smtClean="0">
                <a:latin typeface="Times New Roman"/>
                <a:cs typeface="Times New Roman"/>
              </a:rPr>
              <a:t>It improves </a:t>
            </a:r>
            <a:r>
              <a:rPr lang="en-US" dirty="0" smtClean="0">
                <a:latin typeface="Times New Roman"/>
                <a:cs typeface="Times New Roman"/>
              </a:rPr>
              <a:t>the job </a:t>
            </a:r>
            <a:r>
              <a:rPr lang="en-US" spc="-5" dirty="0" smtClean="0">
                <a:latin typeface="Times New Roman"/>
                <a:cs typeface="Times New Roman"/>
              </a:rPr>
              <a:t>satisfaction </a:t>
            </a:r>
            <a:r>
              <a:rPr lang="en-US" dirty="0" smtClean="0">
                <a:latin typeface="Times New Roman"/>
                <a:cs typeface="Times New Roman"/>
              </a:rPr>
              <a:t>and </a:t>
            </a:r>
            <a:r>
              <a:rPr lang="en-US" spc="-10" dirty="0" smtClean="0">
                <a:latin typeface="Times New Roman"/>
                <a:cs typeface="Times New Roman"/>
              </a:rPr>
              <a:t>morale </a:t>
            </a:r>
            <a:r>
              <a:rPr lang="en-US" dirty="0" smtClean="0">
                <a:latin typeface="Times New Roman"/>
                <a:cs typeface="Times New Roman"/>
              </a:rPr>
              <a:t>of</a:t>
            </a:r>
            <a:r>
              <a:rPr lang="en-US" spc="-15" dirty="0" smtClean="0">
                <a:latin typeface="Times New Roman"/>
                <a:cs typeface="Times New Roman"/>
              </a:rPr>
              <a:t> </a:t>
            </a:r>
            <a:r>
              <a:rPr lang="en-US" spc="-5" dirty="0" smtClean="0">
                <a:latin typeface="Times New Roman"/>
                <a:cs typeface="Times New Roman"/>
              </a:rPr>
              <a:t>subordinate</a:t>
            </a:r>
            <a:endParaRPr lang="en-US" dirty="0" smtClean="0">
              <a:latin typeface="Times New Roman"/>
              <a:cs typeface="Times New Roman"/>
            </a:endParaRPr>
          </a:p>
          <a:p>
            <a:pPr marL="355600" marR="134620" indent="-342900" algn="just">
              <a:lnSpc>
                <a:spcPts val="1720"/>
              </a:lnSpc>
              <a:spcBef>
                <a:spcPts val="390"/>
              </a:spcBef>
              <a:buClr>
                <a:srgbClr val="0000FF"/>
              </a:buClr>
              <a:buSzPct val="125000"/>
              <a:buFont typeface="OpenSymbol"/>
              <a:buChar char="•"/>
              <a:tabLst>
                <a:tab pos="354965" algn="l"/>
                <a:tab pos="355600" algn="l"/>
              </a:tabLst>
            </a:pPr>
            <a:r>
              <a:rPr lang="en-US" spc="-10" dirty="0" smtClean="0">
                <a:latin typeface="Times New Roman"/>
                <a:cs typeface="Times New Roman"/>
              </a:rPr>
              <a:t>The </a:t>
            </a:r>
            <a:r>
              <a:rPr lang="en-US" spc="-5" dirty="0" smtClean="0">
                <a:latin typeface="Times New Roman"/>
                <a:cs typeface="Times New Roman"/>
              </a:rPr>
              <a:t>leader multiply </a:t>
            </a:r>
            <a:r>
              <a:rPr lang="en-US" dirty="0" smtClean="0">
                <a:latin typeface="Times New Roman"/>
                <a:cs typeface="Times New Roman"/>
              </a:rPr>
              <a:t>his </a:t>
            </a:r>
            <a:r>
              <a:rPr lang="en-US" spc="-5" dirty="0" smtClean="0">
                <a:latin typeface="Times New Roman"/>
                <a:cs typeface="Times New Roman"/>
              </a:rPr>
              <a:t>abilities through </a:t>
            </a:r>
            <a:r>
              <a:rPr lang="en-US" dirty="0" smtClean="0">
                <a:latin typeface="Times New Roman"/>
                <a:cs typeface="Times New Roman"/>
              </a:rPr>
              <a:t>the </a:t>
            </a:r>
            <a:r>
              <a:rPr lang="en-US" spc="-5" dirty="0" smtClean="0">
                <a:latin typeface="Times New Roman"/>
                <a:cs typeface="Times New Roman"/>
              </a:rPr>
              <a:t>contribution  </a:t>
            </a:r>
            <a:r>
              <a:rPr lang="en-US" dirty="0" smtClean="0">
                <a:latin typeface="Times New Roman"/>
                <a:cs typeface="Times New Roman"/>
              </a:rPr>
              <a:t>of his</a:t>
            </a:r>
            <a:r>
              <a:rPr lang="en-US" spc="-15" dirty="0" smtClean="0">
                <a:latin typeface="Times New Roman"/>
                <a:cs typeface="Times New Roman"/>
              </a:rPr>
              <a:t> </a:t>
            </a:r>
            <a:r>
              <a:rPr lang="en-US" spc="-5" dirty="0" smtClean="0">
                <a:latin typeface="Times New Roman"/>
                <a:cs typeface="Times New Roman"/>
              </a:rPr>
              <a:t>followers.</a:t>
            </a:r>
            <a:endParaRPr lang="en-US" dirty="0" smtClean="0">
              <a:latin typeface="Times New Roman"/>
              <a:cs typeface="Times New Roman"/>
            </a:endParaRPr>
          </a:p>
          <a:p>
            <a:pPr marL="355600" marR="333375" indent="-342900" algn="just">
              <a:lnSpc>
                <a:spcPts val="1730"/>
              </a:lnSpc>
              <a:spcBef>
                <a:spcPts val="355"/>
              </a:spcBef>
              <a:buClr>
                <a:srgbClr val="0000FF"/>
              </a:buClr>
              <a:buSzPct val="125000"/>
              <a:buFont typeface="OpenSymbol"/>
              <a:buChar char="•"/>
              <a:tabLst>
                <a:tab pos="354965" algn="l"/>
                <a:tab pos="355600" algn="l"/>
              </a:tabLst>
            </a:pPr>
            <a:r>
              <a:rPr lang="en-US" spc="-5" dirty="0" smtClean="0">
                <a:latin typeface="Times New Roman"/>
                <a:cs typeface="Times New Roman"/>
              </a:rPr>
              <a:t>It develops </a:t>
            </a:r>
            <a:r>
              <a:rPr lang="en-US" dirty="0" smtClean="0">
                <a:latin typeface="Times New Roman"/>
                <a:cs typeface="Times New Roman"/>
              </a:rPr>
              <a:t>positive </a:t>
            </a:r>
            <a:r>
              <a:rPr lang="en-US" spc="-5" dirty="0" smtClean="0">
                <a:latin typeface="Times New Roman"/>
                <a:cs typeface="Times New Roman"/>
              </a:rPr>
              <a:t>attitudes and reduces resistance </a:t>
            </a:r>
            <a:r>
              <a:rPr lang="en-US" dirty="0" smtClean="0">
                <a:latin typeface="Times New Roman"/>
                <a:cs typeface="Times New Roman"/>
              </a:rPr>
              <a:t>to  </a:t>
            </a:r>
            <a:r>
              <a:rPr lang="en-US" spc="-5" dirty="0" smtClean="0">
                <a:latin typeface="Times New Roman"/>
                <a:cs typeface="Times New Roman"/>
              </a:rPr>
              <a:t>change</a:t>
            </a:r>
          </a:p>
          <a:p>
            <a:pPr marL="355600" marR="333375" indent="-342900" algn="just">
              <a:lnSpc>
                <a:spcPts val="1730"/>
              </a:lnSpc>
              <a:spcBef>
                <a:spcPts val="355"/>
              </a:spcBef>
              <a:buClr>
                <a:srgbClr val="0000FF"/>
              </a:buClr>
              <a:buSzPct val="125000"/>
              <a:buFont typeface="OpenSymbol"/>
              <a:buChar char="•"/>
              <a:tabLst>
                <a:tab pos="354965" algn="l"/>
                <a:tab pos="355600" algn="l"/>
              </a:tabLst>
            </a:pPr>
            <a:endParaRPr lang="en-US" spc="-5" dirty="0" smtClean="0">
              <a:latin typeface="Times New Roman"/>
              <a:cs typeface="Times New Roman"/>
            </a:endParaRPr>
          </a:p>
          <a:p>
            <a:pPr marL="355600" marR="333375" indent="-342900" algn="just">
              <a:lnSpc>
                <a:spcPts val="1730"/>
              </a:lnSpc>
              <a:spcBef>
                <a:spcPts val="355"/>
              </a:spcBef>
              <a:buClr>
                <a:srgbClr val="0000FF"/>
              </a:buClr>
              <a:buSzPct val="125000"/>
              <a:buNone/>
              <a:tabLst>
                <a:tab pos="354965" algn="l"/>
                <a:tab pos="355600" algn="l"/>
              </a:tabLst>
            </a:pPr>
            <a:endParaRPr lang="en-US" dirty="0" smtClean="0">
              <a:latin typeface="Times New Roman"/>
              <a:cs typeface="Times New Roman"/>
            </a:endParaRPr>
          </a:p>
          <a:p>
            <a:pPr marL="355600" indent="-342900" algn="just">
              <a:lnSpc>
                <a:spcPct val="100000"/>
              </a:lnSpc>
              <a:spcBef>
                <a:spcPts val="135"/>
              </a:spcBef>
              <a:buClr>
                <a:srgbClr val="0000FF"/>
              </a:buClr>
              <a:buSzPct val="125000"/>
              <a:buFont typeface="OpenSymbol"/>
              <a:buChar char="•"/>
              <a:tabLst>
                <a:tab pos="354965" algn="l"/>
                <a:tab pos="355600" algn="l"/>
              </a:tabLst>
            </a:pPr>
            <a:r>
              <a:rPr lang="en-US" sz="3200" b="1" spc="-5" dirty="0" smtClean="0">
                <a:solidFill>
                  <a:srgbClr val="FF0000"/>
                </a:solidFill>
                <a:latin typeface="Times New Roman"/>
                <a:cs typeface="Times New Roman"/>
              </a:rPr>
              <a:t>Disadvantages: </a:t>
            </a:r>
          </a:p>
          <a:p>
            <a:pPr marL="355600" indent="-342900" algn="just">
              <a:lnSpc>
                <a:spcPct val="100000"/>
              </a:lnSpc>
              <a:spcBef>
                <a:spcPts val="135"/>
              </a:spcBef>
              <a:buClr>
                <a:srgbClr val="0000FF"/>
              </a:buClr>
              <a:buSzPct val="125000"/>
              <a:buFont typeface="OpenSymbol"/>
              <a:buChar char="•"/>
              <a:tabLst>
                <a:tab pos="354965" algn="l"/>
                <a:tab pos="355600" algn="l"/>
              </a:tabLst>
            </a:pPr>
            <a:r>
              <a:rPr lang="en-US" spc="-5" dirty="0" smtClean="0">
                <a:latin typeface="Times New Roman"/>
                <a:cs typeface="Times New Roman"/>
              </a:rPr>
              <a:t>delayed decision, </a:t>
            </a:r>
            <a:r>
              <a:rPr lang="en-US" dirty="0" smtClean="0">
                <a:latin typeface="Times New Roman"/>
                <a:cs typeface="Times New Roman"/>
              </a:rPr>
              <a:t>long </a:t>
            </a:r>
            <a:r>
              <a:rPr lang="en-US" spc="-5" dirty="0" smtClean="0">
                <a:latin typeface="Times New Roman"/>
                <a:cs typeface="Times New Roman"/>
              </a:rPr>
              <a:t>consultation</a:t>
            </a:r>
            <a:endParaRPr lang="en-US" dirty="0" smtClean="0">
              <a:latin typeface="Times New Roman"/>
              <a:cs typeface="Times New Roman"/>
            </a:endParaRPr>
          </a:p>
          <a:p>
            <a:pPr marL="355600" marR="179705" indent="-342900" algn="just">
              <a:lnSpc>
                <a:spcPts val="1730"/>
              </a:lnSpc>
              <a:spcBef>
                <a:spcPts val="375"/>
              </a:spcBef>
              <a:buClr>
                <a:srgbClr val="0000FF"/>
              </a:buClr>
              <a:buSzPct val="125000"/>
              <a:buFont typeface="OpenSymbol"/>
              <a:buChar char="•"/>
              <a:tabLst>
                <a:tab pos="354965" algn="l"/>
                <a:tab pos="355600" algn="l"/>
              </a:tabLst>
            </a:pPr>
            <a:r>
              <a:rPr lang="en-US" spc="-5" dirty="0" smtClean="0">
                <a:latin typeface="Times New Roman"/>
                <a:cs typeface="Times New Roman"/>
              </a:rPr>
              <a:t>This style </a:t>
            </a:r>
            <a:r>
              <a:rPr lang="en-US" spc="-15" dirty="0" smtClean="0">
                <a:latin typeface="Times New Roman"/>
                <a:cs typeface="Times New Roman"/>
              </a:rPr>
              <a:t>may </a:t>
            </a:r>
            <a:r>
              <a:rPr lang="en-US" dirty="0" smtClean="0">
                <a:latin typeface="Times New Roman"/>
                <a:cs typeface="Times New Roman"/>
              </a:rPr>
              <a:t>not </a:t>
            </a:r>
            <a:r>
              <a:rPr lang="en-US" spc="-5" dirty="0" smtClean="0">
                <a:latin typeface="Times New Roman"/>
                <a:cs typeface="Times New Roman"/>
              </a:rPr>
              <a:t>yield positive result when interaction  </a:t>
            </a:r>
            <a:r>
              <a:rPr lang="en-US" dirty="0" smtClean="0">
                <a:latin typeface="Times New Roman"/>
                <a:cs typeface="Times New Roman"/>
              </a:rPr>
              <a:t>of </a:t>
            </a:r>
            <a:r>
              <a:rPr lang="en-US" spc="-5" dirty="0" smtClean="0">
                <a:latin typeface="Times New Roman"/>
                <a:cs typeface="Times New Roman"/>
              </a:rPr>
              <a:t>subordinate with leader is</a:t>
            </a:r>
            <a:r>
              <a:rPr lang="en-US" spc="-30" dirty="0" smtClean="0">
                <a:latin typeface="Times New Roman"/>
                <a:cs typeface="Times New Roman"/>
              </a:rPr>
              <a:t> </a:t>
            </a:r>
            <a:r>
              <a:rPr lang="en-US" spc="-15" dirty="0" smtClean="0">
                <a:latin typeface="Times New Roman"/>
                <a:cs typeface="Times New Roman"/>
              </a:rPr>
              <a:t>minimum.</a:t>
            </a:r>
            <a:endParaRPr lang="en-US" dirty="0" smtClean="0">
              <a:latin typeface="Times New Roman"/>
              <a:cs typeface="Times New Roman"/>
            </a:endParaRPr>
          </a:p>
          <a:p>
            <a:pPr marL="355600" marR="371475" indent="-342900" algn="just">
              <a:lnSpc>
                <a:spcPts val="1720"/>
              </a:lnSpc>
              <a:spcBef>
                <a:spcPts val="355"/>
              </a:spcBef>
              <a:buClr>
                <a:srgbClr val="0000FF"/>
              </a:buClr>
              <a:buSzPct val="125000"/>
              <a:buFont typeface="OpenSymbol"/>
              <a:buChar char="•"/>
              <a:tabLst>
                <a:tab pos="354965" algn="l"/>
                <a:tab pos="355600" algn="l"/>
              </a:tabLst>
            </a:pPr>
            <a:r>
              <a:rPr lang="en-US" spc="-5" dirty="0" smtClean="0">
                <a:latin typeface="Times New Roman"/>
                <a:cs typeface="Times New Roman"/>
              </a:rPr>
              <a:t>This </a:t>
            </a:r>
            <a:r>
              <a:rPr lang="en-US" spc="-15" dirty="0" smtClean="0">
                <a:latin typeface="Times New Roman"/>
                <a:cs typeface="Times New Roman"/>
              </a:rPr>
              <a:t>may </a:t>
            </a:r>
            <a:r>
              <a:rPr lang="en-US" dirty="0" smtClean="0">
                <a:latin typeface="Times New Roman"/>
                <a:cs typeface="Times New Roman"/>
              </a:rPr>
              <a:t>be </a:t>
            </a:r>
            <a:r>
              <a:rPr lang="en-US" spc="-5" dirty="0" smtClean="0">
                <a:latin typeface="Times New Roman"/>
                <a:cs typeface="Times New Roman"/>
              </a:rPr>
              <a:t>used as </a:t>
            </a:r>
            <a:r>
              <a:rPr lang="en-US" dirty="0" smtClean="0">
                <a:latin typeface="Times New Roman"/>
                <a:cs typeface="Times New Roman"/>
              </a:rPr>
              <a:t>passing </a:t>
            </a:r>
            <a:r>
              <a:rPr lang="en-US" spc="-5" dirty="0" smtClean="0">
                <a:latin typeface="Times New Roman"/>
                <a:cs typeface="Times New Roman"/>
              </a:rPr>
              <a:t>the buck </a:t>
            </a:r>
            <a:r>
              <a:rPr lang="en-US" dirty="0" smtClean="0">
                <a:latin typeface="Times New Roman"/>
                <a:cs typeface="Times New Roman"/>
              </a:rPr>
              <a:t>to </a:t>
            </a:r>
            <a:r>
              <a:rPr lang="en-US" spc="-5" dirty="0" smtClean="0">
                <a:latin typeface="Times New Roman"/>
                <a:cs typeface="Times New Roman"/>
              </a:rPr>
              <a:t>others and </a:t>
            </a:r>
            <a:r>
              <a:rPr lang="en-US" dirty="0" smtClean="0">
                <a:latin typeface="Times New Roman"/>
                <a:cs typeface="Times New Roman"/>
              </a:rPr>
              <a:t>of  </a:t>
            </a:r>
            <a:r>
              <a:rPr lang="en-US" spc="-5" dirty="0" smtClean="0">
                <a:latin typeface="Times New Roman"/>
                <a:cs typeface="Times New Roman"/>
              </a:rPr>
              <a:t>abdicating responsibility</a:t>
            </a:r>
            <a:endParaRPr lang="en-US" dirty="0" smtClean="0">
              <a:latin typeface="Times New Roman"/>
              <a:cs typeface="Times New Roman"/>
            </a:endParaRPr>
          </a:p>
          <a:p>
            <a:pPr marL="355600" marR="864869" indent="-342900" algn="just">
              <a:lnSpc>
                <a:spcPts val="1720"/>
              </a:lnSpc>
              <a:spcBef>
                <a:spcPts val="370"/>
              </a:spcBef>
              <a:buClr>
                <a:srgbClr val="0000FF"/>
              </a:buClr>
              <a:buSzPct val="125000"/>
              <a:buFont typeface="OpenSymbol"/>
              <a:buChar char="•"/>
              <a:tabLst>
                <a:tab pos="354965" algn="l"/>
                <a:tab pos="355600" algn="l"/>
              </a:tabLst>
            </a:pPr>
            <a:r>
              <a:rPr lang="en-US" spc="-5" dirty="0" smtClean="0">
                <a:latin typeface="Times New Roman"/>
                <a:cs typeface="Times New Roman"/>
              </a:rPr>
              <a:t>This style </a:t>
            </a:r>
            <a:r>
              <a:rPr lang="en-US" dirty="0" smtClean="0">
                <a:latin typeface="Times New Roman"/>
                <a:cs typeface="Times New Roman"/>
              </a:rPr>
              <a:t>need </a:t>
            </a:r>
            <a:r>
              <a:rPr lang="en-US" spc="-10" dirty="0" smtClean="0">
                <a:latin typeface="Times New Roman"/>
                <a:cs typeface="Times New Roman"/>
              </a:rPr>
              <a:t>tremendous communicating </a:t>
            </a:r>
            <a:r>
              <a:rPr lang="en-US" spc="-5" dirty="0" smtClean="0">
                <a:latin typeface="Times New Roman"/>
                <a:cs typeface="Times New Roman"/>
              </a:rPr>
              <a:t>and  persuasive skills </a:t>
            </a:r>
            <a:r>
              <a:rPr lang="en-US" dirty="0" smtClean="0">
                <a:latin typeface="Times New Roman"/>
                <a:cs typeface="Times New Roman"/>
              </a:rPr>
              <a:t>on </a:t>
            </a:r>
            <a:r>
              <a:rPr lang="en-US" spc="-5" dirty="0" smtClean="0">
                <a:latin typeface="Times New Roman"/>
                <a:cs typeface="Times New Roman"/>
              </a:rPr>
              <a:t>the part </a:t>
            </a:r>
            <a:r>
              <a:rPr lang="en-US" dirty="0" smtClean="0">
                <a:latin typeface="Times New Roman"/>
                <a:cs typeface="Times New Roman"/>
              </a:rPr>
              <a:t>of </a:t>
            </a:r>
            <a:r>
              <a:rPr lang="en-US" spc="-20" dirty="0" smtClean="0">
                <a:latin typeface="Times New Roman"/>
                <a:cs typeface="Times New Roman"/>
              </a:rPr>
              <a:t>leader.</a:t>
            </a:r>
            <a:endParaRPr lang="en-US" dirty="0" smtClean="0">
              <a:latin typeface="Times New Roman"/>
              <a:cs typeface="Times New Roman"/>
            </a:endParaRPr>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337" y="1"/>
            <a:ext cx="12137813" cy="6872605"/>
            <a:chOff x="47503" y="0"/>
            <a:chExt cx="9103360" cy="6872605"/>
          </a:xfrm>
        </p:grpSpPr>
        <p:sp>
          <p:nvSpPr>
            <p:cNvPr id="3" name="object 3"/>
            <p:cNvSpPr/>
            <p:nvPr/>
          </p:nvSpPr>
          <p:spPr>
            <a:xfrm>
              <a:off x="8463534" y="1500692"/>
              <a:ext cx="680720" cy="4130675"/>
            </a:xfrm>
            <a:custGeom>
              <a:avLst/>
              <a:gdLst/>
              <a:ahLst/>
              <a:cxnLst/>
              <a:rect l="l" t="t" r="r" b="b"/>
              <a:pathLst>
                <a:path w="680720" h="4130675">
                  <a:moveTo>
                    <a:pt x="3937" y="2938211"/>
                  </a:moveTo>
                  <a:lnTo>
                    <a:pt x="680466" y="2543174"/>
                  </a:lnTo>
                </a:path>
                <a:path w="680720" h="4130675">
                  <a:moveTo>
                    <a:pt x="680466" y="4130306"/>
                  </a:moveTo>
                  <a:lnTo>
                    <a:pt x="0" y="3737422"/>
                  </a:lnTo>
                  <a:lnTo>
                    <a:pt x="3937" y="2938211"/>
                  </a:lnTo>
                </a:path>
                <a:path w="680720" h="4130675">
                  <a:moveTo>
                    <a:pt x="3937" y="395036"/>
                  </a:moveTo>
                  <a:lnTo>
                    <a:pt x="680466" y="0"/>
                  </a:lnTo>
                </a:path>
                <a:path w="680720" h="4130675">
                  <a:moveTo>
                    <a:pt x="680466" y="1587155"/>
                  </a:moveTo>
                  <a:lnTo>
                    <a:pt x="0" y="1194247"/>
                  </a:lnTo>
                  <a:lnTo>
                    <a:pt x="3937" y="395036"/>
                  </a:lnTo>
                </a:path>
              </a:pathLst>
            </a:custGeom>
            <a:ln w="12700">
              <a:solidFill>
                <a:srgbClr val="FFFFFF"/>
              </a:solidFill>
            </a:ln>
          </p:spPr>
          <p:txBody>
            <a:bodyPr wrap="square" lIns="0" tIns="0" rIns="0" bIns="0" rtlCol="0"/>
            <a:lstStyle/>
            <a:p>
              <a:endParaRPr/>
            </a:p>
          </p:txBody>
        </p:sp>
        <p:sp>
          <p:nvSpPr>
            <p:cNvPr id="4" name="object 4"/>
            <p:cNvSpPr/>
            <p:nvPr/>
          </p:nvSpPr>
          <p:spPr>
            <a:xfrm>
              <a:off x="457200" y="333488"/>
              <a:ext cx="8229600" cy="6186170"/>
            </a:xfrm>
            <a:custGeom>
              <a:avLst/>
              <a:gdLst/>
              <a:ahLst/>
              <a:cxnLst/>
              <a:rect l="l" t="t" r="r" b="b"/>
              <a:pathLst>
                <a:path w="8229600" h="6186170">
                  <a:moveTo>
                    <a:pt x="8229600" y="0"/>
                  </a:moveTo>
                  <a:lnTo>
                    <a:pt x="0" y="0"/>
                  </a:lnTo>
                  <a:lnTo>
                    <a:pt x="0" y="344182"/>
                  </a:lnTo>
                  <a:lnTo>
                    <a:pt x="0" y="6185649"/>
                  </a:lnTo>
                  <a:lnTo>
                    <a:pt x="8229600" y="6185649"/>
                  </a:lnTo>
                  <a:lnTo>
                    <a:pt x="8229600" y="344182"/>
                  </a:lnTo>
                  <a:lnTo>
                    <a:pt x="8229600" y="0"/>
                  </a:lnTo>
                  <a:close/>
                </a:path>
              </a:pathLst>
            </a:custGeom>
            <a:solidFill>
              <a:srgbClr val="FFFFFF"/>
            </a:solidFill>
          </p:spPr>
          <p:txBody>
            <a:bodyPr wrap="square" lIns="0" tIns="0" rIns="0" bIns="0" rtlCol="0"/>
            <a:lstStyle/>
            <a:p>
              <a:endParaRPr/>
            </a:p>
          </p:txBody>
        </p:sp>
        <p:sp>
          <p:nvSpPr>
            <p:cNvPr id="5" name="object 5"/>
            <p:cNvSpPr/>
            <p:nvPr/>
          </p:nvSpPr>
          <p:spPr>
            <a:xfrm>
              <a:off x="457200" y="333476"/>
              <a:ext cx="8229600" cy="6186170"/>
            </a:xfrm>
            <a:custGeom>
              <a:avLst/>
              <a:gdLst/>
              <a:ahLst/>
              <a:cxnLst/>
              <a:rect l="l" t="t" r="r" b="b"/>
              <a:pathLst>
                <a:path w="8229600" h="6186170">
                  <a:moveTo>
                    <a:pt x="0" y="6185661"/>
                  </a:moveTo>
                  <a:lnTo>
                    <a:pt x="8229600" y="6185661"/>
                  </a:lnTo>
                  <a:lnTo>
                    <a:pt x="8229600" y="0"/>
                  </a:lnTo>
                  <a:lnTo>
                    <a:pt x="0" y="0"/>
                  </a:lnTo>
                  <a:lnTo>
                    <a:pt x="0" y="6185661"/>
                  </a:lnTo>
                  <a:close/>
                </a:path>
              </a:pathLst>
            </a:custGeom>
            <a:ln w="12700">
              <a:solidFill>
                <a:srgbClr val="0F3053"/>
              </a:solidFill>
            </a:ln>
          </p:spPr>
          <p:txBody>
            <a:bodyPr wrap="square" lIns="0" tIns="0" rIns="0" bIns="0" rtlCol="0"/>
            <a:lstStyle/>
            <a:p>
              <a:endParaRPr/>
            </a:p>
          </p:txBody>
        </p:sp>
        <p:sp>
          <p:nvSpPr>
            <p:cNvPr id="6" name="object 6"/>
            <p:cNvSpPr/>
            <p:nvPr/>
          </p:nvSpPr>
          <p:spPr>
            <a:xfrm>
              <a:off x="4561205" y="0"/>
              <a:ext cx="3679190" cy="678180"/>
            </a:xfrm>
            <a:custGeom>
              <a:avLst/>
              <a:gdLst/>
              <a:ahLst/>
              <a:cxnLst/>
              <a:rect l="l" t="t" r="r" b="b"/>
              <a:pathLst>
                <a:path w="3679190" h="678180">
                  <a:moveTo>
                    <a:pt x="0" y="677672"/>
                  </a:moveTo>
                  <a:lnTo>
                    <a:pt x="3679062" y="677672"/>
                  </a:lnTo>
                  <a:lnTo>
                    <a:pt x="3679062" y="0"/>
                  </a:lnTo>
                  <a:lnTo>
                    <a:pt x="0" y="0"/>
                  </a:lnTo>
                  <a:lnTo>
                    <a:pt x="0" y="677672"/>
                  </a:lnTo>
                  <a:close/>
                </a:path>
              </a:pathLst>
            </a:custGeom>
            <a:solidFill>
              <a:srgbClr val="F5F5F5"/>
            </a:solidFill>
          </p:spPr>
          <p:txBody>
            <a:bodyPr wrap="square" lIns="0" tIns="0" rIns="0" bIns="0" rtlCol="0"/>
            <a:lstStyle/>
            <a:p>
              <a:endParaRPr/>
            </a:p>
          </p:txBody>
        </p:sp>
        <p:sp>
          <p:nvSpPr>
            <p:cNvPr id="7" name="object 7"/>
            <p:cNvSpPr/>
            <p:nvPr/>
          </p:nvSpPr>
          <p:spPr>
            <a:xfrm>
              <a:off x="4561205" y="0"/>
              <a:ext cx="3679190" cy="678180"/>
            </a:xfrm>
            <a:custGeom>
              <a:avLst/>
              <a:gdLst/>
              <a:ahLst/>
              <a:cxnLst/>
              <a:rect l="l" t="t" r="r" b="b"/>
              <a:pathLst>
                <a:path w="3679190" h="678180">
                  <a:moveTo>
                    <a:pt x="0" y="677672"/>
                  </a:moveTo>
                  <a:lnTo>
                    <a:pt x="3679062" y="677672"/>
                  </a:lnTo>
                  <a:lnTo>
                    <a:pt x="3679062" y="0"/>
                  </a:lnTo>
                </a:path>
                <a:path w="3679190" h="678180">
                  <a:moveTo>
                    <a:pt x="0" y="0"/>
                  </a:moveTo>
                  <a:lnTo>
                    <a:pt x="0" y="677672"/>
                  </a:lnTo>
                </a:path>
              </a:pathLst>
            </a:custGeom>
            <a:ln w="15875">
              <a:solidFill>
                <a:srgbClr val="004A7E"/>
              </a:solidFill>
            </a:ln>
          </p:spPr>
          <p:txBody>
            <a:bodyPr wrap="square" lIns="0" tIns="0" rIns="0" bIns="0" rtlCol="0"/>
            <a:lstStyle/>
            <a:p>
              <a:endParaRPr/>
            </a:p>
          </p:txBody>
        </p:sp>
        <p:sp>
          <p:nvSpPr>
            <p:cNvPr id="8" name="object 8"/>
            <p:cNvSpPr/>
            <p:nvPr/>
          </p:nvSpPr>
          <p:spPr>
            <a:xfrm>
              <a:off x="4649088" y="0"/>
              <a:ext cx="3505200" cy="602615"/>
            </a:xfrm>
            <a:custGeom>
              <a:avLst/>
              <a:gdLst/>
              <a:ahLst/>
              <a:cxnLst/>
              <a:rect l="l" t="t" r="r" b="b"/>
              <a:pathLst>
                <a:path w="3505200" h="602615">
                  <a:moveTo>
                    <a:pt x="0" y="602488"/>
                  </a:moveTo>
                  <a:lnTo>
                    <a:pt x="3505199" y="602488"/>
                  </a:lnTo>
                  <a:lnTo>
                    <a:pt x="3505199" y="0"/>
                  </a:lnTo>
                  <a:lnTo>
                    <a:pt x="0" y="0"/>
                  </a:lnTo>
                  <a:lnTo>
                    <a:pt x="0" y="602488"/>
                  </a:lnTo>
                  <a:close/>
                </a:path>
              </a:pathLst>
            </a:custGeom>
            <a:solidFill>
              <a:srgbClr val="F0AF15"/>
            </a:solidFill>
          </p:spPr>
          <p:txBody>
            <a:bodyPr wrap="square" lIns="0" tIns="0" rIns="0" bIns="0" rtlCol="0"/>
            <a:lstStyle/>
            <a:p>
              <a:endParaRPr/>
            </a:p>
          </p:txBody>
        </p:sp>
      </p:grpSp>
      <p:sp>
        <p:nvSpPr>
          <p:cNvPr id="9" name="object 9"/>
          <p:cNvSpPr txBox="1">
            <a:spLocks noGrp="1"/>
          </p:cNvSpPr>
          <p:nvPr>
            <p:ph type="title"/>
          </p:nvPr>
        </p:nvSpPr>
        <p:spPr>
          <a:xfrm>
            <a:off x="1496501" y="1163192"/>
            <a:ext cx="3873500" cy="635000"/>
          </a:xfrm>
          <a:prstGeom prst="rect">
            <a:avLst/>
          </a:prstGeom>
        </p:spPr>
        <p:txBody>
          <a:bodyPr vert="horz" wrap="square" lIns="0" tIns="12065" rIns="0" bIns="0" rtlCol="0">
            <a:spAutoFit/>
          </a:bodyPr>
          <a:lstStyle/>
          <a:p>
            <a:pPr marL="12700">
              <a:lnSpc>
                <a:spcPct val="100000"/>
              </a:lnSpc>
              <a:spcBef>
                <a:spcPts val="95"/>
              </a:spcBef>
            </a:pPr>
            <a:r>
              <a:rPr sz="4000" spc="-5" dirty="0"/>
              <a:t>Laissez-faire</a:t>
            </a:r>
            <a:endParaRPr sz="4000"/>
          </a:p>
        </p:txBody>
      </p:sp>
      <p:sp>
        <p:nvSpPr>
          <p:cNvPr id="10" name="object 10"/>
          <p:cNvSpPr txBox="1"/>
          <p:nvPr/>
        </p:nvSpPr>
        <p:spPr>
          <a:xfrm>
            <a:off x="1587940" y="1915795"/>
            <a:ext cx="6089227" cy="1120820"/>
          </a:xfrm>
          <a:prstGeom prst="rect">
            <a:avLst/>
          </a:prstGeom>
        </p:spPr>
        <p:txBody>
          <a:bodyPr vert="horz" wrap="square" lIns="0" tIns="12700" rIns="0" bIns="0" rtlCol="0">
            <a:spAutoFit/>
          </a:bodyPr>
          <a:lstStyle/>
          <a:p>
            <a:pPr marL="287020" marR="5080" indent="-274955">
              <a:lnSpc>
                <a:spcPct val="100000"/>
              </a:lnSpc>
              <a:spcBef>
                <a:spcPts val="575"/>
              </a:spcBef>
            </a:pPr>
            <a:r>
              <a:rPr sz="1800" spc="365" smtClean="0">
                <a:solidFill>
                  <a:srgbClr val="FF7E00"/>
                </a:solidFill>
                <a:latin typeface="Arial"/>
                <a:cs typeface="Arial"/>
              </a:rPr>
              <a:t> </a:t>
            </a:r>
            <a:r>
              <a:rPr sz="2400" spc="-5" dirty="0">
                <a:solidFill>
                  <a:srgbClr val="00BEC3"/>
                </a:solidFill>
                <a:latin typeface="Gothic Uralic"/>
                <a:cs typeface="Gothic Uralic"/>
              </a:rPr>
              <a:t>Offer </a:t>
            </a:r>
            <a:r>
              <a:rPr sz="2400" dirty="0">
                <a:solidFill>
                  <a:srgbClr val="00BEC3"/>
                </a:solidFill>
                <a:latin typeface="Gothic Uralic"/>
                <a:cs typeface="Gothic Uralic"/>
              </a:rPr>
              <a:t>little </a:t>
            </a:r>
            <a:r>
              <a:rPr sz="2400" spc="-5" dirty="0">
                <a:solidFill>
                  <a:srgbClr val="00BEC3"/>
                </a:solidFill>
                <a:latin typeface="Gothic Uralic"/>
                <a:cs typeface="Gothic Uralic"/>
              </a:rPr>
              <a:t>or no </a:t>
            </a:r>
            <a:r>
              <a:rPr sz="2400" dirty="0">
                <a:solidFill>
                  <a:srgbClr val="00BEC3"/>
                </a:solidFill>
                <a:latin typeface="Gothic Uralic"/>
                <a:cs typeface="Gothic Uralic"/>
              </a:rPr>
              <a:t>guidance</a:t>
            </a:r>
            <a:r>
              <a:rPr sz="2400" spc="-459" dirty="0">
                <a:solidFill>
                  <a:srgbClr val="00BEC3"/>
                </a:solidFill>
                <a:latin typeface="Gothic Uralic"/>
                <a:cs typeface="Gothic Uralic"/>
              </a:rPr>
              <a:t> </a:t>
            </a:r>
            <a:r>
              <a:rPr sz="2400" spc="-5" dirty="0">
                <a:solidFill>
                  <a:srgbClr val="00BEC3"/>
                </a:solidFill>
                <a:latin typeface="Gothic Uralic"/>
                <a:cs typeface="Gothic Uralic"/>
              </a:rPr>
              <a:t>to  </a:t>
            </a:r>
            <a:r>
              <a:rPr sz="2400" dirty="0">
                <a:solidFill>
                  <a:srgbClr val="00BEC3"/>
                </a:solidFill>
                <a:latin typeface="Gothic Uralic"/>
                <a:cs typeface="Gothic Uralic"/>
              </a:rPr>
              <a:t>group members </a:t>
            </a:r>
            <a:r>
              <a:rPr sz="2400" spc="-5" dirty="0">
                <a:solidFill>
                  <a:srgbClr val="00BEC3"/>
                </a:solidFill>
                <a:latin typeface="Gothic Uralic"/>
                <a:cs typeface="Gothic Uralic"/>
              </a:rPr>
              <a:t>and </a:t>
            </a:r>
            <a:r>
              <a:rPr sz="2400" dirty="0">
                <a:solidFill>
                  <a:srgbClr val="00BEC3"/>
                </a:solidFill>
                <a:latin typeface="Gothic Uralic"/>
                <a:cs typeface="Gothic Uralic"/>
              </a:rPr>
              <a:t>leave  </a:t>
            </a:r>
            <a:r>
              <a:rPr sz="2400" spc="-5" dirty="0">
                <a:solidFill>
                  <a:srgbClr val="00BEC3"/>
                </a:solidFill>
                <a:latin typeface="Gothic Uralic"/>
                <a:cs typeface="Gothic Uralic"/>
              </a:rPr>
              <a:t>decision-making </a:t>
            </a:r>
            <a:r>
              <a:rPr sz="2400" dirty="0">
                <a:solidFill>
                  <a:srgbClr val="00BEC3"/>
                </a:solidFill>
                <a:latin typeface="Gothic Uralic"/>
                <a:cs typeface="Gothic Uralic"/>
              </a:rPr>
              <a:t>up </a:t>
            </a:r>
            <a:r>
              <a:rPr sz="2400" spc="-5" dirty="0">
                <a:solidFill>
                  <a:srgbClr val="00BEC3"/>
                </a:solidFill>
                <a:latin typeface="Gothic Uralic"/>
                <a:cs typeface="Gothic Uralic"/>
              </a:rPr>
              <a:t>to group  members. (Cherry)</a:t>
            </a:r>
            <a:endParaRPr sz="2400">
              <a:latin typeface="Gothic Uralic"/>
              <a:cs typeface="Gothic Uralic"/>
            </a:endParaRPr>
          </a:p>
        </p:txBody>
      </p:sp>
      <p:sp>
        <p:nvSpPr>
          <p:cNvPr id="11" name="object 11"/>
          <p:cNvSpPr/>
          <p:nvPr/>
        </p:nvSpPr>
        <p:spPr>
          <a:xfrm>
            <a:off x="8722191" y="1037844"/>
            <a:ext cx="2284475" cy="2438654"/>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8593836" y="3558920"/>
            <a:ext cx="2733040" cy="843821"/>
          </a:xfrm>
          <a:prstGeom prst="rect">
            <a:avLst/>
          </a:prstGeom>
        </p:spPr>
        <p:txBody>
          <a:bodyPr vert="horz" wrap="square" lIns="0" tIns="12700" rIns="0" bIns="0" rtlCol="0">
            <a:spAutoFit/>
          </a:bodyPr>
          <a:lstStyle/>
          <a:p>
            <a:pPr marL="12700" marR="5080">
              <a:lnSpc>
                <a:spcPct val="100000"/>
              </a:lnSpc>
              <a:spcBef>
                <a:spcPts val="100"/>
              </a:spcBef>
            </a:pPr>
            <a:r>
              <a:rPr sz="1800" spc="-10" dirty="0">
                <a:solidFill>
                  <a:srgbClr val="0F3053"/>
                </a:solidFill>
                <a:latin typeface="Gothic Uralic"/>
                <a:cs typeface="Gothic Uralic"/>
              </a:rPr>
              <a:t>Ghandi </a:t>
            </a:r>
            <a:r>
              <a:rPr sz="1800" spc="-15" dirty="0">
                <a:solidFill>
                  <a:srgbClr val="0F3053"/>
                </a:solidFill>
                <a:latin typeface="Gothic Uralic"/>
                <a:cs typeface="Gothic Uralic"/>
              </a:rPr>
              <a:t>was </a:t>
            </a:r>
            <a:r>
              <a:rPr sz="1800" dirty="0">
                <a:solidFill>
                  <a:srgbClr val="0F3053"/>
                </a:solidFill>
                <a:latin typeface="Gothic Uralic"/>
                <a:cs typeface="Gothic Uralic"/>
              </a:rPr>
              <a:t>a  laissez-faire</a:t>
            </a:r>
            <a:r>
              <a:rPr sz="1800" spc="-120" dirty="0">
                <a:solidFill>
                  <a:srgbClr val="0F3053"/>
                </a:solidFill>
                <a:latin typeface="Gothic Uralic"/>
                <a:cs typeface="Gothic Uralic"/>
              </a:rPr>
              <a:t> </a:t>
            </a:r>
            <a:r>
              <a:rPr sz="1800" spc="-5" dirty="0">
                <a:solidFill>
                  <a:srgbClr val="0F3053"/>
                </a:solidFill>
                <a:latin typeface="Gothic Uralic"/>
                <a:cs typeface="Gothic Uralic"/>
              </a:rPr>
              <a:t>leader  because he  encouraged</a:t>
            </a:r>
            <a:endParaRPr sz="1800">
              <a:latin typeface="Gothic Uralic"/>
              <a:cs typeface="Gothic Uralic"/>
            </a:endParaRPr>
          </a:p>
        </p:txBody>
      </p:sp>
      <p:sp>
        <p:nvSpPr>
          <p:cNvPr id="13" name="object 13"/>
          <p:cNvSpPr txBox="1"/>
          <p:nvPr/>
        </p:nvSpPr>
        <p:spPr>
          <a:xfrm>
            <a:off x="8593836" y="4656583"/>
            <a:ext cx="3015827" cy="1397819"/>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F3053"/>
                </a:solidFill>
                <a:latin typeface="Gothic Uralic"/>
                <a:cs typeface="Gothic Uralic"/>
              </a:rPr>
              <a:t>peaceful </a:t>
            </a:r>
            <a:r>
              <a:rPr sz="1800" spc="-10" dirty="0">
                <a:solidFill>
                  <a:srgbClr val="0F3053"/>
                </a:solidFill>
                <a:latin typeface="Gothic Uralic"/>
                <a:cs typeface="Gothic Uralic"/>
              </a:rPr>
              <a:t>protesting  </a:t>
            </a:r>
            <a:r>
              <a:rPr sz="1800" spc="65" dirty="0">
                <a:solidFill>
                  <a:srgbClr val="0F3053"/>
                </a:solidFill>
                <a:latin typeface="Verdana"/>
                <a:cs typeface="Verdana"/>
              </a:rPr>
              <a:t>and</a:t>
            </a:r>
            <a:r>
              <a:rPr sz="1800" spc="-150" dirty="0">
                <a:solidFill>
                  <a:srgbClr val="0F3053"/>
                </a:solidFill>
                <a:latin typeface="Verdana"/>
                <a:cs typeface="Verdana"/>
              </a:rPr>
              <a:t> </a:t>
            </a:r>
            <a:r>
              <a:rPr sz="1800" spc="20" dirty="0">
                <a:solidFill>
                  <a:srgbClr val="0F3053"/>
                </a:solidFill>
                <a:latin typeface="Verdana"/>
                <a:cs typeface="Verdana"/>
              </a:rPr>
              <a:t>he</a:t>
            </a:r>
            <a:r>
              <a:rPr sz="1800" spc="-145" dirty="0">
                <a:solidFill>
                  <a:srgbClr val="0F3053"/>
                </a:solidFill>
                <a:latin typeface="Verdana"/>
                <a:cs typeface="Verdana"/>
              </a:rPr>
              <a:t> </a:t>
            </a:r>
            <a:r>
              <a:rPr sz="1800" spc="15" dirty="0">
                <a:solidFill>
                  <a:srgbClr val="0F3053"/>
                </a:solidFill>
                <a:latin typeface="Verdana"/>
                <a:cs typeface="Verdana"/>
              </a:rPr>
              <a:t>didn’t</a:t>
            </a:r>
            <a:r>
              <a:rPr sz="1800" spc="-160" dirty="0">
                <a:solidFill>
                  <a:srgbClr val="0F3053"/>
                </a:solidFill>
                <a:latin typeface="Verdana"/>
                <a:cs typeface="Verdana"/>
              </a:rPr>
              <a:t> </a:t>
            </a:r>
            <a:r>
              <a:rPr sz="1800" spc="-5" dirty="0">
                <a:solidFill>
                  <a:srgbClr val="0F3053"/>
                </a:solidFill>
                <a:latin typeface="Verdana"/>
                <a:cs typeface="Verdana"/>
              </a:rPr>
              <a:t>direct  </a:t>
            </a:r>
            <a:r>
              <a:rPr sz="1800" spc="-10" dirty="0">
                <a:solidFill>
                  <a:srgbClr val="0F3053"/>
                </a:solidFill>
                <a:latin typeface="Gothic Uralic"/>
                <a:cs typeface="Gothic Uralic"/>
              </a:rPr>
              <a:t>the </a:t>
            </a:r>
            <a:r>
              <a:rPr sz="1800" spc="-5" dirty="0">
                <a:solidFill>
                  <a:srgbClr val="0F3053"/>
                </a:solidFill>
                <a:latin typeface="Gothic Uralic"/>
                <a:cs typeface="Gothic Uralic"/>
              </a:rPr>
              <a:t>group, </a:t>
            </a:r>
            <a:r>
              <a:rPr sz="1800" spc="-10" dirty="0">
                <a:solidFill>
                  <a:srgbClr val="0F3053"/>
                </a:solidFill>
                <a:latin typeface="Gothic Uralic"/>
                <a:cs typeface="Gothic Uralic"/>
              </a:rPr>
              <a:t>they </a:t>
            </a:r>
            <a:r>
              <a:rPr sz="1800" dirty="0">
                <a:solidFill>
                  <a:srgbClr val="0F3053"/>
                </a:solidFill>
                <a:latin typeface="Gothic Uralic"/>
                <a:cs typeface="Gothic Uralic"/>
              </a:rPr>
              <a:t>all  </a:t>
            </a:r>
            <a:r>
              <a:rPr sz="1800" spc="-5" dirty="0">
                <a:solidFill>
                  <a:srgbClr val="0F3053"/>
                </a:solidFill>
                <a:latin typeface="Gothic Uralic"/>
                <a:cs typeface="Gothic Uralic"/>
              </a:rPr>
              <a:t>came </a:t>
            </a:r>
            <a:r>
              <a:rPr sz="1800" spc="-10" dirty="0">
                <a:solidFill>
                  <a:srgbClr val="0F3053"/>
                </a:solidFill>
                <a:latin typeface="Gothic Uralic"/>
                <a:cs typeface="Gothic Uralic"/>
              </a:rPr>
              <a:t>together to  </a:t>
            </a:r>
            <a:r>
              <a:rPr sz="1800" spc="-15" dirty="0">
                <a:solidFill>
                  <a:srgbClr val="0F3053"/>
                </a:solidFill>
                <a:latin typeface="Gothic Uralic"/>
                <a:cs typeface="Gothic Uralic"/>
              </a:rPr>
              <a:t>work </a:t>
            </a:r>
            <a:r>
              <a:rPr sz="1800" spc="-10" dirty="0">
                <a:solidFill>
                  <a:srgbClr val="0F3053"/>
                </a:solidFill>
                <a:latin typeface="Gothic Uralic"/>
                <a:cs typeface="Gothic Uralic"/>
              </a:rPr>
              <a:t>towards </a:t>
            </a:r>
            <a:r>
              <a:rPr sz="1800" dirty="0">
                <a:solidFill>
                  <a:srgbClr val="0F3053"/>
                </a:solidFill>
                <a:latin typeface="Gothic Uralic"/>
                <a:cs typeface="Gothic Uralic"/>
              </a:rPr>
              <a:t>a  </a:t>
            </a:r>
            <a:r>
              <a:rPr sz="1800" spc="-5" dirty="0">
                <a:solidFill>
                  <a:srgbClr val="0F3053"/>
                </a:solidFill>
                <a:latin typeface="Gothic Uralic"/>
                <a:cs typeface="Gothic Uralic"/>
              </a:rPr>
              <a:t>common</a:t>
            </a:r>
            <a:r>
              <a:rPr sz="1800" spc="-35" dirty="0">
                <a:solidFill>
                  <a:srgbClr val="0F3053"/>
                </a:solidFill>
                <a:latin typeface="Gothic Uralic"/>
                <a:cs typeface="Gothic Uralic"/>
              </a:rPr>
              <a:t> </a:t>
            </a:r>
            <a:r>
              <a:rPr sz="1800" spc="-5" dirty="0">
                <a:solidFill>
                  <a:srgbClr val="0F3053"/>
                </a:solidFill>
                <a:latin typeface="Gothic Uralic"/>
                <a:cs typeface="Gothic Uralic"/>
              </a:rPr>
              <a:t>goal</a:t>
            </a:r>
            <a:endParaRPr sz="1800">
              <a:latin typeface="Gothic Uralic"/>
              <a:cs typeface="Gothic Uralic"/>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latin typeface="Times New Roman"/>
                <a:cs typeface="Times New Roman"/>
              </a:rPr>
              <a:t>A </a:t>
            </a:r>
            <a:r>
              <a:rPr lang="en-US" sz="2800" b="1" spc="-5" dirty="0" smtClean="0">
                <a:latin typeface="Times New Roman"/>
                <a:cs typeface="Times New Roman"/>
              </a:rPr>
              <a:t>leadership style where employees </a:t>
            </a:r>
            <a:r>
              <a:rPr lang="en-US" sz="2800" b="1" spc="-15" dirty="0" smtClean="0">
                <a:latin typeface="Times New Roman"/>
                <a:cs typeface="Times New Roman"/>
              </a:rPr>
              <a:t>are  </a:t>
            </a:r>
            <a:r>
              <a:rPr lang="en-US" sz="2800" b="1" spc="-5" dirty="0" smtClean="0">
                <a:latin typeface="Times New Roman"/>
                <a:cs typeface="Times New Roman"/>
              </a:rPr>
              <a:t>encouraged </a:t>
            </a:r>
            <a:r>
              <a:rPr lang="en-US" sz="2800" b="1" dirty="0" smtClean="0">
                <a:latin typeface="Times New Roman"/>
                <a:cs typeface="Times New Roman"/>
              </a:rPr>
              <a:t>to </a:t>
            </a:r>
            <a:r>
              <a:rPr lang="en-US" sz="2800" b="1" spc="-5" dirty="0" smtClean="0">
                <a:latin typeface="Times New Roman"/>
                <a:cs typeface="Times New Roman"/>
              </a:rPr>
              <a:t>make their </a:t>
            </a:r>
            <a:r>
              <a:rPr lang="en-US" sz="2800" b="1" spc="5" dirty="0" smtClean="0">
                <a:latin typeface="Times New Roman"/>
                <a:cs typeface="Times New Roman"/>
              </a:rPr>
              <a:t>own </a:t>
            </a:r>
            <a:r>
              <a:rPr lang="en-US" sz="2800" b="1" spc="-5" dirty="0" smtClean="0">
                <a:latin typeface="Times New Roman"/>
                <a:cs typeface="Times New Roman"/>
              </a:rPr>
              <a:t>decisions </a:t>
            </a:r>
            <a:r>
              <a:rPr lang="en-US" sz="2800" b="1" dirty="0" smtClean="0">
                <a:latin typeface="Times New Roman"/>
                <a:cs typeface="Times New Roman"/>
              </a:rPr>
              <a:t>within  </a:t>
            </a:r>
            <a:r>
              <a:rPr lang="en-US" sz="2800" b="1" spc="-5" dirty="0" smtClean="0">
                <a:latin typeface="Times New Roman"/>
                <a:cs typeface="Times New Roman"/>
              </a:rPr>
              <a:t>limits</a:t>
            </a:r>
            <a:r>
              <a:rPr lang="en-US" sz="2800" dirty="0" smtClean="0">
                <a:latin typeface="Times New Roman"/>
                <a:cs typeface="Times New Roman"/>
              </a:rPr>
              <a:t/>
            </a:r>
            <a:br>
              <a:rPr lang="en-US" sz="2800" dirty="0" smtClean="0">
                <a:latin typeface="Times New Roman"/>
                <a:cs typeface="Times New Roman"/>
              </a:rPr>
            </a:br>
            <a:endParaRPr lang="en-US" sz="2800" dirty="0"/>
          </a:p>
        </p:txBody>
      </p:sp>
      <p:sp>
        <p:nvSpPr>
          <p:cNvPr id="3" name="Content Placeholder 2"/>
          <p:cNvSpPr>
            <a:spLocks noGrp="1"/>
          </p:cNvSpPr>
          <p:nvPr>
            <p:ph sz="quarter" idx="1"/>
          </p:nvPr>
        </p:nvSpPr>
        <p:spPr/>
        <p:txBody>
          <a:bodyPr/>
          <a:lstStyle/>
          <a:p>
            <a:pPr marL="355600" indent="-342900" algn="just">
              <a:lnSpc>
                <a:spcPts val="2055"/>
              </a:lnSpc>
              <a:buClr>
                <a:srgbClr val="0000FF"/>
              </a:buClr>
              <a:buSzPct val="125000"/>
              <a:buNone/>
              <a:tabLst>
                <a:tab pos="354965" algn="l"/>
                <a:tab pos="355600" algn="l"/>
              </a:tabLst>
            </a:pPr>
            <a:r>
              <a:rPr lang="en-US" sz="3200" b="1" u="sng" spc="-5" dirty="0" smtClean="0">
                <a:solidFill>
                  <a:srgbClr val="FF0000"/>
                </a:solidFill>
                <a:latin typeface="Times New Roman"/>
                <a:cs typeface="Times New Roman"/>
              </a:rPr>
              <a:t>Advantages: </a:t>
            </a:r>
          </a:p>
          <a:p>
            <a:pPr marL="355600" indent="-342900" algn="just">
              <a:lnSpc>
                <a:spcPts val="2055"/>
              </a:lnSpc>
              <a:buClr>
                <a:srgbClr val="0000FF"/>
              </a:buClr>
              <a:buSzPct val="125000"/>
              <a:buFont typeface="OpenSymbol"/>
              <a:buChar char="•"/>
              <a:tabLst>
                <a:tab pos="354965" algn="l"/>
                <a:tab pos="355600" algn="l"/>
              </a:tabLst>
            </a:pPr>
            <a:r>
              <a:rPr lang="en-US" spc="-5" dirty="0" smtClean="0">
                <a:latin typeface="Times New Roman"/>
                <a:cs typeface="Times New Roman"/>
              </a:rPr>
              <a:t>More freedom </a:t>
            </a:r>
            <a:r>
              <a:rPr lang="en-US" dirty="0" smtClean="0">
                <a:latin typeface="Times New Roman"/>
                <a:cs typeface="Times New Roman"/>
              </a:rPr>
              <a:t>for</a:t>
            </a:r>
            <a:r>
              <a:rPr lang="en-US" spc="15" dirty="0" smtClean="0">
                <a:latin typeface="Times New Roman"/>
                <a:cs typeface="Times New Roman"/>
              </a:rPr>
              <a:t> </a:t>
            </a:r>
            <a:r>
              <a:rPr lang="en-US" spc="-5" dirty="0" smtClean="0">
                <a:latin typeface="Times New Roman"/>
                <a:cs typeface="Times New Roman"/>
              </a:rPr>
              <a:t>employees</a:t>
            </a:r>
            <a:endParaRPr lang="en-US" dirty="0" smtClean="0">
              <a:latin typeface="Times New Roman"/>
              <a:cs typeface="Times New Roman"/>
            </a:endParaRPr>
          </a:p>
          <a:p>
            <a:pPr marL="355600" marR="201295" indent="-342900" algn="just">
              <a:lnSpc>
                <a:spcPct val="79600"/>
              </a:lnSpc>
              <a:spcBef>
                <a:spcPts val="405"/>
              </a:spcBef>
              <a:buClr>
                <a:srgbClr val="0000FF"/>
              </a:buClr>
              <a:buSzPct val="125000"/>
              <a:buFont typeface="OpenSymbol"/>
              <a:buChar char="•"/>
              <a:tabLst>
                <a:tab pos="354965" algn="l"/>
                <a:tab pos="355600" algn="l"/>
              </a:tabLst>
            </a:pPr>
            <a:r>
              <a:rPr lang="en-US" spc="-5" dirty="0" smtClean="0">
                <a:latin typeface="Times New Roman"/>
                <a:cs typeface="Times New Roman"/>
              </a:rPr>
              <a:t>Positive </a:t>
            </a:r>
            <a:r>
              <a:rPr lang="en-US" spc="-10" dirty="0" smtClean="0">
                <a:latin typeface="Times New Roman"/>
                <a:cs typeface="Times New Roman"/>
              </a:rPr>
              <a:t>effect </a:t>
            </a:r>
            <a:r>
              <a:rPr lang="en-US" dirty="0" smtClean="0">
                <a:latin typeface="Times New Roman"/>
                <a:cs typeface="Times New Roman"/>
              </a:rPr>
              <a:t>on job </a:t>
            </a:r>
            <a:r>
              <a:rPr lang="en-US" spc="-5" dirty="0" smtClean="0">
                <a:latin typeface="Times New Roman"/>
                <a:cs typeface="Times New Roman"/>
              </a:rPr>
              <a:t>satisfaction and morale </a:t>
            </a:r>
            <a:r>
              <a:rPr lang="en-US" dirty="0" smtClean="0">
                <a:latin typeface="Times New Roman"/>
                <a:cs typeface="Times New Roman"/>
              </a:rPr>
              <a:t>of  </a:t>
            </a:r>
            <a:r>
              <a:rPr lang="en-US" spc="-5" dirty="0" smtClean="0">
                <a:latin typeface="Times New Roman"/>
                <a:cs typeface="Times New Roman"/>
              </a:rPr>
              <a:t>subordinates</a:t>
            </a:r>
            <a:endParaRPr lang="en-US" dirty="0" smtClean="0">
              <a:latin typeface="Times New Roman"/>
              <a:cs typeface="Times New Roman"/>
            </a:endParaRPr>
          </a:p>
          <a:p>
            <a:pPr marL="355600" marR="426084" indent="-342900" algn="just">
              <a:lnSpc>
                <a:spcPts val="1730"/>
              </a:lnSpc>
              <a:spcBef>
                <a:spcPts val="345"/>
              </a:spcBef>
              <a:buClr>
                <a:srgbClr val="0000FF"/>
              </a:buClr>
              <a:buSzPct val="125000"/>
              <a:buFont typeface="OpenSymbol"/>
              <a:buChar char="•"/>
              <a:tabLst>
                <a:tab pos="354965" algn="l"/>
                <a:tab pos="355600" algn="l"/>
              </a:tabLst>
            </a:pPr>
            <a:r>
              <a:rPr lang="en-US" spc="-5" dirty="0" smtClean="0">
                <a:latin typeface="Times New Roman"/>
                <a:cs typeface="Times New Roman"/>
              </a:rPr>
              <a:t>Maximum </a:t>
            </a:r>
            <a:r>
              <a:rPr lang="en-US" dirty="0" smtClean="0">
                <a:latin typeface="Times New Roman"/>
                <a:cs typeface="Times New Roman"/>
              </a:rPr>
              <a:t>possible </a:t>
            </a:r>
            <a:r>
              <a:rPr lang="en-US" spc="-5" dirty="0" smtClean="0">
                <a:latin typeface="Times New Roman"/>
                <a:cs typeface="Times New Roman"/>
              </a:rPr>
              <a:t>scope </a:t>
            </a:r>
            <a:r>
              <a:rPr lang="en-US" dirty="0" smtClean="0">
                <a:latin typeface="Times New Roman"/>
                <a:cs typeface="Times New Roman"/>
              </a:rPr>
              <a:t>for </a:t>
            </a:r>
            <a:r>
              <a:rPr lang="en-US" spc="-5" dirty="0" smtClean="0">
                <a:latin typeface="Times New Roman"/>
                <a:cs typeface="Times New Roman"/>
              </a:rPr>
              <a:t>development </a:t>
            </a:r>
            <a:r>
              <a:rPr lang="en-US" dirty="0" smtClean="0">
                <a:latin typeface="Times New Roman"/>
                <a:cs typeface="Times New Roman"/>
              </a:rPr>
              <a:t>of  </a:t>
            </a:r>
            <a:r>
              <a:rPr lang="en-US" spc="-5" dirty="0" smtClean="0">
                <a:latin typeface="Times New Roman"/>
                <a:cs typeface="Times New Roman"/>
              </a:rPr>
              <a:t>subordinates</a:t>
            </a:r>
            <a:endParaRPr lang="en-US" dirty="0" smtClean="0">
              <a:latin typeface="Times New Roman"/>
              <a:cs typeface="Times New Roman"/>
            </a:endParaRPr>
          </a:p>
          <a:p>
            <a:pPr marL="355600" indent="-342900" algn="just">
              <a:lnSpc>
                <a:spcPts val="2060"/>
              </a:lnSpc>
              <a:buClr>
                <a:srgbClr val="0000FF"/>
              </a:buClr>
              <a:buSzPct val="125000"/>
              <a:buFont typeface="OpenSymbol"/>
              <a:buChar char="•"/>
              <a:tabLst>
                <a:tab pos="354965" algn="l"/>
                <a:tab pos="355600" algn="l"/>
              </a:tabLst>
            </a:pPr>
            <a:r>
              <a:rPr lang="en-US" spc="-5" dirty="0" smtClean="0">
                <a:latin typeface="Times New Roman"/>
                <a:cs typeface="Times New Roman"/>
              </a:rPr>
              <a:t>Full utilization </a:t>
            </a:r>
            <a:r>
              <a:rPr lang="en-US" dirty="0" smtClean="0">
                <a:latin typeface="Times New Roman"/>
                <a:cs typeface="Times New Roman"/>
              </a:rPr>
              <a:t>of </a:t>
            </a:r>
            <a:r>
              <a:rPr lang="en-US" spc="-5" dirty="0" smtClean="0">
                <a:latin typeface="Times New Roman"/>
                <a:cs typeface="Times New Roman"/>
              </a:rPr>
              <a:t>potential </a:t>
            </a:r>
            <a:r>
              <a:rPr lang="en-US" dirty="0" smtClean="0">
                <a:latin typeface="Times New Roman"/>
                <a:cs typeface="Times New Roman"/>
              </a:rPr>
              <a:t>of</a:t>
            </a:r>
            <a:r>
              <a:rPr lang="en-US" spc="40" dirty="0" smtClean="0">
                <a:latin typeface="Times New Roman"/>
                <a:cs typeface="Times New Roman"/>
              </a:rPr>
              <a:t> </a:t>
            </a:r>
            <a:r>
              <a:rPr lang="en-US" spc="-5" dirty="0" smtClean="0">
                <a:latin typeface="Times New Roman"/>
                <a:cs typeface="Times New Roman"/>
              </a:rPr>
              <a:t>subordinates</a:t>
            </a:r>
          </a:p>
          <a:p>
            <a:pPr marL="355600" indent="-342900" algn="just">
              <a:lnSpc>
                <a:spcPts val="2060"/>
              </a:lnSpc>
              <a:buClr>
                <a:srgbClr val="0000FF"/>
              </a:buClr>
              <a:buSzPct val="125000"/>
              <a:buFont typeface="OpenSymbol"/>
              <a:buChar char="•"/>
              <a:tabLst>
                <a:tab pos="354965" algn="l"/>
                <a:tab pos="355600" algn="l"/>
              </a:tabLst>
            </a:pPr>
            <a:endParaRPr lang="en-US" spc="-5" dirty="0" smtClean="0">
              <a:latin typeface="Times New Roman"/>
              <a:cs typeface="Times New Roman"/>
            </a:endParaRPr>
          </a:p>
          <a:p>
            <a:pPr marL="355600" indent="-342900" algn="just">
              <a:lnSpc>
                <a:spcPts val="2060"/>
              </a:lnSpc>
              <a:buClr>
                <a:srgbClr val="0000FF"/>
              </a:buClr>
              <a:buSzPct val="125000"/>
              <a:buNone/>
              <a:tabLst>
                <a:tab pos="354965" algn="l"/>
                <a:tab pos="355600" algn="l"/>
              </a:tabLst>
            </a:pPr>
            <a:endParaRPr lang="en-US" dirty="0" smtClean="0">
              <a:latin typeface="Times New Roman"/>
              <a:cs typeface="Times New Roman"/>
            </a:endParaRPr>
          </a:p>
          <a:p>
            <a:pPr marL="355600" marR="201295" indent="-342900" algn="just">
              <a:lnSpc>
                <a:spcPct val="79600"/>
              </a:lnSpc>
              <a:spcBef>
                <a:spcPts val="405"/>
              </a:spcBef>
              <a:buClr>
                <a:srgbClr val="0000FF"/>
              </a:buClr>
              <a:buSzPct val="125000"/>
              <a:buFont typeface="OpenSymbol"/>
              <a:buChar char="•"/>
              <a:tabLst>
                <a:tab pos="354965" algn="l"/>
                <a:tab pos="355600" algn="l"/>
              </a:tabLst>
            </a:pPr>
            <a:r>
              <a:rPr lang="en-US" sz="3200" b="1" u="sng" spc="-5" dirty="0" smtClean="0">
                <a:solidFill>
                  <a:srgbClr val="FF0000"/>
                </a:solidFill>
                <a:latin typeface="Times New Roman"/>
                <a:cs typeface="Times New Roman"/>
              </a:rPr>
              <a:t>Disadvantages: </a:t>
            </a:r>
          </a:p>
          <a:p>
            <a:pPr marL="355600" marR="201295" indent="-342900" algn="just">
              <a:lnSpc>
                <a:spcPct val="79600"/>
              </a:lnSpc>
              <a:spcBef>
                <a:spcPts val="405"/>
              </a:spcBef>
              <a:buClr>
                <a:srgbClr val="0000FF"/>
              </a:buClr>
              <a:buSzPct val="125000"/>
              <a:buFont typeface="OpenSymbol"/>
              <a:buChar char="•"/>
              <a:tabLst>
                <a:tab pos="354965" algn="l"/>
                <a:tab pos="355600" algn="l"/>
              </a:tabLst>
            </a:pPr>
            <a:r>
              <a:rPr lang="en-US" dirty="0" smtClean="0">
                <a:latin typeface="Times New Roman"/>
                <a:cs typeface="Times New Roman"/>
              </a:rPr>
              <a:t>few </a:t>
            </a:r>
            <a:r>
              <a:rPr lang="en-US" spc="-5" dirty="0" smtClean="0">
                <a:latin typeface="Times New Roman"/>
                <a:cs typeface="Times New Roman"/>
              </a:rPr>
              <a:t>guidelines, little incentive,  </a:t>
            </a:r>
            <a:r>
              <a:rPr lang="en-US" dirty="0" smtClean="0">
                <a:latin typeface="Times New Roman"/>
                <a:cs typeface="Times New Roman"/>
              </a:rPr>
              <a:t>poor </a:t>
            </a:r>
            <a:r>
              <a:rPr lang="en-US" spc="-5" dirty="0" smtClean="0">
                <a:latin typeface="Times New Roman"/>
                <a:cs typeface="Times New Roman"/>
              </a:rPr>
              <a:t>motivation, </a:t>
            </a:r>
            <a:r>
              <a:rPr lang="en-US" dirty="0" smtClean="0">
                <a:latin typeface="Times New Roman"/>
                <a:cs typeface="Times New Roman"/>
              </a:rPr>
              <a:t>maybe a</a:t>
            </a:r>
            <a:r>
              <a:rPr lang="en-US" spc="10" dirty="0" smtClean="0">
                <a:latin typeface="Times New Roman"/>
                <a:cs typeface="Times New Roman"/>
              </a:rPr>
              <a:t> </a:t>
            </a:r>
            <a:r>
              <a:rPr lang="en-US" spc="-10" dirty="0" smtClean="0">
                <a:latin typeface="Times New Roman"/>
                <a:cs typeface="Times New Roman"/>
              </a:rPr>
              <a:t>mess</a:t>
            </a:r>
            <a:endParaRPr lang="en-US" dirty="0" smtClean="0">
              <a:latin typeface="Times New Roman"/>
              <a:cs typeface="Times New Roman"/>
            </a:endParaRPr>
          </a:p>
          <a:p>
            <a:pPr marL="355600" marR="142875" indent="-342900" algn="just">
              <a:lnSpc>
                <a:spcPts val="1730"/>
              </a:lnSpc>
              <a:spcBef>
                <a:spcPts val="345"/>
              </a:spcBef>
              <a:buClr>
                <a:srgbClr val="0000FF"/>
              </a:buClr>
              <a:buSzPct val="125000"/>
              <a:buFont typeface="OpenSymbol"/>
              <a:buChar char="•"/>
              <a:tabLst>
                <a:tab pos="354965" algn="l"/>
                <a:tab pos="355600" algn="l"/>
              </a:tabLst>
            </a:pPr>
            <a:r>
              <a:rPr lang="en-US" spc="-5" dirty="0" smtClean="0">
                <a:latin typeface="Times New Roman"/>
                <a:cs typeface="Times New Roman"/>
              </a:rPr>
              <a:t>Subordinate </a:t>
            </a:r>
            <a:r>
              <a:rPr lang="en-US" dirty="0" smtClean="0">
                <a:latin typeface="Times New Roman"/>
                <a:cs typeface="Times New Roman"/>
              </a:rPr>
              <a:t>do not get </a:t>
            </a:r>
            <a:r>
              <a:rPr lang="en-US" spc="-5" dirty="0" smtClean="0">
                <a:latin typeface="Times New Roman"/>
                <a:cs typeface="Times New Roman"/>
              </a:rPr>
              <a:t>the guidance </a:t>
            </a:r>
            <a:r>
              <a:rPr lang="en-US" dirty="0" smtClean="0">
                <a:latin typeface="Times New Roman"/>
                <a:cs typeface="Times New Roman"/>
              </a:rPr>
              <a:t>and </a:t>
            </a:r>
            <a:r>
              <a:rPr lang="en-US" spc="-5" dirty="0" smtClean="0">
                <a:latin typeface="Times New Roman"/>
                <a:cs typeface="Times New Roman"/>
              </a:rPr>
              <a:t>support  </a:t>
            </a:r>
            <a:r>
              <a:rPr lang="en-US" dirty="0" smtClean="0">
                <a:latin typeface="Times New Roman"/>
                <a:cs typeface="Times New Roman"/>
              </a:rPr>
              <a:t>of the </a:t>
            </a:r>
            <a:r>
              <a:rPr lang="en-US" spc="-5" dirty="0" smtClean="0">
                <a:latin typeface="Times New Roman"/>
                <a:cs typeface="Times New Roman"/>
              </a:rPr>
              <a:t>leader</a:t>
            </a:r>
            <a:endParaRPr lang="en-US" dirty="0" smtClean="0">
              <a:latin typeface="Times New Roman"/>
              <a:cs typeface="Times New Roman"/>
            </a:endParaRPr>
          </a:p>
          <a:p>
            <a:pPr marL="355600" marR="287655" indent="-342900" algn="just">
              <a:lnSpc>
                <a:spcPts val="1730"/>
              </a:lnSpc>
              <a:spcBef>
                <a:spcPts val="350"/>
              </a:spcBef>
              <a:buClr>
                <a:srgbClr val="0000FF"/>
              </a:buClr>
              <a:buSzPct val="125000"/>
              <a:buFont typeface="OpenSymbol"/>
              <a:buChar char="•"/>
              <a:tabLst>
                <a:tab pos="354965" algn="l"/>
                <a:tab pos="355600" algn="l"/>
              </a:tabLst>
            </a:pPr>
            <a:r>
              <a:rPr lang="en-US" dirty="0" smtClean="0">
                <a:latin typeface="Times New Roman"/>
                <a:cs typeface="Times New Roman"/>
              </a:rPr>
              <a:t>It </a:t>
            </a:r>
            <a:r>
              <a:rPr lang="en-US" spc="-5" dirty="0" smtClean="0">
                <a:latin typeface="Times New Roman"/>
                <a:cs typeface="Times New Roman"/>
              </a:rPr>
              <a:t>ignores the leader </a:t>
            </a:r>
            <a:r>
              <a:rPr lang="en-US" dirty="0" smtClean="0">
                <a:latin typeface="Times New Roman"/>
                <a:cs typeface="Times New Roman"/>
              </a:rPr>
              <a:t>contribution </a:t>
            </a:r>
            <a:r>
              <a:rPr lang="en-US" spc="-5" dirty="0" smtClean="0">
                <a:latin typeface="Times New Roman"/>
                <a:cs typeface="Times New Roman"/>
              </a:rPr>
              <a:t>just as  Autocratic </a:t>
            </a:r>
            <a:r>
              <a:rPr lang="en-US" dirty="0" smtClean="0">
                <a:latin typeface="Times New Roman"/>
                <a:cs typeface="Times New Roman"/>
              </a:rPr>
              <a:t>style </a:t>
            </a:r>
            <a:r>
              <a:rPr lang="en-US" spc="-5" dirty="0" smtClean="0">
                <a:latin typeface="Times New Roman"/>
                <a:cs typeface="Times New Roman"/>
              </a:rPr>
              <a:t>ignores </a:t>
            </a:r>
            <a:r>
              <a:rPr lang="en-US" dirty="0" smtClean="0">
                <a:latin typeface="Times New Roman"/>
                <a:cs typeface="Times New Roman"/>
              </a:rPr>
              <a:t>the </a:t>
            </a:r>
            <a:r>
              <a:rPr lang="en-US" spc="-5" dirty="0" smtClean="0">
                <a:latin typeface="Times New Roman"/>
                <a:cs typeface="Times New Roman"/>
              </a:rPr>
              <a:t>contribution </a:t>
            </a:r>
            <a:r>
              <a:rPr lang="en-US" dirty="0" smtClean="0">
                <a:latin typeface="Times New Roman"/>
                <a:cs typeface="Times New Roman"/>
              </a:rPr>
              <a:t>of </a:t>
            </a:r>
            <a:r>
              <a:rPr lang="en-US" spc="-5" dirty="0" smtClean="0">
                <a:latin typeface="Times New Roman"/>
                <a:cs typeface="Times New Roman"/>
              </a:rPr>
              <a:t>the  subordinates</a:t>
            </a:r>
            <a:endParaRPr lang="en-US" dirty="0" smtClean="0">
              <a:latin typeface="Times New Roman"/>
              <a:cs typeface="Times New Roman"/>
            </a:endParaRPr>
          </a:p>
          <a:p>
            <a:pPr marL="355600" marR="325120" algn="just">
              <a:lnSpc>
                <a:spcPct val="79900"/>
              </a:lnSpc>
              <a:spcBef>
                <a:spcPts val="370"/>
              </a:spcBef>
            </a:pPr>
            <a:r>
              <a:rPr lang="en-US" spc="-5" dirty="0" smtClean="0">
                <a:latin typeface="Times New Roman"/>
                <a:cs typeface="Times New Roman"/>
              </a:rPr>
              <a:t>Subordinates may move </a:t>
            </a:r>
            <a:r>
              <a:rPr lang="en-US" dirty="0" smtClean="0">
                <a:latin typeface="Times New Roman"/>
                <a:cs typeface="Times New Roman"/>
              </a:rPr>
              <a:t>in </a:t>
            </a:r>
            <a:r>
              <a:rPr lang="en-US" spc="-5" dirty="0" smtClean="0">
                <a:latin typeface="Times New Roman"/>
                <a:cs typeface="Times New Roman"/>
              </a:rPr>
              <a:t>different directions  and </a:t>
            </a:r>
            <a:r>
              <a:rPr lang="en-US" spc="-10" dirty="0" smtClean="0">
                <a:latin typeface="Times New Roman"/>
                <a:cs typeface="Times New Roman"/>
              </a:rPr>
              <a:t>may </a:t>
            </a:r>
            <a:r>
              <a:rPr lang="en-US" spc="-5" dirty="0" smtClean="0">
                <a:latin typeface="Times New Roman"/>
                <a:cs typeface="Times New Roman"/>
              </a:rPr>
              <a:t>work at cross </a:t>
            </a:r>
            <a:r>
              <a:rPr lang="en-US" dirty="0" smtClean="0">
                <a:latin typeface="Times New Roman"/>
                <a:cs typeface="Times New Roman"/>
              </a:rPr>
              <a:t>purpose </a:t>
            </a:r>
            <a:r>
              <a:rPr lang="en-US" spc="-5" dirty="0" smtClean="0">
                <a:latin typeface="Times New Roman"/>
                <a:cs typeface="Times New Roman"/>
              </a:rPr>
              <a:t>which may  </a:t>
            </a:r>
            <a:r>
              <a:rPr lang="en-US" dirty="0" err="1" smtClean="0">
                <a:latin typeface="Times New Roman"/>
                <a:cs typeface="Times New Roman"/>
              </a:rPr>
              <a:t>degenrate</a:t>
            </a:r>
            <a:r>
              <a:rPr lang="en-US" dirty="0" smtClean="0">
                <a:latin typeface="Times New Roman"/>
                <a:cs typeface="Times New Roman"/>
              </a:rPr>
              <a:t> into</a:t>
            </a:r>
            <a:r>
              <a:rPr lang="en-US" spc="5" dirty="0" smtClean="0">
                <a:latin typeface="Times New Roman"/>
                <a:cs typeface="Times New Roman"/>
              </a:rPr>
              <a:t> </a:t>
            </a:r>
            <a:r>
              <a:rPr lang="en-US" spc="-5" dirty="0" smtClean="0">
                <a:latin typeface="Times New Roman"/>
                <a:cs typeface="Times New Roman"/>
              </a:rPr>
              <a:t>chaos</a:t>
            </a:r>
            <a:endParaRPr lang="en-US" dirty="0" smtClean="0">
              <a:latin typeface="Times New Roman"/>
              <a:cs typeface="Times New Roman"/>
            </a:endParaRPr>
          </a:p>
          <a:p>
            <a:pPr algn="just"/>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337" y="1"/>
            <a:ext cx="12137813" cy="6872605"/>
            <a:chOff x="47503" y="0"/>
            <a:chExt cx="9103360" cy="6872605"/>
          </a:xfrm>
        </p:grpSpPr>
        <p:sp>
          <p:nvSpPr>
            <p:cNvPr id="3" name="object 3"/>
            <p:cNvSpPr/>
            <p:nvPr/>
          </p:nvSpPr>
          <p:spPr>
            <a:xfrm>
              <a:off x="8463534" y="1500692"/>
              <a:ext cx="680720" cy="4130675"/>
            </a:xfrm>
            <a:custGeom>
              <a:avLst/>
              <a:gdLst/>
              <a:ahLst/>
              <a:cxnLst/>
              <a:rect l="l" t="t" r="r" b="b"/>
              <a:pathLst>
                <a:path w="680720" h="4130675">
                  <a:moveTo>
                    <a:pt x="3937" y="2938211"/>
                  </a:moveTo>
                  <a:lnTo>
                    <a:pt x="680466" y="2543174"/>
                  </a:lnTo>
                </a:path>
                <a:path w="680720" h="4130675">
                  <a:moveTo>
                    <a:pt x="680466" y="4130306"/>
                  </a:moveTo>
                  <a:lnTo>
                    <a:pt x="0" y="3737422"/>
                  </a:lnTo>
                  <a:lnTo>
                    <a:pt x="3937" y="2938211"/>
                  </a:lnTo>
                </a:path>
                <a:path w="680720" h="4130675">
                  <a:moveTo>
                    <a:pt x="3937" y="395036"/>
                  </a:moveTo>
                  <a:lnTo>
                    <a:pt x="680466" y="0"/>
                  </a:lnTo>
                </a:path>
                <a:path w="680720" h="4130675">
                  <a:moveTo>
                    <a:pt x="680466" y="1587155"/>
                  </a:moveTo>
                  <a:lnTo>
                    <a:pt x="0" y="1194247"/>
                  </a:lnTo>
                  <a:lnTo>
                    <a:pt x="3937" y="395036"/>
                  </a:lnTo>
                </a:path>
              </a:pathLst>
            </a:custGeom>
            <a:ln w="12700">
              <a:solidFill>
                <a:srgbClr val="FFFFFF"/>
              </a:solidFill>
            </a:ln>
          </p:spPr>
          <p:txBody>
            <a:bodyPr wrap="square" lIns="0" tIns="0" rIns="0" bIns="0" rtlCol="0"/>
            <a:lstStyle/>
            <a:p>
              <a:endParaRPr/>
            </a:p>
          </p:txBody>
        </p:sp>
        <p:sp>
          <p:nvSpPr>
            <p:cNvPr id="4" name="object 4"/>
            <p:cNvSpPr/>
            <p:nvPr/>
          </p:nvSpPr>
          <p:spPr>
            <a:xfrm>
              <a:off x="457200" y="333488"/>
              <a:ext cx="8229600" cy="6186170"/>
            </a:xfrm>
            <a:custGeom>
              <a:avLst/>
              <a:gdLst/>
              <a:ahLst/>
              <a:cxnLst/>
              <a:rect l="l" t="t" r="r" b="b"/>
              <a:pathLst>
                <a:path w="8229600" h="6186170">
                  <a:moveTo>
                    <a:pt x="8229600" y="0"/>
                  </a:moveTo>
                  <a:lnTo>
                    <a:pt x="0" y="0"/>
                  </a:lnTo>
                  <a:lnTo>
                    <a:pt x="0" y="344182"/>
                  </a:lnTo>
                  <a:lnTo>
                    <a:pt x="0" y="6185649"/>
                  </a:lnTo>
                  <a:lnTo>
                    <a:pt x="8229600" y="6185649"/>
                  </a:lnTo>
                  <a:lnTo>
                    <a:pt x="8229600" y="344182"/>
                  </a:lnTo>
                  <a:lnTo>
                    <a:pt x="8229600" y="0"/>
                  </a:lnTo>
                  <a:close/>
                </a:path>
              </a:pathLst>
            </a:custGeom>
            <a:solidFill>
              <a:srgbClr val="FFFFFF"/>
            </a:solidFill>
          </p:spPr>
          <p:txBody>
            <a:bodyPr wrap="square" lIns="0" tIns="0" rIns="0" bIns="0" rtlCol="0"/>
            <a:lstStyle/>
            <a:p>
              <a:endParaRPr/>
            </a:p>
          </p:txBody>
        </p:sp>
        <p:sp>
          <p:nvSpPr>
            <p:cNvPr id="5" name="object 5"/>
            <p:cNvSpPr/>
            <p:nvPr/>
          </p:nvSpPr>
          <p:spPr>
            <a:xfrm>
              <a:off x="457200" y="333476"/>
              <a:ext cx="8229600" cy="6186170"/>
            </a:xfrm>
            <a:custGeom>
              <a:avLst/>
              <a:gdLst/>
              <a:ahLst/>
              <a:cxnLst/>
              <a:rect l="l" t="t" r="r" b="b"/>
              <a:pathLst>
                <a:path w="8229600" h="6186170">
                  <a:moveTo>
                    <a:pt x="0" y="6185661"/>
                  </a:moveTo>
                  <a:lnTo>
                    <a:pt x="8229600" y="6185661"/>
                  </a:lnTo>
                  <a:lnTo>
                    <a:pt x="8229600" y="0"/>
                  </a:lnTo>
                  <a:lnTo>
                    <a:pt x="0" y="0"/>
                  </a:lnTo>
                  <a:lnTo>
                    <a:pt x="0" y="6185661"/>
                  </a:lnTo>
                  <a:close/>
                </a:path>
              </a:pathLst>
            </a:custGeom>
            <a:ln w="12700">
              <a:solidFill>
                <a:srgbClr val="0F3053"/>
              </a:solidFill>
            </a:ln>
          </p:spPr>
          <p:txBody>
            <a:bodyPr wrap="square" lIns="0" tIns="0" rIns="0" bIns="0" rtlCol="0"/>
            <a:lstStyle/>
            <a:p>
              <a:endParaRPr/>
            </a:p>
          </p:txBody>
        </p:sp>
        <p:sp>
          <p:nvSpPr>
            <p:cNvPr id="6" name="object 6"/>
            <p:cNvSpPr/>
            <p:nvPr/>
          </p:nvSpPr>
          <p:spPr>
            <a:xfrm>
              <a:off x="4561205" y="0"/>
              <a:ext cx="3679190" cy="678180"/>
            </a:xfrm>
            <a:custGeom>
              <a:avLst/>
              <a:gdLst/>
              <a:ahLst/>
              <a:cxnLst/>
              <a:rect l="l" t="t" r="r" b="b"/>
              <a:pathLst>
                <a:path w="3679190" h="678180">
                  <a:moveTo>
                    <a:pt x="0" y="677672"/>
                  </a:moveTo>
                  <a:lnTo>
                    <a:pt x="3679062" y="677672"/>
                  </a:lnTo>
                  <a:lnTo>
                    <a:pt x="3679062" y="0"/>
                  </a:lnTo>
                  <a:lnTo>
                    <a:pt x="0" y="0"/>
                  </a:lnTo>
                  <a:lnTo>
                    <a:pt x="0" y="677672"/>
                  </a:lnTo>
                  <a:close/>
                </a:path>
              </a:pathLst>
            </a:custGeom>
            <a:solidFill>
              <a:srgbClr val="F5F5F5"/>
            </a:solidFill>
          </p:spPr>
          <p:txBody>
            <a:bodyPr wrap="square" lIns="0" tIns="0" rIns="0" bIns="0" rtlCol="0"/>
            <a:lstStyle/>
            <a:p>
              <a:endParaRPr/>
            </a:p>
          </p:txBody>
        </p:sp>
        <p:sp>
          <p:nvSpPr>
            <p:cNvPr id="7" name="object 7"/>
            <p:cNvSpPr/>
            <p:nvPr/>
          </p:nvSpPr>
          <p:spPr>
            <a:xfrm>
              <a:off x="4561205" y="0"/>
              <a:ext cx="3679190" cy="678180"/>
            </a:xfrm>
            <a:custGeom>
              <a:avLst/>
              <a:gdLst/>
              <a:ahLst/>
              <a:cxnLst/>
              <a:rect l="l" t="t" r="r" b="b"/>
              <a:pathLst>
                <a:path w="3679190" h="678180">
                  <a:moveTo>
                    <a:pt x="0" y="677672"/>
                  </a:moveTo>
                  <a:lnTo>
                    <a:pt x="3679062" y="677672"/>
                  </a:lnTo>
                  <a:lnTo>
                    <a:pt x="3679062" y="0"/>
                  </a:lnTo>
                </a:path>
                <a:path w="3679190" h="678180">
                  <a:moveTo>
                    <a:pt x="0" y="0"/>
                  </a:moveTo>
                  <a:lnTo>
                    <a:pt x="0" y="677672"/>
                  </a:lnTo>
                </a:path>
              </a:pathLst>
            </a:custGeom>
            <a:ln w="15875">
              <a:solidFill>
                <a:srgbClr val="004A7E"/>
              </a:solidFill>
            </a:ln>
          </p:spPr>
          <p:txBody>
            <a:bodyPr wrap="square" lIns="0" tIns="0" rIns="0" bIns="0" rtlCol="0"/>
            <a:lstStyle/>
            <a:p>
              <a:endParaRPr/>
            </a:p>
          </p:txBody>
        </p:sp>
        <p:sp>
          <p:nvSpPr>
            <p:cNvPr id="8" name="object 8"/>
            <p:cNvSpPr/>
            <p:nvPr/>
          </p:nvSpPr>
          <p:spPr>
            <a:xfrm>
              <a:off x="4649088" y="0"/>
              <a:ext cx="3505200" cy="602615"/>
            </a:xfrm>
            <a:custGeom>
              <a:avLst/>
              <a:gdLst/>
              <a:ahLst/>
              <a:cxnLst/>
              <a:rect l="l" t="t" r="r" b="b"/>
              <a:pathLst>
                <a:path w="3505200" h="602615">
                  <a:moveTo>
                    <a:pt x="0" y="602488"/>
                  </a:moveTo>
                  <a:lnTo>
                    <a:pt x="3505199" y="602488"/>
                  </a:lnTo>
                  <a:lnTo>
                    <a:pt x="3505199" y="0"/>
                  </a:lnTo>
                  <a:lnTo>
                    <a:pt x="0" y="0"/>
                  </a:lnTo>
                  <a:lnTo>
                    <a:pt x="0" y="602488"/>
                  </a:lnTo>
                  <a:close/>
                </a:path>
              </a:pathLst>
            </a:custGeom>
            <a:solidFill>
              <a:srgbClr val="F0AF15"/>
            </a:solidFill>
          </p:spPr>
          <p:txBody>
            <a:bodyPr wrap="square" lIns="0" tIns="0" rIns="0" bIns="0" rtlCol="0"/>
            <a:lstStyle/>
            <a:p>
              <a:endParaRPr/>
            </a:p>
          </p:txBody>
        </p:sp>
      </p:grpSp>
      <p:sp>
        <p:nvSpPr>
          <p:cNvPr id="9" name="object 9"/>
          <p:cNvSpPr txBox="1">
            <a:spLocks noGrp="1"/>
          </p:cNvSpPr>
          <p:nvPr>
            <p:ph type="title"/>
          </p:nvPr>
        </p:nvSpPr>
        <p:spPr>
          <a:xfrm>
            <a:off x="1496500" y="1197991"/>
            <a:ext cx="3166533" cy="635000"/>
          </a:xfrm>
          <a:prstGeom prst="rect">
            <a:avLst/>
          </a:prstGeom>
        </p:spPr>
        <p:txBody>
          <a:bodyPr vert="horz" wrap="square" lIns="0" tIns="12065" rIns="0" bIns="0" rtlCol="0">
            <a:spAutoFit/>
          </a:bodyPr>
          <a:lstStyle/>
          <a:p>
            <a:pPr marL="12700">
              <a:lnSpc>
                <a:spcPct val="100000"/>
              </a:lnSpc>
              <a:spcBef>
                <a:spcPts val="95"/>
              </a:spcBef>
            </a:pPr>
            <a:r>
              <a:rPr sz="4000" spc="-10" dirty="0"/>
              <a:t>Scenarios</a:t>
            </a:r>
            <a:endParaRPr sz="4000"/>
          </a:p>
        </p:txBody>
      </p:sp>
      <p:sp>
        <p:nvSpPr>
          <p:cNvPr id="10" name="object 10"/>
          <p:cNvSpPr txBox="1"/>
          <p:nvPr/>
        </p:nvSpPr>
        <p:spPr>
          <a:xfrm>
            <a:off x="1587940" y="1965783"/>
            <a:ext cx="8724053" cy="2090316"/>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00BEC3"/>
                </a:solidFill>
                <a:latin typeface="Verdana"/>
                <a:cs typeface="Verdana"/>
              </a:rPr>
              <a:t>You’re </a:t>
            </a:r>
            <a:r>
              <a:rPr sz="2400" spc="-110" dirty="0">
                <a:solidFill>
                  <a:srgbClr val="00BEC3"/>
                </a:solidFill>
                <a:latin typeface="Verdana"/>
                <a:cs typeface="Verdana"/>
              </a:rPr>
              <a:t>in </a:t>
            </a:r>
            <a:r>
              <a:rPr sz="2400" spc="195" dirty="0">
                <a:solidFill>
                  <a:srgbClr val="00BEC3"/>
                </a:solidFill>
                <a:latin typeface="Verdana"/>
                <a:cs typeface="Verdana"/>
              </a:rPr>
              <a:t>a </a:t>
            </a:r>
            <a:r>
              <a:rPr sz="2400" spc="65" dirty="0">
                <a:solidFill>
                  <a:srgbClr val="00BEC3"/>
                </a:solidFill>
                <a:latin typeface="Verdana"/>
                <a:cs typeface="Verdana"/>
              </a:rPr>
              <a:t>company </a:t>
            </a:r>
            <a:r>
              <a:rPr sz="2400" spc="-10" dirty="0">
                <a:solidFill>
                  <a:srgbClr val="00BEC3"/>
                </a:solidFill>
                <a:latin typeface="Verdana"/>
                <a:cs typeface="Verdana"/>
              </a:rPr>
              <a:t>meeting </a:t>
            </a:r>
            <a:r>
              <a:rPr sz="2400" spc="95" dirty="0">
                <a:solidFill>
                  <a:srgbClr val="00BEC3"/>
                </a:solidFill>
                <a:latin typeface="Verdana"/>
                <a:cs typeface="Verdana"/>
              </a:rPr>
              <a:t>and </a:t>
            </a:r>
            <a:r>
              <a:rPr sz="2400" spc="-20" dirty="0">
                <a:solidFill>
                  <a:srgbClr val="00BEC3"/>
                </a:solidFill>
                <a:latin typeface="Verdana"/>
                <a:cs typeface="Verdana"/>
              </a:rPr>
              <a:t>the  </a:t>
            </a:r>
            <a:r>
              <a:rPr sz="2400" spc="-5" dirty="0">
                <a:solidFill>
                  <a:srgbClr val="00BEC3"/>
                </a:solidFill>
                <a:latin typeface="Gothic Uralic"/>
                <a:cs typeface="Gothic Uralic"/>
              </a:rPr>
              <a:t>leader </a:t>
            </a:r>
            <a:r>
              <a:rPr sz="2400" spc="5" dirty="0">
                <a:solidFill>
                  <a:srgbClr val="00BEC3"/>
                </a:solidFill>
                <a:latin typeface="Gothic Uralic"/>
                <a:cs typeface="Gothic Uralic"/>
              </a:rPr>
              <a:t>is </a:t>
            </a:r>
            <a:r>
              <a:rPr sz="2400" dirty="0">
                <a:solidFill>
                  <a:srgbClr val="00BEC3"/>
                </a:solidFill>
                <a:latin typeface="Gothic Uralic"/>
                <a:cs typeface="Gothic Uralic"/>
              </a:rPr>
              <a:t>talking </a:t>
            </a:r>
            <a:r>
              <a:rPr sz="2400" spc="-5" dirty="0">
                <a:solidFill>
                  <a:srgbClr val="00BEC3"/>
                </a:solidFill>
                <a:latin typeface="Gothic Uralic"/>
                <a:cs typeface="Gothic Uralic"/>
              </a:rPr>
              <a:t>about ways to </a:t>
            </a:r>
            <a:r>
              <a:rPr sz="2400" dirty="0">
                <a:solidFill>
                  <a:srgbClr val="00BEC3"/>
                </a:solidFill>
                <a:latin typeface="Gothic Uralic"/>
                <a:cs typeface="Gothic Uralic"/>
              </a:rPr>
              <a:t>achieve</a:t>
            </a:r>
            <a:r>
              <a:rPr sz="2400" spc="-150" dirty="0">
                <a:solidFill>
                  <a:srgbClr val="00BEC3"/>
                </a:solidFill>
                <a:latin typeface="Gothic Uralic"/>
                <a:cs typeface="Gothic Uralic"/>
              </a:rPr>
              <a:t> </a:t>
            </a:r>
            <a:r>
              <a:rPr sz="2400" dirty="0">
                <a:solidFill>
                  <a:srgbClr val="00BEC3"/>
                </a:solidFill>
                <a:latin typeface="Gothic Uralic"/>
                <a:cs typeface="Gothic Uralic"/>
              </a:rPr>
              <a:t>their  </a:t>
            </a:r>
            <a:r>
              <a:rPr sz="2400" spc="-5" dirty="0">
                <a:solidFill>
                  <a:srgbClr val="00BEC3"/>
                </a:solidFill>
                <a:latin typeface="Gothic Uralic"/>
                <a:cs typeface="Gothic Uralic"/>
              </a:rPr>
              <a:t>goals.</a:t>
            </a:r>
            <a:endParaRPr sz="2400">
              <a:latin typeface="Gothic Uralic"/>
              <a:cs typeface="Gothic Uralic"/>
            </a:endParaRPr>
          </a:p>
          <a:p>
            <a:pPr marL="469900" indent="-457834">
              <a:lnSpc>
                <a:spcPct val="100000"/>
              </a:lnSpc>
              <a:spcBef>
                <a:spcPts val="575"/>
              </a:spcBef>
              <a:buClr>
                <a:srgbClr val="FF7E00"/>
              </a:buClr>
              <a:buSzPct val="75000"/>
              <a:buAutoNum type="arabicParenR"/>
              <a:tabLst>
                <a:tab pos="469265" algn="l"/>
                <a:tab pos="470534" algn="l"/>
              </a:tabLst>
            </a:pPr>
            <a:r>
              <a:rPr sz="2400" spc="-15" dirty="0">
                <a:solidFill>
                  <a:srgbClr val="00BEC3"/>
                </a:solidFill>
                <a:latin typeface="Gothic Uralic"/>
                <a:cs typeface="Gothic Uralic"/>
              </a:rPr>
              <a:t>What </a:t>
            </a:r>
            <a:r>
              <a:rPr sz="2400" spc="-5" dirty="0">
                <a:solidFill>
                  <a:srgbClr val="00BEC3"/>
                </a:solidFill>
                <a:latin typeface="Gothic Uralic"/>
                <a:cs typeface="Gothic Uralic"/>
              </a:rPr>
              <a:t>would an </a:t>
            </a:r>
            <a:r>
              <a:rPr sz="2400" dirty="0">
                <a:solidFill>
                  <a:srgbClr val="00BEC3"/>
                </a:solidFill>
                <a:latin typeface="Gothic Uralic"/>
                <a:cs typeface="Gothic Uralic"/>
              </a:rPr>
              <a:t>autocratic </a:t>
            </a:r>
            <a:r>
              <a:rPr sz="2400" spc="-5" dirty="0">
                <a:solidFill>
                  <a:srgbClr val="00BEC3"/>
                </a:solidFill>
                <a:latin typeface="Gothic Uralic"/>
                <a:cs typeface="Gothic Uralic"/>
              </a:rPr>
              <a:t>leader</a:t>
            </a:r>
            <a:r>
              <a:rPr sz="2400" spc="-55" dirty="0">
                <a:solidFill>
                  <a:srgbClr val="00BEC3"/>
                </a:solidFill>
                <a:latin typeface="Gothic Uralic"/>
                <a:cs typeface="Gothic Uralic"/>
              </a:rPr>
              <a:t> </a:t>
            </a:r>
            <a:r>
              <a:rPr sz="2400" spc="-10" dirty="0">
                <a:solidFill>
                  <a:srgbClr val="00BEC3"/>
                </a:solidFill>
                <a:latin typeface="Gothic Uralic"/>
                <a:cs typeface="Gothic Uralic"/>
              </a:rPr>
              <a:t>do?</a:t>
            </a:r>
            <a:endParaRPr sz="2400">
              <a:latin typeface="Gothic Uralic"/>
              <a:cs typeface="Gothic Uralic"/>
            </a:endParaRPr>
          </a:p>
          <a:p>
            <a:pPr marL="469900" indent="-457834">
              <a:lnSpc>
                <a:spcPct val="100000"/>
              </a:lnSpc>
              <a:spcBef>
                <a:spcPts val="580"/>
              </a:spcBef>
              <a:buClr>
                <a:srgbClr val="FF7E00"/>
              </a:buClr>
              <a:buSzPct val="75000"/>
              <a:buAutoNum type="arabicParenR"/>
              <a:tabLst>
                <a:tab pos="469265" algn="l"/>
                <a:tab pos="470534" algn="l"/>
              </a:tabLst>
            </a:pPr>
            <a:r>
              <a:rPr sz="2400" spc="-15" dirty="0">
                <a:solidFill>
                  <a:srgbClr val="00BEC3"/>
                </a:solidFill>
                <a:latin typeface="Gothic Uralic"/>
                <a:cs typeface="Gothic Uralic"/>
              </a:rPr>
              <a:t>What </a:t>
            </a:r>
            <a:r>
              <a:rPr sz="2400" spc="-5" dirty="0">
                <a:solidFill>
                  <a:srgbClr val="00BEC3"/>
                </a:solidFill>
                <a:latin typeface="Gothic Uralic"/>
                <a:cs typeface="Gothic Uralic"/>
              </a:rPr>
              <a:t>would </a:t>
            </a:r>
            <a:r>
              <a:rPr sz="2400" dirty="0">
                <a:solidFill>
                  <a:srgbClr val="00BEC3"/>
                </a:solidFill>
                <a:latin typeface="Gothic Uralic"/>
                <a:cs typeface="Gothic Uralic"/>
              </a:rPr>
              <a:t>a democratic </a:t>
            </a:r>
            <a:r>
              <a:rPr sz="2400" spc="-5" dirty="0">
                <a:solidFill>
                  <a:srgbClr val="00BEC3"/>
                </a:solidFill>
                <a:latin typeface="Gothic Uralic"/>
                <a:cs typeface="Gothic Uralic"/>
              </a:rPr>
              <a:t>leader</a:t>
            </a:r>
            <a:r>
              <a:rPr sz="2400" spc="-70" dirty="0">
                <a:solidFill>
                  <a:srgbClr val="00BEC3"/>
                </a:solidFill>
                <a:latin typeface="Gothic Uralic"/>
                <a:cs typeface="Gothic Uralic"/>
              </a:rPr>
              <a:t> </a:t>
            </a:r>
            <a:r>
              <a:rPr sz="2400" spc="-5" dirty="0">
                <a:solidFill>
                  <a:srgbClr val="00BEC3"/>
                </a:solidFill>
                <a:latin typeface="Gothic Uralic"/>
                <a:cs typeface="Gothic Uralic"/>
              </a:rPr>
              <a:t>do?</a:t>
            </a:r>
            <a:endParaRPr sz="2400">
              <a:latin typeface="Gothic Uralic"/>
              <a:cs typeface="Gothic Uralic"/>
            </a:endParaRPr>
          </a:p>
          <a:p>
            <a:pPr marL="469900" indent="-457834">
              <a:lnSpc>
                <a:spcPct val="100000"/>
              </a:lnSpc>
              <a:spcBef>
                <a:spcPts val="575"/>
              </a:spcBef>
              <a:buClr>
                <a:srgbClr val="FF7E00"/>
              </a:buClr>
              <a:buSzPct val="75000"/>
              <a:buAutoNum type="arabicParenR"/>
              <a:tabLst>
                <a:tab pos="469265" algn="l"/>
                <a:tab pos="470534" algn="l"/>
              </a:tabLst>
            </a:pPr>
            <a:r>
              <a:rPr sz="2400" spc="-15" dirty="0">
                <a:solidFill>
                  <a:srgbClr val="00BEC3"/>
                </a:solidFill>
                <a:latin typeface="Gothic Uralic"/>
                <a:cs typeface="Gothic Uralic"/>
              </a:rPr>
              <a:t>What </a:t>
            </a:r>
            <a:r>
              <a:rPr sz="2400" spc="-5" dirty="0">
                <a:solidFill>
                  <a:srgbClr val="00BEC3"/>
                </a:solidFill>
                <a:latin typeface="Gothic Uralic"/>
                <a:cs typeface="Gothic Uralic"/>
              </a:rPr>
              <a:t>would </a:t>
            </a:r>
            <a:r>
              <a:rPr sz="2400" dirty="0">
                <a:solidFill>
                  <a:srgbClr val="00BEC3"/>
                </a:solidFill>
                <a:latin typeface="Gothic Uralic"/>
                <a:cs typeface="Gothic Uralic"/>
              </a:rPr>
              <a:t>a laissez-faire </a:t>
            </a:r>
            <a:r>
              <a:rPr sz="2400" spc="-5" dirty="0">
                <a:solidFill>
                  <a:srgbClr val="00BEC3"/>
                </a:solidFill>
                <a:latin typeface="Gothic Uralic"/>
                <a:cs typeface="Gothic Uralic"/>
              </a:rPr>
              <a:t>leader</a:t>
            </a:r>
            <a:r>
              <a:rPr sz="2400" spc="-20" dirty="0">
                <a:solidFill>
                  <a:srgbClr val="00BEC3"/>
                </a:solidFill>
                <a:latin typeface="Gothic Uralic"/>
                <a:cs typeface="Gothic Uralic"/>
              </a:rPr>
              <a:t> </a:t>
            </a:r>
            <a:r>
              <a:rPr sz="2400" spc="-10" dirty="0">
                <a:solidFill>
                  <a:srgbClr val="00BEC3"/>
                </a:solidFill>
                <a:latin typeface="Gothic Uralic"/>
                <a:cs typeface="Gothic Uralic"/>
              </a:rPr>
              <a:t>do?</a:t>
            </a:r>
            <a:endParaRPr sz="2400">
              <a:latin typeface="Gothic Uralic"/>
              <a:cs typeface="Gothic Uralic"/>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337" y="1"/>
            <a:ext cx="12137813" cy="6872605"/>
            <a:chOff x="47503" y="0"/>
            <a:chExt cx="9103360" cy="6872605"/>
          </a:xfrm>
        </p:grpSpPr>
        <p:sp>
          <p:nvSpPr>
            <p:cNvPr id="3" name="object 3"/>
            <p:cNvSpPr/>
            <p:nvPr/>
          </p:nvSpPr>
          <p:spPr>
            <a:xfrm>
              <a:off x="8463534" y="1500692"/>
              <a:ext cx="680720" cy="4130675"/>
            </a:xfrm>
            <a:custGeom>
              <a:avLst/>
              <a:gdLst/>
              <a:ahLst/>
              <a:cxnLst/>
              <a:rect l="l" t="t" r="r" b="b"/>
              <a:pathLst>
                <a:path w="680720" h="4130675">
                  <a:moveTo>
                    <a:pt x="3937" y="2938211"/>
                  </a:moveTo>
                  <a:lnTo>
                    <a:pt x="680466" y="2543174"/>
                  </a:lnTo>
                </a:path>
                <a:path w="680720" h="4130675">
                  <a:moveTo>
                    <a:pt x="680466" y="4130306"/>
                  </a:moveTo>
                  <a:lnTo>
                    <a:pt x="0" y="3737422"/>
                  </a:lnTo>
                  <a:lnTo>
                    <a:pt x="3937" y="2938211"/>
                  </a:lnTo>
                </a:path>
                <a:path w="680720" h="4130675">
                  <a:moveTo>
                    <a:pt x="3937" y="395036"/>
                  </a:moveTo>
                  <a:lnTo>
                    <a:pt x="680466" y="0"/>
                  </a:lnTo>
                </a:path>
                <a:path w="680720" h="4130675">
                  <a:moveTo>
                    <a:pt x="680466" y="1587155"/>
                  </a:moveTo>
                  <a:lnTo>
                    <a:pt x="0" y="1194247"/>
                  </a:lnTo>
                  <a:lnTo>
                    <a:pt x="3937" y="395036"/>
                  </a:lnTo>
                </a:path>
              </a:pathLst>
            </a:custGeom>
            <a:ln w="12700">
              <a:solidFill>
                <a:srgbClr val="FFFFFF"/>
              </a:solidFill>
            </a:ln>
          </p:spPr>
          <p:txBody>
            <a:bodyPr wrap="square" lIns="0" tIns="0" rIns="0" bIns="0" rtlCol="0"/>
            <a:lstStyle/>
            <a:p>
              <a:endParaRPr/>
            </a:p>
          </p:txBody>
        </p:sp>
        <p:sp>
          <p:nvSpPr>
            <p:cNvPr id="4" name="object 4"/>
            <p:cNvSpPr/>
            <p:nvPr/>
          </p:nvSpPr>
          <p:spPr>
            <a:xfrm>
              <a:off x="457200" y="333488"/>
              <a:ext cx="8229600" cy="6186170"/>
            </a:xfrm>
            <a:custGeom>
              <a:avLst/>
              <a:gdLst/>
              <a:ahLst/>
              <a:cxnLst/>
              <a:rect l="l" t="t" r="r" b="b"/>
              <a:pathLst>
                <a:path w="8229600" h="6186170">
                  <a:moveTo>
                    <a:pt x="8229600" y="0"/>
                  </a:moveTo>
                  <a:lnTo>
                    <a:pt x="0" y="0"/>
                  </a:lnTo>
                  <a:lnTo>
                    <a:pt x="0" y="344182"/>
                  </a:lnTo>
                  <a:lnTo>
                    <a:pt x="0" y="6185649"/>
                  </a:lnTo>
                  <a:lnTo>
                    <a:pt x="8229600" y="6185649"/>
                  </a:lnTo>
                  <a:lnTo>
                    <a:pt x="8229600" y="344182"/>
                  </a:lnTo>
                  <a:lnTo>
                    <a:pt x="8229600" y="0"/>
                  </a:lnTo>
                  <a:close/>
                </a:path>
              </a:pathLst>
            </a:custGeom>
            <a:solidFill>
              <a:srgbClr val="FFFFFF"/>
            </a:solidFill>
          </p:spPr>
          <p:txBody>
            <a:bodyPr wrap="square" lIns="0" tIns="0" rIns="0" bIns="0" rtlCol="0"/>
            <a:lstStyle/>
            <a:p>
              <a:endParaRPr/>
            </a:p>
          </p:txBody>
        </p:sp>
        <p:sp>
          <p:nvSpPr>
            <p:cNvPr id="5" name="object 5"/>
            <p:cNvSpPr/>
            <p:nvPr/>
          </p:nvSpPr>
          <p:spPr>
            <a:xfrm>
              <a:off x="457200" y="333476"/>
              <a:ext cx="8229600" cy="6186170"/>
            </a:xfrm>
            <a:custGeom>
              <a:avLst/>
              <a:gdLst/>
              <a:ahLst/>
              <a:cxnLst/>
              <a:rect l="l" t="t" r="r" b="b"/>
              <a:pathLst>
                <a:path w="8229600" h="6186170">
                  <a:moveTo>
                    <a:pt x="0" y="6185661"/>
                  </a:moveTo>
                  <a:lnTo>
                    <a:pt x="8229600" y="6185661"/>
                  </a:lnTo>
                  <a:lnTo>
                    <a:pt x="8229600" y="0"/>
                  </a:lnTo>
                  <a:lnTo>
                    <a:pt x="0" y="0"/>
                  </a:lnTo>
                  <a:lnTo>
                    <a:pt x="0" y="6185661"/>
                  </a:lnTo>
                  <a:close/>
                </a:path>
              </a:pathLst>
            </a:custGeom>
            <a:ln w="12700">
              <a:solidFill>
                <a:srgbClr val="0F3053"/>
              </a:solidFill>
            </a:ln>
          </p:spPr>
          <p:txBody>
            <a:bodyPr wrap="square" lIns="0" tIns="0" rIns="0" bIns="0" rtlCol="0"/>
            <a:lstStyle/>
            <a:p>
              <a:endParaRPr/>
            </a:p>
          </p:txBody>
        </p:sp>
        <p:sp>
          <p:nvSpPr>
            <p:cNvPr id="6" name="object 6"/>
            <p:cNvSpPr/>
            <p:nvPr/>
          </p:nvSpPr>
          <p:spPr>
            <a:xfrm>
              <a:off x="4561205" y="0"/>
              <a:ext cx="3679190" cy="678180"/>
            </a:xfrm>
            <a:custGeom>
              <a:avLst/>
              <a:gdLst/>
              <a:ahLst/>
              <a:cxnLst/>
              <a:rect l="l" t="t" r="r" b="b"/>
              <a:pathLst>
                <a:path w="3679190" h="678180">
                  <a:moveTo>
                    <a:pt x="0" y="677672"/>
                  </a:moveTo>
                  <a:lnTo>
                    <a:pt x="3679062" y="677672"/>
                  </a:lnTo>
                  <a:lnTo>
                    <a:pt x="3679062" y="0"/>
                  </a:lnTo>
                  <a:lnTo>
                    <a:pt x="0" y="0"/>
                  </a:lnTo>
                  <a:lnTo>
                    <a:pt x="0" y="677672"/>
                  </a:lnTo>
                  <a:close/>
                </a:path>
              </a:pathLst>
            </a:custGeom>
            <a:solidFill>
              <a:srgbClr val="F5F5F5"/>
            </a:solidFill>
          </p:spPr>
          <p:txBody>
            <a:bodyPr wrap="square" lIns="0" tIns="0" rIns="0" bIns="0" rtlCol="0"/>
            <a:lstStyle/>
            <a:p>
              <a:endParaRPr/>
            </a:p>
          </p:txBody>
        </p:sp>
        <p:sp>
          <p:nvSpPr>
            <p:cNvPr id="7" name="object 7"/>
            <p:cNvSpPr/>
            <p:nvPr/>
          </p:nvSpPr>
          <p:spPr>
            <a:xfrm>
              <a:off x="4561205" y="0"/>
              <a:ext cx="3679190" cy="678180"/>
            </a:xfrm>
            <a:custGeom>
              <a:avLst/>
              <a:gdLst/>
              <a:ahLst/>
              <a:cxnLst/>
              <a:rect l="l" t="t" r="r" b="b"/>
              <a:pathLst>
                <a:path w="3679190" h="678180">
                  <a:moveTo>
                    <a:pt x="0" y="677672"/>
                  </a:moveTo>
                  <a:lnTo>
                    <a:pt x="3679062" y="677672"/>
                  </a:lnTo>
                  <a:lnTo>
                    <a:pt x="3679062" y="0"/>
                  </a:lnTo>
                </a:path>
                <a:path w="3679190" h="678180">
                  <a:moveTo>
                    <a:pt x="0" y="0"/>
                  </a:moveTo>
                  <a:lnTo>
                    <a:pt x="0" y="677672"/>
                  </a:lnTo>
                </a:path>
              </a:pathLst>
            </a:custGeom>
            <a:ln w="15875">
              <a:solidFill>
                <a:srgbClr val="004A7E"/>
              </a:solidFill>
            </a:ln>
          </p:spPr>
          <p:txBody>
            <a:bodyPr wrap="square" lIns="0" tIns="0" rIns="0" bIns="0" rtlCol="0"/>
            <a:lstStyle/>
            <a:p>
              <a:endParaRPr/>
            </a:p>
          </p:txBody>
        </p:sp>
        <p:sp>
          <p:nvSpPr>
            <p:cNvPr id="8" name="object 8"/>
            <p:cNvSpPr/>
            <p:nvPr/>
          </p:nvSpPr>
          <p:spPr>
            <a:xfrm>
              <a:off x="4649088" y="0"/>
              <a:ext cx="3505200" cy="602615"/>
            </a:xfrm>
            <a:custGeom>
              <a:avLst/>
              <a:gdLst/>
              <a:ahLst/>
              <a:cxnLst/>
              <a:rect l="l" t="t" r="r" b="b"/>
              <a:pathLst>
                <a:path w="3505200" h="602615">
                  <a:moveTo>
                    <a:pt x="0" y="602488"/>
                  </a:moveTo>
                  <a:lnTo>
                    <a:pt x="3505199" y="602488"/>
                  </a:lnTo>
                  <a:lnTo>
                    <a:pt x="3505199" y="0"/>
                  </a:lnTo>
                  <a:lnTo>
                    <a:pt x="0" y="0"/>
                  </a:lnTo>
                  <a:lnTo>
                    <a:pt x="0" y="602488"/>
                  </a:lnTo>
                  <a:close/>
                </a:path>
              </a:pathLst>
            </a:custGeom>
            <a:solidFill>
              <a:srgbClr val="F0AF15"/>
            </a:solidFill>
          </p:spPr>
          <p:txBody>
            <a:bodyPr wrap="square" lIns="0" tIns="0" rIns="0" bIns="0" rtlCol="0"/>
            <a:lstStyle/>
            <a:p>
              <a:endParaRPr/>
            </a:p>
          </p:txBody>
        </p:sp>
      </p:grpSp>
      <p:sp>
        <p:nvSpPr>
          <p:cNvPr id="9" name="object 9"/>
          <p:cNvSpPr txBox="1">
            <a:spLocks noGrp="1"/>
          </p:cNvSpPr>
          <p:nvPr>
            <p:ph type="title"/>
          </p:nvPr>
        </p:nvSpPr>
        <p:spPr>
          <a:xfrm>
            <a:off x="1496501" y="1492377"/>
            <a:ext cx="7034953" cy="635000"/>
          </a:xfrm>
          <a:prstGeom prst="rect">
            <a:avLst/>
          </a:prstGeom>
        </p:spPr>
        <p:txBody>
          <a:bodyPr vert="horz" wrap="square" lIns="0" tIns="12065" rIns="0" bIns="0" rtlCol="0">
            <a:spAutoFit/>
          </a:bodyPr>
          <a:lstStyle/>
          <a:p>
            <a:pPr marL="12700">
              <a:lnSpc>
                <a:spcPct val="100000"/>
              </a:lnSpc>
              <a:spcBef>
                <a:spcPts val="95"/>
              </a:spcBef>
            </a:pPr>
            <a:r>
              <a:rPr sz="4000" spc="-10" dirty="0"/>
              <a:t>Scenarios:</a:t>
            </a:r>
            <a:r>
              <a:rPr sz="4000" spc="-25" dirty="0"/>
              <a:t> </a:t>
            </a:r>
            <a:r>
              <a:rPr sz="4000" spc="-5" dirty="0"/>
              <a:t>Autocratic</a:t>
            </a:r>
            <a:endParaRPr sz="4000"/>
          </a:p>
        </p:txBody>
      </p:sp>
      <p:sp>
        <p:nvSpPr>
          <p:cNvPr id="10" name="object 10"/>
          <p:cNvSpPr txBox="1"/>
          <p:nvPr/>
        </p:nvSpPr>
        <p:spPr>
          <a:xfrm>
            <a:off x="1587941" y="2351024"/>
            <a:ext cx="4857327" cy="1859483"/>
          </a:xfrm>
          <a:prstGeom prst="rect">
            <a:avLst/>
          </a:prstGeom>
        </p:spPr>
        <p:txBody>
          <a:bodyPr vert="horz" wrap="square" lIns="0" tIns="12700" rIns="0" bIns="0" rtlCol="0">
            <a:spAutoFit/>
          </a:bodyPr>
          <a:lstStyle/>
          <a:p>
            <a:pPr marL="287020" marR="5080" indent="-274955">
              <a:lnSpc>
                <a:spcPct val="100000"/>
              </a:lnSpc>
              <a:spcBef>
                <a:spcPts val="100"/>
              </a:spcBef>
            </a:pPr>
            <a:r>
              <a:rPr sz="1800" spc="365" dirty="0">
                <a:solidFill>
                  <a:srgbClr val="FF7E00"/>
                </a:solidFill>
                <a:latin typeface="Arial"/>
                <a:cs typeface="Arial"/>
              </a:rPr>
              <a:t> </a:t>
            </a:r>
            <a:r>
              <a:rPr sz="2400" spc="-10" dirty="0">
                <a:solidFill>
                  <a:srgbClr val="00BEC3"/>
                </a:solidFill>
                <a:latin typeface="Gothic Uralic"/>
                <a:cs typeface="Gothic Uralic"/>
              </a:rPr>
              <a:t>The </a:t>
            </a:r>
            <a:r>
              <a:rPr sz="2400" dirty="0">
                <a:solidFill>
                  <a:srgbClr val="00BEC3"/>
                </a:solidFill>
                <a:latin typeface="Gothic Uralic"/>
                <a:cs typeface="Gothic Uralic"/>
              </a:rPr>
              <a:t>autocratic </a:t>
            </a:r>
            <a:r>
              <a:rPr sz="2400" spc="-5" dirty="0">
                <a:solidFill>
                  <a:srgbClr val="00BEC3"/>
                </a:solidFill>
                <a:latin typeface="Gothic Uralic"/>
                <a:cs typeface="Gothic Uralic"/>
              </a:rPr>
              <a:t>would  </a:t>
            </a:r>
            <a:r>
              <a:rPr sz="2400" dirty="0">
                <a:solidFill>
                  <a:srgbClr val="00BEC3"/>
                </a:solidFill>
                <a:latin typeface="Gothic Uralic"/>
                <a:cs typeface="Gothic Uralic"/>
              </a:rPr>
              <a:t>not </a:t>
            </a:r>
            <a:r>
              <a:rPr sz="2400" spc="-5" dirty="0">
                <a:solidFill>
                  <a:srgbClr val="00BEC3"/>
                </a:solidFill>
                <a:latin typeface="Gothic Uralic"/>
                <a:cs typeface="Gothic Uralic"/>
              </a:rPr>
              <a:t>consult </a:t>
            </a:r>
            <a:r>
              <a:rPr sz="2400" dirty="0">
                <a:solidFill>
                  <a:srgbClr val="00BEC3"/>
                </a:solidFill>
                <a:latin typeface="Gothic Uralic"/>
                <a:cs typeface="Gothic Uralic"/>
              </a:rPr>
              <a:t>the </a:t>
            </a:r>
            <a:r>
              <a:rPr sz="2400" spc="-5" dirty="0">
                <a:solidFill>
                  <a:srgbClr val="00BEC3"/>
                </a:solidFill>
                <a:latin typeface="Gothic Uralic"/>
                <a:cs typeface="Gothic Uralic"/>
              </a:rPr>
              <a:t>rest </a:t>
            </a:r>
            <a:r>
              <a:rPr sz="2400" dirty="0">
                <a:solidFill>
                  <a:srgbClr val="00BEC3"/>
                </a:solidFill>
                <a:latin typeface="Gothic Uralic"/>
                <a:cs typeface="Gothic Uralic"/>
              </a:rPr>
              <a:t>of  </a:t>
            </a:r>
            <a:r>
              <a:rPr sz="2400" spc="-5" dirty="0">
                <a:solidFill>
                  <a:srgbClr val="00BEC3"/>
                </a:solidFill>
                <a:latin typeface="Gothic Uralic"/>
                <a:cs typeface="Gothic Uralic"/>
              </a:rPr>
              <a:t>the </a:t>
            </a:r>
            <a:r>
              <a:rPr sz="2400" dirty="0">
                <a:solidFill>
                  <a:srgbClr val="00BEC3"/>
                </a:solidFill>
                <a:latin typeface="Gothic Uralic"/>
                <a:cs typeface="Gothic Uralic"/>
              </a:rPr>
              <a:t>team </a:t>
            </a:r>
            <a:r>
              <a:rPr sz="2400" spc="-5" dirty="0">
                <a:solidFill>
                  <a:srgbClr val="00BEC3"/>
                </a:solidFill>
                <a:latin typeface="Gothic Uralic"/>
                <a:cs typeface="Gothic Uralic"/>
              </a:rPr>
              <a:t>and set </a:t>
            </a:r>
            <a:r>
              <a:rPr sz="2400" dirty="0">
                <a:solidFill>
                  <a:srgbClr val="00BEC3"/>
                </a:solidFill>
                <a:latin typeface="Gothic Uralic"/>
                <a:cs typeface="Gothic Uralic"/>
              </a:rPr>
              <a:t>their  </a:t>
            </a:r>
            <a:r>
              <a:rPr sz="2400" spc="-5" dirty="0">
                <a:solidFill>
                  <a:srgbClr val="00BEC3"/>
                </a:solidFill>
                <a:latin typeface="Gothic Uralic"/>
                <a:cs typeface="Gothic Uralic"/>
              </a:rPr>
              <a:t>own </a:t>
            </a:r>
            <a:r>
              <a:rPr sz="2400" dirty="0">
                <a:solidFill>
                  <a:srgbClr val="00BEC3"/>
                </a:solidFill>
                <a:latin typeface="Gothic Uralic"/>
                <a:cs typeface="Gothic Uralic"/>
              </a:rPr>
              <a:t>goals </a:t>
            </a:r>
            <a:r>
              <a:rPr sz="2400" spc="-5" dirty="0">
                <a:solidFill>
                  <a:srgbClr val="00BEC3"/>
                </a:solidFill>
                <a:latin typeface="Gothic Uralic"/>
                <a:cs typeface="Gothic Uralic"/>
              </a:rPr>
              <a:t>and  </a:t>
            </a:r>
            <a:r>
              <a:rPr sz="2400" dirty="0">
                <a:solidFill>
                  <a:srgbClr val="00BEC3"/>
                </a:solidFill>
                <a:latin typeface="Gothic Uralic"/>
                <a:cs typeface="Gothic Uralic"/>
              </a:rPr>
              <a:t>assume that </a:t>
            </a:r>
            <a:r>
              <a:rPr sz="2400" spc="-5" dirty="0">
                <a:solidFill>
                  <a:srgbClr val="00BEC3"/>
                </a:solidFill>
                <a:latin typeface="Gothic Uralic"/>
                <a:cs typeface="Gothic Uralic"/>
              </a:rPr>
              <a:t>the</a:t>
            </a:r>
            <a:r>
              <a:rPr sz="2400" spc="-100" dirty="0">
                <a:solidFill>
                  <a:srgbClr val="00BEC3"/>
                </a:solidFill>
                <a:latin typeface="Gothic Uralic"/>
                <a:cs typeface="Gothic Uralic"/>
              </a:rPr>
              <a:t> </a:t>
            </a:r>
            <a:r>
              <a:rPr sz="2400" spc="-5" dirty="0">
                <a:solidFill>
                  <a:srgbClr val="00BEC3"/>
                </a:solidFill>
                <a:latin typeface="Gothic Uralic"/>
                <a:cs typeface="Gothic Uralic"/>
              </a:rPr>
              <a:t>group  members would  </a:t>
            </a:r>
            <a:r>
              <a:rPr sz="2400" dirty="0">
                <a:solidFill>
                  <a:srgbClr val="00BEC3"/>
                </a:solidFill>
                <a:latin typeface="Gothic Uralic"/>
                <a:cs typeface="Gothic Uralic"/>
              </a:rPr>
              <a:t>achieve them up to  their</a:t>
            </a:r>
            <a:r>
              <a:rPr sz="2400" spc="-55" dirty="0">
                <a:solidFill>
                  <a:srgbClr val="00BEC3"/>
                </a:solidFill>
                <a:latin typeface="Gothic Uralic"/>
                <a:cs typeface="Gothic Uralic"/>
              </a:rPr>
              <a:t> </a:t>
            </a:r>
            <a:r>
              <a:rPr sz="2400" dirty="0">
                <a:solidFill>
                  <a:srgbClr val="00BEC3"/>
                </a:solidFill>
                <a:latin typeface="Gothic Uralic"/>
                <a:cs typeface="Gothic Uralic"/>
              </a:rPr>
              <a:t>expectations</a:t>
            </a:r>
            <a:endParaRPr sz="2400">
              <a:latin typeface="Gothic Uralic"/>
              <a:cs typeface="Gothic Uralic"/>
            </a:endParaRPr>
          </a:p>
        </p:txBody>
      </p:sp>
      <p:sp>
        <p:nvSpPr>
          <p:cNvPr id="11" name="object 11"/>
          <p:cNvSpPr/>
          <p:nvPr/>
        </p:nvSpPr>
        <p:spPr>
          <a:xfrm>
            <a:off x="7008877" y="3068473"/>
            <a:ext cx="4431961" cy="276415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525602"/>
            <a:ext cx="9042908" cy="1068705"/>
          </a:xfrm>
          <a:prstGeom prst="rect">
            <a:avLst/>
          </a:prstGeom>
        </p:spPr>
        <p:txBody>
          <a:bodyPr vert="horz" wrap="square" lIns="0" tIns="12700" rIns="0" bIns="0" rtlCol="0">
            <a:spAutoFit/>
          </a:bodyPr>
          <a:lstStyle/>
          <a:p>
            <a:pPr marL="12700">
              <a:lnSpc>
                <a:spcPts val="4105"/>
              </a:lnSpc>
              <a:spcBef>
                <a:spcPts val="100"/>
              </a:spcBef>
            </a:pPr>
            <a:r>
              <a:rPr sz="3600" dirty="0"/>
              <a:t>WHO ARE</a:t>
            </a:r>
            <a:r>
              <a:rPr sz="3600" spc="-160" dirty="0"/>
              <a:t> </a:t>
            </a:r>
            <a:r>
              <a:rPr sz="3600" dirty="0"/>
              <a:t>LEADERS?</a:t>
            </a:r>
            <a:endParaRPr sz="3600"/>
          </a:p>
          <a:p>
            <a:pPr marL="1303020">
              <a:lnSpc>
                <a:spcPts val="4105"/>
              </a:lnSpc>
            </a:pPr>
            <a:r>
              <a:rPr sz="3600" spc="-70" dirty="0"/>
              <a:t>WHAT </a:t>
            </a:r>
            <a:r>
              <a:rPr sz="3600" spc="-10" dirty="0"/>
              <a:t>IS</a:t>
            </a:r>
            <a:r>
              <a:rPr sz="3600" dirty="0"/>
              <a:t> LEADERSHIP?</a:t>
            </a:r>
            <a:endParaRPr sz="3600"/>
          </a:p>
        </p:txBody>
      </p:sp>
      <p:sp>
        <p:nvSpPr>
          <p:cNvPr id="3" name="object 3"/>
          <p:cNvSpPr txBox="1"/>
          <p:nvPr/>
        </p:nvSpPr>
        <p:spPr>
          <a:xfrm>
            <a:off x="674928" y="2075891"/>
            <a:ext cx="10755072" cy="2585323"/>
          </a:xfrm>
          <a:prstGeom prst="rect">
            <a:avLst/>
          </a:prstGeom>
        </p:spPr>
        <p:txBody>
          <a:bodyPr vert="horz" wrap="square" lIns="0" tIns="12700" rIns="0" bIns="0" rtlCol="0">
            <a:spAutoFit/>
          </a:bodyPr>
          <a:lstStyle/>
          <a:p>
            <a:pPr marL="241300" marR="5080" indent="-229235">
              <a:lnSpc>
                <a:spcPct val="110000"/>
              </a:lnSpc>
              <a:spcBef>
                <a:spcPts val="100"/>
              </a:spcBef>
              <a:buChar char="•"/>
              <a:tabLst>
                <a:tab pos="241300" algn="l"/>
                <a:tab pos="241935" algn="l"/>
              </a:tabLst>
            </a:pPr>
            <a:r>
              <a:rPr sz="2000" dirty="0">
                <a:latin typeface="Arial"/>
                <a:cs typeface="Arial"/>
              </a:rPr>
              <a:t>Leader is someone who can</a:t>
            </a:r>
            <a:r>
              <a:rPr sz="2000" spc="-125" dirty="0">
                <a:latin typeface="Arial"/>
                <a:cs typeface="Arial"/>
              </a:rPr>
              <a:t> </a:t>
            </a:r>
            <a:r>
              <a:rPr sz="2000" dirty="0">
                <a:latin typeface="Arial"/>
                <a:cs typeface="Arial"/>
              </a:rPr>
              <a:t>influence  others and who has managerial  </a:t>
            </a:r>
            <a:r>
              <a:rPr sz="2000" spc="-15" dirty="0">
                <a:latin typeface="Arial"/>
                <a:cs typeface="Arial"/>
              </a:rPr>
              <a:t>authority.</a:t>
            </a:r>
            <a:endParaRPr sz="2000">
              <a:latin typeface="Arial"/>
              <a:cs typeface="Arial"/>
            </a:endParaRPr>
          </a:p>
          <a:p>
            <a:pPr marL="241300" indent="-229235">
              <a:lnSpc>
                <a:spcPct val="100000"/>
              </a:lnSpc>
              <a:spcBef>
                <a:spcPts val="1240"/>
              </a:spcBef>
              <a:buChar char="•"/>
              <a:tabLst>
                <a:tab pos="241300" algn="l"/>
                <a:tab pos="241935" algn="l"/>
              </a:tabLst>
            </a:pPr>
            <a:r>
              <a:rPr sz="2000" dirty="0">
                <a:latin typeface="Arial"/>
                <a:cs typeface="Arial"/>
              </a:rPr>
              <a:t>Leadership is a process </a:t>
            </a:r>
            <a:r>
              <a:rPr sz="2000">
                <a:latin typeface="Arial"/>
                <a:cs typeface="Arial"/>
              </a:rPr>
              <a:t>of</a:t>
            </a:r>
            <a:r>
              <a:rPr sz="2000" spc="-140">
                <a:latin typeface="Arial"/>
                <a:cs typeface="Arial"/>
              </a:rPr>
              <a:t> </a:t>
            </a:r>
            <a:r>
              <a:rPr sz="2000" smtClean="0">
                <a:latin typeface="Arial"/>
                <a:cs typeface="Arial"/>
              </a:rPr>
              <a:t>influencing</a:t>
            </a:r>
            <a:r>
              <a:rPr lang="en-US" sz="2000" dirty="0" smtClean="0">
                <a:latin typeface="Arial"/>
                <a:cs typeface="Arial"/>
              </a:rPr>
              <a:t> </a:t>
            </a:r>
            <a:r>
              <a:rPr sz="2000" smtClean="0">
                <a:latin typeface="Arial"/>
                <a:cs typeface="Arial"/>
              </a:rPr>
              <a:t>a </a:t>
            </a:r>
            <a:r>
              <a:rPr sz="2000" dirty="0">
                <a:latin typeface="Arial"/>
                <a:cs typeface="Arial"/>
              </a:rPr>
              <a:t>group to achieve</a:t>
            </a:r>
            <a:r>
              <a:rPr sz="2000" spc="-80" dirty="0">
                <a:latin typeface="Arial"/>
                <a:cs typeface="Arial"/>
              </a:rPr>
              <a:t> </a:t>
            </a:r>
            <a:r>
              <a:rPr sz="2000" dirty="0">
                <a:latin typeface="Arial"/>
                <a:cs typeface="Arial"/>
              </a:rPr>
              <a:t>goals.</a:t>
            </a:r>
            <a:endParaRPr sz="2000">
              <a:latin typeface="Arial"/>
              <a:cs typeface="Arial"/>
            </a:endParaRPr>
          </a:p>
          <a:p>
            <a:pPr>
              <a:lnSpc>
                <a:spcPct val="100000"/>
              </a:lnSpc>
            </a:pPr>
            <a:endParaRPr sz="2200">
              <a:latin typeface="Arial"/>
              <a:cs typeface="Arial"/>
            </a:endParaRPr>
          </a:p>
          <a:p>
            <a:pPr>
              <a:lnSpc>
                <a:spcPct val="100000"/>
              </a:lnSpc>
              <a:spcBef>
                <a:spcPts val="55"/>
              </a:spcBef>
            </a:pPr>
            <a:endParaRPr sz="2000">
              <a:latin typeface="Arial"/>
              <a:cs typeface="Arial"/>
            </a:endParaRPr>
          </a:p>
          <a:p>
            <a:pPr marL="12700">
              <a:lnSpc>
                <a:spcPct val="100000"/>
              </a:lnSpc>
            </a:pPr>
            <a:r>
              <a:rPr sz="2000" b="1" dirty="0">
                <a:latin typeface="Arial"/>
                <a:cs typeface="Arial"/>
              </a:rPr>
              <a:t>All managers are</a:t>
            </a:r>
            <a:r>
              <a:rPr sz="2000" b="1" spc="-60" dirty="0">
                <a:latin typeface="Arial"/>
                <a:cs typeface="Arial"/>
              </a:rPr>
              <a:t> </a:t>
            </a:r>
            <a:r>
              <a:rPr sz="2000" b="1" dirty="0">
                <a:latin typeface="Arial"/>
                <a:cs typeface="Arial"/>
              </a:rPr>
              <a:t>leaders?</a:t>
            </a:r>
            <a:endParaRPr sz="2000">
              <a:latin typeface="Arial"/>
              <a:cs typeface="Arial"/>
            </a:endParaRPr>
          </a:p>
          <a:p>
            <a:pPr marL="241300" marR="269240" indent="-229235">
              <a:lnSpc>
                <a:spcPct val="110000"/>
              </a:lnSpc>
              <a:spcBef>
                <a:spcPts val="994"/>
              </a:spcBef>
              <a:buChar char="•"/>
              <a:tabLst>
                <a:tab pos="241300" algn="l"/>
                <a:tab pos="241935" algn="l"/>
              </a:tabLst>
            </a:pPr>
            <a:r>
              <a:rPr sz="2000" spc="-45" dirty="0">
                <a:latin typeface="Arial"/>
                <a:cs typeface="Arial"/>
              </a:rPr>
              <a:t>Yes, </a:t>
            </a:r>
            <a:r>
              <a:rPr sz="2000" dirty="0">
                <a:latin typeface="Arial"/>
                <a:cs typeface="Arial"/>
              </a:rPr>
              <a:t>because leading is one of the  four management functions.</a:t>
            </a:r>
            <a:r>
              <a:rPr sz="2000" spc="-145" dirty="0">
                <a:latin typeface="Arial"/>
                <a:cs typeface="Arial"/>
              </a:rPr>
              <a:t> </a:t>
            </a:r>
            <a:r>
              <a:rPr sz="2000" spc="-20" dirty="0">
                <a:latin typeface="Arial"/>
                <a:cs typeface="Arial"/>
              </a:rPr>
              <a:t>Ideally,  </a:t>
            </a:r>
            <a:r>
              <a:rPr sz="2000" dirty="0">
                <a:latin typeface="Arial"/>
                <a:cs typeface="Arial"/>
              </a:rPr>
              <a:t>all managers should be</a:t>
            </a:r>
            <a:r>
              <a:rPr sz="2000" spc="-80" dirty="0">
                <a:latin typeface="Arial"/>
                <a:cs typeface="Arial"/>
              </a:rPr>
              <a:t> </a:t>
            </a:r>
            <a:r>
              <a:rPr sz="2000" dirty="0">
                <a:latin typeface="Arial"/>
                <a:cs typeface="Arial"/>
              </a:rPr>
              <a:t>leaders.</a:t>
            </a:r>
            <a:endParaRPr sz="200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337" y="1"/>
            <a:ext cx="12137813" cy="6872605"/>
            <a:chOff x="47503" y="0"/>
            <a:chExt cx="9103360" cy="6872605"/>
          </a:xfrm>
        </p:grpSpPr>
        <p:sp>
          <p:nvSpPr>
            <p:cNvPr id="3" name="object 3"/>
            <p:cNvSpPr/>
            <p:nvPr/>
          </p:nvSpPr>
          <p:spPr>
            <a:xfrm>
              <a:off x="8463534" y="1500692"/>
              <a:ext cx="680720" cy="4130675"/>
            </a:xfrm>
            <a:custGeom>
              <a:avLst/>
              <a:gdLst/>
              <a:ahLst/>
              <a:cxnLst/>
              <a:rect l="l" t="t" r="r" b="b"/>
              <a:pathLst>
                <a:path w="680720" h="4130675">
                  <a:moveTo>
                    <a:pt x="3937" y="2938211"/>
                  </a:moveTo>
                  <a:lnTo>
                    <a:pt x="680466" y="2543174"/>
                  </a:lnTo>
                </a:path>
                <a:path w="680720" h="4130675">
                  <a:moveTo>
                    <a:pt x="680466" y="4130306"/>
                  </a:moveTo>
                  <a:lnTo>
                    <a:pt x="0" y="3737422"/>
                  </a:lnTo>
                  <a:lnTo>
                    <a:pt x="3937" y="2938211"/>
                  </a:lnTo>
                </a:path>
                <a:path w="680720" h="4130675">
                  <a:moveTo>
                    <a:pt x="3937" y="395036"/>
                  </a:moveTo>
                  <a:lnTo>
                    <a:pt x="680466" y="0"/>
                  </a:lnTo>
                </a:path>
                <a:path w="680720" h="4130675">
                  <a:moveTo>
                    <a:pt x="680466" y="1587155"/>
                  </a:moveTo>
                  <a:lnTo>
                    <a:pt x="0" y="1194247"/>
                  </a:lnTo>
                  <a:lnTo>
                    <a:pt x="3937" y="395036"/>
                  </a:lnTo>
                </a:path>
              </a:pathLst>
            </a:custGeom>
            <a:ln w="12700">
              <a:solidFill>
                <a:srgbClr val="FFFFFF"/>
              </a:solidFill>
            </a:ln>
          </p:spPr>
          <p:txBody>
            <a:bodyPr wrap="square" lIns="0" tIns="0" rIns="0" bIns="0" rtlCol="0"/>
            <a:lstStyle/>
            <a:p>
              <a:endParaRPr/>
            </a:p>
          </p:txBody>
        </p:sp>
        <p:sp>
          <p:nvSpPr>
            <p:cNvPr id="4" name="object 4"/>
            <p:cNvSpPr/>
            <p:nvPr/>
          </p:nvSpPr>
          <p:spPr>
            <a:xfrm>
              <a:off x="457200" y="333488"/>
              <a:ext cx="8229600" cy="6186170"/>
            </a:xfrm>
            <a:custGeom>
              <a:avLst/>
              <a:gdLst/>
              <a:ahLst/>
              <a:cxnLst/>
              <a:rect l="l" t="t" r="r" b="b"/>
              <a:pathLst>
                <a:path w="8229600" h="6186170">
                  <a:moveTo>
                    <a:pt x="8229600" y="0"/>
                  </a:moveTo>
                  <a:lnTo>
                    <a:pt x="0" y="0"/>
                  </a:lnTo>
                  <a:lnTo>
                    <a:pt x="0" y="344182"/>
                  </a:lnTo>
                  <a:lnTo>
                    <a:pt x="0" y="6185649"/>
                  </a:lnTo>
                  <a:lnTo>
                    <a:pt x="8229600" y="6185649"/>
                  </a:lnTo>
                  <a:lnTo>
                    <a:pt x="8229600" y="344182"/>
                  </a:lnTo>
                  <a:lnTo>
                    <a:pt x="8229600" y="0"/>
                  </a:lnTo>
                  <a:close/>
                </a:path>
              </a:pathLst>
            </a:custGeom>
            <a:solidFill>
              <a:srgbClr val="FFFFFF"/>
            </a:solidFill>
          </p:spPr>
          <p:txBody>
            <a:bodyPr wrap="square" lIns="0" tIns="0" rIns="0" bIns="0" rtlCol="0"/>
            <a:lstStyle/>
            <a:p>
              <a:endParaRPr/>
            </a:p>
          </p:txBody>
        </p:sp>
        <p:sp>
          <p:nvSpPr>
            <p:cNvPr id="5" name="object 5"/>
            <p:cNvSpPr/>
            <p:nvPr/>
          </p:nvSpPr>
          <p:spPr>
            <a:xfrm>
              <a:off x="457200" y="333476"/>
              <a:ext cx="8229600" cy="6186170"/>
            </a:xfrm>
            <a:custGeom>
              <a:avLst/>
              <a:gdLst/>
              <a:ahLst/>
              <a:cxnLst/>
              <a:rect l="l" t="t" r="r" b="b"/>
              <a:pathLst>
                <a:path w="8229600" h="6186170">
                  <a:moveTo>
                    <a:pt x="0" y="6185661"/>
                  </a:moveTo>
                  <a:lnTo>
                    <a:pt x="8229600" y="6185661"/>
                  </a:lnTo>
                  <a:lnTo>
                    <a:pt x="8229600" y="0"/>
                  </a:lnTo>
                  <a:lnTo>
                    <a:pt x="0" y="0"/>
                  </a:lnTo>
                  <a:lnTo>
                    <a:pt x="0" y="6185661"/>
                  </a:lnTo>
                  <a:close/>
                </a:path>
              </a:pathLst>
            </a:custGeom>
            <a:ln w="12700">
              <a:solidFill>
                <a:srgbClr val="0F3053"/>
              </a:solidFill>
            </a:ln>
          </p:spPr>
          <p:txBody>
            <a:bodyPr wrap="square" lIns="0" tIns="0" rIns="0" bIns="0" rtlCol="0"/>
            <a:lstStyle/>
            <a:p>
              <a:endParaRPr/>
            </a:p>
          </p:txBody>
        </p:sp>
        <p:sp>
          <p:nvSpPr>
            <p:cNvPr id="6" name="object 6"/>
            <p:cNvSpPr/>
            <p:nvPr/>
          </p:nvSpPr>
          <p:spPr>
            <a:xfrm>
              <a:off x="4561205" y="0"/>
              <a:ext cx="3679190" cy="678180"/>
            </a:xfrm>
            <a:custGeom>
              <a:avLst/>
              <a:gdLst/>
              <a:ahLst/>
              <a:cxnLst/>
              <a:rect l="l" t="t" r="r" b="b"/>
              <a:pathLst>
                <a:path w="3679190" h="678180">
                  <a:moveTo>
                    <a:pt x="0" y="677672"/>
                  </a:moveTo>
                  <a:lnTo>
                    <a:pt x="3679062" y="677672"/>
                  </a:lnTo>
                  <a:lnTo>
                    <a:pt x="3679062" y="0"/>
                  </a:lnTo>
                  <a:lnTo>
                    <a:pt x="0" y="0"/>
                  </a:lnTo>
                  <a:lnTo>
                    <a:pt x="0" y="677672"/>
                  </a:lnTo>
                  <a:close/>
                </a:path>
              </a:pathLst>
            </a:custGeom>
            <a:solidFill>
              <a:srgbClr val="F5F5F5"/>
            </a:solidFill>
          </p:spPr>
          <p:txBody>
            <a:bodyPr wrap="square" lIns="0" tIns="0" rIns="0" bIns="0" rtlCol="0"/>
            <a:lstStyle/>
            <a:p>
              <a:endParaRPr/>
            </a:p>
          </p:txBody>
        </p:sp>
        <p:sp>
          <p:nvSpPr>
            <p:cNvPr id="7" name="object 7"/>
            <p:cNvSpPr/>
            <p:nvPr/>
          </p:nvSpPr>
          <p:spPr>
            <a:xfrm>
              <a:off x="4561205" y="0"/>
              <a:ext cx="3679190" cy="678180"/>
            </a:xfrm>
            <a:custGeom>
              <a:avLst/>
              <a:gdLst/>
              <a:ahLst/>
              <a:cxnLst/>
              <a:rect l="l" t="t" r="r" b="b"/>
              <a:pathLst>
                <a:path w="3679190" h="678180">
                  <a:moveTo>
                    <a:pt x="0" y="677672"/>
                  </a:moveTo>
                  <a:lnTo>
                    <a:pt x="3679062" y="677672"/>
                  </a:lnTo>
                  <a:lnTo>
                    <a:pt x="3679062" y="0"/>
                  </a:lnTo>
                </a:path>
                <a:path w="3679190" h="678180">
                  <a:moveTo>
                    <a:pt x="0" y="0"/>
                  </a:moveTo>
                  <a:lnTo>
                    <a:pt x="0" y="677672"/>
                  </a:lnTo>
                </a:path>
              </a:pathLst>
            </a:custGeom>
            <a:ln w="15875">
              <a:solidFill>
                <a:srgbClr val="004A7E"/>
              </a:solidFill>
            </a:ln>
          </p:spPr>
          <p:txBody>
            <a:bodyPr wrap="square" lIns="0" tIns="0" rIns="0" bIns="0" rtlCol="0"/>
            <a:lstStyle/>
            <a:p>
              <a:endParaRPr/>
            </a:p>
          </p:txBody>
        </p:sp>
        <p:sp>
          <p:nvSpPr>
            <p:cNvPr id="8" name="object 8"/>
            <p:cNvSpPr/>
            <p:nvPr/>
          </p:nvSpPr>
          <p:spPr>
            <a:xfrm>
              <a:off x="4649088" y="0"/>
              <a:ext cx="3505200" cy="602615"/>
            </a:xfrm>
            <a:custGeom>
              <a:avLst/>
              <a:gdLst/>
              <a:ahLst/>
              <a:cxnLst/>
              <a:rect l="l" t="t" r="r" b="b"/>
              <a:pathLst>
                <a:path w="3505200" h="602615">
                  <a:moveTo>
                    <a:pt x="0" y="602488"/>
                  </a:moveTo>
                  <a:lnTo>
                    <a:pt x="3505199" y="602488"/>
                  </a:lnTo>
                  <a:lnTo>
                    <a:pt x="3505199" y="0"/>
                  </a:lnTo>
                  <a:lnTo>
                    <a:pt x="0" y="0"/>
                  </a:lnTo>
                  <a:lnTo>
                    <a:pt x="0" y="602488"/>
                  </a:lnTo>
                  <a:close/>
                </a:path>
              </a:pathLst>
            </a:custGeom>
            <a:solidFill>
              <a:srgbClr val="F0AF15"/>
            </a:solidFill>
          </p:spPr>
          <p:txBody>
            <a:bodyPr wrap="square" lIns="0" tIns="0" rIns="0" bIns="0" rtlCol="0"/>
            <a:lstStyle/>
            <a:p>
              <a:endParaRPr/>
            </a:p>
          </p:txBody>
        </p:sp>
      </p:grpSp>
      <p:sp>
        <p:nvSpPr>
          <p:cNvPr id="9" name="object 9"/>
          <p:cNvSpPr txBox="1">
            <a:spLocks noGrp="1"/>
          </p:cNvSpPr>
          <p:nvPr>
            <p:ph type="title"/>
          </p:nvPr>
        </p:nvSpPr>
        <p:spPr>
          <a:xfrm>
            <a:off x="1496500" y="1492377"/>
            <a:ext cx="7470987" cy="635000"/>
          </a:xfrm>
          <a:prstGeom prst="rect">
            <a:avLst/>
          </a:prstGeom>
        </p:spPr>
        <p:txBody>
          <a:bodyPr vert="horz" wrap="square" lIns="0" tIns="12065" rIns="0" bIns="0" rtlCol="0">
            <a:spAutoFit/>
          </a:bodyPr>
          <a:lstStyle/>
          <a:p>
            <a:pPr marL="12700">
              <a:lnSpc>
                <a:spcPct val="100000"/>
              </a:lnSpc>
              <a:spcBef>
                <a:spcPts val="95"/>
              </a:spcBef>
            </a:pPr>
            <a:r>
              <a:rPr sz="4000" spc="-10" dirty="0"/>
              <a:t>Scenarios:</a:t>
            </a:r>
            <a:r>
              <a:rPr sz="4000" dirty="0"/>
              <a:t> </a:t>
            </a:r>
            <a:r>
              <a:rPr sz="4000" spc="-10" dirty="0"/>
              <a:t>Democratic</a:t>
            </a:r>
            <a:endParaRPr sz="4000"/>
          </a:p>
        </p:txBody>
      </p:sp>
      <p:sp>
        <p:nvSpPr>
          <p:cNvPr id="10" name="object 10"/>
          <p:cNvSpPr txBox="1"/>
          <p:nvPr/>
        </p:nvSpPr>
        <p:spPr>
          <a:xfrm>
            <a:off x="1587941" y="2314447"/>
            <a:ext cx="5211233" cy="2043765"/>
          </a:xfrm>
          <a:prstGeom prst="rect">
            <a:avLst/>
          </a:prstGeom>
        </p:spPr>
        <p:txBody>
          <a:bodyPr vert="horz" wrap="square" lIns="0" tIns="48895" rIns="0" bIns="0" rtlCol="0">
            <a:spAutoFit/>
          </a:bodyPr>
          <a:lstStyle/>
          <a:p>
            <a:pPr marL="287020" marR="5080" indent="-274955">
              <a:lnSpc>
                <a:spcPct val="90000"/>
              </a:lnSpc>
              <a:spcBef>
                <a:spcPts val="385"/>
              </a:spcBef>
            </a:pPr>
            <a:r>
              <a:rPr sz="1800" spc="365" dirty="0">
                <a:solidFill>
                  <a:srgbClr val="FF7E00"/>
                </a:solidFill>
                <a:latin typeface="Arial"/>
                <a:cs typeface="Arial"/>
              </a:rPr>
              <a:t> </a:t>
            </a:r>
            <a:r>
              <a:rPr sz="2400" spc="-5" dirty="0">
                <a:solidFill>
                  <a:srgbClr val="00BEC3"/>
                </a:solidFill>
                <a:latin typeface="Gothic Uralic"/>
                <a:cs typeface="Gothic Uralic"/>
              </a:rPr>
              <a:t>A democratic leader  would </a:t>
            </a:r>
            <a:r>
              <a:rPr sz="2400" dirty="0">
                <a:solidFill>
                  <a:srgbClr val="00BEC3"/>
                </a:solidFill>
                <a:latin typeface="Gothic Uralic"/>
                <a:cs typeface="Gothic Uralic"/>
              </a:rPr>
              <a:t>discuss with </a:t>
            </a:r>
            <a:r>
              <a:rPr sz="2400" spc="-5" dirty="0">
                <a:solidFill>
                  <a:srgbClr val="00BEC3"/>
                </a:solidFill>
                <a:latin typeface="Gothic Uralic"/>
                <a:cs typeface="Gothic Uralic"/>
              </a:rPr>
              <a:t>the  </a:t>
            </a:r>
            <a:r>
              <a:rPr sz="2400" dirty="0">
                <a:solidFill>
                  <a:srgbClr val="00BEC3"/>
                </a:solidFill>
                <a:latin typeface="Gothic Uralic"/>
                <a:cs typeface="Gothic Uralic"/>
              </a:rPr>
              <a:t>group </a:t>
            </a:r>
            <a:r>
              <a:rPr sz="2400" spc="-5" dirty="0">
                <a:solidFill>
                  <a:srgbClr val="00BEC3"/>
                </a:solidFill>
                <a:latin typeface="Gothic Uralic"/>
                <a:cs typeface="Gothic Uralic"/>
              </a:rPr>
              <a:t>members, goals  </a:t>
            </a:r>
            <a:r>
              <a:rPr sz="2400" dirty="0">
                <a:solidFill>
                  <a:srgbClr val="00BEC3"/>
                </a:solidFill>
                <a:latin typeface="Gothic Uralic"/>
                <a:cs typeface="Gothic Uralic"/>
              </a:rPr>
              <a:t>that </a:t>
            </a:r>
            <a:r>
              <a:rPr sz="2400" spc="-5" dirty="0">
                <a:solidFill>
                  <a:srgbClr val="00BEC3"/>
                </a:solidFill>
                <a:latin typeface="Gothic Uralic"/>
                <a:cs typeface="Gothic Uralic"/>
              </a:rPr>
              <a:t>would be  </a:t>
            </a:r>
            <a:r>
              <a:rPr sz="2400" dirty="0">
                <a:solidFill>
                  <a:srgbClr val="00BEC3"/>
                </a:solidFill>
                <a:latin typeface="Gothic Uralic"/>
                <a:cs typeface="Gothic Uralic"/>
              </a:rPr>
              <a:t>obtainable. </a:t>
            </a:r>
            <a:r>
              <a:rPr sz="2400" spc="-5" dirty="0">
                <a:solidFill>
                  <a:srgbClr val="00BEC3"/>
                </a:solidFill>
                <a:latin typeface="Gothic Uralic"/>
                <a:cs typeface="Gothic Uralic"/>
              </a:rPr>
              <a:t>An</a:t>
            </a:r>
            <a:r>
              <a:rPr sz="2400" spc="-130" dirty="0">
                <a:solidFill>
                  <a:srgbClr val="00BEC3"/>
                </a:solidFill>
                <a:latin typeface="Gothic Uralic"/>
                <a:cs typeface="Gothic Uralic"/>
              </a:rPr>
              <a:t> </a:t>
            </a:r>
            <a:r>
              <a:rPr sz="2400" dirty="0">
                <a:solidFill>
                  <a:srgbClr val="00BEC3"/>
                </a:solidFill>
                <a:latin typeface="Gothic Uralic"/>
                <a:cs typeface="Gothic Uralic"/>
              </a:rPr>
              <a:t>example  </a:t>
            </a:r>
            <a:r>
              <a:rPr sz="2400" spc="-5" dirty="0">
                <a:solidFill>
                  <a:srgbClr val="00BEC3"/>
                </a:solidFill>
                <a:latin typeface="Gothic Uralic"/>
                <a:cs typeface="Gothic Uralic"/>
              </a:rPr>
              <a:t>of </a:t>
            </a:r>
            <a:r>
              <a:rPr sz="2400" dirty="0">
                <a:solidFill>
                  <a:srgbClr val="00BEC3"/>
                </a:solidFill>
                <a:latin typeface="Gothic Uralic"/>
                <a:cs typeface="Gothic Uralic"/>
              </a:rPr>
              <a:t>these </a:t>
            </a:r>
            <a:r>
              <a:rPr sz="2400" spc="-5" dirty="0">
                <a:solidFill>
                  <a:srgbClr val="00BEC3"/>
                </a:solidFill>
                <a:latin typeface="Gothic Uralic"/>
                <a:cs typeface="Gothic Uralic"/>
              </a:rPr>
              <a:t>are </a:t>
            </a:r>
            <a:r>
              <a:rPr sz="2400" dirty="0">
                <a:solidFill>
                  <a:srgbClr val="00BEC3"/>
                </a:solidFill>
                <a:latin typeface="Gothic Uralic"/>
                <a:cs typeface="Gothic Uralic"/>
              </a:rPr>
              <a:t>the </a:t>
            </a:r>
            <a:r>
              <a:rPr sz="2400" spc="-10" dirty="0">
                <a:solidFill>
                  <a:srgbClr val="00BEC3"/>
                </a:solidFill>
                <a:latin typeface="Gothic Uralic"/>
                <a:cs typeface="Gothic Uralic"/>
              </a:rPr>
              <a:t>SMART  </a:t>
            </a:r>
            <a:r>
              <a:rPr sz="2400" dirty="0">
                <a:solidFill>
                  <a:srgbClr val="00BEC3"/>
                </a:solidFill>
                <a:latin typeface="Gothic Uralic"/>
                <a:cs typeface="Gothic Uralic"/>
              </a:rPr>
              <a:t>goals - specific,  measurable,  </a:t>
            </a:r>
            <a:r>
              <a:rPr sz="2400" spc="-5" dirty="0">
                <a:solidFill>
                  <a:srgbClr val="00BEC3"/>
                </a:solidFill>
                <a:latin typeface="Gothic Uralic"/>
                <a:cs typeface="Gothic Uralic"/>
              </a:rPr>
              <a:t>achievable, </a:t>
            </a:r>
            <a:r>
              <a:rPr sz="2400" dirty="0">
                <a:solidFill>
                  <a:srgbClr val="00BEC3"/>
                </a:solidFill>
                <a:latin typeface="Gothic Uralic"/>
                <a:cs typeface="Gothic Uralic"/>
              </a:rPr>
              <a:t>relevant  </a:t>
            </a:r>
            <a:r>
              <a:rPr sz="2400" spc="-5" dirty="0">
                <a:solidFill>
                  <a:srgbClr val="00BEC3"/>
                </a:solidFill>
                <a:latin typeface="Gothic Uralic"/>
                <a:cs typeface="Gothic Uralic"/>
              </a:rPr>
              <a:t>and</a:t>
            </a:r>
            <a:r>
              <a:rPr sz="2400" spc="-15" dirty="0">
                <a:solidFill>
                  <a:srgbClr val="00BEC3"/>
                </a:solidFill>
                <a:latin typeface="Gothic Uralic"/>
                <a:cs typeface="Gothic Uralic"/>
              </a:rPr>
              <a:t> </a:t>
            </a:r>
            <a:r>
              <a:rPr sz="2400" dirty="0">
                <a:solidFill>
                  <a:srgbClr val="00BEC3"/>
                </a:solidFill>
                <a:latin typeface="Gothic Uralic"/>
                <a:cs typeface="Gothic Uralic"/>
              </a:rPr>
              <a:t>timely.</a:t>
            </a:r>
            <a:endParaRPr sz="2400">
              <a:latin typeface="Gothic Uralic"/>
              <a:cs typeface="Gothic Uralic"/>
            </a:endParaRPr>
          </a:p>
        </p:txBody>
      </p:sp>
      <p:sp>
        <p:nvSpPr>
          <p:cNvPr id="11" name="object 11"/>
          <p:cNvSpPr/>
          <p:nvPr/>
        </p:nvSpPr>
        <p:spPr>
          <a:xfrm>
            <a:off x="6918113" y="3282251"/>
            <a:ext cx="3839463" cy="28795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337" y="1"/>
            <a:ext cx="12137813" cy="6872605"/>
            <a:chOff x="47503" y="0"/>
            <a:chExt cx="9103360" cy="6872605"/>
          </a:xfrm>
        </p:grpSpPr>
        <p:sp>
          <p:nvSpPr>
            <p:cNvPr id="3" name="object 3"/>
            <p:cNvSpPr/>
            <p:nvPr/>
          </p:nvSpPr>
          <p:spPr>
            <a:xfrm>
              <a:off x="8463534" y="1500692"/>
              <a:ext cx="680720" cy="4130675"/>
            </a:xfrm>
            <a:custGeom>
              <a:avLst/>
              <a:gdLst/>
              <a:ahLst/>
              <a:cxnLst/>
              <a:rect l="l" t="t" r="r" b="b"/>
              <a:pathLst>
                <a:path w="680720" h="4130675">
                  <a:moveTo>
                    <a:pt x="3937" y="2938211"/>
                  </a:moveTo>
                  <a:lnTo>
                    <a:pt x="680466" y="2543174"/>
                  </a:lnTo>
                </a:path>
                <a:path w="680720" h="4130675">
                  <a:moveTo>
                    <a:pt x="680466" y="4130306"/>
                  </a:moveTo>
                  <a:lnTo>
                    <a:pt x="0" y="3737422"/>
                  </a:lnTo>
                  <a:lnTo>
                    <a:pt x="3937" y="2938211"/>
                  </a:lnTo>
                </a:path>
                <a:path w="680720" h="4130675">
                  <a:moveTo>
                    <a:pt x="3937" y="395036"/>
                  </a:moveTo>
                  <a:lnTo>
                    <a:pt x="680466" y="0"/>
                  </a:lnTo>
                </a:path>
                <a:path w="680720" h="4130675">
                  <a:moveTo>
                    <a:pt x="680466" y="1587155"/>
                  </a:moveTo>
                  <a:lnTo>
                    <a:pt x="0" y="1194247"/>
                  </a:lnTo>
                  <a:lnTo>
                    <a:pt x="3937" y="395036"/>
                  </a:lnTo>
                </a:path>
              </a:pathLst>
            </a:custGeom>
            <a:ln w="12700">
              <a:solidFill>
                <a:srgbClr val="FFFFFF"/>
              </a:solidFill>
            </a:ln>
          </p:spPr>
          <p:txBody>
            <a:bodyPr wrap="square" lIns="0" tIns="0" rIns="0" bIns="0" rtlCol="0"/>
            <a:lstStyle/>
            <a:p>
              <a:endParaRPr/>
            </a:p>
          </p:txBody>
        </p:sp>
        <p:sp>
          <p:nvSpPr>
            <p:cNvPr id="4" name="object 4"/>
            <p:cNvSpPr/>
            <p:nvPr/>
          </p:nvSpPr>
          <p:spPr>
            <a:xfrm>
              <a:off x="457200" y="333488"/>
              <a:ext cx="8229600" cy="6186170"/>
            </a:xfrm>
            <a:custGeom>
              <a:avLst/>
              <a:gdLst/>
              <a:ahLst/>
              <a:cxnLst/>
              <a:rect l="l" t="t" r="r" b="b"/>
              <a:pathLst>
                <a:path w="8229600" h="6186170">
                  <a:moveTo>
                    <a:pt x="8229600" y="0"/>
                  </a:moveTo>
                  <a:lnTo>
                    <a:pt x="0" y="0"/>
                  </a:lnTo>
                  <a:lnTo>
                    <a:pt x="0" y="344182"/>
                  </a:lnTo>
                  <a:lnTo>
                    <a:pt x="0" y="6185649"/>
                  </a:lnTo>
                  <a:lnTo>
                    <a:pt x="8229600" y="6185649"/>
                  </a:lnTo>
                  <a:lnTo>
                    <a:pt x="8229600" y="344182"/>
                  </a:lnTo>
                  <a:lnTo>
                    <a:pt x="8229600" y="0"/>
                  </a:lnTo>
                  <a:close/>
                </a:path>
              </a:pathLst>
            </a:custGeom>
            <a:solidFill>
              <a:srgbClr val="FFFFFF"/>
            </a:solidFill>
          </p:spPr>
          <p:txBody>
            <a:bodyPr wrap="square" lIns="0" tIns="0" rIns="0" bIns="0" rtlCol="0"/>
            <a:lstStyle/>
            <a:p>
              <a:endParaRPr/>
            </a:p>
          </p:txBody>
        </p:sp>
        <p:sp>
          <p:nvSpPr>
            <p:cNvPr id="5" name="object 5"/>
            <p:cNvSpPr/>
            <p:nvPr/>
          </p:nvSpPr>
          <p:spPr>
            <a:xfrm>
              <a:off x="457200" y="333476"/>
              <a:ext cx="8229600" cy="6186170"/>
            </a:xfrm>
            <a:custGeom>
              <a:avLst/>
              <a:gdLst/>
              <a:ahLst/>
              <a:cxnLst/>
              <a:rect l="l" t="t" r="r" b="b"/>
              <a:pathLst>
                <a:path w="8229600" h="6186170">
                  <a:moveTo>
                    <a:pt x="0" y="6185661"/>
                  </a:moveTo>
                  <a:lnTo>
                    <a:pt x="8229600" y="6185661"/>
                  </a:lnTo>
                  <a:lnTo>
                    <a:pt x="8229600" y="0"/>
                  </a:lnTo>
                  <a:lnTo>
                    <a:pt x="0" y="0"/>
                  </a:lnTo>
                  <a:lnTo>
                    <a:pt x="0" y="6185661"/>
                  </a:lnTo>
                  <a:close/>
                </a:path>
              </a:pathLst>
            </a:custGeom>
            <a:ln w="12700">
              <a:solidFill>
                <a:srgbClr val="0F3053"/>
              </a:solidFill>
            </a:ln>
          </p:spPr>
          <p:txBody>
            <a:bodyPr wrap="square" lIns="0" tIns="0" rIns="0" bIns="0" rtlCol="0"/>
            <a:lstStyle/>
            <a:p>
              <a:endParaRPr/>
            </a:p>
          </p:txBody>
        </p:sp>
        <p:sp>
          <p:nvSpPr>
            <p:cNvPr id="6" name="object 6"/>
            <p:cNvSpPr/>
            <p:nvPr/>
          </p:nvSpPr>
          <p:spPr>
            <a:xfrm>
              <a:off x="4561205" y="0"/>
              <a:ext cx="3679190" cy="678180"/>
            </a:xfrm>
            <a:custGeom>
              <a:avLst/>
              <a:gdLst/>
              <a:ahLst/>
              <a:cxnLst/>
              <a:rect l="l" t="t" r="r" b="b"/>
              <a:pathLst>
                <a:path w="3679190" h="678180">
                  <a:moveTo>
                    <a:pt x="0" y="677672"/>
                  </a:moveTo>
                  <a:lnTo>
                    <a:pt x="3679062" y="677672"/>
                  </a:lnTo>
                  <a:lnTo>
                    <a:pt x="3679062" y="0"/>
                  </a:lnTo>
                  <a:lnTo>
                    <a:pt x="0" y="0"/>
                  </a:lnTo>
                  <a:lnTo>
                    <a:pt x="0" y="677672"/>
                  </a:lnTo>
                  <a:close/>
                </a:path>
              </a:pathLst>
            </a:custGeom>
            <a:solidFill>
              <a:srgbClr val="F5F5F5"/>
            </a:solidFill>
          </p:spPr>
          <p:txBody>
            <a:bodyPr wrap="square" lIns="0" tIns="0" rIns="0" bIns="0" rtlCol="0"/>
            <a:lstStyle/>
            <a:p>
              <a:endParaRPr/>
            </a:p>
          </p:txBody>
        </p:sp>
        <p:sp>
          <p:nvSpPr>
            <p:cNvPr id="7" name="object 7"/>
            <p:cNvSpPr/>
            <p:nvPr/>
          </p:nvSpPr>
          <p:spPr>
            <a:xfrm>
              <a:off x="4561205" y="0"/>
              <a:ext cx="3679190" cy="678180"/>
            </a:xfrm>
            <a:custGeom>
              <a:avLst/>
              <a:gdLst/>
              <a:ahLst/>
              <a:cxnLst/>
              <a:rect l="l" t="t" r="r" b="b"/>
              <a:pathLst>
                <a:path w="3679190" h="678180">
                  <a:moveTo>
                    <a:pt x="0" y="677672"/>
                  </a:moveTo>
                  <a:lnTo>
                    <a:pt x="3679062" y="677672"/>
                  </a:lnTo>
                  <a:lnTo>
                    <a:pt x="3679062" y="0"/>
                  </a:lnTo>
                </a:path>
                <a:path w="3679190" h="678180">
                  <a:moveTo>
                    <a:pt x="0" y="0"/>
                  </a:moveTo>
                  <a:lnTo>
                    <a:pt x="0" y="677672"/>
                  </a:lnTo>
                </a:path>
              </a:pathLst>
            </a:custGeom>
            <a:ln w="15875">
              <a:solidFill>
                <a:srgbClr val="004A7E"/>
              </a:solidFill>
            </a:ln>
          </p:spPr>
          <p:txBody>
            <a:bodyPr wrap="square" lIns="0" tIns="0" rIns="0" bIns="0" rtlCol="0"/>
            <a:lstStyle/>
            <a:p>
              <a:endParaRPr/>
            </a:p>
          </p:txBody>
        </p:sp>
        <p:sp>
          <p:nvSpPr>
            <p:cNvPr id="8" name="object 8"/>
            <p:cNvSpPr/>
            <p:nvPr/>
          </p:nvSpPr>
          <p:spPr>
            <a:xfrm>
              <a:off x="4649088" y="0"/>
              <a:ext cx="3505200" cy="602615"/>
            </a:xfrm>
            <a:custGeom>
              <a:avLst/>
              <a:gdLst/>
              <a:ahLst/>
              <a:cxnLst/>
              <a:rect l="l" t="t" r="r" b="b"/>
              <a:pathLst>
                <a:path w="3505200" h="602615">
                  <a:moveTo>
                    <a:pt x="0" y="602488"/>
                  </a:moveTo>
                  <a:lnTo>
                    <a:pt x="3505199" y="602488"/>
                  </a:lnTo>
                  <a:lnTo>
                    <a:pt x="3505199" y="0"/>
                  </a:lnTo>
                  <a:lnTo>
                    <a:pt x="0" y="0"/>
                  </a:lnTo>
                  <a:lnTo>
                    <a:pt x="0" y="602488"/>
                  </a:lnTo>
                  <a:close/>
                </a:path>
              </a:pathLst>
            </a:custGeom>
            <a:solidFill>
              <a:srgbClr val="F0AF15"/>
            </a:solidFill>
          </p:spPr>
          <p:txBody>
            <a:bodyPr wrap="square" lIns="0" tIns="0" rIns="0" bIns="0" rtlCol="0"/>
            <a:lstStyle/>
            <a:p>
              <a:endParaRPr/>
            </a:p>
          </p:txBody>
        </p:sp>
      </p:grpSp>
      <p:sp>
        <p:nvSpPr>
          <p:cNvPr id="9" name="object 9"/>
          <p:cNvSpPr txBox="1">
            <a:spLocks noGrp="1"/>
          </p:cNvSpPr>
          <p:nvPr>
            <p:ph type="title"/>
          </p:nvPr>
        </p:nvSpPr>
        <p:spPr>
          <a:xfrm>
            <a:off x="1496501" y="1492377"/>
            <a:ext cx="7385473" cy="635000"/>
          </a:xfrm>
          <a:prstGeom prst="rect">
            <a:avLst/>
          </a:prstGeom>
        </p:spPr>
        <p:txBody>
          <a:bodyPr vert="horz" wrap="square" lIns="0" tIns="12065" rIns="0" bIns="0" rtlCol="0">
            <a:spAutoFit/>
          </a:bodyPr>
          <a:lstStyle/>
          <a:p>
            <a:pPr marL="12700">
              <a:lnSpc>
                <a:spcPct val="100000"/>
              </a:lnSpc>
              <a:spcBef>
                <a:spcPts val="95"/>
              </a:spcBef>
            </a:pPr>
            <a:r>
              <a:rPr sz="4000" spc="-10" dirty="0"/>
              <a:t>Scenarios: </a:t>
            </a:r>
            <a:r>
              <a:rPr sz="4000" spc="-5" dirty="0"/>
              <a:t>Laissez-faire</a:t>
            </a:r>
            <a:endParaRPr sz="4000"/>
          </a:p>
        </p:txBody>
      </p:sp>
      <p:sp>
        <p:nvSpPr>
          <p:cNvPr id="10" name="object 10"/>
          <p:cNvSpPr txBox="1"/>
          <p:nvPr/>
        </p:nvSpPr>
        <p:spPr>
          <a:xfrm>
            <a:off x="1587940" y="2351023"/>
            <a:ext cx="4318847" cy="1859483"/>
          </a:xfrm>
          <a:prstGeom prst="rect">
            <a:avLst/>
          </a:prstGeom>
        </p:spPr>
        <p:txBody>
          <a:bodyPr vert="horz" wrap="square" lIns="0" tIns="12700" rIns="0" bIns="0" rtlCol="0">
            <a:spAutoFit/>
          </a:bodyPr>
          <a:lstStyle/>
          <a:p>
            <a:pPr marL="287020" marR="5080" indent="-274955">
              <a:lnSpc>
                <a:spcPct val="100000"/>
              </a:lnSpc>
              <a:spcBef>
                <a:spcPts val="100"/>
              </a:spcBef>
            </a:pPr>
            <a:r>
              <a:rPr sz="1800" spc="365" dirty="0">
                <a:solidFill>
                  <a:srgbClr val="FF7E00"/>
                </a:solidFill>
                <a:latin typeface="Arial"/>
                <a:cs typeface="Arial"/>
              </a:rPr>
              <a:t> </a:t>
            </a:r>
            <a:r>
              <a:rPr sz="2400" spc="-10" dirty="0">
                <a:solidFill>
                  <a:srgbClr val="00BEC3"/>
                </a:solidFill>
                <a:latin typeface="Gothic Uralic"/>
                <a:cs typeface="Gothic Uralic"/>
              </a:rPr>
              <a:t>Would </a:t>
            </a:r>
            <a:r>
              <a:rPr sz="2400" spc="-5" dirty="0">
                <a:solidFill>
                  <a:srgbClr val="00BEC3"/>
                </a:solidFill>
                <a:latin typeface="Gothic Uralic"/>
                <a:cs typeface="Gothic Uralic"/>
              </a:rPr>
              <a:t>not set </a:t>
            </a:r>
            <a:r>
              <a:rPr sz="2400" spc="-10" dirty="0">
                <a:solidFill>
                  <a:srgbClr val="00BEC3"/>
                </a:solidFill>
                <a:latin typeface="Gothic Uralic"/>
                <a:cs typeface="Gothic Uralic"/>
              </a:rPr>
              <a:t>long  </a:t>
            </a:r>
            <a:r>
              <a:rPr sz="2400" dirty="0">
                <a:solidFill>
                  <a:srgbClr val="00BEC3"/>
                </a:solidFill>
                <a:latin typeface="Gothic Uralic"/>
                <a:cs typeface="Gothic Uralic"/>
              </a:rPr>
              <a:t>term goals for the  group </a:t>
            </a:r>
            <a:r>
              <a:rPr sz="2400" spc="-5" dirty="0">
                <a:solidFill>
                  <a:srgbClr val="00BEC3"/>
                </a:solidFill>
                <a:latin typeface="Gothic Uralic"/>
                <a:cs typeface="Gothic Uralic"/>
              </a:rPr>
              <a:t>to achieve  and allow</a:t>
            </a:r>
            <a:r>
              <a:rPr sz="2400" spc="-105" dirty="0">
                <a:solidFill>
                  <a:srgbClr val="00BEC3"/>
                </a:solidFill>
                <a:latin typeface="Gothic Uralic"/>
                <a:cs typeface="Gothic Uralic"/>
              </a:rPr>
              <a:t> </a:t>
            </a:r>
            <a:r>
              <a:rPr sz="2400" dirty="0">
                <a:solidFill>
                  <a:srgbClr val="00BEC3"/>
                </a:solidFill>
                <a:latin typeface="Gothic Uralic"/>
                <a:cs typeface="Gothic Uralic"/>
              </a:rPr>
              <a:t>members  </a:t>
            </a:r>
            <a:r>
              <a:rPr sz="2400" spc="-5" dirty="0">
                <a:solidFill>
                  <a:srgbClr val="00BEC3"/>
                </a:solidFill>
                <a:latin typeface="Gothic Uralic"/>
                <a:cs typeface="Gothic Uralic"/>
              </a:rPr>
              <a:t>to work at </a:t>
            </a:r>
            <a:r>
              <a:rPr sz="2400" dirty="0">
                <a:solidFill>
                  <a:srgbClr val="00BEC3"/>
                </a:solidFill>
                <a:latin typeface="Gothic Uralic"/>
                <a:cs typeface="Gothic Uralic"/>
              </a:rPr>
              <a:t>their </a:t>
            </a:r>
            <a:r>
              <a:rPr sz="2400" spc="-5" dirty="0">
                <a:solidFill>
                  <a:srgbClr val="00BEC3"/>
                </a:solidFill>
                <a:latin typeface="Gothic Uralic"/>
                <a:cs typeface="Gothic Uralic"/>
              </a:rPr>
              <a:t>own  pace and  </a:t>
            </a:r>
            <a:r>
              <a:rPr sz="2400" dirty="0">
                <a:solidFill>
                  <a:srgbClr val="00BEC3"/>
                </a:solidFill>
                <a:latin typeface="Gothic Uralic"/>
                <a:cs typeface="Gothic Uralic"/>
              </a:rPr>
              <a:t>independently</a:t>
            </a:r>
            <a:endParaRPr sz="2400">
              <a:latin typeface="Gothic Uralic"/>
              <a:cs typeface="Gothic Uralic"/>
            </a:endParaRPr>
          </a:p>
        </p:txBody>
      </p:sp>
      <p:sp>
        <p:nvSpPr>
          <p:cNvPr id="11" name="object 11"/>
          <p:cNvSpPr/>
          <p:nvPr/>
        </p:nvSpPr>
        <p:spPr>
          <a:xfrm>
            <a:off x="6483604" y="2892170"/>
            <a:ext cx="4274141" cy="24447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45357" y="467055"/>
            <a:ext cx="5708015" cy="574675"/>
          </a:xfrm>
          <a:prstGeom prst="rect">
            <a:avLst/>
          </a:prstGeom>
        </p:spPr>
        <p:txBody>
          <a:bodyPr vert="horz" wrap="square" lIns="0" tIns="12700" rIns="0" bIns="0" rtlCol="0">
            <a:spAutoFit/>
          </a:bodyPr>
          <a:lstStyle/>
          <a:p>
            <a:pPr marL="12700">
              <a:lnSpc>
                <a:spcPct val="100000"/>
              </a:lnSpc>
              <a:spcBef>
                <a:spcPts val="100"/>
              </a:spcBef>
            </a:pPr>
            <a:r>
              <a:rPr sz="3600" spc="-10" dirty="0"/>
              <a:t>OVERVIEW </a:t>
            </a:r>
            <a:r>
              <a:rPr sz="3600" dirty="0"/>
              <a:t>OF</a:t>
            </a:r>
            <a:r>
              <a:rPr sz="3600" spc="-45" dirty="0"/>
              <a:t> </a:t>
            </a:r>
            <a:r>
              <a:rPr sz="3600" spc="-5" dirty="0"/>
              <a:t>THEORIES</a:t>
            </a:r>
            <a:endParaRPr sz="3600"/>
          </a:p>
        </p:txBody>
      </p:sp>
      <p:sp>
        <p:nvSpPr>
          <p:cNvPr id="3" name="object 3"/>
          <p:cNvSpPr txBox="1"/>
          <p:nvPr/>
        </p:nvSpPr>
        <p:spPr>
          <a:xfrm>
            <a:off x="504240" y="1622653"/>
            <a:ext cx="5840095" cy="4658360"/>
          </a:xfrm>
          <a:prstGeom prst="rect">
            <a:avLst/>
          </a:prstGeom>
        </p:spPr>
        <p:txBody>
          <a:bodyPr vert="horz" wrap="square" lIns="0" tIns="139065" rIns="0" bIns="0" rtlCol="0">
            <a:spAutoFit/>
          </a:bodyPr>
          <a:lstStyle/>
          <a:p>
            <a:pPr marL="12700">
              <a:lnSpc>
                <a:spcPct val="100000"/>
              </a:lnSpc>
              <a:spcBef>
                <a:spcPts val="1095"/>
              </a:spcBef>
            </a:pPr>
            <a:r>
              <a:rPr sz="1700" b="1" spc="-35" dirty="0">
                <a:latin typeface="Arial"/>
                <a:cs typeface="Arial"/>
              </a:rPr>
              <a:t>EARLY </a:t>
            </a:r>
            <a:r>
              <a:rPr sz="1700" b="1" dirty="0">
                <a:latin typeface="Arial"/>
                <a:cs typeface="Arial"/>
              </a:rPr>
              <a:t>LEADERSHIP</a:t>
            </a:r>
            <a:r>
              <a:rPr sz="1700" b="1" spc="-30" dirty="0">
                <a:latin typeface="Arial"/>
                <a:cs typeface="Arial"/>
              </a:rPr>
              <a:t> </a:t>
            </a:r>
            <a:r>
              <a:rPr sz="1700" b="1" dirty="0">
                <a:latin typeface="Arial"/>
                <a:cs typeface="Arial"/>
              </a:rPr>
              <a:t>THEORIES</a:t>
            </a:r>
            <a:endParaRPr sz="1700">
              <a:latin typeface="Arial"/>
              <a:cs typeface="Arial"/>
            </a:endParaRPr>
          </a:p>
          <a:p>
            <a:pPr marL="241300" indent="-229235">
              <a:lnSpc>
                <a:spcPct val="100000"/>
              </a:lnSpc>
              <a:spcBef>
                <a:spcPts val="1000"/>
              </a:spcBef>
              <a:buChar char="•"/>
              <a:tabLst>
                <a:tab pos="241300" algn="l"/>
                <a:tab pos="241935" algn="l"/>
              </a:tabLst>
            </a:pPr>
            <a:r>
              <a:rPr sz="1700" dirty="0">
                <a:latin typeface="Arial"/>
                <a:cs typeface="Arial"/>
              </a:rPr>
              <a:t>TRAIT</a:t>
            </a:r>
            <a:r>
              <a:rPr sz="1700" spc="-95" dirty="0">
                <a:latin typeface="Arial"/>
                <a:cs typeface="Arial"/>
              </a:rPr>
              <a:t> </a:t>
            </a:r>
            <a:r>
              <a:rPr sz="1700" spc="-5" dirty="0">
                <a:latin typeface="Arial"/>
                <a:cs typeface="Arial"/>
              </a:rPr>
              <a:t>THEORY</a:t>
            </a:r>
            <a:endParaRPr sz="1700">
              <a:latin typeface="Arial"/>
              <a:cs typeface="Arial"/>
            </a:endParaRPr>
          </a:p>
          <a:p>
            <a:pPr marL="241300" indent="-229235">
              <a:lnSpc>
                <a:spcPct val="100000"/>
              </a:lnSpc>
              <a:spcBef>
                <a:spcPts val="994"/>
              </a:spcBef>
              <a:buChar char="•"/>
              <a:tabLst>
                <a:tab pos="241300" algn="l"/>
                <a:tab pos="241935" algn="l"/>
              </a:tabLst>
            </a:pPr>
            <a:r>
              <a:rPr sz="1700" spc="-10" dirty="0">
                <a:latin typeface="Arial"/>
                <a:cs typeface="Arial"/>
              </a:rPr>
              <a:t>BEHAVIOURAL</a:t>
            </a:r>
            <a:r>
              <a:rPr sz="1700" spc="-130" dirty="0">
                <a:latin typeface="Arial"/>
                <a:cs typeface="Arial"/>
              </a:rPr>
              <a:t> </a:t>
            </a:r>
            <a:r>
              <a:rPr sz="1700" spc="-5" dirty="0">
                <a:latin typeface="Arial"/>
                <a:cs typeface="Arial"/>
              </a:rPr>
              <a:t>THEORY</a:t>
            </a:r>
            <a:endParaRPr sz="1700">
              <a:latin typeface="Arial"/>
              <a:cs typeface="Arial"/>
            </a:endParaRPr>
          </a:p>
          <a:p>
            <a:pPr marL="12700">
              <a:lnSpc>
                <a:spcPct val="100000"/>
              </a:lnSpc>
              <a:spcBef>
                <a:spcPts val="1010"/>
              </a:spcBef>
            </a:pPr>
            <a:r>
              <a:rPr sz="1700" b="1" dirty="0">
                <a:latin typeface="Arial"/>
                <a:cs typeface="Arial"/>
              </a:rPr>
              <a:t>CONTIGENCY</a:t>
            </a:r>
            <a:r>
              <a:rPr sz="1700" b="1" spc="-65" dirty="0">
                <a:latin typeface="Arial"/>
                <a:cs typeface="Arial"/>
              </a:rPr>
              <a:t> </a:t>
            </a:r>
            <a:r>
              <a:rPr sz="1700" b="1" dirty="0">
                <a:latin typeface="Arial"/>
                <a:cs typeface="Arial"/>
              </a:rPr>
              <a:t>THEORIES</a:t>
            </a:r>
            <a:endParaRPr sz="1700">
              <a:latin typeface="Arial"/>
              <a:cs typeface="Arial"/>
            </a:endParaRPr>
          </a:p>
          <a:p>
            <a:pPr marL="241300" indent="-229235">
              <a:lnSpc>
                <a:spcPct val="100000"/>
              </a:lnSpc>
              <a:spcBef>
                <a:spcPts val="994"/>
              </a:spcBef>
              <a:buChar char="•"/>
              <a:tabLst>
                <a:tab pos="241300" algn="l"/>
                <a:tab pos="241935" algn="l"/>
              </a:tabLst>
            </a:pPr>
            <a:r>
              <a:rPr sz="1700" dirty="0">
                <a:latin typeface="Arial"/>
                <a:cs typeface="Arial"/>
              </a:rPr>
              <a:t>FIEDLER</a:t>
            </a:r>
            <a:r>
              <a:rPr sz="1700" spc="-15" dirty="0">
                <a:latin typeface="Arial"/>
                <a:cs typeface="Arial"/>
              </a:rPr>
              <a:t> </a:t>
            </a:r>
            <a:r>
              <a:rPr sz="1700" dirty="0">
                <a:latin typeface="Arial"/>
                <a:cs typeface="Arial"/>
              </a:rPr>
              <a:t>MODEL</a:t>
            </a:r>
            <a:endParaRPr sz="1700">
              <a:latin typeface="Arial"/>
              <a:cs typeface="Arial"/>
            </a:endParaRPr>
          </a:p>
          <a:p>
            <a:pPr marL="241300" indent="-229235">
              <a:lnSpc>
                <a:spcPct val="100000"/>
              </a:lnSpc>
              <a:spcBef>
                <a:spcPts val="994"/>
              </a:spcBef>
              <a:buChar char="•"/>
              <a:tabLst>
                <a:tab pos="241300" algn="l"/>
                <a:tab pos="241935" algn="l"/>
              </a:tabLst>
            </a:pPr>
            <a:r>
              <a:rPr sz="1700" dirty="0">
                <a:latin typeface="Arial"/>
                <a:cs typeface="Arial"/>
              </a:rPr>
              <a:t>HERSEY AND BLANCHARD'S </a:t>
            </a:r>
            <a:r>
              <a:rPr sz="1700" spc="-10" dirty="0">
                <a:latin typeface="Arial"/>
                <a:cs typeface="Arial"/>
              </a:rPr>
              <a:t>SITUATIONAL</a:t>
            </a:r>
            <a:r>
              <a:rPr sz="1700" spc="-340" dirty="0">
                <a:latin typeface="Arial"/>
                <a:cs typeface="Arial"/>
              </a:rPr>
              <a:t> </a:t>
            </a:r>
            <a:r>
              <a:rPr sz="1700" spc="-5" dirty="0">
                <a:latin typeface="Arial"/>
                <a:cs typeface="Arial"/>
              </a:rPr>
              <a:t>THEORY</a:t>
            </a:r>
            <a:endParaRPr sz="1700">
              <a:latin typeface="Arial"/>
              <a:cs typeface="Arial"/>
            </a:endParaRPr>
          </a:p>
          <a:p>
            <a:pPr marL="241300" indent="-229235">
              <a:lnSpc>
                <a:spcPct val="100000"/>
              </a:lnSpc>
              <a:spcBef>
                <a:spcPts val="1010"/>
              </a:spcBef>
              <a:buChar char="•"/>
              <a:tabLst>
                <a:tab pos="241300" algn="l"/>
                <a:tab pos="241935" algn="l"/>
              </a:tabLst>
            </a:pPr>
            <a:r>
              <a:rPr sz="1700" dirty="0">
                <a:latin typeface="Arial"/>
                <a:cs typeface="Arial"/>
              </a:rPr>
              <a:t>LEADER </a:t>
            </a:r>
            <a:r>
              <a:rPr sz="1700" spc="-30" dirty="0">
                <a:latin typeface="Arial"/>
                <a:cs typeface="Arial"/>
              </a:rPr>
              <a:t>PARTICIPATION</a:t>
            </a:r>
            <a:r>
              <a:rPr sz="1700" spc="-70" dirty="0">
                <a:latin typeface="Arial"/>
                <a:cs typeface="Arial"/>
              </a:rPr>
              <a:t> </a:t>
            </a:r>
            <a:r>
              <a:rPr sz="1700" dirty="0">
                <a:latin typeface="Arial"/>
                <a:cs typeface="Arial"/>
              </a:rPr>
              <a:t>MODEL</a:t>
            </a:r>
            <a:endParaRPr sz="1700">
              <a:latin typeface="Arial"/>
              <a:cs typeface="Arial"/>
            </a:endParaRPr>
          </a:p>
          <a:p>
            <a:pPr marL="241300" indent="-229235">
              <a:lnSpc>
                <a:spcPct val="100000"/>
              </a:lnSpc>
              <a:spcBef>
                <a:spcPts val="994"/>
              </a:spcBef>
              <a:buChar char="•"/>
              <a:tabLst>
                <a:tab pos="241300" algn="l"/>
                <a:tab pos="241935" algn="l"/>
              </a:tabLst>
            </a:pPr>
            <a:r>
              <a:rPr sz="1700" spc="-55" dirty="0">
                <a:latin typeface="Arial"/>
                <a:cs typeface="Arial"/>
              </a:rPr>
              <a:t>PATH </a:t>
            </a:r>
            <a:r>
              <a:rPr sz="1700" spc="-5" dirty="0">
                <a:latin typeface="Arial"/>
                <a:cs typeface="Arial"/>
              </a:rPr>
              <a:t>GOAL</a:t>
            </a:r>
            <a:r>
              <a:rPr sz="1700" spc="-40" dirty="0">
                <a:latin typeface="Arial"/>
                <a:cs typeface="Arial"/>
              </a:rPr>
              <a:t> </a:t>
            </a:r>
            <a:r>
              <a:rPr sz="1700" dirty="0">
                <a:latin typeface="Arial"/>
                <a:cs typeface="Arial"/>
              </a:rPr>
              <a:t>MODEL</a:t>
            </a:r>
            <a:endParaRPr sz="1700">
              <a:latin typeface="Arial"/>
              <a:cs typeface="Arial"/>
            </a:endParaRPr>
          </a:p>
          <a:p>
            <a:pPr marL="12700">
              <a:lnSpc>
                <a:spcPct val="100000"/>
              </a:lnSpc>
              <a:spcBef>
                <a:spcPts val="994"/>
              </a:spcBef>
            </a:pPr>
            <a:r>
              <a:rPr sz="1700" b="1" spc="-5" dirty="0">
                <a:latin typeface="Arial"/>
                <a:cs typeface="Arial"/>
              </a:rPr>
              <a:t>CONTEMPORARY </a:t>
            </a:r>
            <a:r>
              <a:rPr sz="1700" b="1" dirty="0">
                <a:latin typeface="Arial"/>
                <a:cs typeface="Arial"/>
              </a:rPr>
              <a:t>VIEWS ON</a:t>
            </a:r>
            <a:r>
              <a:rPr sz="1700" b="1" spc="-55" dirty="0">
                <a:latin typeface="Arial"/>
                <a:cs typeface="Arial"/>
              </a:rPr>
              <a:t> </a:t>
            </a:r>
            <a:r>
              <a:rPr sz="1700" b="1" dirty="0">
                <a:latin typeface="Arial"/>
                <a:cs typeface="Arial"/>
              </a:rPr>
              <a:t>LEADERSHIP</a:t>
            </a:r>
            <a:endParaRPr sz="1700">
              <a:latin typeface="Arial"/>
              <a:cs typeface="Arial"/>
            </a:endParaRPr>
          </a:p>
          <a:p>
            <a:pPr marL="241300" indent="-229235">
              <a:lnSpc>
                <a:spcPct val="100000"/>
              </a:lnSpc>
              <a:spcBef>
                <a:spcPts val="1015"/>
              </a:spcBef>
              <a:buChar char="•"/>
              <a:tabLst>
                <a:tab pos="241300" algn="l"/>
                <a:tab pos="241935" algn="l"/>
              </a:tabLst>
            </a:pPr>
            <a:r>
              <a:rPr sz="1700" spc="-5" dirty="0">
                <a:latin typeface="Arial"/>
                <a:cs typeface="Arial"/>
              </a:rPr>
              <a:t>TRANSFORMATIONAL-TRANSACTIONAL</a:t>
            </a:r>
            <a:r>
              <a:rPr sz="1700" spc="-130" dirty="0">
                <a:latin typeface="Arial"/>
                <a:cs typeface="Arial"/>
              </a:rPr>
              <a:t> </a:t>
            </a:r>
            <a:r>
              <a:rPr sz="1700" dirty="0">
                <a:latin typeface="Arial"/>
                <a:cs typeface="Arial"/>
              </a:rPr>
              <a:t>LEADERSHIP</a:t>
            </a:r>
            <a:endParaRPr sz="1700">
              <a:latin typeface="Arial"/>
              <a:cs typeface="Arial"/>
            </a:endParaRPr>
          </a:p>
          <a:p>
            <a:pPr marL="241300" indent="-229235">
              <a:lnSpc>
                <a:spcPct val="100000"/>
              </a:lnSpc>
              <a:spcBef>
                <a:spcPts val="994"/>
              </a:spcBef>
              <a:buChar char="•"/>
              <a:tabLst>
                <a:tab pos="241300" algn="l"/>
                <a:tab pos="241935" algn="l"/>
              </a:tabLst>
            </a:pPr>
            <a:r>
              <a:rPr sz="1700" spc="-10" dirty="0">
                <a:latin typeface="Arial"/>
                <a:cs typeface="Arial"/>
              </a:rPr>
              <a:t>CHARISMATIC </a:t>
            </a:r>
            <a:r>
              <a:rPr sz="1700" spc="-5" dirty="0">
                <a:latin typeface="Arial"/>
                <a:cs typeface="Arial"/>
              </a:rPr>
              <a:t>–VISIONARY</a:t>
            </a:r>
            <a:r>
              <a:rPr sz="1700" spc="-60" dirty="0">
                <a:latin typeface="Arial"/>
                <a:cs typeface="Arial"/>
              </a:rPr>
              <a:t> </a:t>
            </a:r>
            <a:r>
              <a:rPr sz="1700" dirty="0">
                <a:latin typeface="Arial"/>
                <a:cs typeface="Arial"/>
              </a:rPr>
              <a:t>LEADERSHIP</a:t>
            </a:r>
            <a:endParaRPr sz="1700">
              <a:latin typeface="Arial"/>
              <a:cs typeface="Arial"/>
            </a:endParaRPr>
          </a:p>
          <a:p>
            <a:pPr marL="241300" indent="-229235">
              <a:lnSpc>
                <a:spcPct val="100000"/>
              </a:lnSpc>
              <a:spcBef>
                <a:spcPts val="994"/>
              </a:spcBef>
              <a:buChar char="•"/>
              <a:tabLst>
                <a:tab pos="241300" algn="l"/>
                <a:tab pos="241935" algn="l"/>
              </a:tabLst>
            </a:pPr>
            <a:r>
              <a:rPr sz="1700" spc="5" dirty="0">
                <a:latin typeface="Arial"/>
                <a:cs typeface="Arial"/>
              </a:rPr>
              <a:t>TEAM</a:t>
            </a:r>
            <a:r>
              <a:rPr sz="1700" spc="-40" dirty="0">
                <a:latin typeface="Arial"/>
                <a:cs typeface="Arial"/>
              </a:rPr>
              <a:t> </a:t>
            </a:r>
            <a:r>
              <a:rPr sz="1700" dirty="0">
                <a:latin typeface="Arial"/>
                <a:cs typeface="Arial"/>
              </a:rPr>
              <a:t>LEADERSHIP</a:t>
            </a:r>
            <a:endParaRPr sz="1700">
              <a:latin typeface="Arial"/>
              <a:cs typeface="Arial"/>
            </a:endParaRPr>
          </a:p>
        </p:txBody>
      </p:sp>
      <p:grpSp>
        <p:nvGrpSpPr>
          <p:cNvPr id="4" name="object 4"/>
          <p:cNvGrpSpPr/>
          <p:nvPr/>
        </p:nvGrpSpPr>
        <p:grpSpPr>
          <a:xfrm>
            <a:off x="7389876" y="1475232"/>
            <a:ext cx="4587240" cy="5382895"/>
            <a:chOff x="7389876" y="1475232"/>
            <a:chExt cx="4587240" cy="5382895"/>
          </a:xfrm>
        </p:grpSpPr>
        <p:sp>
          <p:nvSpPr>
            <p:cNvPr id="5" name="object 5"/>
            <p:cNvSpPr/>
            <p:nvPr/>
          </p:nvSpPr>
          <p:spPr>
            <a:xfrm>
              <a:off x="7389876" y="3191255"/>
              <a:ext cx="2720339" cy="175717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405116" y="1475232"/>
              <a:ext cx="2689860" cy="1727200"/>
            </a:xfrm>
            <a:custGeom>
              <a:avLst/>
              <a:gdLst/>
              <a:ahLst/>
              <a:cxnLst/>
              <a:rect l="l" t="t" r="r" b="b"/>
              <a:pathLst>
                <a:path w="2689859" h="1727200">
                  <a:moveTo>
                    <a:pt x="2541524" y="0"/>
                  </a:moveTo>
                  <a:lnTo>
                    <a:pt x="148335" y="0"/>
                  </a:lnTo>
                  <a:lnTo>
                    <a:pt x="101453" y="7563"/>
                  </a:lnTo>
                  <a:lnTo>
                    <a:pt x="60734" y="28622"/>
                  </a:lnTo>
                  <a:lnTo>
                    <a:pt x="28622" y="60734"/>
                  </a:lnTo>
                  <a:lnTo>
                    <a:pt x="7563" y="101453"/>
                  </a:lnTo>
                  <a:lnTo>
                    <a:pt x="0" y="148335"/>
                  </a:lnTo>
                  <a:lnTo>
                    <a:pt x="0" y="1578355"/>
                  </a:lnTo>
                  <a:lnTo>
                    <a:pt x="7563" y="1625238"/>
                  </a:lnTo>
                  <a:lnTo>
                    <a:pt x="28622" y="1665957"/>
                  </a:lnTo>
                  <a:lnTo>
                    <a:pt x="60734" y="1698069"/>
                  </a:lnTo>
                  <a:lnTo>
                    <a:pt x="101453" y="1719128"/>
                  </a:lnTo>
                  <a:lnTo>
                    <a:pt x="148335" y="1726691"/>
                  </a:lnTo>
                  <a:lnTo>
                    <a:pt x="2541524" y="1726691"/>
                  </a:lnTo>
                  <a:lnTo>
                    <a:pt x="2588406" y="1719128"/>
                  </a:lnTo>
                  <a:lnTo>
                    <a:pt x="2629125" y="1698069"/>
                  </a:lnTo>
                  <a:lnTo>
                    <a:pt x="2661237" y="1665957"/>
                  </a:lnTo>
                  <a:lnTo>
                    <a:pt x="2682296" y="1625238"/>
                  </a:lnTo>
                  <a:lnTo>
                    <a:pt x="2689859" y="1578355"/>
                  </a:lnTo>
                  <a:lnTo>
                    <a:pt x="2689859" y="148335"/>
                  </a:lnTo>
                  <a:lnTo>
                    <a:pt x="2682296" y="101453"/>
                  </a:lnTo>
                  <a:lnTo>
                    <a:pt x="2661237" y="60734"/>
                  </a:lnTo>
                  <a:lnTo>
                    <a:pt x="2629125" y="28622"/>
                  </a:lnTo>
                  <a:lnTo>
                    <a:pt x="2588406" y="7563"/>
                  </a:lnTo>
                  <a:lnTo>
                    <a:pt x="2541524" y="0"/>
                  </a:lnTo>
                  <a:close/>
                </a:path>
              </a:pathLst>
            </a:custGeom>
            <a:solidFill>
              <a:srgbClr val="ECECEC"/>
            </a:solidFill>
          </p:spPr>
          <p:txBody>
            <a:bodyPr wrap="square" lIns="0" tIns="0" rIns="0" bIns="0" rtlCol="0"/>
            <a:lstStyle/>
            <a:p>
              <a:endParaRPr/>
            </a:p>
          </p:txBody>
        </p:sp>
        <p:sp>
          <p:nvSpPr>
            <p:cNvPr id="7" name="object 7"/>
            <p:cNvSpPr/>
            <p:nvPr/>
          </p:nvSpPr>
          <p:spPr>
            <a:xfrm>
              <a:off x="7405116" y="1475232"/>
              <a:ext cx="2689859" cy="172669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803892" y="5335522"/>
              <a:ext cx="2173224" cy="1522476"/>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819132" y="3201924"/>
              <a:ext cx="2143125" cy="2144395"/>
            </a:xfrm>
            <a:custGeom>
              <a:avLst/>
              <a:gdLst/>
              <a:ahLst/>
              <a:cxnLst/>
              <a:rect l="l" t="t" r="r" b="b"/>
              <a:pathLst>
                <a:path w="2143125" h="2144395">
                  <a:moveTo>
                    <a:pt x="1958594" y="0"/>
                  </a:moveTo>
                  <a:lnTo>
                    <a:pt x="184150" y="0"/>
                  </a:lnTo>
                  <a:lnTo>
                    <a:pt x="135187" y="6576"/>
                  </a:lnTo>
                  <a:lnTo>
                    <a:pt x="91195" y="25136"/>
                  </a:lnTo>
                  <a:lnTo>
                    <a:pt x="53927" y="53927"/>
                  </a:lnTo>
                  <a:lnTo>
                    <a:pt x="25136" y="91195"/>
                  </a:lnTo>
                  <a:lnTo>
                    <a:pt x="6576" y="135187"/>
                  </a:lnTo>
                  <a:lnTo>
                    <a:pt x="0" y="184150"/>
                  </a:lnTo>
                  <a:lnTo>
                    <a:pt x="0" y="1960118"/>
                  </a:lnTo>
                  <a:lnTo>
                    <a:pt x="6576" y="2009080"/>
                  </a:lnTo>
                  <a:lnTo>
                    <a:pt x="25136" y="2053072"/>
                  </a:lnTo>
                  <a:lnTo>
                    <a:pt x="53927" y="2090340"/>
                  </a:lnTo>
                  <a:lnTo>
                    <a:pt x="91195" y="2119131"/>
                  </a:lnTo>
                  <a:lnTo>
                    <a:pt x="135187" y="2137691"/>
                  </a:lnTo>
                  <a:lnTo>
                    <a:pt x="184150" y="2144267"/>
                  </a:lnTo>
                  <a:lnTo>
                    <a:pt x="1958594" y="2144267"/>
                  </a:lnTo>
                  <a:lnTo>
                    <a:pt x="2007556" y="2137691"/>
                  </a:lnTo>
                  <a:lnTo>
                    <a:pt x="2051548" y="2119131"/>
                  </a:lnTo>
                  <a:lnTo>
                    <a:pt x="2088816" y="2090340"/>
                  </a:lnTo>
                  <a:lnTo>
                    <a:pt x="2117607" y="2053072"/>
                  </a:lnTo>
                  <a:lnTo>
                    <a:pt x="2136167" y="2009080"/>
                  </a:lnTo>
                  <a:lnTo>
                    <a:pt x="2142744" y="1960118"/>
                  </a:lnTo>
                  <a:lnTo>
                    <a:pt x="2142744" y="184150"/>
                  </a:lnTo>
                  <a:lnTo>
                    <a:pt x="2136167" y="135187"/>
                  </a:lnTo>
                  <a:lnTo>
                    <a:pt x="2117607" y="91195"/>
                  </a:lnTo>
                  <a:lnTo>
                    <a:pt x="2088816" y="53927"/>
                  </a:lnTo>
                  <a:lnTo>
                    <a:pt x="2051548" y="25136"/>
                  </a:lnTo>
                  <a:lnTo>
                    <a:pt x="2007556" y="6576"/>
                  </a:lnTo>
                  <a:lnTo>
                    <a:pt x="1958594" y="0"/>
                  </a:lnTo>
                  <a:close/>
                </a:path>
              </a:pathLst>
            </a:custGeom>
            <a:solidFill>
              <a:srgbClr val="ECECEC"/>
            </a:solidFill>
          </p:spPr>
          <p:txBody>
            <a:bodyPr wrap="square" lIns="0" tIns="0" rIns="0" bIns="0" rtlCol="0"/>
            <a:lstStyle/>
            <a:p>
              <a:endParaRPr/>
            </a:p>
          </p:txBody>
        </p:sp>
        <p:sp>
          <p:nvSpPr>
            <p:cNvPr id="10" name="object 10"/>
            <p:cNvSpPr/>
            <p:nvPr/>
          </p:nvSpPr>
          <p:spPr>
            <a:xfrm>
              <a:off x="9819132" y="3201924"/>
              <a:ext cx="2142744" cy="2144267"/>
            </a:xfrm>
            <a:prstGeom prst="rect">
              <a:avLst/>
            </a:prstGeom>
            <a:blipFill>
              <a:blip r:embed="rId5"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5244" y="443229"/>
            <a:ext cx="7825740" cy="635000"/>
          </a:xfrm>
          <a:prstGeom prst="rect">
            <a:avLst/>
          </a:prstGeom>
        </p:spPr>
        <p:txBody>
          <a:bodyPr vert="horz" wrap="square" lIns="0" tIns="12065" rIns="0" bIns="0" rtlCol="0">
            <a:spAutoFit/>
          </a:bodyPr>
          <a:lstStyle/>
          <a:p>
            <a:pPr marL="12700">
              <a:lnSpc>
                <a:spcPct val="100000"/>
              </a:lnSpc>
              <a:spcBef>
                <a:spcPts val="95"/>
              </a:spcBef>
            </a:pPr>
            <a:r>
              <a:rPr spc="-85" dirty="0"/>
              <a:t>EARLY </a:t>
            </a:r>
            <a:r>
              <a:rPr spc="-10" dirty="0"/>
              <a:t>LEADERSHIP</a:t>
            </a:r>
            <a:r>
              <a:rPr spc="-65" dirty="0"/>
              <a:t> </a:t>
            </a:r>
            <a:r>
              <a:rPr spc="-5" dirty="0"/>
              <a:t>THEORIES</a:t>
            </a:r>
          </a:p>
        </p:txBody>
      </p:sp>
      <p:sp>
        <p:nvSpPr>
          <p:cNvPr id="3" name="object 3"/>
          <p:cNvSpPr txBox="1"/>
          <p:nvPr/>
        </p:nvSpPr>
        <p:spPr>
          <a:xfrm>
            <a:off x="502412" y="2321545"/>
            <a:ext cx="5907405" cy="1109345"/>
          </a:xfrm>
          <a:prstGeom prst="rect">
            <a:avLst/>
          </a:prstGeom>
        </p:spPr>
        <p:txBody>
          <a:bodyPr vert="horz" wrap="square" lIns="0" tIns="41275" rIns="0" bIns="0" rtlCol="0">
            <a:spAutoFit/>
          </a:bodyPr>
          <a:lstStyle/>
          <a:p>
            <a:pPr marL="241300" indent="-229235">
              <a:lnSpc>
                <a:spcPct val="100000"/>
              </a:lnSpc>
              <a:spcBef>
                <a:spcPts val="325"/>
              </a:spcBef>
              <a:buChar char="•"/>
              <a:tabLst>
                <a:tab pos="241300" algn="l"/>
                <a:tab pos="241935" algn="l"/>
                <a:tab pos="798830" algn="l"/>
                <a:tab pos="1343025" algn="l"/>
                <a:tab pos="2495550" algn="l"/>
                <a:tab pos="2838450" algn="l"/>
                <a:tab pos="4098925" algn="l"/>
                <a:tab pos="4669155" algn="l"/>
                <a:tab pos="5214620" algn="l"/>
                <a:tab pos="5557520" algn="l"/>
              </a:tabLst>
            </a:pPr>
            <a:r>
              <a:rPr sz="1900" spc="-5" dirty="0">
                <a:latin typeface="Arial"/>
                <a:cs typeface="Arial"/>
              </a:rPr>
              <a:t>T</a:t>
            </a:r>
            <a:r>
              <a:rPr sz="1900" dirty="0">
                <a:latin typeface="Arial"/>
                <a:cs typeface="Arial"/>
              </a:rPr>
              <a:t>h</a:t>
            </a:r>
            <a:r>
              <a:rPr sz="1900" spc="-5" dirty="0">
                <a:latin typeface="Arial"/>
                <a:cs typeface="Arial"/>
              </a:rPr>
              <a:t>e</a:t>
            </a:r>
            <a:r>
              <a:rPr sz="1900" dirty="0">
                <a:latin typeface="Arial"/>
                <a:cs typeface="Arial"/>
              </a:rPr>
              <a:t>	</a:t>
            </a:r>
            <a:r>
              <a:rPr sz="1900" spc="-5" dirty="0">
                <a:latin typeface="Arial"/>
                <a:cs typeface="Arial"/>
              </a:rPr>
              <a:t>tr</a:t>
            </a:r>
            <a:r>
              <a:rPr sz="1900" dirty="0">
                <a:latin typeface="Arial"/>
                <a:cs typeface="Arial"/>
              </a:rPr>
              <a:t>a</a:t>
            </a:r>
            <a:r>
              <a:rPr sz="1900" spc="-5" dirty="0">
                <a:latin typeface="Arial"/>
                <a:cs typeface="Arial"/>
              </a:rPr>
              <a:t>it</a:t>
            </a:r>
            <a:r>
              <a:rPr sz="1900" dirty="0">
                <a:latin typeface="Arial"/>
                <a:cs typeface="Arial"/>
              </a:rPr>
              <a:t>	</a:t>
            </a:r>
            <a:r>
              <a:rPr sz="1900" spc="5" dirty="0">
                <a:latin typeface="Arial"/>
                <a:cs typeface="Arial"/>
              </a:rPr>
              <a:t>a</a:t>
            </a:r>
            <a:r>
              <a:rPr sz="1900" spc="-5" dirty="0">
                <a:latin typeface="Arial"/>
                <a:cs typeface="Arial"/>
              </a:rPr>
              <a:t>p</a:t>
            </a:r>
            <a:r>
              <a:rPr sz="1900" spc="5" dirty="0">
                <a:latin typeface="Arial"/>
                <a:cs typeface="Arial"/>
              </a:rPr>
              <a:t>p</a:t>
            </a:r>
            <a:r>
              <a:rPr sz="1900" spc="-5" dirty="0">
                <a:latin typeface="Arial"/>
                <a:cs typeface="Arial"/>
              </a:rPr>
              <a:t>roa</a:t>
            </a:r>
            <a:r>
              <a:rPr sz="1900" spc="5" dirty="0">
                <a:latin typeface="Arial"/>
                <a:cs typeface="Arial"/>
              </a:rPr>
              <a:t>c</a:t>
            </a:r>
            <a:r>
              <a:rPr sz="1900" spc="-5" dirty="0">
                <a:latin typeface="Arial"/>
                <a:cs typeface="Arial"/>
              </a:rPr>
              <a:t>h</a:t>
            </a:r>
            <a:r>
              <a:rPr sz="1900" dirty="0">
                <a:latin typeface="Arial"/>
                <a:cs typeface="Arial"/>
              </a:rPr>
              <a:t>	</a:t>
            </a:r>
            <a:r>
              <a:rPr sz="1900" spc="-5" dirty="0">
                <a:latin typeface="Arial"/>
                <a:cs typeface="Arial"/>
              </a:rPr>
              <a:t>to</a:t>
            </a:r>
            <a:r>
              <a:rPr sz="1900" dirty="0">
                <a:latin typeface="Arial"/>
                <a:cs typeface="Arial"/>
              </a:rPr>
              <a:t>	</a:t>
            </a:r>
            <a:r>
              <a:rPr sz="1900" spc="-5" dirty="0">
                <a:latin typeface="Arial"/>
                <a:cs typeface="Arial"/>
              </a:rPr>
              <a:t>l</a:t>
            </a:r>
            <a:r>
              <a:rPr sz="1900" spc="5" dirty="0">
                <a:latin typeface="Arial"/>
                <a:cs typeface="Arial"/>
              </a:rPr>
              <a:t>e</a:t>
            </a:r>
            <a:r>
              <a:rPr sz="1900" spc="-5" dirty="0">
                <a:latin typeface="Arial"/>
                <a:cs typeface="Arial"/>
              </a:rPr>
              <a:t>a</a:t>
            </a:r>
            <a:r>
              <a:rPr sz="1900" spc="5" dirty="0">
                <a:latin typeface="Arial"/>
                <a:cs typeface="Arial"/>
              </a:rPr>
              <a:t>d</a:t>
            </a:r>
            <a:r>
              <a:rPr sz="1900" spc="-5" dirty="0">
                <a:latin typeface="Arial"/>
                <a:cs typeface="Arial"/>
              </a:rPr>
              <a:t>ers</a:t>
            </a:r>
            <a:r>
              <a:rPr sz="1900" spc="5" dirty="0">
                <a:latin typeface="Arial"/>
                <a:cs typeface="Arial"/>
              </a:rPr>
              <a:t>h</a:t>
            </a:r>
            <a:r>
              <a:rPr sz="1900" spc="-5" dirty="0">
                <a:latin typeface="Arial"/>
                <a:cs typeface="Arial"/>
              </a:rPr>
              <a:t>ip</a:t>
            </a:r>
            <a:r>
              <a:rPr sz="1900" dirty="0">
                <a:latin typeface="Arial"/>
                <a:cs typeface="Arial"/>
              </a:rPr>
              <a:t>	</a:t>
            </a:r>
            <a:r>
              <a:rPr sz="1900" spc="-5" dirty="0">
                <a:latin typeface="Arial"/>
                <a:cs typeface="Arial"/>
              </a:rPr>
              <a:t>was</a:t>
            </a:r>
            <a:r>
              <a:rPr sz="1900" dirty="0">
                <a:latin typeface="Arial"/>
                <a:cs typeface="Arial"/>
              </a:rPr>
              <a:t>	</a:t>
            </a:r>
            <a:r>
              <a:rPr sz="1900" spc="5" dirty="0">
                <a:latin typeface="Arial"/>
                <a:cs typeface="Arial"/>
              </a:rPr>
              <a:t>o</a:t>
            </a:r>
            <a:r>
              <a:rPr sz="1900" spc="-5" dirty="0">
                <a:latin typeface="Arial"/>
                <a:cs typeface="Arial"/>
              </a:rPr>
              <a:t>ne</a:t>
            </a:r>
            <a:r>
              <a:rPr sz="1900" dirty="0">
                <a:latin typeface="Arial"/>
                <a:cs typeface="Arial"/>
              </a:rPr>
              <a:t>	</a:t>
            </a:r>
            <a:r>
              <a:rPr sz="1900" spc="-5" dirty="0">
                <a:latin typeface="Arial"/>
                <a:cs typeface="Arial"/>
              </a:rPr>
              <a:t>of</a:t>
            </a:r>
            <a:r>
              <a:rPr sz="1900" dirty="0">
                <a:latin typeface="Arial"/>
                <a:cs typeface="Arial"/>
              </a:rPr>
              <a:t>	</a:t>
            </a:r>
            <a:r>
              <a:rPr sz="1900" spc="-5" dirty="0">
                <a:latin typeface="Arial"/>
                <a:cs typeface="Arial"/>
              </a:rPr>
              <a:t>t</a:t>
            </a:r>
            <a:r>
              <a:rPr sz="1900" spc="5" dirty="0">
                <a:latin typeface="Arial"/>
                <a:cs typeface="Arial"/>
              </a:rPr>
              <a:t>h</a:t>
            </a:r>
            <a:r>
              <a:rPr sz="1900" spc="-5" dirty="0">
                <a:latin typeface="Arial"/>
                <a:cs typeface="Arial"/>
              </a:rPr>
              <a:t>e</a:t>
            </a:r>
            <a:endParaRPr sz="1900">
              <a:latin typeface="Arial"/>
              <a:cs typeface="Arial"/>
            </a:endParaRPr>
          </a:p>
          <a:p>
            <a:pPr marL="241300">
              <a:lnSpc>
                <a:spcPct val="100000"/>
              </a:lnSpc>
              <a:spcBef>
                <a:spcPts val="229"/>
              </a:spcBef>
            </a:pPr>
            <a:r>
              <a:rPr sz="1900" spc="-5" dirty="0">
                <a:latin typeface="Arial"/>
                <a:cs typeface="Arial"/>
              </a:rPr>
              <a:t>earliest theories of</a:t>
            </a:r>
            <a:r>
              <a:rPr sz="1900" spc="70" dirty="0">
                <a:latin typeface="Arial"/>
                <a:cs typeface="Arial"/>
              </a:rPr>
              <a:t> </a:t>
            </a:r>
            <a:r>
              <a:rPr sz="1900" spc="-5" dirty="0">
                <a:latin typeface="Arial"/>
                <a:cs typeface="Arial"/>
              </a:rPr>
              <a:t>leadership.</a:t>
            </a:r>
            <a:endParaRPr sz="1900">
              <a:latin typeface="Arial"/>
              <a:cs typeface="Arial"/>
            </a:endParaRPr>
          </a:p>
          <a:p>
            <a:pPr marL="241300" indent="-229235">
              <a:lnSpc>
                <a:spcPct val="100000"/>
              </a:lnSpc>
              <a:spcBef>
                <a:spcPts val="1235"/>
              </a:spcBef>
              <a:buChar char="•"/>
              <a:tabLst>
                <a:tab pos="241300" algn="l"/>
                <a:tab pos="241935" algn="l"/>
              </a:tabLst>
            </a:pPr>
            <a:r>
              <a:rPr sz="1900" spc="-5" dirty="0">
                <a:latin typeface="Arial"/>
                <a:cs typeface="Arial"/>
              </a:rPr>
              <a:t>This</a:t>
            </a:r>
            <a:r>
              <a:rPr sz="1900" spc="260" dirty="0">
                <a:latin typeface="Arial"/>
                <a:cs typeface="Arial"/>
              </a:rPr>
              <a:t> </a:t>
            </a:r>
            <a:r>
              <a:rPr sz="1900" dirty="0">
                <a:latin typeface="Arial"/>
                <a:cs typeface="Arial"/>
              </a:rPr>
              <a:t>approach</a:t>
            </a:r>
            <a:r>
              <a:rPr sz="1900" spc="275" dirty="0">
                <a:latin typeface="Arial"/>
                <a:cs typeface="Arial"/>
              </a:rPr>
              <a:t> </a:t>
            </a:r>
            <a:r>
              <a:rPr sz="1900" dirty="0">
                <a:latin typeface="Arial"/>
                <a:cs typeface="Arial"/>
              </a:rPr>
              <a:t>focuses</a:t>
            </a:r>
            <a:r>
              <a:rPr sz="1900" spc="270" dirty="0">
                <a:latin typeface="Arial"/>
                <a:cs typeface="Arial"/>
              </a:rPr>
              <a:t> </a:t>
            </a:r>
            <a:r>
              <a:rPr sz="1900" spc="-5" dirty="0">
                <a:latin typeface="Arial"/>
                <a:cs typeface="Arial"/>
              </a:rPr>
              <a:t>on</a:t>
            </a:r>
            <a:r>
              <a:rPr sz="1900" spc="280" dirty="0">
                <a:latin typeface="Arial"/>
                <a:cs typeface="Arial"/>
              </a:rPr>
              <a:t> </a:t>
            </a:r>
            <a:r>
              <a:rPr sz="1900" b="1" spc="-5" dirty="0">
                <a:latin typeface="Arial"/>
                <a:cs typeface="Arial"/>
              </a:rPr>
              <a:t>the</a:t>
            </a:r>
            <a:r>
              <a:rPr sz="1900" b="1" spc="270" dirty="0">
                <a:latin typeface="Arial"/>
                <a:cs typeface="Arial"/>
              </a:rPr>
              <a:t> </a:t>
            </a:r>
            <a:r>
              <a:rPr sz="1900" b="1" dirty="0">
                <a:latin typeface="Arial"/>
                <a:cs typeface="Arial"/>
              </a:rPr>
              <a:t>personal</a:t>
            </a:r>
            <a:r>
              <a:rPr sz="1900" b="1" spc="275" dirty="0">
                <a:latin typeface="Arial"/>
                <a:cs typeface="Arial"/>
              </a:rPr>
              <a:t> </a:t>
            </a:r>
            <a:r>
              <a:rPr sz="1900" b="1" dirty="0">
                <a:latin typeface="Arial"/>
                <a:cs typeface="Arial"/>
              </a:rPr>
              <a:t>attributes</a:t>
            </a:r>
            <a:endParaRPr sz="1900">
              <a:latin typeface="Arial"/>
              <a:cs typeface="Arial"/>
            </a:endParaRPr>
          </a:p>
        </p:txBody>
      </p:sp>
      <p:sp>
        <p:nvSpPr>
          <p:cNvPr id="4" name="object 4"/>
          <p:cNvSpPr txBox="1"/>
          <p:nvPr/>
        </p:nvSpPr>
        <p:spPr>
          <a:xfrm>
            <a:off x="2180589" y="3753103"/>
            <a:ext cx="3639185" cy="314960"/>
          </a:xfrm>
          <a:prstGeom prst="rect">
            <a:avLst/>
          </a:prstGeom>
        </p:spPr>
        <p:txBody>
          <a:bodyPr vert="horz" wrap="square" lIns="0" tIns="12065" rIns="0" bIns="0" rtlCol="0">
            <a:spAutoFit/>
          </a:bodyPr>
          <a:lstStyle/>
          <a:p>
            <a:pPr marL="12700">
              <a:lnSpc>
                <a:spcPct val="100000"/>
              </a:lnSpc>
              <a:spcBef>
                <a:spcPts val="95"/>
              </a:spcBef>
              <a:tabLst>
                <a:tab pos="1948180" algn="l"/>
              </a:tabLst>
            </a:pPr>
            <a:r>
              <a:rPr sz="1900" b="1" spc="-5" dirty="0">
                <a:latin typeface="Arial"/>
                <a:cs typeface="Arial"/>
              </a:rPr>
              <a:t>c</a:t>
            </a:r>
            <a:r>
              <a:rPr sz="1900" b="1" dirty="0">
                <a:latin typeface="Arial"/>
                <a:cs typeface="Arial"/>
              </a:rPr>
              <a:t>h</a:t>
            </a:r>
            <a:r>
              <a:rPr sz="1900" b="1" spc="-5" dirty="0">
                <a:latin typeface="Arial"/>
                <a:cs typeface="Arial"/>
              </a:rPr>
              <a:t>a</a:t>
            </a:r>
            <a:r>
              <a:rPr sz="1900" b="1" dirty="0">
                <a:latin typeface="Arial"/>
                <a:cs typeface="Arial"/>
              </a:rPr>
              <a:t>r</a:t>
            </a:r>
            <a:r>
              <a:rPr sz="1900" b="1" spc="-5" dirty="0">
                <a:latin typeface="Arial"/>
                <a:cs typeface="Arial"/>
              </a:rPr>
              <a:t>a</a:t>
            </a:r>
            <a:r>
              <a:rPr sz="1900" b="1" spc="5" dirty="0">
                <a:latin typeface="Arial"/>
                <a:cs typeface="Arial"/>
              </a:rPr>
              <a:t>c</a:t>
            </a:r>
            <a:r>
              <a:rPr sz="1900" b="1" spc="-5" dirty="0">
                <a:latin typeface="Arial"/>
                <a:cs typeface="Arial"/>
              </a:rPr>
              <a:t>t</a:t>
            </a:r>
            <a:r>
              <a:rPr sz="1900" b="1" spc="10" dirty="0">
                <a:latin typeface="Arial"/>
                <a:cs typeface="Arial"/>
              </a:rPr>
              <a:t>e</a:t>
            </a:r>
            <a:r>
              <a:rPr sz="1900" b="1" spc="-5" dirty="0">
                <a:latin typeface="Arial"/>
                <a:cs typeface="Arial"/>
              </a:rPr>
              <a:t>rist</a:t>
            </a:r>
            <a:r>
              <a:rPr sz="1900" b="1" spc="5" dirty="0">
                <a:latin typeface="Arial"/>
                <a:cs typeface="Arial"/>
              </a:rPr>
              <a:t>i</a:t>
            </a:r>
            <a:r>
              <a:rPr sz="1900" b="1" spc="-5" dirty="0">
                <a:latin typeface="Arial"/>
                <a:cs typeface="Arial"/>
              </a:rPr>
              <a:t>cs,</a:t>
            </a:r>
            <a:r>
              <a:rPr sz="1900" b="1" dirty="0">
                <a:latin typeface="Arial"/>
                <a:cs typeface="Arial"/>
              </a:rPr>
              <a:t>	</a:t>
            </a:r>
            <a:r>
              <a:rPr sz="1900" b="1" spc="-5" dirty="0">
                <a:latin typeface="Arial"/>
                <a:cs typeface="Arial"/>
              </a:rPr>
              <a:t>c</a:t>
            </a:r>
            <a:r>
              <a:rPr sz="1900" b="1" dirty="0">
                <a:latin typeface="Arial"/>
                <a:cs typeface="Arial"/>
              </a:rPr>
              <a:t>o</a:t>
            </a:r>
            <a:r>
              <a:rPr sz="1900" b="1" spc="-5" dirty="0">
                <a:latin typeface="Arial"/>
                <a:cs typeface="Arial"/>
              </a:rPr>
              <a:t>mp</a:t>
            </a:r>
            <a:r>
              <a:rPr sz="1900" b="1" spc="5" dirty="0">
                <a:latin typeface="Arial"/>
                <a:cs typeface="Arial"/>
              </a:rPr>
              <a:t>e</a:t>
            </a:r>
            <a:r>
              <a:rPr sz="1900" b="1" spc="-5" dirty="0">
                <a:latin typeface="Arial"/>
                <a:cs typeface="Arial"/>
              </a:rPr>
              <a:t>t</a:t>
            </a:r>
            <a:r>
              <a:rPr sz="1900" b="1" spc="10" dirty="0">
                <a:latin typeface="Arial"/>
                <a:cs typeface="Arial"/>
              </a:rPr>
              <a:t>e</a:t>
            </a:r>
            <a:r>
              <a:rPr sz="1900" b="1" spc="-5" dirty="0">
                <a:latin typeface="Arial"/>
                <a:cs typeface="Arial"/>
              </a:rPr>
              <a:t>n</a:t>
            </a:r>
            <a:r>
              <a:rPr sz="1900" b="1" dirty="0">
                <a:latin typeface="Arial"/>
                <a:cs typeface="Arial"/>
              </a:rPr>
              <a:t>c</a:t>
            </a:r>
            <a:r>
              <a:rPr sz="1900" b="1" spc="-5" dirty="0">
                <a:latin typeface="Arial"/>
                <a:cs typeface="Arial"/>
              </a:rPr>
              <a:t>ies,</a:t>
            </a:r>
            <a:endParaRPr sz="1900">
              <a:latin typeface="Arial"/>
              <a:cs typeface="Arial"/>
            </a:endParaRPr>
          </a:p>
        </p:txBody>
      </p:sp>
      <p:sp>
        <p:nvSpPr>
          <p:cNvPr id="5" name="object 5"/>
          <p:cNvSpPr txBox="1"/>
          <p:nvPr/>
        </p:nvSpPr>
        <p:spPr>
          <a:xfrm>
            <a:off x="731316" y="3405022"/>
            <a:ext cx="5679440" cy="662940"/>
          </a:xfrm>
          <a:prstGeom prst="rect">
            <a:avLst/>
          </a:prstGeom>
        </p:spPr>
        <p:txBody>
          <a:bodyPr vert="horz" wrap="square" lIns="0" tIns="41275" rIns="0" bIns="0" rtlCol="0">
            <a:spAutoFit/>
          </a:bodyPr>
          <a:lstStyle/>
          <a:p>
            <a:pPr marR="6350" algn="r">
              <a:lnSpc>
                <a:spcPct val="100000"/>
              </a:lnSpc>
              <a:spcBef>
                <a:spcPts val="325"/>
              </a:spcBef>
              <a:tabLst>
                <a:tab pos="530225" algn="l"/>
                <a:tab pos="1410970" algn="l"/>
                <a:tab pos="1822450" algn="l"/>
                <a:tab pos="2891155" algn="l"/>
                <a:tab pos="3608704" algn="l"/>
                <a:tab pos="4072254" algn="l"/>
                <a:tab pos="5248910" algn="l"/>
              </a:tabLst>
            </a:pPr>
            <a:r>
              <a:rPr sz="1900" b="1" spc="-5" dirty="0">
                <a:latin typeface="Arial"/>
                <a:cs typeface="Arial"/>
              </a:rPr>
              <a:t>(or	trait</a:t>
            </a:r>
            <a:r>
              <a:rPr sz="1900" b="1" spc="5" dirty="0">
                <a:latin typeface="Arial"/>
                <a:cs typeface="Arial"/>
              </a:rPr>
              <a:t>s</a:t>
            </a:r>
            <a:r>
              <a:rPr sz="1900" b="1" spc="-5" dirty="0">
                <a:latin typeface="Arial"/>
                <a:cs typeface="Arial"/>
              </a:rPr>
              <a:t>)</a:t>
            </a:r>
            <a:r>
              <a:rPr sz="1900" b="1" dirty="0">
                <a:latin typeface="Arial"/>
                <a:cs typeface="Arial"/>
              </a:rPr>
              <a:t>	</a:t>
            </a:r>
            <a:r>
              <a:rPr sz="1900" spc="5" dirty="0">
                <a:latin typeface="Arial"/>
                <a:cs typeface="Arial"/>
              </a:rPr>
              <a:t>o</a:t>
            </a:r>
            <a:r>
              <a:rPr sz="1900" spc="-5" dirty="0">
                <a:latin typeface="Arial"/>
                <a:cs typeface="Arial"/>
              </a:rPr>
              <a:t>f</a:t>
            </a:r>
            <a:r>
              <a:rPr sz="1900" dirty="0">
                <a:latin typeface="Arial"/>
                <a:cs typeface="Arial"/>
              </a:rPr>
              <a:t>	</a:t>
            </a:r>
            <a:r>
              <a:rPr sz="1900" spc="-5" dirty="0">
                <a:latin typeface="Arial"/>
                <a:cs typeface="Arial"/>
              </a:rPr>
              <a:t>lea</a:t>
            </a:r>
            <a:r>
              <a:rPr sz="1900" spc="10" dirty="0">
                <a:latin typeface="Arial"/>
                <a:cs typeface="Arial"/>
              </a:rPr>
              <a:t>d</a:t>
            </a:r>
            <a:r>
              <a:rPr sz="1900" spc="-5" dirty="0">
                <a:latin typeface="Arial"/>
                <a:cs typeface="Arial"/>
              </a:rPr>
              <a:t>er</a:t>
            </a:r>
            <a:r>
              <a:rPr sz="1900" dirty="0">
                <a:latin typeface="Arial"/>
                <a:cs typeface="Arial"/>
              </a:rPr>
              <a:t>s</a:t>
            </a:r>
            <a:r>
              <a:rPr sz="1900" b="1" spc="-5" dirty="0">
                <a:latin typeface="Arial"/>
                <a:cs typeface="Arial"/>
              </a:rPr>
              <a:t>,</a:t>
            </a:r>
            <a:r>
              <a:rPr sz="1900" b="1" dirty="0">
                <a:latin typeface="Arial"/>
                <a:cs typeface="Arial"/>
              </a:rPr>
              <a:t>	</a:t>
            </a:r>
            <a:r>
              <a:rPr sz="1900" spc="-5" dirty="0">
                <a:latin typeface="Arial"/>
                <a:cs typeface="Arial"/>
              </a:rPr>
              <a:t>such</a:t>
            </a:r>
            <a:r>
              <a:rPr sz="1900" dirty="0">
                <a:latin typeface="Arial"/>
                <a:cs typeface="Arial"/>
              </a:rPr>
              <a:t>	</a:t>
            </a:r>
            <a:r>
              <a:rPr sz="1900" spc="-5" dirty="0">
                <a:latin typeface="Arial"/>
                <a:cs typeface="Arial"/>
              </a:rPr>
              <a:t>as</a:t>
            </a:r>
            <a:r>
              <a:rPr sz="1900" dirty="0">
                <a:latin typeface="Arial"/>
                <a:cs typeface="Arial"/>
              </a:rPr>
              <a:t>	</a:t>
            </a:r>
            <a:r>
              <a:rPr sz="1900" b="1" spc="-5" dirty="0">
                <a:latin typeface="Arial"/>
                <a:cs typeface="Arial"/>
              </a:rPr>
              <a:t>p</a:t>
            </a:r>
            <a:r>
              <a:rPr sz="1900" b="1" spc="15" dirty="0">
                <a:latin typeface="Arial"/>
                <a:cs typeface="Arial"/>
              </a:rPr>
              <a:t>h</a:t>
            </a:r>
            <a:r>
              <a:rPr sz="1900" b="1" spc="-5" dirty="0">
                <a:latin typeface="Arial"/>
                <a:cs typeface="Arial"/>
              </a:rPr>
              <a:t>ysical</a:t>
            </a:r>
            <a:r>
              <a:rPr sz="1900" b="1" dirty="0">
                <a:latin typeface="Arial"/>
                <a:cs typeface="Arial"/>
              </a:rPr>
              <a:t>	</a:t>
            </a:r>
            <a:r>
              <a:rPr sz="1900" spc="5" dirty="0">
                <a:latin typeface="Arial"/>
                <a:cs typeface="Arial"/>
              </a:rPr>
              <a:t>a</a:t>
            </a:r>
            <a:r>
              <a:rPr sz="1900" spc="-5" dirty="0">
                <a:latin typeface="Arial"/>
                <a:cs typeface="Arial"/>
              </a:rPr>
              <a:t>nd</a:t>
            </a:r>
            <a:endParaRPr sz="1900">
              <a:latin typeface="Arial"/>
              <a:cs typeface="Arial"/>
            </a:endParaRPr>
          </a:p>
          <a:p>
            <a:pPr marR="5080" algn="r">
              <a:lnSpc>
                <a:spcPct val="100000"/>
              </a:lnSpc>
              <a:spcBef>
                <a:spcPts val="229"/>
              </a:spcBef>
            </a:pPr>
            <a:r>
              <a:rPr sz="1900" b="1" spc="-5" dirty="0">
                <a:latin typeface="Arial"/>
                <a:cs typeface="Arial"/>
              </a:rPr>
              <a:t>a</a:t>
            </a:r>
            <a:r>
              <a:rPr sz="1900" b="1" dirty="0">
                <a:latin typeface="Arial"/>
                <a:cs typeface="Arial"/>
              </a:rPr>
              <a:t>n</a:t>
            </a:r>
            <a:r>
              <a:rPr sz="1900" b="1" spc="-5" dirty="0">
                <a:latin typeface="Arial"/>
                <a:cs typeface="Arial"/>
              </a:rPr>
              <a:t>d</a:t>
            </a:r>
            <a:endParaRPr sz="1900">
              <a:latin typeface="Arial"/>
              <a:cs typeface="Arial"/>
            </a:endParaRPr>
          </a:p>
        </p:txBody>
      </p:sp>
      <p:sp>
        <p:nvSpPr>
          <p:cNvPr id="6" name="object 6"/>
          <p:cNvSpPr txBox="1"/>
          <p:nvPr/>
        </p:nvSpPr>
        <p:spPr>
          <a:xfrm>
            <a:off x="502412" y="3723880"/>
            <a:ext cx="1544320" cy="1107440"/>
          </a:xfrm>
          <a:prstGeom prst="rect">
            <a:avLst/>
          </a:prstGeom>
        </p:spPr>
        <p:txBody>
          <a:bodyPr vert="horz" wrap="square" lIns="0" tIns="41275" rIns="0" bIns="0" rtlCol="0">
            <a:spAutoFit/>
          </a:bodyPr>
          <a:lstStyle/>
          <a:p>
            <a:pPr marL="241300">
              <a:lnSpc>
                <a:spcPct val="100000"/>
              </a:lnSpc>
              <a:spcBef>
                <a:spcPts val="325"/>
              </a:spcBef>
            </a:pPr>
            <a:r>
              <a:rPr sz="1900" b="1" spc="-5" dirty="0">
                <a:latin typeface="Arial"/>
                <a:cs typeface="Arial"/>
              </a:rPr>
              <a:t>p</a:t>
            </a:r>
            <a:r>
              <a:rPr sz="1900" b="1" dirty="0">
                <a:latin typeface="Arial"/>
                <a:cs typeface="Arial"/>
              </a:rPr>
              <a:t>e</a:t>
            </a:r>
            <a:r>
              <a:rPr sz="1900" b="1" spc="-5" dirty="0">
                <a:latin typeface="Arial"/>
                <a:cs typeface="Arial"/>
              </a:rPr>
              <a:t>rso</a:t>
            </a:r>
            <a:r>
              <a:rPr sz="1900" b="1" spc="10" dirty="0">
                <a:latin typeface="Arial"/>
                <a:cs typeface="Arial"/>
              </a:rPr>
              <a:t>n</a:t>
            </a:r>
            <a:r>
              <a:rPr sz="1900" b="1" spc="-5" dirty="0">
                <a:latin typeface="Arial"/>
                <a:cs typeface="Arial"/>
              </a:rPr>
              <a:t>ali</a:t>
            </a:r>
            <a:r>
              <a:rPr sz="1900" b="1" spc="10" dirty="0">
                <a:latin typeface="Arial"/>
                <a:cs typeface="Arial"/>
              </a:rPr>
              <a:t>t</a:t>
            </a:r>
            <a:r>
              <a:rPr sz="1900" b="1" spc="-5" dirty="0">
                <a:latin typeface="Arial"/>
                <a:cs typeface="Arial"/>
              </a:rPr>
              <a:t>y</a:t>
            </a:r>
            <a:endParaRPr sz="1900">
              <a:latin typeface="Arial"/>
              <a:cs typeface="Arial"/>
            </a:endParaRPr>
          </a:p>
          <a:p>
            <a:pPr marL="241300">
              <a:lnSpc>
                <a:spcPct val="100000"/>
              </a:lnSpc>
              <a:spcBef>
                <a:spcPts val="229"/>
              </a:spcBef>
            </a:pPr>
            <a:r>
              <a:rPr sz="1900" b="1" spc="-10" dirty="0">
                <a:latin typeface="Arial"/>
                <a:cs typeface="Arial"/>
              </a:rPr>
              <a:t>values</a:t>
            </a:r>
            <a:r>
              <a:rPr sz="1900" spc="-10" dirty="0">
                <a:latin typeface="Arial"/>
                <a:cs typeface="Arial"/>
              </a:rPr>
              <a:t>.</a:t>
            </a:r>
            <a:endParaRPr sz="1900">
              <a:latin typeface="Arial"/>
              <a:cs typeface="Arial"/>
            </a:endParaRPr>
          </a:p>
          <a:p>
            <a:pPr marL="241300" indent="-229235">
              <a:lnSpc>
                <a:spcPct val="100000"/>
              </a:lnSpc>
              <a:spcBef>
                <a:spcPts val="1225"/>
              </a:spcBef>
              <a:buChar char="•"/>
              <a:tabLst>
                <a:tab pos="241300" algn="l"/>
                <a:tab pos="241935" algn="l"/>
              </a:tabLst>
            </a:pPr>
            <a:r>
              <a:rPr sz="1900" dirty="0">
                <a:latin typeface="Arial"/>
                <a:cs typeface="Arial"/>
              </a:rPr>
              <a:t>Leadership</a:t>
            </a:r>
            <a:endParaRPr sz="1900">
              <a:latin typeface="Arial"/>
              <a:cs typeface="Arial"/>
            </a:endParaRPr>
          </a:p>
        </p:txBody>
      </p:sp>
      <p:sp>
        <p:nvSpPr>
          <p:cNvPr id="7" name="object 7"/>
          <p:cNvSpPr txBox="1"/>
          <p:nvPr/>
        </p:nvSpPr>
        <p:spPr>
          <a:xfrm>
            <a:off x="2092198" y="4516882"/>
            <a:ext cx="4316095" cy="314960"/>
          </a:xfrm>
          <a:prstGeom prst="rect">
            <a:avLst/>
          </a:prstGeom>
        </p:spPr>
        <p:txBody>
          <a:bodyPr vert="horz" wrap="square" lIns="0" tIns="12065" rIns="0" bIns="0" rtlCol="0">
            <a:spAutoFit/>
          </a:bodyPr>
          <a:lstStyle/>
          <a:p>
            <a:pPr marL="12700">
              <a:lnSpc>
                <a:spcPct val="100000"/>
              </a:lnSpc>
              <a:spcBef>
                <a:spcPts val="95"/>
              </a:spcBef>
              <a:tabLst>
                <a:tab pos="699770" algn="l"/>
                <a:tab pos="1213485" algn="l"/>
                <a:tab pos="2562225" algn="l"/>
                <a:tab pos="2927985" algn="l"/>
                <a:tab pos="3361054" algn="l"/>
              </a:tabLst>
            </a:pPr>
            <a:r>
              <a:rPr sz="1900" spc="-5" dirty="0">
                <a:latin typeface="Arial"/>
                <a:cs typeface="Arial"/>
              </a:rPr>
              <a:t>t</a:t>
            </a:r>
            <a:r>
              <a:rPr sz="1900" spc="10" dirty="0">
                <a:latin typeface="Arial"/>
                <a:cs typeface="Arial"/>
              </a:rPr>
              <a:t>r</a:t>
            </a:r>
            <a:r>
              <a:rPr sz="1900" spc="-5" dirty="0">
                <a:latin typeface="Arial"/>
                <a:cs typeface="Arial"/>
              </a:rPr>
              <a:t>aits</a:t>
            </a:r>
            <a:r>
              <a:rPr sz="1900" dirty="0">
                <a:latin typeface="Arial"/>
                <a:cs typeface="Arial"/>
              </a:rPr>
              <a:t>	</a:t>
            </a:r>
            <a:r>
              <a:rPr sz="1900" spc="-5" dirty="0">
                <a:latin typeface="Arial"/>
                <a:cs typeface="Arial"/>
              </a:rPr>
              <a:t>a</a:t>
            </a:r>
            <a:r>
              <a:rPr sz="1900" spc="15" dirty="0">
                <a:latin typeface="Arial"/>
                <a:cs typeface="Arial"/>
              </a:rPr>
              <a:t>r</a:t>
            </a:r>
            <a:r>
              <a:rPr sz="1900" spc="-5" dirty="0">
                <a:latin typeface="Arial"/>
                <a:cs typeface="Arial"/>
              </a:rPr>
              <a:t>e</a:t>
            </a:r>
            <a:r>
              <a:rPr sz="1900" dirty="0">
                <a:latin typeface="Arial"/>
                <a:cs typeface="Arial"/>
              </a:rPr>
              <a:t>	c</a:t>
            </a:r>
            <a:r>
              <a:rPr sz="1900" spc="-5" dirty="0">
                <a:latin typeface="Arial"/>
                <a:cs typeface="Arial"/>
              </a:rPr>
              <a:t>o</a:t>
            </a:r>
            <a:r>
              <a:rPr sz="1900" spc="5" dirty="0">
                <a:latin typeface="Arial"/>
                <a:cs typeface="Arial"/>
              </a:rPr>
              <a:t>n</a:t>
            </a:r>
            <a:r>
              <a:rPr sz="1900" spc="-5" dirty="0">
                <a:latin typeface="Arial"/>
                <a:cs typeface="Arial"/>
              </a:rPr>
              <a:t>si</a:t>
            </a:r>
            <a:r>
              <a:rPr sz="1900" spc="5" dirty="0">
                <a:latin typeface="Arial"/>
                <a:cs typeface="Arial"/>
              </a:rPr>
              <a:t>d</a:t>
            </a:r>
            <a:r>
              <a:rPr sz="1900" spc="-5" dirty="0">
                <a:latin typeface="Arial"/>
                <a:cs typeface="Arial"/>
              </a:rPr>
              <a:t>er</a:t>
            </a:r>
            <a:r>
              <a:rPr sz="1900" spc="5" dirty="0">
                <a:latin typeface="Arial"/>
                <a:cs typeface="Arial"/>
              </a:rPr>
              <a:t>e</a:t>
            </a:r>
            <a:r>
              <a:rPr sz="1900" spc="-5" dirty="0">
                <a:latin typeface="Arial"/>
                <a:cs typeface="Arial"/>
              </a:rPr>
              <a:t>d</a:t>
            </a:r>
            <a:r>
              <a:rPr sz="1900" dirty="0">
                <a:latin typeface="Arial"/>
                <a:cs typeface="Arial"/>
              </a:rPr>
              <a:t>	</a:t>
            </a:r>
            <a:r>
              <a:rPr sz="1900" spc="-5" dirty="0">
                <a:latin typeface="Arial"/>
                <a:cs typeface="Arial"/>
              </a:rPr>
              <a:t>to</a:t>
            </a:r>
            <a:r>
              <a:rPr sz="1900" dirty="0">
                <a:latin typeface="Arial"/>
                <a:cs typeface="Arial"/>
              </a:rPr>
              <a:t>	</a:t>
            </a:r>
            <a:r>
              <a:rPr sz="1900" spc="10" dirty="0">
                <a:latin typeface="Arial"/>
                <a:cs typeface="Arial"/>
              </a:rPr>
              <a:t>b</a:t>
            </a:r>
            <a:r>
              <a:rPr sz="1900" spc="-5" dirty="0">
                <a:latin typeface="Arial"/>
                <a:cs typeface="Arial"/>
              </a:rPr>
              <a:t>e</a:t>
            </a:r>
            <a:r>
              <a:rPr sz="1900" dirty="0">
                <a:latin typeface="Arial"/>
                <a:cs typeface="Arial"/>
              </a:rPr>
              <a:t>	</a:t>
            </a:r>
            <a:r>
              <a:rPr sz="1900" spc="5" dirty="0">
                <a:latin typeface="Arial"/>
                <a:cs typeface="Arial"/>
              </a:rPr>
              <a:t>e</a:t>
            </a:r>
            <a:r>
              <a:rPr sz="1900" spc="-5" dirty="0">
                <a:latin typeface="Arial"/>
                <a:cs typeface="Arial"/>
              </a:rPr>
              <a:t>n</a:t>
            </a:r>
            <a:r>
              <a:rPr sz="1900" spc="5" dirty="0">
                <a:latin typeface="Arial"/>
                <a:cs typeface="Arial"/>
              </a:rPr>
              <a:t>d</a:t>
            </a:r>
            <a:r>
              <a:rPr sz="1900" spc="-5" dirty="0">
                <a:latin typeface="Arial"/>
                <a:cs typeface="Arial"/>
              </a:rPr>
              <a:t>ur</a:t>
            </a:r>
            <a:r>
              <a:rPr sz="1900" dirty="0">
                <a:latin typeface="Arial"/>
                <a:cs typeface="Arial"/>
              </a:rPr>
              <a:t>i</a:t>
            </a:r>
            <a:r>
              <a:rPr sz="1900" spc="-5" dirty="0">
                <a:latin typeface="Arial"/>
                <a:cs typeface="Arial"/>
              </a:rPr>
              <a:t>ng</a:t>
            </a:r>
            <a:endParaRPr sz="1900">
              <a:latin typeface="Arial"/>
              <a:cs typeface="Arial"/>
            </a:endParaRPr>
          </a:p>
        </p:txBody>
      </p:sp>
      <p:sp>
        <p:nvSpPr>
          <p:cNvPr id="8" name="object 8"/>
          <p:cNvSpPr txBox="1"/>
          <p:nvPr/>
        </p:nvSpPr>
        <p:spPr>
          <a:xfrm>
            <a:off x="502412" y="4805832"/>
            <a:ext cx="5908040" cy="1744980"/>
          </a:xfrm>
          <a:prstGeom prst="rect">
            <a:avLst/>
          </a:prstGeom>
        </p:spPr>
        <p:txBody>
          <a:bodyPr vert="horz" wrap="square" lIns="0" tIns="12700" rIns="0" bIns="0" rtlCol="0">
            <a:spAutoFit/>
          </a:bodyPr>
          <a:lstStyle/>
          <a:p>
            <a:pPr marL="241300" marR="5715" algn="just">
              <a:lnSpc>
                <a:spcPct val="110000"/>
              </a:lnSpc>
              <a:spcBef>
                <a:spcPts val="100"/>
              </a:spcBef>
            </a:pPr>
            <a:r>
              <a:rPr sz="1900" dirty="0">
                <a:latin typeface="Arial"/>
                <a:cs typeface="Arial"/>
              </a:rPr>
              <a:t>characteristics </a:t>
            </a:r>
            <a:r>
              <a:rPr sz="1900" spc="-5" dirty="0">
                <a:latin typeface="Arial"/>
                <a:cs typeface="Arial"/>
              </a:rPr>
              <a:t>that </a:t>
            </a:r>
            <a:r>
              <a:rPr sz="1900" dirty="0">
                <a:latin typeface="Arial"/>
                <a:cs typeface="Arial"/>
              </a:rPr>
              <a:t>people </a:t>
            </a:r>
            <a:r>
              <a:rPr sz="1900" spc="-5" dirty="0">
                <a:latin typeface="Arial"/>
                <a:cs typeface="Arial"/>
              </a:rPr>
              <a:t>are </a:t>
            </a:r>
            <a:r>
              <a:rPr sz="1900" dirty="0">
                <a:latin typeface="Arial"/>
                <a:cs typeface="Arial"/>
              </a:rPr>
              <a:t>born </a:t>
            </a:r>
            <a:r>
              <a:rPr sz="1900" spc="-5" dirty="0">
                <a:latin typeface="Arial"/>
                <a:cs typeface="Arial"/>
              </a:rPr>
              <a:t>with and that   remain relatively stable over</a:t>
            </a:r>
            <a:r>
              <a:rPr sz="1900" spc="135" dirty="0">
                <a:latin typeface="Arial"/>
                <a:cs typeface="Arial"/>
              </a:rPr>
              <a:t> </a:t>
            </a:r>
            <a:r>
              <a:rPr sz="1900" spc="-5" dirty="0">
                <a:latin typeface="Arial"/>
                <a:cs typeface="Arial"/>
              </a:rPr>
              <a:t>time.</a:t>
            </a:r>
            <a:endParaRPr sz="1900">
              <a:latin typeface="Arial"/>
              <a:cs typeface="Arial"/>
            </a:endParaRPr>
          </a:p>
          <a:p>
            <a:pPr marL="241300" marR="5080" indent="-229235" algn="just">
              <a:lnSpc>
                <a:spcPct val="110100"/>
              </a:lnSpc>
              <a:spcBef>
                <a:spcPts val="995"/>
              </a:spcBef>
              <a:buChar char="•"/>
              <a:tabLst>
                <a:tab pos="241935" algn="l"/>
              </a:tabLst>
            </a:pPr>
            <a:r>
              <a:rPr sz="1900" spc="-15" dirty="0">
                <a:latin typeface="Arial"/>
                <a:cs typeface="Arial"/>
              </a:rPr>
              <a:t>Trait </a:t>
            </a:r>
            <a:r>
              <a:rPr sz="1900" dirty="0">
                <a:latin typeface="Arial"/>
                <a:cs typeface="Arial"/>
              </a:rPr>
              <a:t>theory </a:t>
            </a:r>
            <a:r>
              <a:rPr sz="1900" spc="-5" dirty="0">
                <a:latin typeface="Arial"/>
                <a:cs typeface="Arial"/>
              </a:rPr>
              <a:t>– </a:t>
            </a:r>
            <a:r>
              <a:rPr sz="1900" dirty="0">
                <a:latin typeface="Arial"/>
                <a:cs typeface="Arial"/>
              </a:rPr>
              <a:t>assumes the </a:t>
            </a:r>
            <a:r>
              <a:rPr sz="1900" spc="-5" dirty="0">
                <a:latin typeface="Arial"/>
                <a:cs typeface="Arial"/>
              </a:rPr>
              <a:t>leader is different from  the </a:t>
            </a:r>
            <a:r>
              <a:rPr sz="1900" dirty="0">
                <a:latin typeface="Arial"/>
                <a:cs typeface="Arial"/>
              </a:rPr>
              <a:t>average </a:t>
            </a:r>
            <a:r>
              <a:rPr sz="1900" spc="-5" dirty="0">
                <a:latin typeface="Arial"/>
                <a:cs typeface="Arial"/>
              </a:rPr>
              <a:t>person in </a:t>
            </a:r>
            <a:r>
              <a:rPr sz="1900" dirty="0">
                <a:latin typeface="Arial"/>
                <a:cs typeface="Arial"/>
              </a:rPr>
              <a:t>terms </a:t>
            </a:r>
            <a:r>
              <a:rPr sz="1900" spc="-5" dirty="0">
                <a:latin typeface="Arial"/>
                <a:cs typeface="Arial"/>
              </a:rPr>
              <a:t>of personality </a:t>
            </a:r>
            <a:r>
              <a:rPr sz="1900" dirty="0">
                <a:latin typeface="Arial"/>
                <a:cs typeface="Arial"/>
              </a:rPr>
              <a:t>traits  </a:t>
            </a:r>
            <a:r>
              <a:rPr sz="1900" spc="-5" dirty="0">
                <a:latin typeface="Arial"/>
                <a:cs typeface="Arial"/>
              </a:rPr>
              <a:t>such as intelligence, perseverance, and</a:t>
            </a:r>
            <a:r>
              <a:rPr sz="1900" spc="190" dirty="0">
                <a:latin typeface="Arial"/>
                <a:cs typeface="Arial"/>
              </a:rPr>
              <a:t> </a:t>
            </a:r>
            <a:r>
              <a:rPr sz="1900" spc="-5" dirty="0">
                <a:latin typeface="Arial"/>
                <a:cs typeface="Arial"/>
              </a:rPr>
              <a:t>ambition.</a:t>
            </a:r>
            <a:endParaRPr sz="1900">
              <a:latin typeface="Arial"/>
              <a:cs typeface="Arial"/>
            </a:endParaRPr>
          </a:p>
        </p:txBody>
      </p:sp>
      <p:sp>
        <p:nvSpPr>
          <p:cNvPr id="9" name="object 9"/>
          <p:cNvSpPr/>
          <p:nvPr/>
        </p:nvSpPr>
        <p:spPr>
          <a:xfrm>
            <a:off x="7566659" y="2058923"/>
            <a:ext cx="4250436" cy="2708148"/>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502412" y="1224416"/>
            <a:ext cx="9234805" cy="1181735"/>
          </a:xfrm>
          <a:prstGeom prst="rect">
            <a:avLst/>
          </a:prstGeom>
        </p:spPr>
        <p:txBody>
          <a:bodyPr vert="horz" wrap="square" lIns="0" tIns="198120" rIns="0" bIns="0" rtlCol="0">
            <a:spAutoFit/>
          </a:bodyPr>
          <a:lstStyle/>
          <a:p>
            <a:pPr marL="12700">
              <a:lnSpc>
                <a:spcPct val="100000"/>
              </a:lnSpc>
              <a:spcBef>
                <a:spcPts val="1560"/>
              </a:spcBef>
            </a:pPr>
            <a:r>
              <a:rPr sz="2200" b="1" spc="-5" dirty="0">
                <a:latin typeface="Arial"/>
                <a:cs typeface="Arial"/>
              </a:rPr>
              <a:t>TRAIT</a:t>
            </a:r>
            <a:r>
              <a:rPr sz="2200" b="1" spc="25" dirty="0">
                <a:latin typeface="Arial"/>
                <a:cs typeface="Arial"/>
              </a:rPr>
              <a:t> </a:t>
            </a:r>
            <a:r>
              <a:rPr sz="2200" b="1" spc="-20" dirty="0">
                <a:latin typeface="Arial"/>
                <a:cs typeface="Arial"/>
              </a:rPr>
              <a:t>THEORY</a:t>
            </a:r>
            <a:endParaRPr sz="2200">
              <a:latin typeface="Arial"/>
              <a:cs typeface="Arial"/>
            </a:endParaRPr>
          </a:p>
          <a:p>
            <a:pPr marL="241300" indent="-229235">
              <a:lnSpc>
                <a:spcPts val="1930"/>
              </a:lnSpc>
              <a:spcBef>
                <a:spcPts val="1260"/>
              </a:spcBef>
              <a:buFont typeface="Arial"/>
              <a:buChar char="•"/>
              <a:tabLst>
                <a:tab pos="241300" algn="l"/>
                <a:tab pos="241935" algn="l"/>
              </a:tabLst>
            </a:pPr>
            <a:r>
              <a:rPr sz="1900" b="1" spc="-5" dirty="0">
                <a:latin typeface="Arial"/>
                <a:cs typeface="Arial"/>
              </a:rPr>
              <a:t>“Leaders are born, </a:t>
            </a:r>
            <a:r>
              <a:rPr sz="1900" b="1" dirty="0">
                <a:latin typeface="Arial"/>
                <a:cs typeface="Arial"/>
              </a:rPr>
              <a:t>not</a:t>
            </a:r>
            <a:r>
              <a:rPr sz="1900" b="1" spc="50" dirty="0">
                <a:latin typeface="Arial"/>
                <a:cs typeface="Arial"/>
              </a:rPr>
              <a:t> </a:t>
            </a:r>
            <a:r>
              <a:rPr sz="1900" b="1" spc="-5" dirty="0">
                <a:latin typeface="Arial"/>
                <a:cs typeface="Arial"/>
              </a:rPr>
              <a:t>made.”</a:t>
            </a:r>
            <a:endParaRPr sz="1900">
              <a:latin typeface="Arial"/>
              <a:cs typeface="Arial"/>
            </a:endParaRPr>
          </a:p>
          <a:p>
            <a:pPr marR="5080" algn="r">
              <a:lnSpc>
                <a:spcPts val="1810"/>
              </a:lnSpc>
            </a:pPr>
            <a:r>
              <a:rPr sz="1800" b="1" spc="-55" dirty="0">
                <a:latin typeface="Arial"/>
                <a:cs typeface="Arial"/>
              </a:rPr>
              <a:t>A</a:t>
            </a:r>
            <a:r>
              <a:rPr sz="1800" b="1" dirty="0">
                <a:latin typeface="Arial"/>
                <a:cs typeface="Arial"/>
              </a:rPr>
              <a:t>SS</a:t>
            </a:r>
            <a:r>
              <a:rPr sz="1800" b="1" spc="-10" dirty="0">
                <a:latin typeface="Arial"/>
                <a:cs typeface="Arial"/>
              </a:rPr>
              <a:t>U</a:t>
            </a:r>
            <a:r>
              <a:rPr sz="1800" b="1" dirty="0">
                <a:latin typeface="Arial"/>
                <a:cs typeface="Arial"/>
              </a:rPr>
              <a:t>MPTIONS</a:t>
            </a:r>
            <a:endParaRPr sz="1800">
              <a:latin typeface="Arial"/>
              <a:cs typeface="Arial"/>
            </a:endParaRPr>
          </a:p>
        </p:txBody>
      </p:sp>
      <p:sp>
        <p:nvSpPr>
          <p:cNvPr id="11" name="object 11"/>
          <p:cNvSpPr/>
          <p:nvPr/>
        </p:nvSpPr>
        <p:spPr>
          <a:xfrm>
            <a:off x="8189976" y="3140964"/>
            <a:ext cx="915924" cy="513588"/>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8041005" y="2380615"/>
            <a:ext cx="3510279" cy="1946275"/>
          </a:xfrm>
          <a:prstGeom prst="rect">
            <a:avLst/>
          </a:prstGeom>
        </p:spPr>
        <p:txBody>
          <a:bodyPr vert="horz" wrap="square" lIns="0" tIns="12700" rIns="0" bIns="0" rtlCol="0">
            <a:spAutoFit/>
          </a:bodyPr>
          <a:lstStyle/>
          <a:p>
            <a:pPr marL="299085" marR="168910" indent="-287020">
              <a:lnSpc>
                <a:spcPct val="100000"/>
              </a:lnSpc>
              <a:spcBef>
                <a:spcPts val="100"/>
              </a:spcBef>
              <a:buChar char="•"/>
              <a:tabLst>
                <a:tab pos="299085" algn="l"/>
                <a:tab pos="299720" algn="l"/>
              </a:tabLst>
            </a:pPr>
            <a:r>
              <a:rPr sz="1800" spc="-5" dirty="0">
                <a:latin typeface="Arial"/>
                <a:cs typeface="Arial"/>
              </a:rPr>
              <a:t>People are born </a:t>
            </a:r>
            <a:r>
              <a:rPr sz="1800" spc="-15" dirty="0">
                <a:latin typeface="Arial"/>
                <a:cs typeface="Arial"/>
              </a:rPr>
              <a:t>with </a:t>
            </a:r>
            <a:r>
              <a:rPr sz="1800" spc="-5" dirty="0">
                <a:latin typeface="Arial"/>
                <a:cs typeface="Arial"/>
              </a:rPr>
              <a:t>inherited  </a:t>
            </a:r>
            <a:r>
              <a:rPr sz="1800" dirty="0">
                <a:latin typeface="Arial"/>
                <a:cs typeface="Arial"/>
              </a:rPr>
              <a:t>traits.</a:t>
            </a:r>
            <a:endParaRPr sz="1800">
              <a:latin typeface="Arial"/>
              <a:cs typeface="Arial"/>
            </a:endParaRPr>
          </a:p>
          <a:p>
            <a:pPr marL="299085" marR="487680" indent="-287020">
              <a:lnSpc>
                <a:spcPct val="100000"/>
              </a:lnSpc>
              <a:buChar char="•"/>
              <a:tabLst>
                <a:tab pos="299085" algn="l"/>
                <a:tab pos="299720" algn="l"/>
              </a:tabLst>
            </a:pPr>
            <a:r>
              <a:rPr sz="1800" spc="-5" dirty="0">
                <a:latin typeface="Arial"/>
                <a:cs typeface="Arial"/>
              </a:rPr>
              <a:t>Some </a:t>
            </a:r>
            <a:r>
              <a:rPr sz="1800" dirty="0">
                <a:latin typeface="Arial"/>
                <a:cs typeface="Arial"/>
              </a:rPr>
              <a:t>traits </a:t>
            </a:r>
            <a:r>
              <a:rPr sz="1800" spc="-5" dirty="0">
                <a:latin typeface="Arial"/>
                <a:cs typeface="Arial"/>
              </a:rPr>
              <a:t>are</a:t>
            </a:r>
            <a:r>
              <a:rPr sz="1800" spc="-55" dirty="0">
                <a:latin typeface="Arial"/>
                <a:cs typeface="Arial"/>
              </a:rPr>
              <a:t> </a:t>
            </a:r>
            <a:r>
              <a:rPr sz="1800" spc="-5" dirty="0">
                <a:latin typeface="Arial"/>
                <a:cs typeface="Arial"/>
              </a:rPr>
              <a:t>particularly  suited </a:t>
            </a:r>
            <a:r>
              <a:rPr sz="1800" dirty="0">
                <a:latin typeface="Arial"/>
                <a:cs typeface="Arial"/>
              </a:rPr>
              <a:t>to</a:t>
            </a:r>
            <a:r>
              <a:rPr sz="1800" spc="-10" dirty="0">
                <a:latin typeface="Arial"/>
                <a:cs typeface="Arial"/>
              </a:rPr>
              <a:t> </a:t>
            </a:r>
            <a:r>
              <a:rPr sz="1800" spc="-5" dirty="0">
                <a:latin typeface="Arial"/>
                <a:cs typeface="Arial"/>
              </a:rPr>
              <a:t>leadership.</a:t>
            </a:r>
            <a:endParaRPr sz="1800">
              <a:latin typeface="Arial"/>
              <a:cs typeface="Arial"/>
            </a:endParaRPr>
          </a:p>
          <a:p>
            <a:pPr marL="299085" marR="5080" indent="-287020">
              <a:lnSpc>
                <a:spcPct val="100000"/>
              </a:lnSpc>
              <a:buChar char="•"/>
              <a:tabLst>
                <a:tab pos="299085" algn="l"/>
                <a:tab pos="299720" algn="l"/>
              </a:tabLst>
            </a:pPr>
            <a:r>
              <a:rPr sz="1800" spc="-5" dirty="0">
                <a:latin typeface="Arial"/>
                <a:cs typeface="Arial"/>
              </a:rPr>
              <a:t>People </a:t>
            </a:r>
            <a:r>
              <a:rPr sz="1800" spc="-20" dirty="0">
                <a:latin typeface="Arial"/>
                <a:cs typeface="Arial"/>
              </a:rPr>
              <a:t>who </a:t>
            </a:r>
            <a:r>
              <a:rPr sz="1800" spc="-5" dirty="0">
                <a:latin typeface="Arial"/>
                <a:cs typeface="Arial"/>
              </a:rPr>
              <a:t>make good </a:t>
            </a:r>
            <a:r>
              <a:rPr sz="1800" spc="-10" dirty="0">
                <a:latin typeface="Arial"/>
                <a:cs typeface="Arial"/>
              </a:rPr>
              <a:t>leaders  </a:t>
            </a:r>
            <a:r>
              <a:rPr sz="1800" spc="-5" dirty="0">
                <a:latin typeface="Arial"/>
                <a:cs typeface="Arial"/>
              </a:rPr>
              <a:t>have </a:t>
            </a:r>
            <a:r>
              <a:rPr sz="1800" dirty="0">
                <a:latin typeface="Arial"/>
                <a:cs typeface="Arial"/>
              </a:rPr>
              <a:t>the </a:t>
            </a:r>
            <a:r>
              <a:rPr sz="1800" spc="-5" dirty="0">
                <a:latin typeface="Arial"/>
                <a:cs typeface="Arial"/>
              </a:rPr>
              <a:t>right (or sufficient)  combination </a:t>
            </a:r>
            <a:r>
              <a:rPr sz="1800" dirty="0">
                <a:latin typeface="Arial"/>
                <a:cs typeface="Arial"/>
              </a:rPr>
              <a:t>of</a:t>
            </a:r>
            <a:r>
              <a:rPr sz="1800" spc="15" dirty="0">
                <a:latin typeface="Arial"/>
                <a:cs typeface="Arial"/>
              </a:rPr>
              <a:t> </a:t>
            </a:r>
            <a:r>
              <a:rPr sz="1800" spc="-5" dirty="0">
                <a:latin typeface="Arial"/>
                <a:cs typeface="Arial"/>
              </a:rPr>
              <a:t>traits.</a:t>
            </a:r>
            <a:endParaRPr sz="1800">
              <a:latin typeface="Arial"/>
              <a:cs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25968" y="2069592"/>
            <a:ext cx="3716020" cy="3802379"/>
            <a:chOff x="8125968" y="2069592"/>
            <a:chExt cx="3716020" cy="3802379"/>
          </a:xfrm>
        </p:grpSpPr>
        <p:sp>
          <p:nvSpPr>
            <p:cNvPr id="3" name="object 3"/>
            <p:cNvSpPr/>
            <p:nvPr/>
          </p:nvSpPr>
          <p:spPr>
            <a:xfrm>
              <a:off x="8125968" y="2069592"/>
              <a:ext cx="3715511" cy="380238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284464" y="2211324"/>
              <a:ext cx="2691383" cy="51358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293608" y="2615184"/>
              <a:ext cx="368807" cy="48158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27364" y="2595372"/>
              <a:ext cx="1005840" cy="513588"/>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293608" y="2999232"/>
              <a:ext cx="368807" cy="48158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627364" y="2979419"/>
              <a:ext cx="1716024" cy="51358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8293608" y="3383280"/>
              <a:ext cx="368807" cy="481584"/>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8627364" y="3363468"/>
              <a:ext cx="2449068" cy="513587"/>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8293608" y="3767327"/>
              <a:ext cx="368807" cy="481584"/>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8627364" y="3747516"/>
              <a:ext cx="701040" cy="513588"/>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9020556" y="3747516"/>
              <a:ext cx="384048" cy="513588"/>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9096756" y="3747516"/>
              <a:ext cx="1409700" cy="513588"/>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8293608" y="4151376"/>
              <a:ext cx="368807" cy="481584"/>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8627364" y="4131564"/>
              <a:ext cx="1459992" cy="513588"/>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8293608" y="4535423"/>
              <a:ext cx="368807" cy="481583"/>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8627364" y="4515611"/>
              <a:ext cx="2700528" cy="51358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8293608" y="4919472"/>
              <a:ext cx="368807" cy="481583"/>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8627364" y="4899660"/>
              <a:ext cx="1641348" cy="513587"/>
            </a:xfrm>
            <a:prstGeom prst="rect">
              <a:avLst/>
            </a:prstGeom>
            <a:blipFill>
              <a:blip r:embed="rId13" cstate="print"/>
              <a:stretch>
                <a:fillRect/>
              </a:stretch>
            </a:blipFill>
          </p:spPr>
          <p:txBody>
            <a:bodyPr wrap="square" lIns="0" tIns="0" rIns="0" bIns="0" rtlCol="0"/>
            <a:lstStyle/>
            <a:p>
              <a:endParaRPr/>
            </a:p>
          </p:txBody>
        </p:sp>
      </p:grpSp>
      <p:sp>
        <p:nvSpPr>
          <p:cNvPr id="21" name="object 21"/>
          <p:cNvSpPr txBox="1"/>
          <p:nvPr/>
        </p:nvSpPr>
        <p:spPr>
          <a:xfrm>
            <a:off x="8420861" y="2163133"/>
            <a:ext cx="2762250" cy="3098165"/>
          </a:xfrm>
          <a:prstGeom prst="rect">
            <a:avLst/>
          </a:prstGeom>
        </p:spPr>
        <p:txBody>
          <a:bodyPr vert="horz" wrap="square" lIns="0" tIns="121920" rIns="0" bIns="0" rtlCol="0">
            <a:spAutoFit/>
          </a:bodyPr>
          <a:lstStyle/>
          <a:p>
            <a:pPr marL="12700">
              <a:lnSpc>
                <a:spcPct val="100000"/>
              </a:lnSpc>
              <a:spcBef>
                <a:spcPts val="960"/>
              </a:spcBef>
            </a:pPr>
            <a:r>
              <a:rPr sz="1800" spc="-5" dirty="0">
                <a:latin typeface="Arial"/>
                <a:cs typeface="Arial"/>
              </a:rPr>
              <a:t>LEADERSHIP</a:t>
            </a:r>
            <a:r>
              <a:rPr sz="1800" spc="-70" dirty="0">
                <a:latin typeface="Arial"/>
                <a:cs typeface="Arial"/>
              </a:rPr>
              <a:t> </a:t>
            </a:r>
            <a:r>
              <a:rPr sz="1800" dirty="0">
                <a:latin typeface="Arial"/>
                <a:cs typeface="Arial"/>
              </a:rPr>
              <a:t>TRAITS:</a:t>
            </a:r>
            <a:endParaRPr sz="1800">
              <a:latin typeface="Arial"/>
              <a:cs typeface="Arial"/>
            </a:endParaRPr>
          </a:p>
          <a:p>
            <a:pPr marL="355600" indent="-342900">
              <a:lnSpc>
                <a:spcPct val="100000"/>
              </a:lnSpc>
              <a:spcBef>
                <a:spcPts val="865"/>
              </a:spcBef>
              <a:buChar char="•"/>
              <a:tabLst>
                <a:tab pos="354965" algn="l"/>
                <a:tab pos="355600" algn="l"/>
              </a:tabLst>
            </a:pPr>
            <a:r>
              <a:rPr sz="1800" spc="-5" dirty="0">
                <a:latin typeface="Arial"/>
                <a:cs typeface="Arial"/>
              </a:rPr>
              <a:t>DRIVE</a:t>
            </a:r>
            <a:endParaRPr sz="1800">
              <a:latin typeface="Arial"/>
              <a:cs typeface="Arial"/>
            </a:endParaRPr>
          </a:p>
          <a:p>
            <a:pPr marL="355600" indent="-342900">
              <a:lnSpc>
                <a:spcPct val="100000"/>
              </a:lnSpc>
              <a:spcBef>
                <a:spcPts val="865"/>
              </a:spcBef>
              <a:buChar char="•"/>
              <a:tabLst>
                <a:tab pos="354965" algn="l"/>
                <a:tab pos="355600" algn="l"/>
              </a:tabLst>
            </a:pPr>
            <a:r>
              <a:rPr sz="1800" spc="-5" dirty="0">
                <a:latin typeface="Arial"/>
                <a:cs typeface="Arial"/>
              </a:rPr>
              <a:t>Desire </a:t>
            </a:r>
            <a:r>
              <a:rPr sz="1800" dirty="0">
                <a:latin typeface="Arial"/>
                <a:cs typeface="Arial"/>
              </a:rPr>
              <a:t>to </a:t>
            </a:r>
            <a:r>
              <a:rPr sz="1800" spc="-5" dirty="0">
                <a:latin typeface="Arial"/>
                <a:cs typeface="Arial"/>
              </a:rPr>
              <a:t>lead</a:t>
            </a:r>
            <a:endParaRPr sz="1800">
              <a:latin typeface="Arial"/>
              <a:cs typeface="Arial"/>
            </a:endParaRPr>
          </a:p>
          <a:p>
            <a:pPr marL="355600" indent="-342900">
              <a:lnSpc>
                <a:spcPct val="100000"/>
              </a:lnSpc>
              <a:spcBef>
                <a:spcPts val="865"/>
              </a:spcBef>
              <a:buChar char="•"/>
              <a:tabLst>
                <a:tab pos="354965" algn="l"/>
                <a:tab pos="355600" algn="l"/>
              </a:tabLst>
            </a:pPr>
            <a:r>
              <a:rPr sz="1800" spc="-5" dirty="0">
                <a:latin typeface="Arial"/>
                <a:cs typeface="Arial"/>
              </a:rPr>
              <a:t>Honesty and</a:t>
            </a:r>
            <a:r>
              <a:rPr sz="1800" dirty="0">
                <a:latin typeface="Arial"/>
                <a:cs typeface="Arial"/>
              </a:rPr>
              <a:t> </a:t>
            </a:r>
            <a:r>
              <a:rPr sz="1800" spc="-5" dirty="0">
                <a:latin typeface="Arial"/>
                <a:cs typeface="Arial"/>
              </a:rPr>
              <a:t>integrity</a:t>
            </a:r>
            <a:endParaRPr sz="1800">
              <a:latin typeface="Arial"/>
              <a:cs typeface="Arial"/>
            </a:endParaRPr>
          </a:p>
          <a:p>
            <a:pPr marL="355600" indent="-342900">
              <a:lnSpc>
                <a:spcPct val="100000"/>
              </a:lnSpc>
              <a:spcBef>
                <a:spcPts val="860"/>
              </a:spcBef>
              <a:buChar char="•"/>
              <a:tabLst>
                <a:tab pos="354965" algn="l"/>
                <a:tab pos="355600" algn="l"/>
              </a:tabLst>
            </a:pPr>
            <a:r>
              <a:rPr sz="1800" spc="-5" dirty="0">
                <a:latin typeface="Arial"/>
                <a:cs typeface="Arial"/>
              </a:rPr>
              <a:t>Self-confidence</a:t>
            </a:r>
            <a:endParaRPr sz="1800">
              <a:latin typeface="Arial"/>
              <a:cs typeface="Arial"/>
            </a:endParaRPr>
          </a:p>
          <a:p>
            <a:pPr marL="355600" indent="-342900">
              <a:lnSpc>
                <a:spcPct val="100000"/>
              </a:lnSpc>
              <a:spcBef>
                <a:spcPts val="865"/>
              </a:spcBef>
              <a:buChar char="•"/>
              <a:tabLst>
                <a:tab pos="354965" algn="l"/>
                <a:tab pos="355600" algn="l"/>
              </a:tabLst>
            </a:pPr>
            <a:r>
              <a:rPr sz="1800" spc="-5" dirty="0">
                <a:latin typeface="Arial"/>
                <a:cs typeface="Arial"/>
              </a:rPr>
              <a:t>Intelligence</a:t>
            </a:r>
            <a:endParaRPr sz="1800">
              <a:latin typeface="Arial"/>
              <a:cs typeface="Arial"/>
            </a:endParaRPr>
          </a:p>
          <a:p>
            <a:pPr marL="355600" indent="-342900">
              <a:lnSpc>
                <a:spcPct val="100000"/>
              </a:lnSpc>
              <a:spcBef>
                <a:spcPts val="870"/>
              </a:spcBef>
              <a:buChar char="•"/>
              <a:tabLst>
                <a:tab pos="354965" algn="l"/>
                <a:tab pos="355600" algn="l"/>
              </a:tabLst>
            </a:pPr>
            <a:r>
              <a:rPr sz="1800" spc="-5" dirty="0">
                <a:latin typeface="Arial"/>
                <a:cs typeface="Arial"/>
              </a:rPr>
              <a:t>Job relevant</a:t>
            </a:r>
            <a:r>
              <a:rPr sz="1800" spc="-25" dirty="0">
                <a:latin typeface="Arial"/>
                <a:cs typeface="Arial"/>
              </a:rPr>
              <a:t> </a:t>
            </a:r>
            <a:r>
              <a:rPr sz="1800" spc="-10" dirty="0">
                <a:latin typeface="Arial"/>
                <a:cs typeface="Arial"/>
              </a:rPr>
              <a:t>knowledge</a:t>
            </a:r>
            <a:endParaRPr sz="1800">
              <a:latin typeface="Arial"/>
              <a:cs typeface="Arial"/>
            </a:endParaRPr>
          </a:p>
          <a:p>
            <a:pPr marL="355600" indent="-342900">
              <a:lnSpc>
                <a:spcPct val="100000"/>
              </a:lnSpc>
              <a:spcBef>
                <a:spcPts val="860"/>
              </a:spcBef>
              <a:buChar char="•"/>
              <a:tabLst>
                <a:tab pos="354965" algn="l"/>
                <a:tab pos="355600" algn="l"/>
              </a:tabLst>
            </a:pPr>
            <a:r>
              <a:rPr sz="1800" spc="-5" dirty="0">
                <a:latin typeface="Arial"/>
                <a:cs typeface="Arial"/>
              </a:rPr>
              <a:t>Extraversion</a:t>
            </a:r>
            <a:endParaRPr sz="1800">
              <a:latin typeface="Arial"/>
              <a:cs typeface="Arial"/>
            </a:endParaRPr>
          </a:p>
        </p:txBody>
      </p:sp>
      <p:sp>
        <p:nvSpPr>
          <p:cNvPr id="22" name="object 22"/>
          <p:cNvSpPr txBox="1">
            <a:spLocks noGrp="1"/>
          </p:cNvSpPr>
          <p:nvPr>
            <p:ph type="title"/>
          </p:nvPr>
        </p:nvSpPr>
        <p:spPr>
          <a:xfrm>
            <a:off x="2616835" y="544194"/>
            <a:ext cx="8001634" cy="635000"/>
          </a:xfrm>
          <a:prstGeom prst="rect">
            <a:avLst/>
          </a:prstGeom>
        </p:spPr>
        <p:txBody>
          <a:bodyPr vert="horz" wrap="square" lIns="0" tIns="12065" rIns="0" bIns="0" rtlCol="0">
            <a:spAutoFit/>
          </a:bodyPr>
          <a:lstStyle/>
          <a:p>
            <a:pPr marL="12700">
              <a:lnSpc>
                <a:spcPct val="100000"/>
              </a:lnSpc>
              <a:spcBef>
                <a:spcPts val="95"/>
              </a:spcBef>
            </a:pPr>
            <a:r>
              <a:rPr spc="-10" dirty="0"/>
              <a:t>TRAIT </a:t>
            </a:r>
            <a:r>
              <a:rPr spc="-35" dirty="0"/>
              <a:t>THEORY </a:t>
            </a:r>
            <a:r>
              <a:rPr spc="-5" dirty="0"/>
              <a:t>OF</a:t>
            </a:r>
            <a:r>
              <a:rPr spc="-25" dirty="0"/>
              <a:t> </a:t>
            </a:r>
            <a:r>
              <a:rPr spc="-10" dirty="0"/>
              <a:t>LEADERSHIP</a:t>
            </a:r>
          </a:p>
        </p:txBody>
      </p:sp>
      <p:sp>
        <p:nvSpPr>
          <p:cNvPr id="23" name="object 23"/>
          <p:cNvSpPr txBox="1">
            <a:spLocks noGrp="1"/>
          </p:cNvSpPr>
          <p:nvPr>
            <p:ph sz="quarter" idx="1"/>
          </p:nvPr>
        </p:nvSpPr>
        <p:spPr>
          <a:prstGeom prst="rect">
            <a:avLst/>
          </a:prstGeom>
        </p:spPr>
        <p:txBody>
          <a:bodyPr vert="horz" wrap="square" lIns="0" tIns="12700" rIns="0" bIns="0" rtlCol="0">
            <a:spAutoFit/>
          </a:bodyPr>
          <a:lstStyle/>
          <a:p>
            <a:pPr marL="12700">
              <a:lnSpc>
                <a:spcPct val="100000"/>
              </a:lnSpc>
              <a:spcBef>
                <a:spcPts val="100"/>
              </a:spcBef>
            </a:pPr>
            <a:r>
              <a:rPr spc="-35" dirty="0"/>
              <a:t>LIMITATIONS:</a:t>
            </a:r>
          </a:p>
          <a:p>
            <a:pPr marL="240665" marR="5080" indent="-228600" algn="just">
              <a:lnSpc>
                <a:spcPct val="120000"/>
              </a:lnSpc>
              <a:spcBef>
                <a:spcPts val="1060"/>
              </a:spcBef>
              <a:buChar char="•"/>
              <a:tabLst>
                <a:tab pos="241300" algn="l"/>
              </a:tabLst>
            </a:pPr>
            <a:r>
              <a:rPr sz="2000" b="0" dirty="0">
                <a:latin typeface="Arial"/>
                <a:cs typeface="Arial"/>
              </a:rPr>
              <a:t>No universal traits </a:t>
            </a:r>
            <a:r>
              <a:rPr sz="2000" b="0" spc="-5" dirty="0">
                <a:latin typeface="Arial"/>
                <a:cs typeface="Arial"/>
              </a:rPr>
              <a:t>found </a:t>
            </a:r>
            <a:r>
              <a:rPr sz="2000" b="0" dirty="0">
                <a:latin typeface="Arial"/>
                <a:cs typeface="Arial"/>
              </a:rPr>
              <a:t>that predict  leadership </a:t>
            </a:r>
            <a:r>
              <a:rPr sz="2000" b="0" spc="-5" dirty="0">
                <a:latin typeface="Arial"/>
                <a:cs typeface="Arial"/>
              </a:rPr>
              <a:t>in </a:t>
            </a:r>
            <a:r>
              <a:rPr sz="2000" b="0" dirty="0">
                <a:latin typeface="Arial"/>
                <a:cs typeface="Arial"/>
              </a:rPr>
              <a:t>all</a:t>
            </a:r>
            <a:r>
              <a:rPr sz="2000" b="0" spc="-35" dirty="0">
                <a:latin typeface="Arial"/>
                <a:cs typeface="Arial"/>
              </a:rPr>
              <a:t> </a:t>
            </a:r>
            <a:r>
              <a:rPr sz="2000" b="0" dirty="0">
                <a:latin typeface="Arial"/>
                <a:cs typeface="Arial"/>
              </a:rPr>
              <a:t>situations.</a:t>
            </a:r>
            <a:endParaRPr sz="2000">
              <a:latin typeface="Arial"/>
              <a:cs typeface="Arial"/>
            </a:endParaRPr>
          </a:p>
          <a:p>
            <a:pPr marL="240665" marR="5080" indent="-228600" algn="just">
              <a:lnSpc>
                <a:spcPct val="120000"/>
              </a:lnSpc>
              <a:spcBef>
                <a:spcPts val="1005"/>
              </a:spcBef>
              <a:buChar char="•"/>
              <a:tabLst>
                <a:tab pos="241300" algn="l"/>
              </a:tabLst>
            </a:pPr>
            <a:r>
              <a:rPr sz="2000" b="0" dirty="0">
                <a:latin typeface="Arial"/>
                <a:cs typeface="Arial"/>
              </a:rPr>
              <a:t>Unclear </a:t>
            </a:r>
            <a:r>
              <a:rPr sz="2000" b="0" spc="-5" dirty="0">
                <a:latin typeface="Arial"/>
                <a:cs typeface="Arial"/>
              </a:rPr>
              <a:t>evidence </a:t>
            </a:r>
            <a:r>
              <a:rPr sz="2000" b="0" dirty="0">
                <a:latin typeface="Arial"/>
                <a:cs typeface="Arial"/>
              </a:rPr>
              <a:t>of the cause </a:t>
            </a:r>
            <a:r>
              <a:rPr sz="2000" b="0" spc="-5" dirty="0">
                <a:latin typeface="Arial"/>
                <a:cs typeface="Arial"/>
              </a:rPr>
              <a:t>and  </a:t>
            </a:r>
            <a:r>
              <a:rPr sz="2000" b="0" spc="-10" dirty="0">
                <a:latin typeface="Arial"/>
                <a:cs typeface="Arial"/>
              </a:rPr>
              <a:t>effect </a:t>
            </a:r>
            <a:r>
              <a:rPr sz="2000" b="0" dirty="0">
                <a:latin typeface="Arial"/>
                <a:cs typeface="Arial"/>
              </a:rPr>
              <a:t>of </a:t>
            </a:r>
            <a:r>
              <a:rPr sz="2000" b="0" spc="-5" dirty="0">
                <a:latin typeface="Arial"/>
                <a:cs typeface="Arial"/>
              </a:rPr>
              <a:t>relationship </a:t>
            </a:r>
            <a:r>
              <a:rPr sz="2000" b="0" dirty="0">
                <a:latin typeface="Arial"/>
                <a:cs typeface="Arial"/>
              </a:rPr>
              <a:t>of leadership </a:t>
            </a:r>
            <a:r>
              <a:rPr sz="2000" b="0" spc="-5" dirty="0">
                <a:latin typeface="Arial"/>
                <a:cs typeface="Arial"/>
              </a:rPr>
              <a:t>and  </a:t>
            </a:r>
            <a:r>
              <a:rPr sz="2000" b="0" dirty="0">
                <a:latin typeface="Arial"/>
                <a:cs typeface="Arial"/>
              </a:rPr>
              <a:t>traits.</a:t>
            </a:r>
            <a:endParaRPr sz="2000">
              <a:latin typeface="Arial"/>
              <a:cs typeface="Arial"/>
            </a:endParaRPr>
          </a:p>
          <a:p>
            <a:pPr marL="240665" marR="5080" indent="-228600" algn="just">
              <a:lnSpc>
                <a:spcPct val="120000"/>
              </a:lnSpc>
              <a:spcBef>
                <a:spcPts val="994"/>
              </a:spcBef>
              <a:buChar char="•"/>
              <a:tabLst>
                <a:tab pos="241300" algn="l"/>
              </a:tabLst>
            </a:pPr>
            <a:r>
              <a:rPr sz="2000" b="0" dirty="0">
                <a:latin typeface="Arial"/>
                <a:cs typeface="Arial"/>
              </a:rPr>
              <a:t>Better </a:t>
            </a:r>
            <a:r>
              <a:rPr sz="2000" b="0" spc="-5" dirty="0">
                <a:latin typeface="Arial"/>
                <a:cs typeface="Arial"/>
              </a:rPr>
              <a:t>predictor </a:t>
            </a:r>
            <a:r>
              <a:rPr sz="2000" b="0" spc="-10" dirty="0">
                <a:latin typeface="Arial"/>
                <a:cs typeface="Arial"/>
              </a:rPr>
              <a:t>of </a:t>
            </a:r>
            <a:r>
              <a:rPr sz="2000" b="0" dirty="0">
                <a:latin typeface="Arial"/>
                <a:cs typeface="Arial"/>
              </a:rPr>
              <a:t>the </a:t>
            </a:r>
            <a:r>
              <a:rPr sz="2000" b="0" spc="-5" dirty="0">
                <a:latin typeface="Arial"/>
                <a:cs typeface="Arial"/>
              </a:rPr>
              <a:t>appearance </a:t>
            </a:r>
            <a:r>
              <a:rPr sz="2000" b="0" spc="-15" dirty="0">
                <a:latin typeface="Arial"/>
                <a:cs typeface="Arial"/>
              </a:rPr>
              <a:t>of  </a:t>
            </a:r>
            <a:r>
              <a:rPr sz="2000" b="0" dirty="0">
                <a:latin typeface="Arial"/>
                <a:cs typeface="Arial"/>
              </a:rPr>
              <a:t>leadership </a:t>
            </a:r>
            <a:r>
              <a:rPr sz="2000" b="0" spc="-10" dirty="0">
                <a:latin typeface="Arial"/>
                <a:cs typeface="Arial"/>
              </a:rPr>
              <a:t>than </a:t>
            </a:r>
            <a:r>
              <a:rPr sz="2000" b="0" dirty="0">
                <a:latin typeface="Arial"/>
                <a:cs typeface="Arial"/>
              </a:rPr>
              <a:t>distinguishing </a:t>
            </a:r>
            <a:r>
              <a:rPr sz="2000" b="0" spc="-10" dirty="0">
                <a:latin typeface="Arial"/>
                <a:cs typeface="Arial"/>
              </a:rPr>
              <a:t>effective  </a:t>
            </a:r>
            <a:r>
              <a:rPr sz="2000" b="0" dirty="0">
                <a:latin typeface="Arial"/>
                <a:cs typeface="Arial"/>
              </a:rPr>
              <a:t>and </a:t>
            </a:r>
            <a:r>
              <a:rPr sz="2000" b="0" spc="-5" dirty="0">
                <a:latin typeface="Arial"/>
                <a:cs typeface="Arial"/>
              </a:rPr>
              <a:t>ineffective</a:t>
            </a:r>
            <a:r>
              <a:rPr sz="2000" b="0" spc="-35" dirty="0">
                <a:latin typeface="Arial"/>
                <a:cs typeface="Arial"/>
              </a:rPr>
              <a:t> </a:t>
            </a:r>
            <a:r>
              <a:rPr sz="2000" b="0" dirty="0">
                <a:latin typeface="Arial"/>
                <a:cs typeface="Arial"/>
              </a:rPr>
              <a:t>leaders.</a:t>
            </a:r>
            <a:endParaRPr sz="2000">
              <a:latin typeface="Arial"/>
              <a:cs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270" y="459689"/>
            <a:ext cx="7085965" cy="697230"/>
          </a:xfrm>
          <a:prstGeom prst="rect">
            <a:avLst/>
          </a:prstGeom>
        </p:spPr>
        <p:txBody>
          <a:bodyPr vert="horz" wrap="square" lIns="0" tIns="13335" rIns="0" bIns="0" rtlCol="0">
            <a:spAutoFit/>
          </a:bodyPr>
          <a:lstStyle/>
          <a:p>
            <a:pPr marL="12700">
              <a:lnSpc>
                <a:spcPct val="100000"/>
              </a:lnSpc>
              <a:spcBef>
                <a:spcPts val="105"/>
              </a:spcBef>
            </a:pPr>
            <a:r>
              <a:rPr sz="4400" spc="-30" dirty="0"/>
              <a:t>BEHAVIOURAL</a:t>
            </a:r>
            <a:r>
              <a:rPr sz="4400" spc="-170" dirty="0"/>
              <a:t> </a:t>
            </a:r>
            <a:r>
              <a:rPr sz="4400" dirty="0"/>
              <a:t>THEORIES</a:t>
            </a:r>
            <a:endParaRPr sz="4400"/>
          </a:p>
        </p:txBody>
      </p:sp>
      <p:sp>
        <p:nvSpPr>
          <p:cNvPr id="3" name="object 3"/>
          <p:cNvSpPr txBox="1"/>
          <p:nvPr/>
        </p:nvSpPr>
        <p:spPr>
          <a:xfrm>
            <a:off x="516737" y="1843532"/>
            <a:ext cx="5163185" cy="330835"/>
          </a:xfrm>
          <a:prstGeom prst="rect">
            <a:avLst/>
          </a:prstGeom>
        </p:spPr>
        <p:txBody>
          <a:bodyPr vert="horz" wrap="square" lIns="0" tIns="13335" rIns="0" bIns="0" rtlCol="0">
            <a:spAutoFit/>
          </a:bodyPr>
          <a:lstStyle/>
          <a:p>
            <a:pPr marL="241300" indent="-228600">
              <a:lnSpc>
                <a:spcPct val="100000"/>
              </a:lnSpc>
              <a:spcBef>
                <a:spcPts val="105"/>
              </a:spcBef>
              <a:buChar char="•"/>
              <a:tabLst>
                <a:tab pos="240665" algn="l"/>
                <a:tab pos="241300" algn="l"/>
              </a:tabLst>
            </a:pPr>
            <a:r>
              <a:rPr sz="2000" dirty="0">
                <a:latin typeface="Arial"/>
                <a:cs typeface="Arial"/>
              </a:rPr>
              <a:t>Leaders can be made, rather than are</a:t>
            </a:r>
            <a:r>
              <a:rPr sz="2000" spc="-180" dirty="0">
                <a:latin typeface="Arial"/>
                <a:cs typeface="Arial"/>
              </a:rPr>
              <a:t> </a:t>
            </a:r>
            <a:r>
              <a:rPr sz="2000" dirty="0">
                <a:latin typeface="Arial"/>
                <a:cs typeface="Arial"/>
              </a:rPr>
              <a:t>born.</a:t>
            </a:r>
            <a:endParaRPr sz="2000">
              <a:latin typeface="Arial"/>
              <a:cs typeface="Arial"/>
            </a:endParaRPr>
          </a:p>
        </p:txBody>
      </p:sp>
      <p:sp>
        <p:nvSpPr>
          <p:cNvPr id="4" name="object 4"/>
          <p:cNvSpPr txBox="1"/>
          <p:nvPr/>
        </p:nvSpPr>
        <p:spPr>
          <a:xfrm>
            <a:off x="2243708" y="2335783"/>
            <a:ext cx="5843270" cy="330835"/>
          </a:xfrm>
          <a:prstGeom prst="rect">
            <a:avLst/>
          </a:prstGeom>
        </p:spPr>
        <p:txBody>
          <a:bodyPr vert="horz" wrap="square" lIns="0" tIns="13335" rIns="0" bIns="0" rtlCol="0">
            <a:spAutoFit/>
          </a:bodyPr>
          <a:lstStyle/>
          <a:p>
            <a:pPr marL="12700">
              <a:lnSpc>
                <a:spcPct val="100000"/>
              </a:lnSpc>
              <a:spcBef>
                <a:spcPts val="105"/>
              </a:spcBef>
              <a:tabLst>
                <a:tab pos="1452245" algn="l"/>
                <a:tab pos="1903730" algn="l"/>
                <a:tab pos="2863850" algn="l"/>
                <a:tab pos="3414395" algn="l"/>
                <a:tab pos="4782820" algn="l"/>
              </a:tabLst>
            </a:pPr>
            <a:r>
              <a:rPr sz="2000" spc="-15" dirty="0">
                <a:latin typeface="Arial"/>
                <a:cs typeface="Arial"/>
              </a:rPr>
              <a:t>l</a:t>
            </a:r>
            <a:r>
              <a:rPr sz="2000" dirty="0">
                <a:latin typeface="Arial"/>
                <a:cs typeface="Arial"/>
              </a:rPr>
              <a:t>eade</a:t>
            </a:r>
            <a:r>
              <a:rPr sz="2000" spc="-15" dirty="0">
                <a:latin typeface="Arial"/>
                <a:cs typeface="Arial"/>
              </a:rPr>
              <a:t>r</a:t>
            </a:r>
            <a:r>
              <a:rPr sz="2000" dirty="0">
                <a:latin typeface="Arial"/>
                <a:cs typeface="Arial"/>
              </a:rPr>
              <a:t>s</a:t>
            </a:r>
            <a:r>
              <a:rPr sz="2000" spc="5" dirty="0">
                <a:latin typeface="Arial"/>
                <a:cs typeface="Arial"/>
              </a:rPr>
              <a:t>h</a:t>
            </a:r>
            <a:r>
              <a:rPr sz="2000" dirty="0">
                <a:latin typeface="Arial"/>
                <a:cs typeface="Arial"/>
              </a:rPr>
              <a:t>ip	</a:t>
            </a:r>
            <a:r>
              <a:rPr sz="2000" spc="-15" dirty="0">
                <a:latin typeface="Arial"/>
                <a:cs typeface="Arial"/>
              </a:rPr>
              <a:t>i</a:t>
            </a:r>
            <a:r>
              <a:rPr sz="2000" dirty="0">
                <a:latin typeface="Arial"/>
                <a:cs typeface="Arial"/>
              </a:rPr>
              <a:t>s	</a:t>
            </a:r>
            <a:r>
              <a:rPr sz="2000" spc="-10" dirty="0">
                <a:latin typeface="Arial"/>
                <a:cs typeface="Arial"/>
              </a:rPr>
              <a:t>b</a:t>
            </a:r>
            <a:r>
              <a:rPr sz="2000" dirty="0">
                <a:latin typeface="Arial"/>
                <a:cs typeface="Arial"/>
              </a:rPr>
              <a:t>ased	</a:t>
            </a:r>
            <a:r>
              <a:rPr sz="2000" spc="-15" dirty="0">
                <a:latin typeface="Arial"/>
                <a:cs typeface="Arial"/>
              </a:rPr>
              <a:t>o</a:t>
            </a:r>
            <a:r>
              <a:rPr sz="2000" dirty="0">
                <a:latin typeface="Arial"/>
                <a:cs typeface="Arial"/>
              </a:rPr>
              <a:t>n	defin</a:t>
            </a:r>
            <a:r>
              <a:rPr sz="2000" spc="-10" dirty="0">
                <a:latin typeface="Arial"/>
                <a:cs typeface="Arial"/>
              </a:rPr>
              <a:t>a</a:t>
            </a:r>
            <a:r>
              <a:rPr sz="2000" dirty="0">
                <a:latin typeface="Arial"/>
                <a:cs typeface="Arial"/>
              </a:rPr>
              <a:t>ble,	learnable</a:t>
            </a:r>
            <a:endParaRPr sz="2000">
              <a:latin typeface="Arial"/>
              <a:cs typeface="Arial"/>
            </a:endParaRPr>
          </a:p>
        </p:txBody>
      </p:sp>
      <p:sp>
        <p:nvSpPr>
          <p:cNvPr id="5" name="object 5"/>
          <p:cNvSpPr txBox="1"/>
          <p:nvPr/>
        </p:nvSpPr>
        <p:spPr>
          <a:xfrm>
            <a:off x="516737" y="2275433"/>
            <a:ext cx="1484630" cy="1250950"/>
          </a:xfrm>
          <a:prstGeom prst="rect">
            <a:avLst/>
          </a:prstGeom>
        </p:spPr>
        <p:txBody>
          <a:bodyPr vert="horz" wrap="square" lIns="0" tIns="12700" rIns="0" bIns="0" rtlCol="0">
            <a:spAutoFit/>
          </a:bodyPr>
          <a:lstStyle/>
          <a:p>
            <a:pPr marL="241300" marR="5080" indent="-228600">
              <a:lnSpc>
                <a:spcPct val="120000"/>
              </a:lnSpc>
              <a:spcBef>
                <a:spcPts val="100"/>
              </a:spcBef>
              <a:buChar char="•"/>
              <a:tabLst>
                <a:tab pos="240665" algn="l"/>
                <a:tab pos="241300" algn="l"/>
              </a:tabLst>
            </a:pPr>
            <a:r>
              <a:rPr sz="2000" dirty="0">
                <a:latin typeface="Arial"/>
                <a:cs typeface="Arial"/>
              </a:rPr>
              <a:t>Suc</a:t>
            </a:r>
            <a:r>
              <a:rPr sz="2000" spc="5" dirty="0">
                <a:latin typeface="Arial"/>
                <a:cs typeface="Arial"/>
              </a:rPr>
              <a:t>c</a:t>
            </a:r>
            <a:r>
              <a:rPr sz="2000" spc="-10" dirty="0">
                <a:latin typeface="Arial"/>
                <a:cs typeface="Arial"/>
              </a:rPr>
              <a:t>e</a:t>
            </a:r>
            <a:r>
              <a:rPr sz="2000" dirty="0">
                <a:latin typeface="Arial"/>
                <a:cs typeface="Arial"/>
              </a:rPr>
              <a:t>ssful  </a:t>
            </a:r>
            <a:r>
              <a:rPr sz="2000" spc="-10" dirty="0">
                <a:latin typeface="Arial"/>
                <a:cs typeface="Arial"/>
              </a:rPr>
              <a:t>behaviour.</a:t>
            </a:r>
            <a:endParaRPr sz="2000">
              <a:latin typeface="Arial"/>
              <a:cs typeface="Arial"/>
            </a:endParaRPr>
          </a:p>
          <a:p>
            <a:pPr marL="12700">
              <a:lnSpc>
                <a:spcPct val="100000"/>
              </a:lnSpc>
              <a:spcBef>
                <a:spcPts val="1490"/>
              </a:spcBef>
            </a:pPr>
            <a:r>
              <a:rPr sz="2000" b="1" dirty="0">
                <a:latin typeface="Arial"/>
                <a:cs typeface="Arial"/>
              </a:rPr>
              <a:t>Description</a:t>
            </a:r>
            <a:endParaRPr sz="2000">
              <a:latin typeface="Arial"/>
              <a:cs typeface="Arial"/>
            </a:endParaRPr>
          </a:p>
        </p:txBody>
      </p:sp>
      <p:sp>
        <p:nvSpPr>
          <p:cNvPr id="6" name="object 6"/>
          <p:cNvSpPr txBox="1"/>
          <p:nvPr/>
        </p:nvSpPr>
        <p:spPr>
          <a:xfrm>
            <a:off x="516737" y="3627475"/>
            <a:ext cx="7572375" cy="2235835"/>
          </a:xfrm>
          <a:prstGeom prst="rect">
            <a:avLst/>
          </a:prstGeom>
        </p:spPr>
        <p:txBody>
          <a:bodyPr vert="horz" wrap="square" lIns="0" tIns="12700" rIns="0" bIns="0" rtlCol="0">
            <a:spAutoFit/>
          </a:bodyPr>
          <a:lstStyle/>
          <a:p>
            <a:pPr marL="241300" marR="5080" indent="-228600">
              <a:lnSpc>
                <a:spcPct val="120000"/>
              </a:lnSpc>
              <a:spcBef>
                <a:spcPts val="100"/>
              </a:spcBef>
              <a:buChar char="•"/>
              <a:tabLst>
                <a:tab pos="240665" algn="l"/>
                <a:tab pos="241300" algn="l"/>
              </a:tabLst>
            </a:pPr>
            <a:r>
              <a:rPr sz="2000" dirty="0">
                <a:latin typeface="Arial"/>
                <a:cs typeface="Arial"/>
              </a:rPr>
              <a:t>Behavioural </a:t>
            </a:r>
            <a:r>
              <a:rPr sz="2000" spc="-5" dirty="0">
                <a:latin typeface="Arial"/>
                <a:cs typeface="Arial"/>
              </a:rPr>
              <a:t>theories </a:t>
            </a:r>
            <a:r>
              <a:rPr sz="2000" spc="-10" dirty="0">
                <a:latin typeface="Arial"/>
                <a:cs typeface="Arial"/>
              </a:rPr>
              <a:t>do </a:t>
            </a:r>
            <a:r>
              <a:rPr sz="2000" spc="-5" dirty="0">
                <a:latin typeface="Arial"/>
                <a:cs typeface="Arial"/>
              </a:rPr>
              <a:t>not </a:t>
            </a:r>
            <a:r>
              <a:rPr sz="2000" dirty="0">
                <a:latin typeface="Arial"/>
                <a:cs typeface="Arial"/>
              </a:rPr>
              <a:t>seek </a:t>
            </a:r>
            <a:r>
              <a:rPr sz="2000" spc="-5" dirty="0">
                <a:latin typeface="Arial"/>
                <a:cs typeface="Arial"/>
              </a:rPr>
              <a:t>inborn traits </a:t>
            </a:r>
            <a:r>
              <a:rPr sz="2000" dirty="0">
                <a:latin typeface="Arial"/>
                <a:cs typeface="Arial"/>
              </a:rPr>
              <a:t>– they look </a:t>
            </a:r>
            <a:r>
              <a:rPr sz="2000" spc="-10" dirty="0">
                <a:latin typeface="Arial"/>
                <a:cs typeface="Arial"/>
              </a:rPr>
              <a:t>at </a:t>
            </a:r>
            <a:r>
              <a:rPr sz="2000" spc="-5" dirty="0">
                <a:latin typeface="Arial"/>
                <a:cs typeface="Arial"/>
              </a:rPr>
              <a:t>what  </a:t>
            </a:r>
            <a:r>
              <a:rPr sz="2000" dirty="0">
                <a:latin typeface="Arial"/>
                <a:cs typeface="Arial"/>
              </a:rPr>
              <a:t>leaders actually</a:t>
            </a:r>
            <a:r>
              <a:rPr sz="2000" spc="-45" dirty="0">
                <a:latin typeface="Arial"/>
                <a:cs typeface="Arial"/>
              </a:rPr>
              <a:t> </a:t>
            </a:r>
            <a:r>
              <a:rPr sz="2000" dirty="0">
                <a:latin typeface="Arial"/>
                <a:cs typeface="Arial"/>
              </a:rPr>
              <a:t>do.</a:t>
            </a:r>
            <a:endParaRPr sz="2000">
              <a:latin typeface="Arial"/>
              <a:cs typeface="Arial"/>
            </a:endParaRPr>
          </a:p>
          <a:p>
            <a:pPr marL="241300" indent="-228600">
              <a:lnSpc>
                <a:spcPct val="100000"/>
              </a:lnSpc>
              <a:spcBef>
                <a:spcPts val="1475"/>
              </a:spcBef>
              <a:buChar char="•"/>
              <a:tabLst>
                <a:tab pos="240665" algn="l"/>
                <a:tab pos="241300" algn="l"/>
              </a:tabLst>
            </a:pPr>
            <a:r>
              <a:rPr sz="2000" dirty="0">
                <a:latin typeface="Arial"/>
                <a:cs typeface="Arial"/>
              </a:rPr>
              <a:t>Success can be defined </a:t>
            </a:r>
            <a:r>
              <a:rPr sz="2000" spc="-5" dirty="0">
                <a:latin typeface="Arial"/>
                <a:cs typeface="Arial"/>
              </a:rPr>
              <a:t>in </a:t>
            </a:r>
            <a:r>
              <a:rPr sz="2000" dirty="0">
                <a:latin typeface="Arial"/>
                <a:cs typeface="Arial"/>
              </a:rPr>
              <a:t>terms of describable</a:t>
            </a:r>
            <a:r>
              <a:rPr sz="2000" spc="-170" dirty="0">
                <a:latin typeface="Arial"/>
                <a:cs typeface="Arial"/>
              </a:rPr>
              <a:t> </a:t>
            </a:r>
            <a:r>
              <a:rPr sz="2000" dirty="0">
                <a:latin typeface="Arial"/>
                <a:cs typeface="Arial"/>
              </a:rPr>
              <a:t>actions.</a:t>
            </a:r>
            <a:endParaRPr sz="2000">
              <a:latin typeface="Arial"/>
              <a:cs typeface="Arial"/>
            </a:endParaRPr>
          </a:p>
          <a:p>
            <a:pPr marL="12700">
              <a:lnSpc>
                <a:spcPct val="100000"/>
              </a:lnSpc>
              <a:spcBef>
                <a:spcPts val="1490"/>
              </a:spcBef>
            </a:pPr>
            <a:r>
              <a:rPr sz="2000" b="1" dirty="0">
                <a:latin typeface="Arial"/>
                <a:cs typeface="Arial"/>
              </a:rPr>
              <a:t>Implication</a:t>
            </a:r>
            <a:r>
              <a:rPr sz="2000" dirty="0">
                <a:latin typeface="Arial"/>
                <a:cs typeface="Arial"/>
              </a:rPr>
              <a:t>:</a:t>
            </a:r>
            <a:endParaRPr sz="2000">
              <a:latin typeface="Arial"/>
              <a:cs typeface="Arial"/>
            </a:endParaRPr>
          </a:p>
          <a:p>
            <a:pPr marL="241300" indent="-228600">
              <a:lnSpc>
                <a:spcPct val="100000"/>
              </a:lnSpc>
              <a:spcBef>
                <a:spcPts val="1475"/>
              </a:spcBef>
              <a:buChar char="•"/>
              <a:tabLst>
                <a:tab pos="240665" algn="l"/>
                <a:tab pos="241300" algn="l"/>
              </a:tabLst>
            </a:pPr>
            <a:r>
              <a:rPr sz="2000" dirty="0">
                <a:latin typeface="Arial"/>
                <a:cs typeface="Arial"/>
              </a:rPr>
              <a:t>Leadership capability can be</a:t>
            </a:r>
            <a:r>
              <a:rPr sz="2000" spc="-95" dirty="0">
                <a:latin typeface="Arial"/>
                <a:cs typeface="Arial"/>
              </a:rPr>
              <a:t> </a:t>
            </a:r>
            <a:r>
              <a:rPr sz="2000" dirty="0">
                <a:latin typeface="Arial"/>
                <a:cs typeface="Arial"/>
              </a:rPr>
              <a:t>learned.</a:t>
            </a:r>
            <a:endParaRPr sz="2000">
              <a:latin typeface="Arial"/>
              <a:cs typeface="Arial"/>
            </a:endParaRPr>
          </a:p>
        </p:txBody>
      </p:sp>
      <p:grpSp>
        <p:nvGrpSpPr>
          <p:cNvPr id="7" name="object 7"/>
          <p:cNvGrpSpPr/>
          <p:nvPr/>
        </p:nvGrpSpPr>
        <p:grpSpPr>
          <a:xfrm>
            <a:off x="8377428" y="1687067"/>
            <a:ext cx="3611879" cy="4262755"/>
            <a:chOff x="8377428" y="1687067"/>
            <a:chExt cx="3611879" cy="4262755"/>
          </a:xfrm>
        </p:grpSpPr>
        <p:sp>
          <p:nvSpPr>
            <p:cNvPr id="8" name="object 8"/>
            <p:cNvSpPr/>
            <p:nvPr/>
          </p:nvSpPr>
          <p:spPr>
            <a:xfrm>
              <a:off x="8377428" y="3797807"/>
              <a:ext cx="3611879" cy="215188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392668" y="1687067"/>
              <a:ext cx="3581400" cy="2121535"/>
            </a:xfrm>
            <a:custGeom>
              <a:avLst/>
              <a:gdLst/>
              <a:ahLst/>
              <a:cxnLst/>
              <a:rect l="l" t="t" r="r" b="b"/>
              <a:pathLst>
                <a:path w="3581400" h="2121535">
                  <a:moveTo>
                    <a:pt x="3399028" y="0"/>
                  </a:moveTo>
                  <a:lnTo>
                    <a:pt x="182372" y="0"/>
                  </a:lnTo>
                  <a:lnTo>
                    <a:pt x="133893" y="6515"/>
                  </a:lnTo>
                  <a:lnTo>
                    <a:pt x="90329" y="24901"/>
                  </a:lnTo>
                  <a:lnTo>
                    <a:pt x="53419" y="53419"/>
                  </a:lnTo>
                  <a:lnTo>
                    <a:pt x="24901" y="90329"/>
                  </a:lnTo>
                  <a:lnTo>
                    <a:pt x="6515" y="133893"/>
                  </a:lnTo>
                  <a:lnTo>
                    <a:pt x="0" y="182372"/>
                  </a:lnTo>
                  <a:lnTo>
                    <a:pt x="0" y="1939036"/>
                  </a:lnTo>
                  <a:lnTo>
                    <a:pt x="6515" y="1987514"/>
                  </a:lnTo>
                  <a:lnTo>
                    <a:pt x="24901" y="2031078"/>
                  </a:lnTo>
                  <a:lnTo>
                    <a:pt x="53419" y="2067988"/>
                  </a:lnTo>
                  <a:lnTo>
                    <a:pt x="90329" y="2096506"/>
                  </a:lnTo>
                  <a:lnTo>
                    <a:pt x="133893" y="2114892"/>
                  </a:lnTo>
                  <a:lnTo>
                    <a:pt x="182372" y="2121408"/>
                  </a:lnTo>
                  <a:lnTo>
                    <a:pt x="3399028" y="2121408"/>
                  </a:lnTo>
                  <a:lnTo>
                    <a:pt x="3447506" y="2114892"/>
                  </a:lnTo>
                  <a:lnTo>
                    <a:pt x="3491070" y="2096506"/>
                  </a:lnTo>
                  <a:lnTo>
                    <a:pt x="3527980" y="2067988"/>
                  </a:lnTo>
                  <a:lnTo>
                    <a:pt x="3556498" y="2031078"/>
                  </a:lnTo>
                  <a:lnTo>
                    <a:pt x="3574884" y="1987514"/>
                  </a:lnTo>
                  <a:lnTo>
                    <a:pt x="3581400" y="1939036"/>
                  </a:lnTo>
                  <a:lnTo>
                    <a:pt x="3581400" y="182372"/>
                  </a:lnTo>
                  <a:lnTo>
                    <a:pt x="3574884" y="133893"/>
                  </a:lnTo>
                  <a:lnTo>
                    <a:pt x="3556498" y="90329"/>
                  </a:lnTo>
                  <a:lnTo>
                    <a:pt x="3527980" y="53419"/>
                  </a:lnTo>
                  <a:lnTo>
                    <a:pt x="3491070" y="24901"/>
                  </a:lnTo>
                  <a:lnTo>
                    <a:pt x="3447506" y="6515"/>
                  </a:lnTo>
                  <a:lnTo>
                    <a:pt x="3399028" y="0"/>
                  </a:lnTo>
                  <a:close/>
                </a:path>
              </a:pathLst>
            </a:custGeom>
            <a:solidFill>
              <a:srgbClr val="ECECEC"/>
            </a:solidFill>
          </p:spPr>
          <p:txBody>
            <a:bodyPr wrap="square" lIns="0" tIns="0" rIns="0" bIns="0" rtlCol="0"/>
            <a:lstStyle/>
            <a:p>
              <a:endParaRPr/>
            </a:p>
          </p:txBody>
        </p:sp>
        <p:sp>
          <p:nvSpPr>
            <p:cNvPr id="10" name="object 10"/>
            <p:cNvSpPr/>
            <p:nvPr/>
          </p:nvSpPr>
          <p:spPr>
            <a:xfrm>
              <a:off x="8392668" y="1687067"/>
              <a:ext cx="3581400" cy="2121408"/>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4592" y="688974"/>
            <a:ext cx="5503333" cy="635000"/>
          </a:xfrm>
          <a:prstGeom prst="rect">
            <a:avLst/>
          </a:prstGeom>
        </p:spPr>
        <p:txBody>
          <a:bodyPr vert="horz" wrap="square" lIns="0" tIns="12065" rIns="0" bIns="0" rtlCol="0">
            <a:spAutoFit/>
          </a:bodyPr>
          <a:lstStyle/>
          <a:p>
            <a:pPr marL="12700">
              <a:lnSpc>
                <a:spcPct val="100000"/>
              </a:lnSpc>
              <a:spcBef>
                <a:spcPts val="95"/>
              </a:spcBef>
            </a:pPr>
            <a:r>
              <a:rPr sz="4000" b="0" spc="-110" dirty="0">
                <a:solidFill>
                  <a:srgbClr val="000000"/>
                </a:solidFill>
                <a:latin typeface="Arial"/>
                <a:cs typeface="Arial"/>
              </a:rPr>
              <a:t>Behavioural</a:t>
            </a:r>
            <a:r>
              <a:rPr sz="4000" b="0" spc="-180" dirty="0">
                <a:solidFill>
                  <a:srgbClr val="000000"/>
                </a:solidFill>
                <a:latin typeface="Arial"/>
                <a:cs typeface="Arial"/>
              </a:rPr>
              <a:t> </a:t>
            </a:r>
            <a:r>
              <a:rPr sz="4000" b="0" spc="-190" dirty="0">
                <a:solidFill>
                  <a:srgbClr val="000000"/>
                </a:solidFill>
                <a:latin typeface="Arial"/>
                <a:cs typeface="Arial"/>
              </a:rPr>
              <a:t>Theory</a:t>
            </a:r>
            <a:endParaRPr sz="4000">
              <a:latin typeface="Arial"/>
              <a:cs typeface="Arial"/>
            </a:endParaRPr>
          </a:p>
        </p:txBody>
      </p:sp>
      <p:sp>
        <p:nvSpPr>
          <p:cNvPr id="3" name="object 3"/>
          <p:cNvSpPr txBox="1"/>
          <p:nvPr/>
        </p:nvSpPr>
        <p:spPr>
          <a:xfrm>
            <a:off x="1324593" y="1410970"/>
            <a:ext cx="10139679" cy="3667799"/>
          </a:xfrm>
          <a:prstGeom prst="rect">
            <a:avLst/>
          </a:prstGeom>
        </p:spPr>
        <p:txBody>
          <a:bodyPr vert="horz" wrap="square" lIns="0" tIns="53975" rIns="0" bIns="0" rtlCol="0">
            <a:spAutoFit/>
          </a:bodyPr>
          <a:lstStyle/>
          <a:p>
            <a:pPr marL="286385" marR="400050" indent="-274320">
              <a:lnSpc>
                <a:spcPts val="2590"/>
              </a:lnSpc>
              <a:spcBef>
                <a:spcPts val="425"/>
              </a:spcBef>
              <a:buClr>
                <a:srgbClr val="D24717"/>
              </a:buClr>
              <a:buSzPct val="85416"/>
              <a:buFont typeface="Arial"/>
              <a:buChar char=""/>
              <a:tabLst>
                <a:tab pos="286385" algn="l"/>
                <a:tab pos="287020" algn="l"/>
              </a:tabLst>
            </a:pPr>
            <a:r>
              <a:rPr sz="2400" spc="-120" dirty="0">
                <a:latin typeface="Times New Roman"/>
                <a:cs typeface="Times New Roman"/>
              </a:rPr>
              <a:t>The </a:t>
            </a:r>
            <a:r>
              <a:rPr sz="2400" spc="-105" dirty="0">
                <a:latin typeface="Times New Roman"/>
                <a:cs typeface="Times New Roman"/>
              </a:rPr>
              <a:t>limitations </a:t>
            </a:r>
            <a:r>
              <a:rPr sz="2400" spc="-140" dirty="0">
                <a:latin typeface="Times New Roman"/>
                <a:cs typeface="Times New Roman"/>
              </a:rPr>
              <a:t>of </a:t>
            </a:r>
            <a:r>
              <a:rPr sz="2400" spc="-110" dirty="0">
                <a:latin typeface="Times New Roman"/>
                <a:cs typeface="Times New Roman"/>
              </a:rPr>
              <a:t>Trait </a:t>
            </a:r>
            <a:r>
              <a:rPr sz="2400" spc="-100" dirty="0">
                <a:latin typeface="Times New Roman"/>
                <a:cs typeface="Times New Roman"/>
              </a:rPr>
              <a:t>Theory led </a:t>
            </a:r>
            <a:r>
              <a:rPr sz="2400" spc="-35" dirty="0">
                <a:latin typeface="Times New Roman"/>
                <a:cs typeface="Times New Roman"/>
              </a:rPr>
              <a:t>to </a:t>
            </a:r>
            <a:r>
              <a:rPr sz="2400" spc="-190" dirty="0">
                <a:latin typeface="Times New Roman"/>
                <a:cs typeface="Times New Roman"/>
              </a:rPr>
              <a:t>a </a:t>
            </a:r>
            <a:r>
              <a:rPr sz="2400" spc="-130" dirty="0">
                <a:latin typeface="Times New Roman"/>
                <a:cs typeface="Times New Roman"/>
              </a:rPr>
              <a:t>significant </a:t>
            </a:r>
            <a:r>
              <a:rPr sz="2400" spc="-140" dirty="0">
                <a:latin typeface="Times New Roman"/>
                <a:cs typeface="Times New Roman"/>
              </a:rPr>
              <a:t>change </a:t>
            </a:r>
            <a:r>
              <a:rPr sz="2400" spc="-110" dirty="0">
                <a:latin typeface="Times New Roman"/>
                <a:cs typeface="Times New Roman"/>
              </a:rPr>
              <a:t>in </a:t>
            </a:r>
            <a:r>
              <a:rPr sz="2400" spc="-70" dirty="0">
                <a:latin typeface="Times New Roman"/>
                <a:cs typeface="Times New Roman"/>
              </a:rPr>
              <a:t>the  </a:t>
            </a:r>
            <a:r>
              <a:rPr sz="2400" spc="-110" dirty="0">
                <a:latin typeface="Times New Roman"/>
                <a:cs typeface="Times New Roman"/>
              </a:rPr>
              <a:t>leadership</a:t>
            </a:r>
            <a:r>
              <a:rPr sz="2400" spc="-95" dirty="0">
                <a:latin typeface="Times New Roman"/>
                <a:cs typeface="Times New Roman"/>
              </a:rPr>
              <a:t> approach.</a:t>
            </a:r>
            <a:endParaRPr sz="2400">
              <a:latin typeface="Times New Roman"/>
              <a:cs typeface="Times New Roman"/>
            </a:endParaRPr>
          </a:p>
          <a:p>
            <a:pPr marL="286385" indent="-274320">
              <a:lnSpc>
                <a:spcPts val="2735"/>
              </a:lnSpc>
              <a:spcBef>
                <a:spcPts val="280"/>
              </a:spcBef>
              <a:buClr>
                <a:srgbClr val="D24717"/>
              </a:buClr>
              <a:buSzPct val="85416"/>
              <a:buFont typeface="Arial"/>
              <a:buChar char=""/>
              <a:tabLst>
                <a:tab pos="286385" algn="l"/>
                <a:tab pos="287020" algn="l"/>
              </a:tabLst>
            </a:pPr>
            <a:r>
              <a:rPr sz="2400" spc="-140" dirty="0">
                <a:latin typeface="Times New Roman"/>
                <a:cs typeface="Times New Roman"/>
              </a:rPr>
              <a:t>In </a:t>
            </a:r>
            <a:r>
              <a:rPr sz="2400" spc="-105" dirty="0">
                <a:latin typeface="Times New Roman"/>
                <a:cs typeface="Times New Roman"/>
              </a:rPr>
              <a:t>this </a:t>
            </a:r>
            <a:r>
              <a:rPr sz="2400" spc="-80" dirty="0">
                <a:latin typeface="Times New Roman"/>
                <a:cs typeface="Times New Roman"/>
              </a:rPr>
              <a:t>theory </a:t>
            </a:r>
            <a:r>
              <a:rPr sz="2400" spc="-114" dirty="0">
                <a:latin typeface="Times New Roman"/>
                <a:cs typeface="Times New Roman"/>
              </a:rPr>
              <a:t>full </a:t>
            </a:r>
            <a:r>
              <a:rPr sz="2400" spc="-140" dirty="0">
                <a:latin typeface="Times New Roman"/>
                <a:cs typeface="Times New Roman"/>
              </a:rPr>
              <a:t>focus </a:t>
            </a:r>
            <a:r>
              <a:rPr sz="2400" spc="-150" dirty="0">
                <a:latin typeface="Times New Roman"/>
                <a:cs typeface="Times New Roman"/>
              </a:rPr>
              <a:t>is </a:t>
            </a:r>
            <a:r>
              <a:rPr sz="2400" spc="-100" dirty="0">
                <a:latin typeface="Times New Roman"/>
                <a:cs typeface="Times New Roman"/>
              </a:rPr>
              <a:t>on </a:t>
            </a:r>
            <a:r>
              <a:rPr sz="2400" spc="-70" dirty="0">
                <a:latin typeface="Times New Roman"/>
                <a:cs typeface="Times New Roman"/>
              </a:rPr>
              <a:t>the</a:t>
            </a:r>
            <a:r>
              <a:rPr sz="2400" spc="15" dirty="0">
                <a:latin typeface="Times New Roman"/>
                <a:cs typeface="Times New Roman"/>
              </a:rPr>
              <a:t> </a:t>
            </a:r>
            <a:r>
              <a:rPr sz="2400" spc="-120" dirty="0">
                <a:latin typeface="Times New Roman"/>
                <a:cs typeface="Times New Roman"/>
              </a:rPr>
              <a:t>actual </a:t>
            </a:r>
            <a:r>
              <a:rPr sz="2400" spc="-130" dirty="0">
                <a:latin typeface="Times New Roman"/>
                <a:cs typeface="Times New Roman"/>
              </a:rPr>
              <a:t>behavior </a:t>
            </a:r>
            <a:r>
              <a:rPr sz="2400" spc="-135" dirty="0">
                <a:latin typeface="Times New Roman"/>
                <a:cs typeface="Times New Roman"/>
              </a:rPr>
              <a:t>and </a:t>
            </a:r>
            <a:r>
              <a:rPr sz="2400" spc="-120" dirty="0">
                <a:latin typeface="Times New Roman"/>
                <a:cs typeface="Times New Roman"/>
              </a:rPr>
              <a:t>actions </a:t>
            </a:r>
            <a:r>
              <a:rPr sz="2400" spc="-140" dirty="0">
                <a:latin typeface="Times New Roman"/>
                <a:cs typeface="Times New Roman"/>
              </a:rPr>
              <a:t>of</a:t>
            </a:r>
            <a:endParaRPr sz="2400">
              <a:latin typeface="Times New Roman"/>
              <a:cs typeface="Times New Roman"/>
            </a:endParaRPr>
          </a:p>
          <a:p>
            <a:pPr marL="286385">
              <a:lnSpc>
                <a:spcPts val="2735"/>
              </a:lnSpc>
            </a:pPr>
            <a:r>
              <a:rPr sz="2400" spc="-100" dirty="0">
                <a:latin typeface="Times New Roman"/>
                <a:cs typeface="Times New Roman"/>
              </a:rPr>
              <a:t>leaders </a:t>
            </a:r>
            <a:r>
              <a:rPr sz="2400" spc="-110" dirty="0">
                <a:latin typeface="Times New Roman"/>
                <a:cs typeface="Times New Roman"/>
              </a:rPr>
              <a:t>instead </a:t>
            </a:r>
            <a:r>
              <a:rPr sz="2400" spc="-140" dirty="0">
                <a:latin typeface="Times New Roman"/>
                <a:cs typeface="Times New Roman"/>
              </a:rPr>
              <a:t>of </a:t>
            </a:r>
            <a:r>
              <a:rPr sz="2400" spc="-65" dirty="0">
                <a:latin typeface="Times New Roman"/>
                <a:cs typeface="Times New Roman"/>
              </a:rPr>
              <a:t>their </a:t>
            </a:r>
            <a:r>
              <a:rPr sz="2400" spc="-100" dirty="0">
                <a:latin typeface="Times New Roman"/>
                <a:cs typeface="Times New Roman"/>
              </a:rPr>
              <a:t>personal</a:t>
            </a:r>
            <a:r>
              <a:rPr sz="2400" spc="65" dirty="0">
                <a:latin typeface="Times New Roman"/>
                <a:cs typeface="Times New Roman"/>
              </a:rPr>
              <a:t> </a:t>
            </a:r>
            <a:r>
              <a:rPr sz="2400" spc="-100" dirty="0">
                <a:latin typeface="Times New Roman"/>
                <a:cs typeface="Times New Roman"/>
              </a:rPr>
              <a:t>qualities.</a:t>
            </a:r>
            <a:endParaRPr sz="2400">
              <a:latin typeface="Times New Roman"/>
              <a:cs typeface="Times New Roman"/>
            </a:endParaRPr>
          </a:p>
          <a:p>
            <a:pPr marL="286385" marR="102235" indent="-274320">
              <a:lnSpc>
                <a:spcPts val="2590"/>
              </a:lnSpc>
              <a:spcBef>
                <a:spcPts val="640"/>
              </a:spcBef>
              <a:buClr>
                <a:srgbClr val="D24717"/>
              </a:buClr>
              <a:buSzPct val="85416"/>
              <a:buFont typeface="Arial"/>
              <a:buChar char=""/>
              <a:tabLst>
                <a:tab pos="286385" algn="l"/>
                <a:tab pos="287020" algn="l"/>
              </a:tabLst>
            </a:pPr>
            <a:r>
              <a:rPr sz="2400" spc="-140" dirty="0">
                <a:latin typeface="Times New Roman"/>
                <a:cs typeface="Times New Roman"/>
              </a:rPr>
              <a:t>This </a:t>
            </a:r>
            <a:r>
              <a:rPr sz="2400" spc="-80" dirty="0">
                <a:latin typeface="Times New Roman"/>
                <a:cs typeface="Times New Roman"/>
              </a:rPr>
              <a:t>theory </a:t>
            </a:r>
            <a:r>
              <a:rPr sz="2400" spc="-150" dirty="0">
                <a:latin typeface="Times New Roman"/>
                <a:cs typeface="Times New Roman"/>
              </a:rPr>
              <a:t>emphasis </a:t>
            </a:r>
            <a:r>
              <a:rPr sz="2400" spc="-105" dirty="0">
                <a:latin typeface="Times New Roman"/>
                <a:cs typeface="Times New Roman"/>
              </a:rPr>
              <a:t>on </a:t>
            </a:r>
            <a:r>
              <a:rPr sz="2400" spc="-120" dirty="0">
                <a:latin typeface="Times New Roman"/>
                <a:cs typeface="Times New Roman"/>
              </a:rPr>
              <a:t>what </a:t>
            </a:r>
            <a:r>
              <a:rPr sz="2400" spc="-70" dirty="0">
                <a:latin typeface="Times New Roman"/>
                <a:cs typeface="Times New Roman"/>
              </a:rPr>
              <a:t>the </a:t>
            </a:r>
            <a:r>
              <a:rPr sz="2400" spc="-100" dirty="0">
                <a:latin typeface="Times New Roman"/>
                <a:cs typeface="Times New Roman"/>
              </a:rPr>
              <a:t>leaders </a:t>
            </a:r>
            <a:r>
              <a:rPr sz="2400" spc="-105" dirty="0">
                <a:latin typeface="Times New Roman"/>
                <a:cs typeface="Times New Roman"/>
              </a:rPr>
              <a:t>do </a:t>
            </a:r>
            <a:r>
              <a:rPr sz="2400" spc="-135" dirty="0">
                <a:latin typeface="Times New Roman"/>
                <a:cs typeface="Times New Roman"/>
              </a:rPr>
              <a:t>and </a:t>
            </a:r>
            <a:r>
              <a:rPr sz="2400" spc="-155" dirty="0">
                <a:latin typeface="Times New Roman"/>
                <a:cs typeface="Times New Roman"/>
              </a:rPr>
              <a:t>how </a:t>
            </a:r>
            <a:r>
              <a:rPr sz="2400" spc="-114" dirty="0">
                <a:latin typeface="Times New Roman"/>
                <a:cs typeface="Times New Roman"/>
              </a:rPr>
              <a:t>they </a:t>
            </a:r>
            <a:r>
              <a:rPr sz="2400" spc="-165" dirty="0">
                <a:latin typeface="Times New Roman"/>
                <a:cs typeface="Times New Roman"/>
              </a:rPr>
              <a:t>behave  </a:t>
            </a:r>
            <a:r>
              <a:rPr sz="2400" spc="-35" dirty="0">
                <a:latin typeface="Times New Roman"/>
                <a:cs typeface="Times New Roman"/>
              </a:rPr>
              <a:t>to </a:t>
            </a:r>
            <a:r>
              <a:rPr sz="2400" spc="-120" dirty="0">
                <a:latin typeface="Times New Roman"/>
                <a:cs typeface="Times New Roman"/>
              </a:rPr>
              <a:t>become </a:t>
            </a:r>
            <a:r>
              <a:rPr sz="2400" spc="-125" dirty="0">
                <a:latin typeface="Times New Roman"/>
                <a:cs typeface="Times New Roman"/>
              </a:rPr>
              <a:t>effective</a:t>
            </a:r>
            <a:r>
              <a:rPr sz="2400" spc="-55" dirty="0">
                <a:latin typeface="Times New Roman"/>
                <a:cs typeface="Times New Roman"/>
              </a:rPr>
              <a:t> </a:t>
            </a:r>
            <a:r>
              <a:rPr sz="2400" spc="-85" dirty="0">
                <a:latin typeface="Times New Roman"/>
                <a:cs typeface="Times New Roman"/>
              </a:rPr>
              <a:t>leaders.</a:t>
            </a:r>
            <a:endParaRPr sz="2400">
              <a:latin typeface="Times New Roman"/>
              <a:cs typeface="Times New Roman"/>
            </a:endParaRPr>
          </a:p>
          <a:p>
            <a:pPr marL="286385" indent="-274320">
              <a:lnSpc>
                <a:spcPts val="2735"/>
              </a:lnSpc>
              <a:spcBef>
                <a:spcPts val="280"/>
              </a:spcBef>
              <a:buClr>
                <a:srgbClr val="D24717"/>
              </a:buClr>
              <a:buSzPct val="85416"/>
              <a:buFont typeface="Arial"/>
              <a:buChar char=""/>
              <a:tabLst>
                <a:tab pos="286385" algn="l"/>
                <a:tab pos="287020" algn="l"/>
              </a:tabLst>
            </a:pPr>
            <a:r>
              <a:rPr sz="2400" spc="-135" dirty="0">
                <a:latin typeface="Times New Roman"/>
                <a:cs typeface="Times New Roman"/>
              </a:rPr>
              <a:t>According </a:t>
            </a:r>
            <a:r>
              <a:rPr sz="2400" spc="-35" dirty="0">
                <a:latin typeface="Times New Roman"/>
                <a:cs typeface="Times New Roman"/>
              </a:rPr>
              <a:t>to </a:t>
            </a:r>
            <a:r>
              <a:rPr sz="2400" spc="-45" dirty="0">
                <a:latin typeface="Times New Roman"/>
                <a:cs typeface="Times New Roman"/>
              </a:rPr>
              <a:t>trait </a:t>
            </a:r>
            <a:r>
              <a:rPr sz="2400" spc="-80" dirty="0">
                <a:latin typeface="Times New Roman"/>
                <a:cs typeface="Times New Roman"/>
              </a:rPr>
              <a:t>theory </a:t>
            </a:r>
            <a:r>
              <a:rPr sz="2400" spc="-110" dirty="0">
                <a:latin typeface="Times New Roman"/>
                <a:cs typeface="Times New Roman"/>
              </a:rPr>
              <a:t>leadership </a:t>
            </a:r>
            <a:r>
              <a:rPr sz="2400" spc="-150" dirty="0">
                <a:latin typeface="Times New Roman"/>
                <a:cs typeface="Times New Roman"/>
              </a:rPr>
              <a:t>is </a:t>
            </a:r>
            <a:r>
              <a:rPr sz="2400" spc="-75" dirty="0">
                <a:latin typeface="Times New Roman"/>
                <a:cs typeface="Times New Roman"/>
              </a:rPr>
              <a:t>inherited </a:t>
            </a:r>
            <a:r>
              <a:rPr sz="2400" spc="-70" dirty="0">
                <a:latin typeface="Times New Roman"/>
                <a:cs typeface="Times New Roman"/>
              </a:rPr>
              <a:t>but </a:t>
            </a:r>
            <a:r>
              <a:rPr sz="2400" spc="-125" dirty="0">
                <a:latin typeface="Times New Roman"/>
                <a:cs typeface="Times New Roman"/>
              </a:rPr>
              <a:t>according</a:t>
            </a:r>
            <a:r>
              <a:rPr sz="2400" spc="85" dirty="0">
                <a:latin typeface="Times New Roman"/>
                <a:cs typeface="Times New Roman"/>
              </a:rPr>
              <a:t> </a:t>
            </a:r>
            <a:r>
              <a:rPr sz="2400" spc="-35" dirty="0">
                <a:latin typeface="Times New Roman"/>
                <a:cs typeface="Times New Roman"/>
              </a:rPr>
              <a:t>to</a:t>
            </a:r>
            <a:endParaRPr sz="2400">
              <a:latin typeface="Times New Roman"/>
              <a:cs typeface="Times New Roman"/>
            </a:endParaRPr>
          </a:p>
          <a:p>
            <a:pPr marL="286385">
              <a:lnSpc>
                <a:spcPts val="2735"/>
              </a:lnSpc>
            </a:pPr>
            <a:r>
              <a:rPr sz="2400" spc="-130" dirty="0">
                <a:latin typeface="Times New Roman"/>
                <a:cs typeface="Times New Roman"/>
              </a:rPr>
              <a:t>behavior </a:t>
            </a:r>
            <a:r>
              <a:rPr sz="2400" spc="-80" dirty="0">
                <a:latin typeface="Times New Roman"/>
                <a:cs typeface="Times New Roman"/>
              </a:rPr>
              <a:t>theory </a:t>
            </a:r>
            <a:r>
              <a:rPr sz="2400" spc="-110" dirty="0">
                <a:latin typeface="Times New Roman"/>
                <a:cs typeface="Times New Roman"/>
              </a:rPr>
              <a:t>leadership </a:t>
            </a:r>
            <a:r>
              <a:rPr sz="2400" spc="-145" dirty="0">
                <a:latin typeface="Times New Roman"/>
                <a:cs typeface="Times New Roman"/>
              </a:rPr>
              <a:t>can </a:t>
            </a:r>
            <a:r>
              <a:rPr sz="2400" spc="-110" dirty="0">
                <a:latin typeface="Times New Roman"/>
                <a:cs typeface="Times New Roman"/>
              </a:rPr>
              <a:t>be</a:t>
            </a:r>
            <a:r>
              <a:rPr sz="2400" spc="90" dirty="0">
                <a:latin typeface="Times New Roman"/>
                <a:cs typeface="Times New Roman"/>
              </a:rPr>
              <a:t> </a:t>
            </a:r>
            <a:r>
              <a:rPr sz="2400" spc="-65" dirty="0">
                <a:latin typeface="Times New Roman"/>
                <a:cs typeface="Times New Roman"/>
              </a:rPr>
              <a:t>learned.</a:t>
            </a:r>
            <a:endParaRPr sz="2400">
              <a:latin typeface="Times New Roman"/>
              <a:cs typeface="Times New Roman"/>
            </a:endParaRPr>
          </a:p>
          <a:p>
            <a:pPr marL="286385" marR="5080" indent="-274320">
              <a:lnSpc>
                <a:spcPct val="90000"/>
              </a:lnSpc>
              <a:spcBef>
                <a:spcPts val="600"/>
              </a:spcBef>
              <a:buClr>
                <a:srgbClr val="D24717"/>
              </a:buClr>
              <a:buSzPct val="85416"/>
              <a:buFont typeface="Arial"/>
              <a:buChar char=""/>
              <a:tabLst>
                <a:tab pos="286385" algn="l"/>
                <a:tab pos="287020" algn="l"/>
              </a:tabLst>
            </a:pPr>
            <a:r>
              <a:rPr sz="2400" spc="-155" dirty="0">
                <a:latin typeface="Times New Roman"/>
                <a:cs typeface="Times New Roman"/>
              </a:rPr>
              <a:t>Several </a:t>
            </a:r>
            <a:r>
              <a:rPr sz="2400" spc="-80" dirty="0">
                <a:latin typeface="Times New Roman"/>
                <a:cs typeface="Times New Roman"/>
              </a:rPr>
              <a:t>attempts </a:t>
            </a:r>
            <a:r>
              <a:rPr sz="2400" spc="-190" dirty="0">
                <a:latin typeface="Times New Roman"/>
                <a:cs typeface="Times New Roman"/>
              </a:rPr>
              <a:t>have </a:t>
            </a:r>
            <a:r>
              <a:rPr sz="2400" spc="-105" dirty="0">
                <a:latin typeface="Times New Roman"/>
                <a:cs typeface="Times New Roman"/>
              </a:rPr>
              <a:t>been </a:t>
            </a:r>
            <a:r>
              <a:rPr sz="2400" spc="-135" dirty="0">
                <a:latin typeface="Times New Roman"/>
                <a:cs typeface="Times New Roman"/>
              </a:rPr>
              <a:t>made </a:t>
            </a:r>
            <a:r>
              <a:rPr sz="2400" spc="-35" dirty="0">
                <a:latin typeface="Times New Roman"/>
                <a:cs typeface="Times New Roman"/>
              </a:rPr>
              <a:t>to </a:t>
            </a:r>
            <a:r>
              <a:rPr sz="2400" spc="-110" dirty="0">
                <a:latin typeface="Times New Roman"/>
                <a:cs typeface="Times New Roman"/>
              </a:rPr>
              <a:t>identify </a:t>
            </a:r>
            <a:r>
              <a:rPr sz="2400" spc="-75" dirty="0">
                <a:latin typeface="Times New Roman"/>
                <a:cs typeface="Times New Roman"/>
              </a:rPr>
              <a:t>the </a:t>
            </a:r>
            <a:r>
              <a:rPr sz="2400" spc="-125" dirty="0">
                <a:latin typeface="Times New Roman"/>
                <a:cs typeface="Times New Roman"/>
              </a:rPr>
              <a:t>dimensions </a:t>
            </a:r>
            <a:r>
              <a:rPr sz="2400" spc="-140" dirty="0">
                <a:latin typeface="Times New Roman"/>
                <a:cs typeface="Times New Roman"/>
              </a:rPr>
              <a:t>of  </a:t>
            </a:r>
            <a:r>
              <a:rPr sz="2400" spc="-95" dirty="0">
                <a:latin typeface="Times New Roman"/>
                <a:cs typeface="Times New Roman"/>
              </a:rPr>
              <a:t>leader </a:t>
            </a:r>
            <a:r>
              <a:rPr sz="2400" spc="-114" dirty="0">
                <a:latin typeface="Times New Roman"/>
                <a:cs typeface="Times New Roman"/>
              </a:rPr>
              <a:t>behavior.The </a:t>
            </a:r>
            <a:r>
              <a:rPr sz="2400" spc="-100" dirty="0">
                <a:latin typeface="Times New Roman"/>
                <a:cs typeface="Times New Roman"/>
              </a:rPr>
              <a:t>most </a:t>
            </a:r>
            <a:r>
              <a:rPr sz="2400" spc="-125" dirty="0">
                <a:latin typeface="Times New Roman"/>
                <a:cs typeface="Times New Roman"/>
              </a:rPr>
              <a:t>systematic </a:t>
            </a:r>
            <a:r>
              <a:rPr sz="2400" spc="-135" dirty="0">
                <a:latin typeface="Times New Roman"/>
                <a:cs typeface="Times New Roman"/>
              </a:rPr>
              <a:t>and </a:t>
            </a:r>
            <a:r>
              <a:rPr sz="2400" spc="-120" dirty="0">
                <a:latin typeface="Times New Roman"/>
                <a:cs typeface="Times New Roman"/>
              </a:rPr>
              <a:t>comprehensive </a:t>
            </a:r>
            <a:r>
              <a:rPr sz="2400" spc="-110" dirty="0">
                <a:latin typeface="Times New Roman"/>
                <a:cs typeface="Times New Roman"/>
              </a:rPr>
              <a:t>studies in  </a:t>
            </a:r>
            <a:r>
              <a:rPr sz="2400" spc="-105" dirty="0">
                <a:latin typeface="Times New Roman"/>
                <a:cs typeface="Times New Roman"/>
              </a:rPr>
              <a:t>this </a:t>
            </a:r>
            <a:r>
              <a:rPr sz="2400" spc="-85" dirty="0">
                <a:latin typeface="Times New Roman"/>
                <a:cs typeface="Times New Roman"/>
              </a:rPr>
              <a:t>direction </a:t>
            </a:r>
            <a:r>
              <a:rPr sz="2400" spc="-105" dirty="0">
                <a:latin typeface="Times New Roman"/>
                <a:cs typeface="Times New Roman"/>
              </a:rPr>
              <a:t>were </a:t>
            </a:r>
            <a:r>
              <a:rPr sz="2400" spc="-95" dirty="0">
                <a:latin typeface="Times New Roman"/>
                <a:cs typeface="Times New Roman"/>
              </a:rPr>
              <a:t>conducted </a:t>
            </a:r>
            <a:r>
              <a:rPr sz="2400" spc="-110" dirty="0">
                <a:latin typeface="Times New Roman"/>
                <a:cs typeface="Times New Roman"/>
              </a:rPr>
              <a:t>in </a:t>
            </a:r>
            <a:r>
              <a:rPr sz="2400" spc="-265" dirty="0">
                <a:latin typeface="Times New Roman"/>
                <a:cs typeface="Times New Roman"/>
              </a:rPr>
              <a:t>USA </a:t>
            </a:r>
            <a:r>
              <a:rPr sz="2400" spc="-90" dirty="0">
                <a:latin typeface="Times New Roman"/>
                <a:cs typeface="Times New Roman"/>
              </a:rPr>
              <a:t>at Ohio </a:t>
            </a:r>
            <a:r>
              <a:rPr sz="2400" spc="-120" dirty="0">
                <a:latin typeface="Times New Roman"/>
                <a:cs typeface="Times New Roman"/>
              </a:rPr>
              <a:t>State </a:t>
            </a:r>
            <a:r>
              <a:rPr sz="2400" spc="-110" dirty="0">
                <a:latin typeface="Times New Roman"/>
                <a:cs typeface="Times New Roman"/>
              </a:rPr>
              <a:t>University </a:t>
            </a:r>
            <a:r>
              <a:rPr sz="2400" spc="-140" dirty="0">
                <a:latin typeface="Times New Roman"/>
                <a:cs typeface="Times New Roman"/>
              </a:rPr>
              <a:t>and  </a:t>
            </a:r>
            <a:r>
              <a:rPr sz="2400" spc="-110" dirty="0">
                <a:latin typeface="Times New Roman"/>
                <a:cs typeface="Times New Roman"/>
              </a:rPr>
              <a:t>University </a:t>
            </a:r>
            <a:r>
              <a:rPr sz="2400" spc="-140" dirty="0">
                <a:latin typeface="Times New Roman"/>
                <a:cs typeface="Times New Roman"/>
              </a:rPr>
              <a:t>of </a:t>
            </a:r>
            <a:r>
              <a:rPr sz="2400" spc="-160" dirty="0">
                <a:latin typeface="Times New Roman"/>
                <a:cs typeface="Times New Roman"/>
              </a:rPr>
              <a:t>Michigan </a:t>
            </a:r>
            <a:r>
              <a:rPr sz="2400" spc="-95" dirty="0">
                <a:latin typeface="Times New Roman"/>
                <a:cs typeface="Times New Roman"/>
              </a:rPr>
              <a:t>during</a:t>
            </a:r>
            <a:r>
              <a:rPr sz="2400" spc="114" dirty="0">
                <a:latin typeface="Times New Roman"/>
                <a:cs typeface="Times New Roman"/>
              </a:rPr>
              <a:t> </a:t>
            </a:r>
            <a:r>
              <a:rPr sz="2400" spc="-65" dirty="0">
                <a:latin typeface="Times New Roman"/>
                <a:cs typeface="Times New Roman"/>
              </a:rPr>
              <a:t>1945-47.</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2851404" cy="685799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000000"/>
            </a:solidFill>
          </p:spPr>
          <p:txBody>
            <a:bodyPr wrap="square" lIns="0" tIns="0" rIns="0" bIns="0" rtlCol="0"/>
            <a:lstStyle/>
            <a:p>
              <a:endParaRPr/>
            </a:p>
          </p:txBody>
        </p:sp>
      </p:grpSp>
      <p:sp>
        <p:nvSpPr>
          <p:cNvPr id="6" name="object 6"/>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DDDDDD"/>
          </a:solidFill>
        </p:spPr>
        <p:txBody>
          <a:bodyPr wrap="square" lIns="0" tIns="0" rIns="0" bIns="0" rtlCol="0"/>
          <a:lstStyle/>
          <a:p>
            <a:endParaRPr/>
          </a:p>
        </p:txBody>
      </p:sp>
      <p:sp>
        <p:nvSpPr>
          <p:cNvPr id="7" name="object 7"/>
          <p:cNvSpPr/>
          <p:nvPr/>
        </p:nvSpPr>
        <p:spPr>
          <a:xfrm>
            <a:off x="2987039" y="847344"/>
            <a:ext cx="8159496" cy="1231391"/>
          </a:xfrm>
          <a:prstGeom prst="rect">
            <a:avLst/>
          </a:prstGeom>
          <a:blipFill>
            <a:blip r:embed="rId4"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320288" y="976071"/>
            <a:ext cx="7462520" cy="182742"/>
          </a:xfrm>
          <a:prstGeom prst="rect">
            <a:avLst/>
          </a:prstGeom>
        </p:spPr>
        <p:txBody>
          <a:bodyPr vert="horz" wrap="square" lIns="0" tIns="13335" rIns="0" bIns="0" rtlCol="0">
            <a:spAutoFit/>
          </a:bodyPr>
          <a:lstStyle/>
          <a:p>
            <a:pPr marL="12700">
              <a:lnSpc>
                <a:spcPct val="100000"/>
              </a:lnSpc>
              <a:spcBef>
                <a:spcPts val="105"/>
              </a:spcBef>
            </a:pPr>
            <a:r>
              <a:rPr sz="1100" spc="-75" dirty="0"/>
              <a:t>THEORIES </a:t>
            </a:r>
            <a:r>
              <a:rPr sz="1100" spc="10" dirty="0"/>
              <a:t>OF</a:t>
            </a:r>
            <a:r>
              <a:rPr sz="1100" spc="-80" dirty="0"/>
              <a:t> </a:t>
            </a:r>
            <a:r>
              <a:rPr sz="1100" spc="-75" dirty="0"/>
              <a:t>LEADERSHIP</a:t>
            </a:r>
            <a:endParaRPr sz="1100"/>
          </a:p>
        </p:txBody>
      </p:sp>
      <p:grpSp>
        <p:nvGrpSpPr>
          <p:cNvPr id="9" name="object 9"/>
          <p:cNvGrpSpPr/>
          <p:nvPr/>
        </p:nvGrpSpPr>
        <p:grpSpPr>
          <a:xfrm>
            <a:off x="2069592" y="1880616"/>
            <a:ext cx="8444865" cy="4410710"/>
            <a:chOff x="2069592" y="1880616"/>
            <a:chExt cx="8444865" cy="4410710"/>
          </a:xfrm>
        </p:grpSpPr>
        <p:sp>
          <p:nvSpPr>
            <p:cNvPr id="10" name="object 10"/>
            <p:cNvSpPr/>
            <p:nvPr/>
          </p:nvSpPr>
          <p:spPr>
            <a:xfrm>
              <a:off x="6998207" y="1880616"/>
              <a:ext cx="106679" cy="73152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049262" y="1905762"/>
              <a:ext cx="5715" cy="629285"/>
            </a:xfrm>
            <a:custGeom>
              <a:avLst/>
              <a:gdLst/>
              <a:ahLst/>
              <a:cxnLst/>
              <a:rect l="l" t="t" r="r" b="b"/>
              <a:pathLst>
                <a:path w="5715" h="629285">
                  <a:moveTo>
                    <a:pt x="0" y="0"/>
                  </a:moveTo>
                  <a:lnTo>
                    <a:pt x="5207" y="629158"/>
                  </a:lnTo>
                </a:path>
              </a:pathLst>
            </a:custGeom>
            <a:ln w="22860">
              <a:solidFill>
                <a:srgbClr val="000000"/>
              </a:solidFill>
            </a:ln>
          </p:spPr>
          <p:txBody>
            <a:bodyPr wrap="square" lIns="0" tIns="0" rIns="0" bIns="0" rtlCol="0"/>
            <a:lstStyle/>
            <a:p>
              <a:endParaRPr/>
            </a:p>
          </p:txBody>
        </p:sp>
        <p:sp>
          <p:nvSpPr>
            <p:cNvPr id="12" name="object 12"/>
            <p:cNvSpPr/>
            <p:nvPr/>
          </p:nvSpPr>
          <p:spPr>
            <a:xfrm>
              <a:off x="7016495" y="2522220"/>
              <a:ext cx="3407663" cy="102108"/>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7067550" y="2547366"/>
              <a:ext cx="3305175" cy="0"/>
            </a:xfrm>
            <a:custGeom>
              <a:avLst/>
              <a:gdLst/>
              <a:ahLst/>
              <a:cxnLst/>
              <a:rect l="l" t="t" r="r" b="b"/>
              <a:pathLst>
                <a:path w="3305175">
                  <a:moveTo>
                    <a:pt x="0" y="0"/>
                  </a:moveTo>
                  <a:lnTo>
                    <a:pt x="3304921" y="0"/>
                  </a:lnTo>
                </a:path>
              </a:pathLst>
            </a:custGeom>
            <a:ln w="22860">
              <a:solidFill>
                <a:srgbClr val="000000"/>
              </a:solidFill>
            </a:ln>
          </p:spPr>
          <p:txBody>
            <a:bodyPr wrap="square" lIns="0" tIns="0" rIns="0" bIns="0" rtlCol="0"/>
            <a:lstStyle/>
            <a:p>
              <a:endParaRPr/>
            </a:p>
          </p:txBody>
        </p:sp>
        <p:sp>
          <p:nvSpPr>
            <p:cNvPr id="14" name="object 14"/>
            <p:cNvSpPr/>
            <p:nvPr/>
          </p:nvSpPr>
          <p:spPr>
            <a:xfrm>
              <a:off x="3694176" y="2519172"/>
              <a:ext cx="3407664" cy="102108"/>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3745230" y="2544318"/>
              <a:ext cx="3305175" cy="0"/>
            </a:xfrm>
            <a:custGeom>
              <a:avLst/>
              <a:gdLst/>
              <a:ahLst/>
              <a:cxnLst/>
              <a:rect l="l" t="t" r="r" b="b"/>
              <a:pathLst>
                <a:path w="3305175">
                  <a:moveTo>
                    <a:pt x="0" y="0"/>
                  </a:moveTo>
                  <a:lnTo>
                    <a:pt x="3304921" y="0"/>
                  </a:lnTo>
                </a:path>
              </a:pathLst>
            </a:custGeom>
            <a:ln w="22860">
              <a:solidFill>
                <a:srgbClr val="000000"/>
              </a:solidFill>
            </a:ln>
          </p:spPr>
          <p:txBody>
            <a:bodyPr wrap="square" lIns="0" tIns="0" rIns="0" bIns="0" rtlCol="0"/>
            <a:lstStyle/>
            <a:p>
              <a:endParaRPr/>
            </a:p>
          </p:txBody>
        </p:sp>
        <p:sp>
          <p:nvSpPr>
            <p:cNvPr id="16" name="object 16"/>
            <p:cNvSpPr/>
            <p:nvPr/>
          </p:nvSpPr>
          <p:spPr>
            <a:xfrm>
              <a:off x="3604260" y="2522220"/>
              <a:ext cx="291084" cy="1136903"/>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3692271" y="2535936"/>
              <a:ext cx="115570" cy="952500"/>
            </a:xfrm>
            <a:custGeom>
              <a:avLst/>
              <a:gdLst/>
              <a:ahLst/>
              <a:cxnLst/>
              <a:rect l="l" t="t" r="r" b="b"/>
              <a:pathLst>
                <a:path w="115570" h="952500">
                  <a:moveTo>
                    <a:pt x="50747" y="940371"/>
                  </a:moveTo>
                  <a:lnTo>
                    <a:pt x="57530" y="951991"/>
                  </a:lnTo>
                  <a:lnTo>
                    <a:pt x="64056" y="940815"/>
                  </a:lnTo>
                  <a:lnTo>
                    <a:pt x="51180" y="940815"/>
                  </a:lnTo>
                  <a:lnTo>
                    <a:pt x="50747" y="940371"/>
                  </a:lnTo>
                  <a:close/>
                </a:path>
                <a:path w="115570" h="952500">
                  <a:moveTo>
                    <a:pt x="46100" y="886959"/>
                  </a:moveTo>
                  <a:lnTo>
                    <a:pt x="46103" y="932416"/>
                  </a:lnTo>
                  <a:lnTo>
                    <a:pt x="50747" y="940371"/>
                  </a:lnTo>
                  <a:lnTo>
                    <a:pt x="51180" y="940815"/>
                  </a:lnTo>
                  <a:lnTo>
                    <a:pt x="63880" y="940815"/>
                  </a:lnTo>
                  <a:lnTo>
                    <a:pt x="64318" y="940367"/>
                  </a:lnTo>
                  <a:lnTo>
                    <a:pt x="68961" y="932416"/>
                  </a:lnTo>
                  <a:lnTo>
                    <a:pt x="68961" y="923543"/>
                  </a:lnTo>
                  <a:lnTo>
                    <a:pt x="47625" y="923543"/>
                  </a:lnTo>
                  <a:lnTo>
                    <a:pt x="57531" y="906558"/>
                  </a:lnTo>
                  <a:lnTo>
                    <a:pt x="46100" y="886959"/>
                  </a:lnTo>
                  <a:close/>
                </a:path>
                <a:path w="115570" h="952500">
                  <a:moveTo>
                    <a:pt x="64318" y="940367"/>
                  </a:moveTo>
                  <a:lnTo>
                    <a:pt x="63880" y="940815"/>
                  </a:lnTo>
                  <a:lnTo>
                    <a:pt x="64056" y="940815"/>
                  </a:lnTo>
                  <a:lnTo>
                    <a:pt x="64318" y="940367"/>
                  </a:lnTo>
                  <a:close/>
                </a:path>
                <a:path w="115570" h="952500">
                  <a:moveTo>
                    <a:pt x="46100" y="932412"/>
                  </a:moveTo>
                  <a:lnTo>
                    <a:pt x="46100" y="935609"/>
                  </a:lnTo>
                  <a:lnTo>
                    <a:pt x="50747" y="940371"/>
                  </a:lnTo>
                  <a:lnTo>
                    <a:pt x="46100" y="932412"/>
                  </a:lnTo>
                  <a:close/>
                </a:path>
                <a:path w="115570" h="952500">
                  <a:moveTo>
                    <a:pt x="68961" y="932416"/>
                  </a:moveTo>
                  <a:lnTo>
                    <a:pt x="64318" y="940367"/>
                  </a:lnTo>
                  <a:lnTo>
                    <a:pt x="68961" y="935609"/>
                  </a:lnTo>
                  <a:lnTo>
                    <a:pt x="68961" y="932416"/>
                  </a:lnTo>
                  <a:close/>
                </a:path>
                <a:path w="115570" h="952500">
                  <a:moveTo>
                    <a:pt x="102234" y="840104"/>
                  </a:moveTo>
                  <a:lnTo>
                    <a:pt x="95250" y="841883"/>
                  </a:lnTo>
                  <a:lnTo>
                    <a:pt x="68961" y="886959"/>
                  </a:lnTo>
                  <a:lnTo>
                    <a:pt x="68961" y="932416"/>
                  </a:lnTo>
                  <a:lnTo>
                    <a:pt x="115062" y="853439"/>
                  </a:lnTo>
                  <a:lnTo>
                    <a:pt x="113156" y="846454"/>
                  </a:lnTo>
                  <a:lnTo>
                    <a:pt x="102234" y="840104"/>
                  </a:lnTo>
                  <a:close/>
                </a:path>
                <a:path w="115570" h="952500">
                  <a:moveTo>
                    <a:pt x="12826" y="840104"/>
                  </a:moveTo>
                  <a:lnTo>
                    <a:pt x="1904" y="846454"/>
                  </a:lnTo>
                  <a:lnTo>
                    <a:pt x="0" y="853439"/>
                  </a:lnTo>
                  <a:lnTo>
                    <a:pt x="46100" y="932412"/>
                  </a:lnTo>
                  <a:lnTo>
                    <a:pt x="46100" y="886959"/>
                  </a:lnTo>
                  <a:lnTo>
                    <a:pt x="19812" y="841883"/>
                  </a:lnTo>
                  <a:lnTo>
                    <a:pt x="12826" y="840104"/>
                  </a:lnTo>
                  <a:close/>
                </a:path>
                <a:path w="115570" h="952500">
                  <a:moveTo>
                    <a:pt x="57530" y="906558"/>
                  </a:moveTo>
                  <a:lnTo>
                    <a:pt x="47625" y="923543"/>
                  </a:lnTo>
                  <a:lnTo>
                    <a:pt x="67437" y="923543"/>
                  </a:lnTo>
                  <a:lnTo>
                    <a:pt x="57530" y="906558"/>
                  </a:lnTo>
                  <a:close/>
                </a:path>
                <a:path w="115570" h="952500">
                  <a:moveTo>
                    <a:pt x="68961" y="886959"/>
                  </a:moveTo>
                  <a:lnTo>
                    <a:pt x="57530" y="906558"/>
                  </a:lnTo>
                  <a:lnTo>
                    <a:pt x="67437" y="923543"/>
                  </a:lnTo>
                  <a:lnTo>
                    <a:pt x="68961" y="923543"/>
                  </a:lnTo>
                  <a:lnTo>
                    <a:pt x="68961" y="886959"/>
                  </a:lnTo>
                  <a:close/>
                </a:path>
                <a:path w="115570" h="952500">
                  <a:moveTo>
                    <a:pt x="63880" y="0"/>
                  </a:moveTo>
                  <a:lnTo>
                    <a:pt x="51180" y="0"/>
                  </a:lnTo>
                  <a:lnTo>
                    <a:pt x="46100" y="5079"/>
                  </a:lnTo>
                  <a:lnTo>
                    <a:pt x="46100" y="886959"/>
                  </a:lnTo>
                  <a:lnTo>
                    <a:pt x="57530" y="906558"/>
                  </a:lnTo>
                  <a:lnTo>
                    <a:pt x="68961" y="886959"/>
                  </a:lnTo>
                  <a:lnTo>
                    <a:pt x="68961" y="5079"/>
                  </a:lnTo>
                  <a:lnTo>
                    <a:pt x="63880" y="0"/>
                  </a:lnTo>
                  <a:close/>
                </a:path>
              </a:pathLst>
            </a:custGeom>
            <a:solidFill>
              <a:srgbClr val="000000"/>
            </a:solidFill>
          </p:spPr>
          <p:txBody>
            <a:bodyPr wrap="square" lIns="0" tIns="0" rIns="0" bIns="0" rtlCol="0"/>
            <a:lstStyle/>
            <a:p>
              <a:endParaRPr/>
            </a:p>
          </p:txBody>
        </p:sp>
        <p:sp>
          <p:nvSpPr>
            <p:cNvPr id="18" name="object 18"/>
            <p:cNvSpPr/>
            <p:nvPr/>
          </p:nvSpPr>
          <p:spPr>
            <a:xfrm>
              <a:off x="10222992" y="2519172"/>
              <a:ext cx="291083" cy="1136903"/>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10311002" y="2532888"/>
              <a:ext cx="115570" cy="952500"/>
            </a:xfrm>
            <a:custGeom>
              <a:avLst/>
              <a:gdLst/>
              <a:ahLst/>
              <a:cxnLst/>
              <a:rect l="l" t="t" r="r" b="b"/>
              <a:pathLst>
                <a:path w="115570" h="952500">
                  <a:moveTo>
                    <a:pt x="50747" y="940371"/>
                  </a:moveTo>
                  <a:lnTo>
                    <a:pt x="57530" y="951991"/>
                  </a:lnTo>
                  <a:lnTo>
                    <a:pt x="64056" y="940815"/>
                  </a:lnTo>
                  <a:lnTo>
                    <a:pt x="51180" y="940815"/>
                  </a:lnTo>
                  <a:lnTo>
                    <a:pt x="50747" y="940371"/>
                  </a:lnTo>
                  <a:close/>
                </a:path>
                <a:path w="115570" h="952500">
                  <a:moveTo>
                    <a:pt x="46100" y="886959"/>
                  </a:moveTo>
                  <a:lnTo>
                    <a:pt x="46103" y="932416"/>
                  </a:lnTo>
                  <a:lnTo>
                    <a:pt x="50747" y="940371"/>
                  </a:lnTo>
                  <a:lnTo>
                    <a:pt x="51180" y="940815"/>
                  </a:lnTo>
                  <a:lnTo>
                    <a:pt x="63880" y="940815"/>
                  </a:lnTo>
                  <a:lnTo>
                    <a:pt x="64318" y="940367"/>
                  </a:lnTo>
                  <a:lnTo>
                    <a:pt x="68961" y="932416"/>
                  </a:lnTo>
                  <a:lnTo>
                    <a:pt x="68961" y="923544"/>
                  </a:lnTo>
                  <a:lnTo>
                    <a:pt x="47625" y="923544"/>
                  </a:lnTo>
                  <a:lnTo>
                    <a:pt x="57531" y="906558"/>
                  </a:lnTo>
                  <a:lnTo>
                    <a:pt x="46100" y="886959"/>
                  </a:lnTo>
                  <a:close/>
                </a:path>
                <a:path w="115570" h="952500">
                  <a:moveTo>
                    <a:pt x="64318" y="940367"/>
                  </a:moveTo>
                  <a:lnTo>
                    <a:pt x="63880" y="940815"/>
                  </a:lnTo>
                  <a:lnTo>
                    <a:pt x="64056" y="940815"/>
                  </a:lnTo>
                  <a:lnTo>
                    <a:pt x="64318" y="940367"/>
                  </a:lnTo>
                  <a:close/>
                </a:path>
                <a:path w="115570" h="952500">
                  <a:moveTo>
                    <a:pt x="46100" y="932412"/>
                  </a:moveTo>
                  <a:lnTo>
                    <a:pt x="46100" y="935609"/>
                  </a:lnTo>
                  <a:lnTo>
                    <a:pt x="50747" y="940371"/>
                  </a:lnTo>
                  <a:lnTo>
                    <a:pt x="46100" y="932412"/>
                  </a:lnTo>
                  <a:close/>
                </a:path>
                <a:path w="115570" h="952500">
                  <a:moveTo>
                    <a:pt x="68961" y="932416"/>
                  </a:moveTo>
                  <a:lnTo>
                    <a:pt x="64318" y="940367"/>
                  </a:lnTo>
                  <a:lnTo>
                    <a:pt x="68961" y="935609"/>
                  </a:lnTo>
                  <a:lnTo>
                    <a:pt x="68961" y="932416"/>
                  </a:lnTo>
                  <a:close/>
                </a:path>
                <a:path w="115570" h="952500">
                  <a:moveTo>
                    <a:pt x="102235" y="840104"/>
                  </a:moveTo>
                  <a:lnTo>
                    <a:pt x="95250" y="841883"/>
                  </a:lnTo>
                  <a:lnTo>
                    <a:pt x="68961" y="886959"/>
                  </a:lnTo>
                  <a:lnTo>
                    <a:pt x="68961" y="932416"/>
                  </a:lnTo>
                  <a:lnTo>
                    <a:pt x="115062" y="853439"/>
                  </a:lnTo>
                  <a:lnTo>
                    <a:pt x="113156" y="846454"/>
                  </a:lnTo>
                  <a:lnTo>
                    <a:pt x="102235" y="840104"/>
                  </a:lnTo>
                  <a:close/>
                </a:path>
                <a:path w="115570" h="952500">
                  <a:moveTo>
                    <a:pt x="12826" y="840104"/>
                  </a:moveTo>
                  <a:lnTo>
                    <a:pt x="1904" y="846454"/>
                  </a:lnTo>
                  <a:lnTo>
                    <a:pt x="0" y="853439"/>
                  </a:lnTo>
                  <a:lnTo>
                    <a:pt x="46100" y="932412"/>
                  </a:lnTo>
                  <a:lnTo>
                    <a:pt x="46100" y="886959"/>
                  </a:lnTo>
                  <a:lnTo>
                    <a:pt x="19812" y="841883"/>
                  </a:lnTo>
                  <a:lnTo>
                    <a:pt x="12826" y="840104"/>
                  </a:lnTo>
                  <a:close/>
                </a:path>
                <a:path w="115570" h="952500">
                  <a:moveTo>
                    <a:pt x="57531" y="906558"/>
                  </a:moveTo>
                  <a:lnTo>
                    <a:pt x="47625" y="923544"/>
                  </a:lnTo>
                  <a:lnTo>
                    <a:pt x="67437" y="923544"/>
                  </a:lnTo>
                  <a:lnTo>
                    <a:pt x="57531" y="906558"/>
                  </a:lnTo>
                  <a:close/>
                </a:path>
                <a:path w="115570" h="952500">
                  <a:moveTo>
                    <a:pt x="68961" y="886959"/>
                  </a:moveTo>
                  <a:lnTo>
                    <a:pt x="57531" y="906558"/>
                  </a:lnTo>
                  <a:lnTo>
                    <a:pt x="67437" y="923544"/>
                  </a:lnTo>
                  <a:lnTo>
                    <a:pt x="68961" y="923544"/>
                  </a:lnTo>
                  <a:lnTo>
                    <a:pt x="68961" y="886959"/>
                  </a:lnTo>
                  <a:close/>
                </a:path>
                <a:path w="115570" h="952500">
                  <a:moveTo>
                    <a:pt x="63880" y="0"/>
                  </a:moveTo>
                  <a:lnTo>
                    <a:pt x="51180" y="0"/>
                  </a:lnTo>
                  <a:lnTo>
                    <a:pt x="46100" y="5079"/>
                  </a:lnTo>
                  <a:lnTo>
                    <a:pt x="46100" y="886959"/>
                  </a:lnTo>
                  <a:lnTo>
                    <a:pt x="57531" y="906558"/>
                  </a:lnTo>
                  <a:lnTo>
                    <a:pt x="68961" y="886959"/>
                  </a:lnTo>
                  <a:lnTo>
                    <a:pt x="68961" y="5079"/>
                  </a:lnTo>
                  <a:lnTo>
                    <a:pt x="63880" y="0"/>
                  </a:lnTo>
                  <a:close/>
                </a:path>
              </a:pathLst>
            </a:custGeom>
            <a:solidFill>
              <a:srgbClr val="000000"/>
            </a:solidFill>
          </p:spPr>
          <p:txBody>
            <a:bodyPr wrap="square" lIns="0" tIns="0" rIns="0" bIns="0" rtlCol="0"/>
            <a:lstStyle/>
            <a:p>
              <a:endParaRPr/>
            </a:p>
          </p:txBody>
        </p:sp>
        <p:sp>
          <p:nvSpPr>
            <p:cNvPr id="20" name="object 20"/>
            <p:cNvSpPr/>
            <p:nvPr/>
          </p:nvSpPr>
          <p:spPr>
            <a:xfrm>
              <a:off x="2077212" y="3461004"/>
              <a:ext cx="3369945" cy="2822575"/>
            </a:xfrm>
            <a:custGeom>
              <a:avLst/>
              <a:gdLst/>
              <a:ahLst/>
              <a:cxnLst/>
              <a:rect l="l" t="t" r="r" b="b"/>
              <a:pathLst>
                <a:path w="3369945" h="2822575">
                  <a:moveTo>
                    <a:pt x="1684782" y="0"/>
                  </a:moveTo>
                  <a:lnTo>
                    <a:pt x="0" y="1411224"/>
                  </a:lnTo>
                  <a:lnTo>
                    <a:pt x="1684782" y="2822448"/>
                  </a:lnTo>
                  <a:lnTo>
                    <a:pt x="3369564" y="1411224"/>
                  </a:lnTo>
                  <a:lnTo>
                    <a:pt x="1684782" y="0"/>
                  </a:lnTo>
                  <a:close/>
                </a:path>
              </a:pathLst>
            </a:custGeom>
            <a:solidFill>
              <a:srgbClr val="DDDDDD"/>
            </a:solidFill>
          </p:spPr>
          <p:txBody>
            <a:bodyPr wrap="square" lIns="0" tIns="0" rIns="0" bIns="0" rtlCol="0"/>
            <a:lstStyle/>
            <a:p>
              <a:endParaRPr/>
            </a:p>
          </p:txBody>
        </p:sp>
        <p:sp>
          <p:nvSpPr>
            <p:cNvPr id="21" name="object 21"/>
            <p:cNvSpPr/>
            <p:nvPr/>
          </p:nvSpPr>
          <p:spPr>
            <a:xfrm>
              <a:off x="2077212" y="3461004"/>
              <a:ext cx="3369945" cy="2822575"/>
            </a:xfrm>
            <a:custGeom>
              <a:avLst/>
              <a:gdLst/>
              <a:ahLst/>
              <a:cxnLst/>
              <a:rect l="l" t="t" r="r" b="b"/>
              <a:pathLst>
                <a:path w="3369945" h="2822575">
                  <a:moveTo>
                    <a:pt x="0" y="1411224"/>
                  </a:moveTo>
                  <a:lnTo>
                    <a:pt x="1684782" y="0"/>
                  </a:lnTo>
                  <a:lnTo>
                    <a:pt x="3369564" y="1411224"/>
                  </a:lnTo>
                  <a:lnTo>
                    <a:pt x="1684782" y="2822448"/>
                  </a:lnTo>
                  <a:lnTo>
                    <a:pt x="0" y="1411224"/>
                  </a:lnTo>
                  <a:close/>
                </a:path>
              </a:pathLst>
            </a:custGeom>
            <a:ln w="15240">
              <a:solidFill>
                <a:srgbClr val="A1A1A1"/>
              </a:solidFill>
            </a:ln>
          </p:spPr>
          <p:txBody>
            <a:bodyPr wrap="square" lIns="0" tIns="0" rIns="0" bIns="0" rtlCol="0"/>
            <a:lstStyle/>
            <a:p>
              <a:endParaRPr/>
            </a:p>
          </p:txBody>
        </p:sp>
      </p:grpSp>
      <p:sp>
        <p:nvSpPr>
          <p:cNvPr id="22" name="object 22"/>
          <p:cNvSpPr txBox="1"/>
          <p:nvPr/>
        </p:nvSpPr>
        <p:spPr>
          <a:xfrm>
            <a:off x="3026410" y="4434078"/>
            <a:ext cx="1472565" cy="848360"/>
          </a:xfrm>
          <a:prstGeom prst="rect">
            <a:avLst/>
          </a:prstGeom>
        </p:spPr>
        <p:txBody>
          <a:bodyPr vert="horz" wrap="square" lIns="0" tIns="12700" rIns="0" bIns="0" rtlCol="0">
            <a:spAutoFit/>
          </a:bodyPr>
          <a:lstStyle/>
          <a:p>
            <a:pPr marL="12065" marR="5080" algn="ctr">
              <a:lnSpc>
                <a:spcPct val="100000"/>
              </a:lnSpc>
              <a:spcBef>
                <a:spcPts val="100"/>
              </a:spcBef>
            </a:pPr>
            <a:r>
              <a:rPr sz="1800" b="1" spc="65" dirty="0">
                <a:latin typeface="Times New Roman"/>
                <a:cs typeface="Times New Roman"/>
              </a:rPr>
              <a:t>OHIO </a:t>
            </a:r>
            <a:r>
              <a:rPr sz="1800" b="1" spc="-130" dirty="0">
                <a:latin typeface="Times New Roman"/>
                <a:cs typeface="Times New Roman"/>
              </a:rPr>
              <a:t>STATE  </a:t>
            </a:r>
            <a:r>
              <a:rPr sz="1800" b="1" spc="-65" dirty="0">
                <a:latin typeface="Times New Roman"/>
                <a:cs typeface="Times New Roman"/>
              </a:rPr>
              <a:t>LEA</a:t>
            </a:r>
            <a:r>
              <a:rPr sz="1800" b="1" spc="-80" dirty="0">
                <a:latin typeface="Times New Roman"/>
                <a:cs typeface="Times New Roman"/>
              </a:rPr>
              <a:t>D</a:t>
            </a:r>
            <a:r>
              <a:rPr sz="1800" b="1" spc="-15" dirty="0">
                <a:latin typeface="Times New Roman"/>
                <a:cs typeface="Times New Roman"/>
              </a:rPr>
              <a:t>ERSHIP  </a:t>
            </a:r>
            <a:r>
              <a:rPr sz="1800" b="1" spc="-65" dirty="0">
                <a:latin typeface="Times New Roman"/>
                <a:cs typeface="Times New Roman"/>
              </a:rPr>
              <a:t>THEORY</a:t>
            </a:r>
            <a:endParaRPr sz="1800">
              <a:latin typeface="Times New Roman"/>
              <a:cs typeface="Times New Roman"/>
            </a:endParaRPr>
          </a:p>
        </p:txBody>
      </p:sp>
      <p:grpSp>
        <p:nvGrpSpPr>
          <p:cNvPr id="23" name="object 23"/>
          <p:cNvGrpSpPr/>
          <p:nvPr/>
        </p:nvGrpSpPr>
        <p:grpSpPr>
          <a:xfrm>
            <a:off x="8634983" y="3462528"/>
            <a:ext cx="3408045" cy="2880360"/>
            <a:chOff x="8634983" y="3462528"/>
            <a:chExt cx="3408045" cy="2880360"/>
          </a:xfrm>
        </p:grpSpPr>
        <p:sp>
          <p:nvSpPr>
            <p:cNvPr id="24" name="object 24"/>
            <p:cNvSpPr/>
            <p:nvPr/>
          </p:nvSpPr>
          <p:spPr>
            <a:xfrm>
              <a:off x="8642603" y="3470148"/>
              <a:ext cx="3392804" cy="2865120"/>
            </a:xfrm>
            <a:custGeom>
              <a:avLst/>
              <a:gdLst/>
              <a:ahLst/>
              <a:cxnLst/>
              <a:rect l="l" t="t" r="r" b="b"/>
              <a:pathLst>
                <a:path w="3392804" h="2865120">
                  <a:moveTo>
                    <a:pt x="1696212" y="0"/>
                  </a:moveTo>
                  <a:lnTo>
                    <a:pt x="0" y="1432559"/>
                  </a:lnTo>
                  <a:lnTo>
                    <a:pt x="1696212" y="2865120"/>
                  </a:lnTo>
                  <a:lnTo>
                    <a:pt x="3392424" y="1432559"/>
                  </a:lnTo>
                  <a:lnTo>
                    <a:pt x="1696212" y="0"/>
                  </a:lnTo>
                  <a:close/>
                </a:path>
              </a:pathLst>
            </a:custGeom>
            <a:solidFill>
              <a:srgbClr val="DDDDDD"/>
            </a:solidFill>
          </p:spPr>
          <p:txBody>
            <a:bodyPr wrap="square" lIns="0" tIns="0" rIns="0" bIns="0" rtlCol="0"/>
            <a:lstStyle/>
            <a:p>
              <a:endParaRPr/>
            </a:p>
          </p:txBody>
        </p:sp>
        <p:sp>
          <p:nvSpPr>
            <p:cNvPr id="25" name="object 25"/>
            <p:cNvSpPr/>
            <p:nvPr/>
          </p:nvSpPr>
          <p:spPr>
            <a:xfrm>
              <a:off x="8642603" y="3470148"/>
              <a:ext cx="3392804" cy="2865120"/>
            </a:xfrm>
            <a:custGeom>
              <a:avLst/>
              <a:gdLst/>
              <a:ahLst/>
              <a:cxnLst/>
              <a:rect l="l" t="t" r="r" b="b"/>
              <a:pathLst>
                <a:path w="3392804" h="2865120">
                  <a:moveTo>
                    <a:pt x="0" y="1432559"/>
                  </a:moveTo>
                  <a:lnTo>
                    <a:pt x="1696212" y="0"/>
                  </a:lnTo>
                  <a:lnTo>
                    <a:pt x="3392424" y="1432559"/>
                  </a:lnTo>
                  <a:lnTo>
                    <a:pt x="1696212" y="2865120"/>
                  </a:lnTo>
                  <a:lnTo>
                    <a:pt x="0" y="1432559"/>
                  </a:lnTo>
                  <a:close/>
                </a:path>
              </a:pathLst>
            </a:custGeom>
            <a:ln w="15240">
              <a:solidFill>
                <a:srgbClr val="A1A1A1"/>
              </a:solidFill>
            </a:ln>
          </p:spPr>
          <p:txBody>
            <a:bodyPr wrap="square" lIns="0" tIns="0" rIns="0" bIns="0" rtlCol="0"/>
            <a:lstStyle/>
            <a:p>
              <a:endParaRPr/>
            </a:p>
          </p:txBody>
        </p:sp>
      </p:grpSp>
      <p:sp>
        <p:nvSpPr>
          <p:cNvPr id="26" name="object 26"/>
          <p:cNvSpPr txBox="1"/>
          <p:nvPr/>
        </p:nvSpPr>
        <p:spPr>
          <a:xfrm>
            <a:off x="9605009" y="4327397"/>
            <a:ext cx="1472565" cy="1122680"/>
          </a:xfrm>
          <a:prstGeom prst="rect">
            <a:avLst/>
          </a:prstGeom>
        </p:spPr>
        <p:txBody>
          <a:bodyPr vert="horz" wrap="square" lIns="0" tIns="12700" rIns="0" bIns="0" rtlCol="0">
            <a:spAutoFit/>
          </a:bodyPr>
          <a:lstStyle/>
          <a:p>
            <a:pPr marL="12065" marR="5080" algn="ctr">
              <a:lnSpc>
                <a:spcPct val="100000"/>
              </a:lnSpc>
              <a:spcBef>
                <a:spcPts val="100"/>
              </a:spcBef>
            </a:pPr>
            <a:r>
              <a:rPr sz="1800" b="1" spc="-25" dirty="0">
                <a:latin typeface="Times New Roman"/>
                <a:cs typeface="Times New Roman"/>
              </a:rPr>
              <a:t>MICHIGAN  </a:t>
            </a:r>
            <a:r>
              <a:rPr sz="1800" b="1" spc="-130" dirty="0">
                <a:latin typeface="Times New Roman"/>
                <a:cs typeface="Times New Roman"/>
              </a:rPr>
              <a:t>STATE  </a:t>
            </a:r>
            <a:r>
              <a:rPr sz="1800" b="1" spc="-65" dirty="0">
                <a:latin typeface="Times New Roman"/>
                <a:cs typeface="Times New Roman"/>
              </a:rPr>
              <a:t>LEA</a:t>
            </a:r>
            <a:r>
              <a:rPr sz="1800" b="1" spc="-80" dirty="0">
                <a:latin typeface="Times New Roman"/>
                <a:cs typeface="Times New Roman"/>
              </a:rPr>
              <a:t>D</a:t>
            </a:r>
            <a:r>
              <a:rPr sz="1800" b="1" spc="-15" dirty="0">
                <a:latin typeface="Times New Roman"/>
                <a:cs typeface="Times New Roman"/>
              </a:rPr>
              <a:t>ERSHIP  </a:t>
            </a:r>
            <a:r>
              <a:rPr sz="1800" b="1" spc="-65" dirty="0">
                <a:latin typeface="Times New Roman"/>
                <a:cs typeface="Times New Roman"/>
              </a:rPr>
              <a:t>THEORY</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66772" y="646176"/>
            <a:ext cx="9285732" cy="111861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668270" y="1701800"/>
            <a:ext cx="8488045" cy="3531870"/>
          </a:xfrm>
          <a:prstGeom prst="rect">
            <a:avLst/>
          </a:prstGeom>
        </p:spPr>
        <p:txBody>
          <a:bodyPr vert="horz" wrap="square" lIns="0" tIns="13335" rIns="0" bIns="0" rtlCol="0">
            <a:spAutoFit/>
          </a:bodyPr>
          <a:lstStyle/>
          <a:p>
            <a:pPr marL="12700" marR="5080">
              <a:lnSpc>
                <a:spcPct val="100000"/>
              </a:lnSpc>
              <a:spcBef>
                <a:spcPts val="105"/>
              </a:spcBef>
              <a:buFont typeface="Wingdings"/>
              <a:buChar char=""/>
              <a:tabLst>
                <a:tab pos="278130" algn="l"/>
              </a:tabLst>
            </a:pPr>
            <a:r>
              <a:rPr sz="2000" spc="-60" dirty="0">
                <a:latin typeface="Georgia"/>
                <a:cs typeface="Georgia"/>
              </a:rPr>
              <a:t>In </a:t>
            </a:r>
            <a:r>
              <a:rPr sz="2000" b="1" spc="-70" dirty="0">
                <a:latin typeface="Times New Roman"/>
                <a:cs typeface="Times New Roman"/>
              </a:rPr>
              <a:t>1945 </a:t>
            </a:r>
            <a:r>
              <a:rPr sz="2000" spc="-5" dirty="0">
                <a:latin typeface="Georgia"/>
                <a:cs typeface="Georgia"/>
              </a:rPr>
              <a:t>the </a:t>
            </a:r>
            <a:r>
              <a:rPr sz="2000" spc="-30" dirty="0">
                <a:latin typeface="Georgia"/>
                <a:cs typeface="Georgia"/>
              </a:rPr>
              <a:t>bureau </a:t>
            </a:r>
            <a:r>
              <a:rPr sz="2000" spc="-15" dirty="0">
                <a:latin typeface="Georgia"/>
                <a:cs typeface="Georgia"/>
              </a:rPr>
              <a:t>of </a:t>
            </a:r>
            <a:r>
              <a:rPr sz="2000" spc="-35" dirty="0">
                <a:latin typeface="Georgia"/>
                <a:cs typeface="Georgia"/>
              </a:rPr>
              <a:t>business research </a:t>
            </a:r>
            <a:r>
              <a:rPr sz="2000" spc="-15" dirty="0">
                <a:latin typeface="Georgia"/>
                <a:cs typeface="Georgia"/>
              </a:rPr>
              <a:t>at </a:t>
            </a:r>
            <a:r>
              <a:rPr sz="2000" b="1" spc="75" dirty="0">
                <a:latin typeface="Times New Roman"/>
                <a:cs typeface="Times New Roman"/>
              </a:rPr>
              <a:t>OHIO </a:t>
            </a:r>
            <a:r>
              <a:rPr sz="2000" spc="-20" dirty="0">
                <a:latin typeface="Georgia"/>
                <a:cs typeface="Georgia"/>
              </a:rPr>
              <a:t>state </a:t>
            </a:r>
            <a:r>
              <a:rPr sz="2000" spc="-30" dirty="0">
                <a:latin typeface="Georgia"/>
                <a:cs typeface="Georgia"/>
              </a:rPr>
              <a:t>university </a:t>
            </a:r>
            <a:r>
              <a:rPr sz="2000" spc="-20" dirty="0">
                <a:latin typeface="Georgia"/>
                <a:cs typeface="Georgia"/>
              </a:rPr>
              <a:t>initiated</a:t>
            </a:r>
            <a:r>
              <a:rPr sz="2000" spc="-215" dirty="0">
                <a:latin typeface="Georgia"/>
                <a:cs typeface="Georgia"/>
              </a:rPr>
              <a:t> </a:t>
            </a:r>
            <a:r>
              <a:rPr sz="2000" spc="-50" dirty="0">
                <a:latin typeface="Georgia"/>
                <a:cs typeface="Georgia"/>
              </a:rPr>
              <a:t>a  </a:t>
            </a:r>
            <a:r>
              <a:rPr sz="2000" spc="-35" dirty="0">
                <a:latin typeface="Georgia"/>
                <a:cs typeface="Georgia"/>
              </a:rPr>
              <a:t>series </a:t>
            </a:r>
            <a:r>
              <a:rPr sz="2000" spc="-15" dirty="0">
                <a:latin typeface="Georgia"/>
                <a:cs typeface="Georgia"/>
              </a:rPr>
              <a:t>of </a:t>
            </a:r>
            <a:r>
              <a:rPr sz="2000" b="1" spc="135" dirty="0">
                <a:latin typeface="Times New Roman"/>
                <a:cs typeface="Times New Roman"/>
              </a:rPr>
              <a:t>studies </a:t>
            </a:r>
            <a:r>
              <a:rPr sz="2000" b="1" spc="180" dirty="0">
                <a:latin typeface="Times New Roman"/>
                <a:cs typeface="Times New Roman"/>
              </a:rPr>
              <a:t>on</a:t>
            </a:r>
            <a:r>
              <a:rPr sz="2000" b="1" spc="155" dirty="0">
                <a:latin typeface="Times New Roman"/>
                <a:cs typeface="Times New Roman"/>
              </a:rPr>
              <a:t> </a:t>
            </a:r>
            <a:r>
              <a:rPr sz="2000" b="1" spc="100" dirty="0">
                <a:latin typeface="Times New Roman"/>
                <a:cs typeface="Times New Roman"/>
              </a:rPr>
              <a:t>leadership</a:t>
            </a:r>
            <a:r>
              <a:rPr sz="2000" spc="100" dirty="0">
                <a:latin typeface="Georgia"/>
                <a:cs typeface="Georgia"/>
              </a:rPr>
              <a:t>.</a:t>
            </a:r>
            <a:endParaRPr sz="2000">
              <a:latin typeface="Georgia"/>
              <a:cs typeface="Georgia"/>
            </a:endParaRPr>
          </a:p>
          <a:p>
            <a:pPr>
              <a:lnSpc>
                <a:spcPct val="100000"/>
              </a:lnSpc>
              <a:buFont typeface="Wingdings"/>
              <a:buChar char=""/>
            </a:pPr>
            <a:endParaRPr sz="2000">
              <a:latin typeface="Georgia"/>
              <a:cs typeface="Georgia"/>
            </a:endParaRPr>
          </a:p>
          <a:p>
            <a:pPr>
              <a:lnSpc>
                <a:spcPct val="100000"/>
              </a:lnSpc>
              <a:spcBef>
                <a:spcPts val="30"/>
              </a:spcBef>
              <a:buFont typeface="Wingdings"/>
              <a:buChar char=""/>
            </a:pPr>
            <a:endParaRPr sz="1850">
              <a:latin typeface="Georgia"/>
              <a:cs typeface="Georgia"/>
            </a:endParaRPr>
          </a:p>
          <a:p>
            <a:pPr marL="12700" marR="130175">
              <a:lnSpc>
                <a:spcPct val="100000"/>
              </a:lnSpc>
              <a:buFont typeface="Wingdings"/>
              <a:buChar char=""/>
              <a:tabLst>
                <a:tab pos="215900" algn="l"/>
              </a:tabLst>
            </a:pPr>
            <a:r>
              <a:rPr sz="2000" spc="-15" dirty="0">
                <a:latin typeface="Georgia"/>
                <a:cs typeface="Georgia"/>
              </a:rPr>
              <a:t>They</a:t>
            </a:r>
            <a:r>
              <a:rPr sz="2000" spc="-45" dirty="0">
                <a:latin typeface="Georgia"/>
                <a:cs typeface="Georgia"/>
              </a:rPr>
              <a:t> </a:t>
            </a:r>
            <a:r>
              <a:rPr sz="2000" spc="-20" dirty="0">
                <a:latin typeface="Georgia"/>
                <a:cs typeface="Georgia"/>
              </a:rPr>
              <a:t>found</a:t>
            </a:r>
            <a:r>
              <a:rPr sz="2000" spc="-10" dirty="0">
                <a:latin typeface="Georgia"/>
                <a:cs typeface="Georgia"/>
              </a:rPr>
              <a:t> </a:t>
            </a:r>
            <a:r>
              <a:rPr sz="2000" spc="-20" dirty="0">
                <a:latin typeface="Georgia"/>
                <a:cs typeface="Georgia"/>
              </a:rPr>
              <a:t>two</a:t>
            </a:r>
            <a:r>
              <a:rPr sz="2000" spc="-100" dirty="0">
                <a:latin typeface="Georgia"/>
                <a:cs typeface="Georgia"/>
              </a:rPr>
              <a:t> </a:t>
            </a:r>
            <a:r>
              <a:rPr sz="2000" spc="-20" dirty="0">
                <a:latin typeface="Georgia"/>
                <a:cs typeface="Georgia"/>
              </a:rPr>
              <a:t>critical</a:t>
            </a:r>
            <a:r>
              <a:rPr sz="2000" spc="-35" dirty="0">
                <a:latin typeface="Georgia"/>
                <a:cs typeface="Georgia"/>
              </a:rPr>
              <a:t> </a:t>
            </a:r>
            <a:r>
              <a:rPr sz="2000" spc="-25" dirty="0">
                <a:latin typeface="Georgia"/>
                <a:cs typeface="Georgia"/>
              </a:rPr>
              <a:t>characteristics</a:t>
            </a:r>
            <a:r>
              <a:rPr sz="2000" spc="-105" dirty="0">
                <a:latin typeface="Georgia"/>
                <a:cs typeface="Georgia"/>
              </a:rPr>
              <a:t> </a:t>
            </a:r>
            <a:r>
              <a:rPr sz="2000" spc="-15" dirty="0">
                <a:latin typeface="Georgia"/>
                <a:cs typeface="Georgia"/>
              </a:rPr>
              <a:t>either</a:t>
            </a:r>
            <a:r>
              <a:rPr sz="2000" spc="-105" dirty="0">
                <a:latin typeface="Georgia"/>
                <a:cs typeface="Georgia"/>
              </a:rPr>
              <a:t> </a:t>
            </a:r>
            <a:r>
              <a:rPr sz="2000" spc="-15" dirty="0">
                <a:latin typeface="Georgia"/>
                <a:cs typeface="Georgia"/>
              </a:rPr>
              <a:t>of</a:t>
            </a:r>
            <a:r>
              <a:rPr sz="2000" spc="20" dirty="0">
                <a:latin typeface="Georgia"/>
                <a:cs typeface="Georgia"/>
              </a:rPr>
              <a:t> </a:t>
            </a:r>
            <a:r>
              <a:rPr sz="2000" spc="-10" dirty="0">
                <a:latin typeface="Georgia"/>
                <a:cs typeface="Georgia"/>
              </a:rPr>
              <a:t>which</a:t>
            </a:r>
            <a:r>
              <a:rPr sz="2000" spc="-65" dirty="0">
                <a:latin typeface="Georgia"/>
                <a:cs typeface="Georgia"/>
              </a:rPr>
              <a:t> </a:t>
            </a:r>
            <a:r>
              <a:rPr sz="2000" spc="-10" dirty="0">
                <a:latin typeface="Georgia"/>
                <a:cs typeface="Georgia"/>
              </a:rPr>
              <a:t>could</a:t>
            </a:r>
            <a:r>
              <a:rPr sz="2000" spc="5" dirty="0">
                <a:latin typeface="Georgia"/>
                <a:cs typeface="Georgia"/>
              </a:rPr>
              <a:t> </a:t>
            </a:r>
            <a:r>
              <a:rPr sz="2000" spc="-10" dirty="0">
                <a:latin typeface="Georgia"/>
                <a:cs typeface="Georgia"/>
              </a:rPr>
              <a:t>be</a:t>
            </a:r>
            <a:r>
              <a:rPr sz="2000" spc="-25" dirty="0">
                <a:latin typeface="Georgia"/>
                <a:cs typeface="Georgia"/>
              </a:rPr>
              <a:t> </a:t>
            </a:r>
            <a:r>
              <a:rPr sz="2000" spc="-15" dirty="0">
                <a:latin typeface="Georgia"/>
                <a:cs typeface="Georgia"/>
              </a:rPr>
              <a:t>high</a:t>
            </a:r>
            <a:r>
              <a:rPr sz="2000" spc="-70" dirty="0">
                <a:latin typeface="Georgia"/>
                <a:cs typeface="Georgia"/>
              </a:rPr>
              <a:t> </a:t>
            </a:r>
            <a:r>
              <a:rPr sz="2000" spc="-25" dirty="0">
                <a:latin typeface="Georgia"/>
                <a:cs typeface="Georgia"/>
              </a:rPr>
              <a:t>or</a:t>
            </a:r>
            <a:r>
              <a:rPr sz="2000" spc="-60" dirty="0">
                <a:latin typeface="Georgia"/>
                <a:cs typeface="Georgia"/>
              </a:rPr>
              <a:t> </a:t>
            </a:r>
            <a:r>
              <a:rPr sz="2000" spc="-20" dirty="0">
                <a:latin typeface="Georgia"/>
                <a:cs typeface="Georgia"/>
              </a:rPr>
              <a:t>low  </a:t>
            </a:r>
            <a:r>
              <a:rPr sz="2000" spc="-25" dirty="0">
                <a:latin typeface="Georgia"/>
                <a:cs typeface="Georgia"/>
              </a:rPr>
              <a:t>and </a:t>
            </a:r>
            <a:r>
              <a:rPr sz="2000" spc="-40" dirty="0">
                <a:latin typeface="Georgia"/>
                <a:cs typeface="Georgia"/>
              </a:rPr>
              <a:t>were </a:t>
            </a:r>
            <a:r>
              <a:rPr sz="2000" spc="-15" dirty="0">
                <a:latin typeface="Georgia"/>
                <a:cs typeface="Georgia"/>
              </a:rPr>
              <a:t>independent of </a:t>
            </a:r>
            <a:r>
              <a:rPr sz="2000" spc="-10" dirty="0">
                <a:latin typeface="Georgia"/>
                <a:cs typeface="Georgia"/>
              </a:rPr>
              <a:t>one</a:t>
            </a:r>
            <a:r>
              <a:rPr sz="2000" spc="-150" dirty="0">
                <a:latin typeface="Georgia"/>
                <a:cs typeface="Georgia"/>
              </a:rPr>
              <a:t> </a:t>
            </a:r>
            <a:r>
              <a:rPr sz="2000" spc="-45" dirty="0">
                <a:latin typeface="Georgia"/>
                <a:cs typeface="Georgia"/>
              </a:rPr>
              <a:t>another.</a:t>
            </a:r>
            <a:endParaRPr sz="2000">
              <a:latin typeface="Georgia"/>
              <a:cs typeface="Georgia"/>
            </a:endParaRPr>
          </a:p>
          <a:p>
            <a:pPr>
              <a:lnSpc>
                <a:spcPct val="100000"/>
              </a:lnSpc>
              <a:buFont typeface="Wingdings"/>
              <a:buChar char=""/>
            </a:pPr>
            <a:endParaRPr sz="2000">
              <a:latin typeface="Georgia"/>
              <a:cs typeface="Georgia"/>
            </a:endParaRPr>
          </a:p>
          <a:p>
            <a:pPr>
              <a:lnSpc>
                <a:spcPct val="100000"/>
              </a:lnSpc>
              <a:spcBef>
                <a:spcPts val="15"/>
              </a:spcBef>
              <a:buFont typeface="Wingdings"/>
              <a:buChar char=""/>
            </a:pPr>
            <a:endParaRPr sz="1850">
              <a:latin typeface="Georgia"/>
              <a:cs typeface="Georgia"/>
            </a:endParaRPr>
          </a:p>
          <a:p>
            <a:pPr marL="12700">
              <a:lnSpc>
                <a:spcPct val="100000"/>
              </a:lnSpc>
            </a:pPr>
            <a:r>
              <a:rPr sz="2000" b="1" i="1" u="sng" spc="-60" dirty="0">
                <a:uFill>
                  <a:solidFill>
                    <a:srgbClr val="000000"/>
                  </a:solidFill>
                </a:uFill>
                <a:latin typeface="Times New Roman"/>
                <a:cs typeface="Times New Roman"/>
              </a:rPr>
              <a:t>OBJECTIVE </a:t>
            </a:r>
            <a:r>
              <a:rPr sz="2000" b="1" i="1" u="sng" spc="-30" dirty="0">
                <a:uFill>
                  <a:solidFill>
                    <a:srgbClr val="000000"/>
                  </a:solidFill>
                </a:uFill>
                <a:latin typeface="Times New Roman"/>
                <a:cs typeface="Times New Roman"/>
              </a:rPr>
              <a:t>OF </a:t>
            </a:r>
            <a:r>
              <a:rPr sz="2000" b="1" i="1" u="sng" spc="-10" dirty="0">
                <a:uFill>
                  <a:solidFill>
                    <a:srgbClr val="000000"/>
                  </a:solidFill>
                </a:uFill>
                <a:latin typeface="Times New Roman"/>
                <a:cs typeface="Times New Roman"/>
              </a:rPr>
              <a:t>THE </a:t>
            </a:r>
            <a:r>
              <a:rPr sz="2000" b="1" i="1" u="sng" spc="10" dirty="0">
                <a:uFill>
                  <a:solidFill>
                    <a:srgbClr val="000000"/>
                  </a:solidFill>
                </a:uFill>
                <a:latin typeface="Times New Roman"/>
                <a:cs typeface="Times New Roman"/>
              </a:rPr>
              <a:t>STUDY</a:t>
            </a:r>
            <a:r>
              <a:rPr sz="2000" b="1" i="1" u="sng" spc="-190" dirty="0">
                <a:uFill>
                  <a:solidFill>
                    <a:srgbClr val="000000"/>
                  </a:solidFill>
                </a:uFill>
                <a:latin typeface="Times New Roman"/>
                <a:cs typeface="Times New Roman"/>
              </a:rPr>
              <a:t> </a:t>
            </a:r>
            <a:r>
              <a:rPr sz="2000" b="1" i="1" u="sng" spc="-114" dirty="0">
                <a:uFill>
                  <a:solidFill>
                    <a:srgbClr val="000000"/>
                  </a:solidFill>
                </a:uFill>
                <a:latin typeface="Arial"/>
                <a:cs typeface="Arial"/>
              </a:rPr>
              <a:t>–</a:t>
            </a:r>
            <a:endParaRPr sz="2000">
              <a:latin typeface="Arial"/>
              <a:cs typeface="Arial"/>
            </a:endParaRPr>
          </a:p>
          <a:p>
            <a:pPr marL="215265" indent="-203200">
              <a:lnSpc>
                <a:spcPct val="100000"/>
              </a:lnSpc>
              <a:spcBef>
                <a:spcPts val="1015"/>
              </a:spcBef>
              <a:buFont typeface="Wingdings"/>
              <a:buChar char=""/>
              <a:tabLst>
                <a:tab pos="215900" algn="l"/>
              </a:tabLst>
            </a:pPr>
            <a:r>
              <a:rPr sz="2000" spc="-25" dirty="0">
                <a:latin typeface="Georgia"/>
                <a:cs typeface="Georgia"/>
              </a:rPr>
              <a:t>Identify </a:t>
            </a:r>
            <a:r>
              <a:rPr sz="2000" spc="-5" dirty="0">
                <a:latin typeface="Georgia"/>
                <a:cs typeface="Georgia"/>
              </a:rPr>
              <a:t>the </a:t>
            </a:r>
            <a:r>
              <a:rPr sz="2000" spc="-40" dirty="0">
                <a:latin typeface="Georgia"/>
                <a:cs typeface="Georgia"/>
              </a:rPr>
              <a:t>major </a:t>
            </a:r>
            <a:r>
              <a:rPr sz="2000" spc="-30" dirty="0">
                <a:latin typeface="Georgia"/>
                <a:cs typeface="Georgia"/>
              </a:rPr>
              <a:t>dimensions </a:t>
            </a:r>
            <a:r>
              <a:rPr sz="2000" spc="-15" dirty="0">
                <a:latin typeface="Georgia"/>
                <a:cs typeface="Georgia"/>
              </a:rPr>
              <a:t>of</a:t>
            </a:r>
            <a:r>
              <a:rPr sz="2000" spc="-170" dirty="0">
                <a:latin typeface="Georgia"/>
                <a:cs typeface="Georgia"/>
              </a:rPr>
              <a:t> </a:t>
            </a:r>
            <a:r>
              <a:rPr sz="2000" spc="-30" dirty="0">
                <a:latin typeface="Georgia"/>
                <a:cs typeface="Georgia"/>
              </a:rPr>
              <a:t>leadership.</a:t>
            </a:r>
            <a:endParaRPr sz="2000">
              <a:latin typeface="Georgia"/>
              <a:cs typeface="Georgia"/>
            </a:endParaRPr>
          </a:p>
          <a:p>
            <a:pPr marL="215265" indent="-203200">
              <a:lnSpc>
                <a:spcPct val="100000"/>
              </a:lnSpc>
              <a:spcBef>
                <a:spcPts val="994"/>
              </a:spcBef>
              <a:buFont typeface="Wingdings"/>
              <a:buChar char=""/>
              <a:tabLst>
                <a:tab pos="215900" algn="l"/>
              </a:tabLst>
            </a:pPr>
            <a:r>
              <a:rPr sz="2000" spc="-35" dirty="0">
                <a:latin typeface="Georgia"/>
                <a:cs typeface="Georgia"/>
              </a:rPr>
              <a:t>Investigate </a:t>
            </a:r>
            <a:r>
              <a:rPr sz="2000" spc="-5" dirty="0">
                <a:latin typeface="Georgia"/>
                <a:cs typeface="Georgia"/>
              </a:rPr>
              <a:t>the </a:t>
            </a:r>
            <a:r>
              <a:rPr sz="2000" spc="-10" dirty="0">
                <a:latin typeface="Georgia"/>
                <a:cs typeface="Georgia"/>
              </a:rPr>
              <a:t>effect </a:t>
            </a:r>
            <a:r>
              <a:rPr sz="2000" spc="-15" dirty="0">
                <a:latin typeface="Georgia"/>
                <a:cs typeface="Georgia"/>
              </a:rPr>
              <a:t>of </a:t>
            </a:r>
            <a:r>
              <a:rPr sz="2000" spc="-35" dirty="0">
                <a:latin typeface="Georgia"/>
                <a:cs typeface="Georgia"/>
              </a:rPr>
              <a:t>leader’s</a:t>
            </a:r>
            <a:r>
              <a:rPr sz="2000" spc="-185" dirty="0">
                <a:latin typeface="Georgia"/>
                <a:cs typeface="Georgia"/>
              </a:rPr>
              <a:t> </a:t>
            </a:r>
            <a:r>
              <a:rPr sz="2000" spc="-50" dirty="0">
                <a:latin typeface="Georgia"/>
                <a:cs typeface="Georgia"/>
              </a:rPr>
              <a:t>behavior.</a:t>
            </a:r>
            <a:endParaRPr sz="2000">
              <a:latin typeface="Georgia"/>
              <a:cs typeface="Georgi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177540"/>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DDDDDD"/>
          </a:solidFill>
        </p:spPr>
        <p:txBody>
          <a:bodyPr wrap="square" lIns="0" tIns="0" rIns="0" bIns="0" rtlCol="0"/>
          <a:lstStyle/>
          <a:p>
            <a:endParaRPr/>
          </a:p>
        </p:txBody>
      </p:sp>
      <p:sp>
        <p:nvSpPr>
          <p:cNvPr id="3" name="object 3"/>
          <p:cNvSpPr txBox="1"/>
          <p:nvPr/>
        </p:nvSpPr>
        <p:spPr>
          <a:xfrm>
            <a:off x="2668270" y="810259"/>
            <a:ext cx="8432800" cy="4669155"/>
          </a:xfrm>
          <a:prstGeom prst="rect">
            <a:avLst/>
          </a:prstGeom>
        </p:spPr>
        <p:txBody>
          <a:bodyPr vert="horz" wrap="square" lIns="0" tIns="13335" rIns="0" bIns="0" rtlCol="0">
            <a:spAutoFit/>
          </a:bodyPr>
          <a:lstStyle/>
          <a:p>
            <a:pPr marL="12700" marR="5080">
              <a:lnSpc>
                <a:spcPct val="100000"/>
              </a:lnSpc>
              <a:spcBef>
                <a:spcPts val="105"/>
              </a:spcBef>
              <a:buSzPct val="96875"/>
              <a:buFont typeface="Wingdings"/>
              <a:buChar char=""/>
              <a:tabLst>
                <a:tab pos="337185" algn="l"/>
              </a:tabLst>
            </a:pPr>
            <a:r>
              <a:rPr sz="3200" spc="-35" dirty="0">
                <a:latin typeface="Georgia"/>
                <a:cs typeface="Georgia"/>
              </a:rPr>
              <a:t>Consideration </a:t>
            </a:r>
            <a:r>
              <a:rPr sz="3200" spc="-40" dirty="0">
                <a:latin typeface="Georgia"/>
                <a:cs typeface="Georgia"/>
              </a:rPr>
              <a:t>and </a:t>
            </a:r>
            <a:r>
              <a:rPr sz="3200" spc="-35" dirty="0">
                <a:latin typeface="Georgia"/>
                <a:cs typeface="Georgia"/>
              </a:rPr>
              <a:t>Initiating </a:t>
            </a:r>
            <a:r>
              <a:rPr sz="3200" spc="-45" dirty="0">
                <a:latin typeface="Georgia"/>
                <a:cs typeface="Georgia"/>
              </a:rPr>
              <a:t>Structure </a:t>
            </a:r>
            <a:r>
              <a:rPr sz="3200" spc="-75" dirty="0">
                <a:latin typeface="Georgia"/>
                <a:cs typeface="Georgia"/>
              </a:rPr>
              <a:t>are</a:t>
            </a:r>
            <a:r>
              <a:rPr sz="3200" spc="-135" dirty="0">
                <a:latin typeface="Georgia"/>
                <a:cs typeface="Georgia"/>
              </a:rPr>
              <a:t> </a:t>
            </a:r>
            <a:r>
              <a:rPr sz="3200" spc="-25" dirty="0">
                <a:latin typeface="Georgia"/>
                <a:cs typeface="Georgia"/>
              </a:rPr>
              <a:t>two  </a:t>
            </a:r>
            <a:r>
              <a:rPr sz="3200" spc="-40" dirty="0">
                <a:latin typeface="Georgia"/>
                <a:cs typeface="Georgia"/>
              </a:rPr>
              <a:t>dimensions </a:t>
            </a:r>
            <a:r>
              <a:rPr sz="3200" spc="-20" dirty="0">
                <a:latin typeface="Georgia"/>
                <a:cs typeface="Georgia"/>
              </a:rPr>
              <a:t>of </a:t>
            </a:r>
            <a:r>
              <a:rPr sz="3200" spc="-55" dirty="0">
                <a:latin typeface="Georgia"/>
                <a:cs typeface="Georgia"/>
              </a:rPr>
              <a:t>Leader </a:t>
            </a:r>
            <a:r>
              <a:rPr sz="3200" spc="-40" dirty="0">
                <a:latin typeface="Georgia"/>
                <a:cs typeface="Georgia"/>
              </a:rPr>
              <a:t>behaviour </a:t>
            </a:r>
            <a:r>
              <a:rPr sz="3200" spc="-20" dirty="0">
                <a:latin typeface="Georgia"/>
                <a:cs typeface="Georgia"/>
              </a:rPr>
              <a:t>identified </a:t>
            </a:r>
            <a:r>
              <a:rPr sz="3200" spc="-80" dirty="0">
                <a:latin typeface="Georgia"/>
                <a:cs typeface="Georgia"/>
              </a:rPr>
              <a:t>as </a:t>
            </a:r>
            <a:r>
              <a:rPr sz="3200" spc="-75" dirty="0">
                <a:latin typeface="Georgia"/>
                <a:cs typeface="Georgia"/>
              </a:rPr>
              <a:t>a  </a:t>
            </a:r>
            <a:r>
              <a:rPr sz="3200" spc="-45" dirty="0">
                <a:latin typeface="Georgia"/>
                <a:cs typeface="Georgia"/>
              </a:rPr>
              <a:t>result </a:t>
            </a:r>
            <a:r>
              <a:rPr sz="3200" spc="-25" dirty="0">
                <a:latin typeface="Georgia"/>
                <a:cs typeface="Georgia"/>
              </a:rPr>
              <a:t>of </a:t>
            </a:r>
            <a:r>
              <a:rPr sz="3200" spc="-5" dirty="0">
                <a:latin typeface="Georgia"/>
                <a:cs typeface="Georgia"/>
              </a:rPr>
              <a:t>the </a:t>
            </a:r>
            <a:r>
              <a:rPr sz="3200" spc="40" dirty="0">
                <a:latin typeface="Georgia"/>
                <a:cs typeface="Georgia"/>
              </a:rPr>
              <a:t>Ohio </a:t>
            </a:r>
            <a:r>
              <a:rPr sz="3200" spc="-55" dirty="0">
                <a:latin typeface="Georgia"/>
                <a:cs typeface="Georgia"/>
              </a:rPr>
              <a:t>State </a:t>
            </a:r>
            <a:r>
              <a:rPr sz="3200" spc="-50" dirty="0">
                <a:latin typeface="Georgia"/>
                <a:cs typeface="Georgia"/>
              </a:rPr>
              <a:t>Leadership</a:t>
            </a:r>
            <a:r>
              <a:rPr sz="3200" spc="-225" dirty="0">
                <a:latin typeface="Georgia"/>
                <a:cs typeface="Georgia"/>
              </a:rPr>
              <a:t> </a:t>
            </a:r>
            <a:r>
              <a:rPr sz="3200" spc="-105" dirty="0">
                <a:latin typeface="Georgia"/>
                <a:cs typeface="Georgia"/>
              </a:rPr>
              <a:t>Study.</a:t>
            </a:r>
            <a:endParaRPr sz="3200">
              <a:latin typeface="Georgia"/>
              <a:cs typeface="Georgia"/>
            </a:endParaRPr>
          </a:p>
          <a:p>
            <a:pPr>
              <a:lnSpc>
                <a:spcPct val="100000"/>
              </a:lnSpc>
              <a:buFont typeface="Wingdings"/>
              <a:buChar char=""/>
            </a:pPr>
            <a:endParaRPr sz="3200">
              <a:latin typeface="Georgia"/>
              <a:cs typeface="Georgia"/>
            </a:endParaRPr>
          </a:p>
          <a:p>
            <a:pPr marL="12700" marR="33655">
              <a:lnSpc>
                <a:spcPct val="100000"/>
              </a:lnSpc>
              <a:spcBef>
                <a:spcPts val="2195"/>
              </a:spcBef>
              <a:buSzPct val="96875"/>
              <a:buFont typeface="Wingdings"/>
              <a:buChar char=""/>
              <a:tabLst>
                <a:tab pos="337185" algn="l"/>
              </a:tabLst>
            </a:pPr>
            <a:r>
              <a:rPr sz="3200" spc="-40" dirty="0">
                <a:latin typeface="Georgia"/>
                <a:cs typeface="Georgia"/>
              </a:rPr>
              <a:t>According </a:t>
            </a:r>
            <a:r>
              <a:rPr sz="3200" spc="-10" dirty="0">
                <a:latin typeface="Georgia"/>
                <a:cs typeface="Georgia"/>
              </a:rPr>
              <a:t>to </a:t>
            </a:r>
            <a:r>
              <a:rPr sz="3200" dirty="0">
                <a:latin typeface="Georgia"/>
                <a:cs typeface="Georgia"/>
              </a:rPr>
              <a:t>the </a:t>
            </a:r>
            <a:r>
              <a:rPr sz="3200" spc="-30" dirty="0">
                <a:latin typeface="Georgia"/>
                <a:cs typeface="Georgia"/>
              </a:rPr>
              <a:t>findings </a:t>
            </a:r>
            <a:r>
              <a:rPr sz="3200" spc="-20" dirty="0">
                <a:latin typeface="Georgia"/>
                <a:cs typeface="Georgia"/>
              </a:rPr>
              <a:t>of </a:t>
            </a:r>
            <a:r>
              <a:rPr sz="3200" spc="-25" dirty="0">
                <a:latin typeface="Georgia"/>
                <a:cs typeface="Georgia"/>
              </a:rPr>
              <a:t>these </a:t>
            </a:r>
            <a:r>
              <a:rPr sz="3200" spc="-45" dirty="0">
                <a:latin typeface="Georgia"/>
                <a:cs typeface="Georgia"/>
              </a:rPr>
              <a:t>studies,  leaders </a:t>
            </a:r>
            <a:r>
              <a:rPr sz="3200" spc="-20" dirty="0">
                <a:latin typeface="Georgia"/>
                <a:cs typeface="Georgia"/>
              </a:rPr>
              <a:t>exhibit </a:t>
            </a:r>
            <a:r>
              <a:rPr sz="3200" spc="-25" dirty="0">
                <a:latin typeface="Georgia"/>
                <a:cs typeface="Georgia"/>
              </a:rPr>
              <a:t>two </a:t>
            </a:r>
            <a:r>
              <a:rPr sz="3200" spc="-35" dirty="0">
                <a:latin typeface="Georgia"/>
                <a:cs typeface="Georgia"/>
              </a:rPr>
              <a:t>types </a:t>
            </a:r>
            <a:r>
              <a:rPr sz="3200" spc="-25" dirty="0">
                <a:latin typeface="Georgia"/>
                <a:cs typeface="Georgia"/>
              </a:rPr>
              <a:t>of </a:t>
            </a:r>
            <a:r>
              <a:rPr sz="3200" spc="-50" dirty="0">
                <a:latin typeface="Georgia"/>
                <a:cs typeface="Georgia"/>
              </a:rPr>
              <a:t>behaviours,</a:t>
            </a:r>
            <a:r>
              <a:rPr sz="3200" spc="-180" dirty="0">
                <a:latin typeface="Georgia"/>
                <a:cs typeface="Georgia"/>
              </a:rPr>
              <a:t> </a:t>
            </a:r>
            <a:r>
              <a:rPr sz="3200" b="1" i="1" spc="145" dirty="0">
                <a:latin typeface="Times New Roman"/>
                <a:cs typeface="Times New Roman"/>
              </a:rPr>
              <a:t>People-  </a:t>
            </a:r>
            <a:r>
              <a:rPr sz="3200" b="1" i="1" spc="235" dirty="0">
                <a:latin typeface="Times New Roman"/>
                <a:cs typeface="Times New Roman"/>
              </a:rPr>
              <a:t>Oriented </a:t>
            </a:r>
            <a:r>
              <a:rPr sz="3200" b="1" i="1" spc="215" dirty="0">
                <a:latin typeface="Times New Roman"/>
                <a:cs typeface="Times New Roman"/>
              </a:rPr>
              <a:t>(consideration)</a:t>
            </a:r>
            <a:r>
              <a:rPr sz="3200" b="1" i="1" spc="-365" dirty="0">
                <a:latin typeface="Times New Roman"/>
                <a:cs typeface="Times New Roman"/>
              </a:rPr>
              <a:t> </a:t>
            </a:r>
            <a:r>
              <a:rPr sz="3200" spc="-40" dirty="0">
                <a:latin typeface="Georgia"/>
                <a:cs typeface="Georgia"/>
              </a:rPr>
              <a:t>and </a:t>
            </a:r>
            <a:r>
              <a:rPr sz="3200" b="1" i="1" spc="180" dirty="0">
                <a:latin typeface="Times New Roman"/>
                <a:cs typeface="Times New Roman"/>
              </a:rPr>
              <a:t>Task-Oriented  </a:t>
            </a:r>
            <a:r>
              <a:rPr sz="3200" b="1" i="1" spc="220" dirty="0">
                <a:latin typeface="Times New Roman"/>
                <a:cs typeface="Times New Roman"/>
              </a:rPr>
              <a:t>(initiating structure), </a:t>
            </a:r>
            <a:r>
              <a:rPr sz="3200" spc="-10" dirty="0">
                <a:latin typeface="Georgia"/>
                <a:cs typeface="Georgia"/>
              </a:rPr>
              <a:t>to </a:t>
            </a:r>
            <a:r>
              <a:rPr sz="3200" spc="-30" dirty="0">
                <a:latin typeface="Georgia"/>
                <a:cs typeface="Georgia"/>
              </a:rPr>
              <a:t>facilitate </a:t>
            </a:r>
            <a:r>
              <a:rPr sz="3200" spc="-45" dirty="0">
                <a:latin typeface="Georgia"/>
                <a:cs typeface="Georgia"/>
              </a:rPr>
              <a:t>goal  </a:t>
            </a:r>
            <a:r>
              <a:rPr sz="3200" spc="-35" dirty="0">
                <a:latin typeface="Georgia"/>
                <a:cs typeface="Georgia"/>
              </a:rPr>
              <a:t>accomplishment.</a:t>
            </a:r>
            <a:endParaRPr sz="3200">
              <a:latin typeface="Georgia"/>
              <a:cs typeface="Georgi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322" y="290829"/>
            <a:ext cx="9563354" cy="775971"/>
          </a:xfrm>
        </p:spPr>
        <p:txBody>
          <a:bodyPr>
            <a:normAutofit fontScale="90000"/>
          </a:bodyPr>
          <a:lstStyle/>
          <a:p>
            <a:r>
              <a:rPr lang="en-US" dirty="0" smtClean="0"/>
              <a:t>What is Leadership</a:t>
            </a:r>
            <a:br>
              <a:rPr lang="en-US" dirty="0" smtClean="0"/>
            </a:br>
            <a:endParaRPr lang="en-US" dirty="0"/>
          </a:p>
        </p:txBody>
      </p:sp>
      <p:sp>
        <p:nvSpPr>
          <p:cNvPr id="3" name="Text Placeholder 2"/>
          <p:cNvSpPr>
            <a:spLocks noGrp="1"/>
          </p:cNvSpPr>
          <p:nvPr>
            <p:ph sz="quarter" idx="1"/>
          </p:nvPr>
        </p:nvSpPr>
        <p:spPr>
          <a:xfrm>
            <a:off x="457200" y="1295400"/>
            <a:ext cx="11383874" cy="5334000"/>
          </a:xfrm>
        </p:spPr>
        <p:txBody>
          <a:bodyPr>
            <a:normAutofit/>
          </a:bodyPr>
          <a:lstStyle/>
          <a:p>
            <a:pPr algn="just"/>
            <a:r>
              <a:rPr lang="en-US" sz="2400" dirty="0" smtClean="0">
                <a:latin typeface="Times New Roman" pitchFamily="18" charset="0"/>
                <a:cs typeface="Times New Roman" pitchFamily="18" charset="0"/>
              </a:rPr>
              <a:t>Leadership is a process by which an executive can direct, guide and influence the behavior and work of others towards accomplishment of specific goals in a given situation. Leadership is the ability of a manager to induce the subordinates to work with confidence and zeal.</a:t>
            </a:r>
          </a:p>
          <a:p>
            <a:pPr algn="just"/>
            <a:r>
              <a:rPr lang="en-US" sz="2400" dirty="0" smtClean="0">
                <a:latin typeface="Times New Roman" pitchFamily="18" charset="0"/>
                <a:cs typeface="Times New Roman" pitchFamily="18" charset="0"/>
              </a:rPr>
              <a:t>Leadership is the potential to influence </a:t>
            </a:r>
            <a:r>
              <a:rPr lang="en-US" sz="2400" dirty="0" err="1" smtClean="0">
                <a:latin typeface="Times New Roman" pitchFamily="18" charset="0"/>
                <a:cs typeface="Times New Roman" pitchFamily="18" charset="0"/>
              </a:rPr>
              <a:t>behaviour</a:t>
            </a:r>
            <a:r>
              <a:rPr lang="en-US" sz="2400" dirty="0" smtClean="0">
                <a:latin typeface="Times New Roman" pitchFamily="18" charset="0"/>
                <a:cs typeface="Times New Roman" pitchFamily="18" charset="0"/>
              </a:rPr>
              <a:t> of others. It is also defined as the capacity to influence a group towards the realization of a goal. Leaders are required to develop future visions, and to motivate the organizational members to want to achieve the visions.</a:t>
            </a:r>
          </a:p>
          <a:p>
            <a:pPr algn="just"/>
            <a:r>
              <a:rPr lang="en-US" sz="2400" dirty="0" smtClean="0">
                <a:latin typeface="Times New Roman" pitchFamily="18" charset="0"/>
                <a:cs typeface="Times New Roman" pitchFamily="18" charset="0"/>
              </a:rPr>
              <a:t>According to Keith Davis, “Leadership is the ability to persuade others to seek defined objectives enthusiastically. It is the human factor which binds a group together and motivates it towards goals.”</a:t>
            </a: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270" y="1039444"/>
            <a:ext cx="6856730" cy="635000"/>
          </a:xfrm>
          <a:prstGeom prst="rect">
            <a:avLst/>
          </a:prstGeom>
        </p:spPr>
        <p:txBody>
          <a:bodyPr vert="horz" wrap="square" lIns="0" tIns="12065" rIns="0" bIns="0" rtlCol="0">
            <a:spAutoFit/>
          </a:bodyPr>
          <a:lstStyle/>
          <a:p>
            <a:pPr marL="12700">
              <a:lnSpc>
                <a:spcPct val="100000"/>
              </a:lnSpc>
              <a:spcBef>
                <a:spcPts val="95"/>
              </a:spcBef>
            </a:pPr>
            <a:r>
              <a:rPr sz="4000" spc="-40" dirty="0"/>
              <a:t>CONSIDERATION</a:t>
            </a:r>
            <a:endParaRPr sz="4000"/>
          </a:p>
        </p:txBody>
      </p:sp>
      <p:sp>
        <p:nvSpPr>
          <p:cNvPr id="3" name="object 3"/>
          <p:cNvSpPr txBox="1"/>
          <p:nvPr/>
        </p:nvSpPr>
        <p:spPr>
          <a:xfrm>
            <a:off x="2668270" y="1926463"/>
            <a:ext cx="8540115" cy="3929379"/>
          </a:xfrm>
          <a:prstGeom prst="rect">
            <a:avLst/>
          </a:prstGeom>
        </p:spPr>
        <p:txBody>
          <a:bodyPr vert="horz" wrap="square" lIns="0" tIns="43180" rIns="0" bIns="0" rtlCol="0">
            <a:spAutoFit/>
          </a:bodyPr>
          <a:lstStyle/>
          <a:p>
            <a:pPr marL="12700" marR="5080">
              <a:lnSpc>
                <a:spcPct val="90000"/>
              </a:lnSpc>
              <a:spcBef>
                <a:spcPts val="340"/>
              </a:spcBef>
              <a:buSzPct val="95000"/>
              <a:buFont typeface="Wingdings"/>
              <a:buChar char=""/>
              <a:tabLst>
                <a:tab pos="215900" algn="l"/>
              </a:tabLst>
            </a:pPr>
            <a:r>
              <a:rPr sz="2000" spc="-25" dirty="0">
                <a:latin typeface="Georgia"/>
                <a:cs typeface="Georgia"/>
              </a:rPr>
              <a:t>Consideration</a:t>
            </a:r>
            <a:r>
              <a:rPr sz="2000" spc="-50" dirty="0">
                <a:latin typeface="Georgia"/>
                <a:cs typeface="Georgia"/>
              </a:rPr>
              <a:t> </a:t>
            </a:r>
            <a:r>
              <a:rPr sz="2000" spc="-40" dirty="0">
                <a:latin typeface="Georgia"/>
                <a:cs typeface="Georgia"/>
              </a:rPr>
              <a:t>is</a:t>
            </a:r>
            <a:r>
              <a:rPr sz="2000" spc="-30" dirty="0">
                <a:latin typeface="Georgia"/>
                <a:cs typeface="Georgia"/>
              </a:rPr>
              <a:t> </a:t>
            </a:r>
            <a:r>
              <a:rPr sz="2000" spc="-5" dirty="0">
                <a:latin typeface="Georgia"/>
                <a:cs typeface="Georgia"/>
              </a:rPr>
              <a:t>the</a:t>
            </a:r>
            <a:r>
              <a:rPr sz="2000" spc="-90" dirty="0">
                <a:latin typeface="Georgia"/>
                <a:cs typeface="Georgia"/>
              </a:rPr>
              <a:t> </a:t>
            </a:r>
            <a:r>
              <a:rPr sz="2000" spc="-15" dirty="0">
                <a:latin typeface="Georgia"/>
                <a:cs typeface="Georgia"/>
              </a:rPr>
              <a:t>extent</a:t>
            </a:r>
            <a:r>
              <a:rPr sz="2000" spc="-55" dirty="0">
                <a:latin typeface="Georgia"/>
                <a:cs typeface="Georgia"/>
              </a:rPr>
              <a:t> </a:t>
            </a:r>
            <a:r>
              <a:rPr sz="2000" spc="-5" dirty="0">
                <a:latin typeface="Georgia"/>
                <a:cs typeface="Georgia"/>
              </a:rPr>
              <a:t>to</a:t>
            </a:r>
            <a:r>
              <a:rPr sz="2000" spc="-100" dirty="0">
                <a:latin typeface="Georgia"/>
                <a:cs typeface="Georgia"/>
              </a:rPr>
              <a:t> </a:t>
            </a:r>
            <a:r>
              <a:rPr sz="2000" spc="-10" dirty="0">
                <a:latin typeface="Georgia"/>
                <a:cs typeface="Georgia"/>
              </a:rPr>
              <a:t>which</a:t>
            </a:r>
            <a:r>
              <a:rPr sz="2000" spc="-55" dirty="0">
                <a:latin typeface="Georgia"/>
                <a:cs typeface="Georgia"/>
              </a:rPr>
              <a:t> </a:t>
            </a:r>
            <a:r>
              <a:rPr sz="2000" spc="-50" dirty="0">
                <a:latin typeface="Georgia"/>
                <a:cs typeface="Georgia"/>
              </a:rPr>
              <a:t>a</a:t>
            </a:r>
            <a:r>
              <a:rPr sz="2000" spc="-20" dirty="0">
                <a:latin typeface="Georgia"/>
                <a:cs typeface="Georgia"/>
              </a:rPr>
              <a:t> </a:t>
            </a:r>
            <a:r>
              <a:rPr sz="2000" spc="-25" dirty="0">
                <a:latin typeface="Georgia"/>
                <a:cs typeface="Georgia"/>
              </a:rPr>
              <a:t>leader</a:t>
            </a:r>
            <a:r>
              <a:rPr sz="2000" spc="-90" dirty="0">
                <a:latin typeface="Georgia"/>
                <a:cs typeface="Georgia"/>
              </a:rPr>
              <a:t> </a:t>
            </a:r>
            <a:r>
              <a:rPr sz="2000" spc="-20" dirty="0">
                <a:latin typeface="Georgia"/>
                <a:cs typeface="Georgia"/>
              </a:rPr>
              <a:t>exhibits</a:t>
            </a:r>
            <a:r>
              <a:rPr sz="2000" spc="-70" dirty="0">
                <a:latin typeface="Georgia"/>
                <a:cs typeface="Georgia"/>
              </a:rPr>
              <a:t> </a:t>
            </a:r>
            <a:r>
              <a:rPr sz="2000" spc="-25" dirty="0">
                <a:latin typeface="Georgia"/>
                <a:cs typeface="Georgia"/>
              </a:rPr>
              <a:t>concern</a:t>
            </a:r>
            <a:r>
              <a:rPr sz="2000" spc="-30" dirty="0">
                <a:latin typeface="Georgia"/>
                <a:cs typeface="Georgia"/>
              </a:rPr>
              <a:t> for</a:t>
            </a:r>
            <a:r>
              <a:rPr sz="2000" spc="-80" dirty="0">
                <a:latin typeface="Georgia"/>
                <a:cs typeface="Georgia"/>
              </a:rPr>
              <a:t> </a:t>
            </a:r>
            <a:r>
              <a:rPr sz="2000" spc="-5" dirty="0">
                <a:latin typeface="Georgia"/>
                <a:cs typeface="Georgia"/>
              </a:rPr>
              <a:t>the</a:t>
            </a:r>
            <a:r>
              <a:rPr sz="2000" spc="-80" dirty="0">
                <a:latin typeface="Georgia"/>
                <a:cs typeface="Georgia"/>
              </a:rPr>
              <a:t> </a:t>
            </a:r>
            <a:r>
              <a:rPr sz="2000" spc="-35" dirty="0">
                <a:latin typeface="Georgia"/>
                <a:cs typeface="Georgia"/>
              </a:rPr>
              <a:t>welfare  </a:t>
            </a:r>
            <a:r>
              <a:rPr sz="2000" spc="-15" dirty="0">
                <a:latin typeface="Georgia"/>
                <a:cs typeface="Georgia"/>
              </a:rPr>
              <a:t>of </a:t>
            </a:r>
            <a:r>
              <a:rPr sz="2000" dirty="0">
                <a:latin typeface="Georgia"/>
                <a:cs typeface="Georgia"/>
              </a:rPr>
              <a:t>the </a:t>
            </a:r>
            <a:r>
              <a:rPr sz="2000" spc="-30" dirty="0">
                <a:latin typeface="Georgia"/>
                <a:cs typeface="Georgia"/>
              </a:rPr>
              <a:t>members </a:t>
            </a:r>
            <a:r>
              <a:rPr sz="2000" spc="-15" dirty="0">
                <a:latin typeface="Georgia"/>
                <a:cs typeface="Georgia"/>
              </a:rPr>
              <a:t>of </a:t>
            </a:r>
            <a:r>
              <a:rPr sz="2000" dirty="0">
                <a:latin typeface="Georgia"/>
                <a:cs typeface="Georgia"/>
              </a:rPr>
              <a:t>the </a:t>
            </a:r>
            <a:r>
              <a:rPr sz="2000" spc="-40" dirty="0">
                <a:latin typeface="Georgia"/>
                <a:cs typeface="Georgia"/>
              </a:rPr>
              <a:t>group. </a:t>
            </a:r>
            <a:r>
              <a:rPr sz="2000" spc="-30" dirty="0">
                <a:latin typeface="Georgia"/>
                <a:cs typeface="Georgia"/>
              </a:rPr>
              <a:t>This </a:t>
            </a:r>
            <a:r>
              <a:rPr sz="2000" spc="-20" dirty="0">
                <a:latin typeface="Georgia"/>
                <a:cs typeface="Georgia"/>
              </a:rPr>
              <a:t>factor </a:t>
            </a:r>
            <a:r>
              <a:rPr sz="2000" spc="-40" dirty="0">
                <a:latin typeface="Georgia"/>
                <a:cs typeface="Georgia"/>
              </a:rPr>
              <a:t>is </a:t>
            </a:r>
            <a:r>
              <a:rPr sz="2000" spc="-15" dirty="0">
                <a:latin typeface="Georgia"/>
                <a:cs typeface="Georgia"/>
              </a:rPr>
              <a:t>oriented </a:t>
            </a:r>
            <a:r>
              <a:rPr sz="2000" spc="-40" dirty="0">
                <a:latin typeface="Georgia"/>
                <a:cs typeface="Georgia"/>
              </a:rPr>
              <a:t>towards </a:t>
            </a:r>
            <a:r>
              <a:rPr sz="2000" spc="-25" dirty="0">
                <a:latin typeface="Georgia"/>
                <a:cs typeface="Georgia"/>
              </a:rPr>
              <a:t>interpersonal  </a:t>
            </a:r>
            <a:r>
              <a:rPr sz="2000" spc="-30" dirty="0">
                <a:latin typeface="Georgia"/>
                <a:cs typeface="Georgia"/>
              </a:rPr>
              <a:t>relationships, </a:t>
            </a:r>
            <a:r>
              <a:rPr sz="2000" spc="-20" dirty="0">
                <a:latin typeface="Georgia"/>
                <a:cs typeface="Georgia"/>
              </a:rPr>
              <a:t>mutual trust </a:t>
            </a:r>
            <a:r>
              <a:rPr sz="2000" spc="-25" dirty="0">
                <a:latin typeface="Georgia"/>
                <a:cs typeface="Georgia"/>
              </a:rPr>
              <a:t>and</a:t>
            </a:r>
            <a:r>
              <a:rPr sz="2000" spc="-60" dirty="0">
                <a:latin typeface="Georgia"/>
                <a:cs typeface="Georgia"/>
              </a:rPr>
              <a:t> </a:t>
            </a:r>
            <a:r>
              <a:rPr sz="2000" spc="-35" dirty="0">
                <a:latin typeface="Georgia"/>
                <a:cs typeface="Georgia"/>
              </a:rPr>
              <a:t>friendship.</a:t>
            </a:r>
            <a:endParaRPr sz="2000">
              <a:latin typeface="Georgia"/>
              <a:cs typeface="Georgia"/>
            </a:endParaRPr>
          </a:p>
          <a:p>
            <a:pPr marL="215265" indent="-203200">
              <a:lnSpc>
                <a:spcPct val="100000"/>
              </a:lnSpc>
              <a:spcBef>
                <a:spcPts val="760"/>
              </a:spcBef>
              <a:buSzPct val="95000"/>
              <a:buFont typeface="Wingdings"/>
              <a:buChar char=""/>
              <a:tabLst>
                <a:tab pos="215900" algn="l"/>
              </a:tabLst>
            </a:pPr>
            <a:r>
              <a:rPr sz="2000" spc="-25" dirty="0">
                <a:latin typeface="Georgia"/>
                <a:cs typeface="Georgia"/>
              </a:rPr>
              <a:t>This leadership </a:t>
            </a:r>
            <a:r>
              <a:rPr sz="2000" spc="-20" dirty="0">
                <a:latin typeface="Georgia"/>
                <a:cs typeface="Georgia"/>
              </a:rPr>
              <a:t>style </a:t>
            </a:r>
            <a:r>
              <a:rPr sz="2000" spc="-40" dirty="0">
                <a:latin typeface="Georgia"/>
                <a:cs typeface="Georgia"/>
              </a:rPr>
              <a:t>is</a:t>
            </a:r>
            <a:r>
              <a:rPr sz="2000" spc="-105" dirty="0">
                <a:latin typeface="Georgia"/>
                <a:cs typeface="Georgia"/>
              </a:rPr>
              <a:t> </a:t>
            </a:r>
            <a:r>
              <a:rPr sz="2000" b="1" i="1" spc="114" dirty="0">
                <a:latin typeface="Times New Roman"/>
                <a:cs typeface="Times New Roman"/>
              </a:rPr>
              <a:t>People-Oriented.</a:t>
            </a:r>
            <a:endParaRPr sz="2000">
              <a:latin typeface="Times New Roman"/>
              <a:cs typeface="Times New Roman"/>
            </a:endParaRPr>
          </a:p>
          <a:p>
            <a:pPr marL="215265" indent="-203200">
              <a:lnSpc>
                <a:spcPct val="100000"/>
              </a:lnSpc>
              <a:spcBef>
                <a:spcPts val="765"/>
              </a:spcBef>
              <a:buSzPct val="95000"/>
              <a:buFont typeface="Wingdings"/>
              <a:buChar char=""/>
              <a:tabLst>
                <a:tab pos="215900" algn="l"/>
              </a:tabLst>
            </a:pPr>
            <a:r>
              <a:rPr sz="2000" spc="-40" dirty="0">
                <a:latin typeface="Georgia"/>
                <a:cs typeface="Georgia"/>
              </a:rPr>
              <a:t>Some </a:t>
            </a:r>
            <a:r>
              <a:rPr sz="2000" spc="-15" dirty="0">
                <a:latin typeface="Georgia"/>
                <a:cs typeface="Georgia"/>
              </a:rPr>
              <a:t>of </a:t>
            </a:r>
            <a:r>
              <a:rPr sz="2000" spc="-5" dirty="0">
                <a:latin typeface="Georgia"/>
                <a:cs typeface="Georgia"/>
              </a:rPr>
              <a:t>the </a:t>
            </a:r>
            <a:r>
              <a:rPr sz="2000" spc="-20" dirty="0">
                <a:latin typeface="Georgia"/>
                <a:cs typeface="Georgia"/>
              </a:rPr>
              <a:t>statements </a:t>
            </a:r>
            <a:r>
              <a:rPr sz="2000" spc="-25" dirty="0">
                <a:latin typeface="Georgia"/>
                <a:cs typeface="Georgia"/>
              </a:rPr>
              <a:t>used </a:t>
            </a:r>
            <a:r>
              <a:rPr sz="2000" spc="-5" dirty="0">
                <a:latin typeface="Georgia"/>
                <a:cs typeface="Georgia"/>
              </a:rPr>
              <a:t>to </a:t>
            </a:r>
            <a:r>
              <a:rPr sz="2000" spc="-35" dirty="0">
                <a:latin typeface="Georgia"/>
                <a:cs typeface="Georgia"/>
              </a:rPr>
              <a:t>measure </a:t>
            </a:r>
            <a:r>
              <a:rPr sz="2000" spc="-20" dirty="0">
                <a:latin typeface="Georgia"/>
                <a:cs typeface="Georgia"/>
              </a:rPr>
              <a:t>this</a:t>
            </a:r>
            <a:r>
              <a:rPr sz="2000" spc="-225" dirty="0">
                <a:latin typeface="Georgia"/>
                <a:cs typeface="Georgia"/>
              </a:rPr>
              <a:t> </a:t>
            </a:r>
            <a:r>
              <a:rPr sz="2000" spc="-35" dirty="0">
                <a:latin typeface="Georgia"/>
                <a:cs typeface="Georgia"/>
              </a:rPr>
              <a:t>factor:</a:t>
            </a:r>
            <a:endParaRPr sz="2000">
              <a:latin typeface="Georgia"/>
              <a:cs typeface="Georgia"/>
            </a:endParaRPr>
          </a:p>
          <a:p>
            <a:pPr marL="870585" lvl="1" indent="-401320">
              <a:lnSpc>
                <a:spcPct val="100000"/>
              </a:lnSpc>
              <a:spcBef>
                <a:spcPts val="850"/>
              </a:spcBef>
              <a:buFont typeface="Wingdings"/>
              <a:buChar char=""/>
              <a:tabLst>
                <a:tab pos="870585" algn="l"/>
                <a:tab pos="871219" algn="l"/>
              </a:tabLst>
            </a:pPr>
            <a:r>
              <a:rPr sz="1800" dirty="0">
                <a:latin typeface="Times New Roman"/>
                <a:cs typeface="Times New Roman"/>
              </a:rPr>
              <a:t>Friendliness</a:t>
            </a:r>
            <a:endParaRPr sz="1800">
              <a:latin typeface="Times New Roman"/>
              <a:cs typeface="Times New Roman"/>
            </a:endParaRPr>
          </a:p>
          <a:p>
            <a:pPr marL="870585" lvl="1" indent="-401320">
              <a:lnSpc>
                <a:spcPct val="100000"/>
              </a:lnSpc>
              <a:spcBef>
                <a:spcPts val="780"/>
              </a:spcBef>
              <a:buFont typeface="Wingdings"/>
              <a:buChar char=""/>
              <a:tabLst>
                <a:tab pos="870585" algn="l"/>
                <a:tab pos="871219" algn="l"/>
              </a:tabLst>
            </a:pPr>
            <a:r>
              <a:rPr sz="1800" dirty="0">
                <a:latin typeface="Times New Roman"/>
                <a:cs typeface="Times New Roman"/>
              </a:rPr>
              <a:t>Mutual</a:t>
            </a:r>
            <a:r>
              <a:rPr sz="1800" spc="-100" dirty="0">
                <a:latin typeface="Times New Roman"/>
                <a:cs typeface="Times New Roman"/>
              </a:rPr>
              <a:t> </a:t>
            </a:r>
            <a:r>
              <a:rPr sz="1800" dirty="0">
                <a:latin typeface="Times New Roman"/>
                <a:cs typeface="Times New Roman"/>
              </a:rPr>
              <a:t>trust</a:t>
            </a:r>
            <a:endParaRPr sz="1800">
              <a:latin typeface="Times New Roman"/>
              <a:cs typeface="Times New Roman"/>
            </a:endParaRPr>
          </a:p>
          <a:p>
            <a:pPr marL="870585" lvl="1" indent="-401320">
              <a:lnSpc>
                <a:spcPct val="100000"/>
              </a:lnSpc>
              <a:spcBef>
                <a:spcPts val="795"/>
              </a:spcBef>
              <a:buFont typeface="Wingdings"/>
              <a:buChar char=""/>
              <a:tabLst>
                <a:tab pos="870585" algn="l"/>
                <a:tab pos="871219" algn="l"/>
              </a:tabLst>
            </a:pPr>
            <a:r>
              <a:rPr sz="1800" dirty="0">
                <a:latin typeface="Times New Roman"/>
                <a:cs typeface="Times New Roman"/>
              </a:rPr>
              <a:t>Respect</a:t>
            </a:r>
            <a:endParaRPr sz="1800">
              <a:latin typeface="Times New Roman"/>
              <a:cs typeface="Times New Roman"/>
            </a:endParaRPr>
          </a:p>
          <a:p>
            <a:pPr marL="870585" lvl="1" indent="-401320">
              <a:lnSpc>
                <a:spcPct val="100000"/>
              </a:lnSpc>
              <a:spcBef>
                <a:spcPts val="780"/>
              </a:spcBef>
              <a:buFont typeface="Wingdings"/>
              <a:buChar char=""/>
              <a:tabLst>
                <a:tab pos="870585" algn="l"/>
                <a:tab pos="871219" algn="l"/>
              </a:tabLst>
            </a:pPr>
            <a:r>
              <a:rPr sz="1800" dirty="0">
                <a:latin typeface="Times New Roman"/>
                <a:cs typeface="Times New Roman"/>
              </a:rPr>
              <a:t>Supportiveness</a:t>
            </a:r>
            <a:endParaRPr sz="1800">
              <a:latin typeface="Times New Roman"/>
              <a:cs typeface="Times New Roman"/>
            </a:endParaRPr>
          </a:p>
          <a:p>
            <a:pPr marL="870585" lvl="1" indent="-401320">
              <a:lnSpc>
                <a:spcPct val="100000"/>
              </a:lnSpc>
              <a:spcBef>
                <a:spcPts val="780"/>
              </a:spcBef>
              <a:buFont typeface="Wingdings"/>
              <a:buChar char=""/>
              <a:tabLst>
                <a:tab pos="870585" algn="l"/>
                <a:tab pos="871219" algn="l"/>
              </a:tabLst>
            </a:pPr>
            <a:r>
              <a:rPr sz="1800" spc="-5" dirty="0">
                <a:latin typeface="Times New Roman"/>
                <a:cs typeface="Times New Roman"/>
              </a:rPr>
              <a:t>Openness</a:t>
            </a:r>
            <a:endParaRPr sz="1800">
              <a:latin typeface="Times New Roman"/>
              <a:cs typeface="Times New Roman"/>
            </a:endParaRPr>
          </a:p>
          <a:p>
            <a:pPr marL="870585" lvl="1" indent="-401320">
              <a:lnSpc>
                <a:spcPct val="100000"/>
              </a:lnSpc>
              <a:spcBef>
                <a:spcPts val="745"/>
              </a:spcBef>
              <a:buFont typeface="Wingdings"/>
              <a:buChar char=""/>
              <a:tabLst>
                <a:tab pos="870585" algn="l"/>
                <a:tab pos="871219" algn="l"/>
              </a:tabLst>
            </a:pPr>
            <a:r>
              <a:rPr sz="1800" dirty="0">
                <a:latin typeface="Times New Roman"/>
                <a:cs typeface="Times New Roman"/>
              </a:rPr>
              <a:t>Concern for the welfare of</a:t>
            </a:r>
            <a:r>
              <a:rPr sz="1800" spc="-20" dirty="0">
                <a:latin typeface="Times New Roman"/>
                <a:cs typeface="Times New Roman"/>
              </a:rPr>
              <a:t> </a:t>
            </a:r>
            <a:r>
              <a:rPr sz="1800" dirty="0">
                <a:latin typeface="Times New Roman"/>
                <a:cs typeface="Times New Roman"/>
              </a:rPr>
              <a:t>employees</a:t>
            </a:r>
            <a:endParaRPr sz="1800">
              <a:latin typeface="Times New Roman"/>
              <a:cs typeface="Times New Roman"/>
            </a:endParaRPr>
          </a:p>
        </p:txBody>
      </p:sp>
      <p:sp>
        <p:nvSpPr>
          <p:cNvPr id="4" name="object 4"/>
          <p:cNvSpPr/>
          <p:nvPr/>
        </p:nvSpPr>
        <p:spPr>
          <a:xfrm>
            <a:off x="8534400" y="3944111"/>
            <a:ext cx="3657600" cy="29138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270" y="867917"/>
            <a:ext cx="6047105" cy="635000"/>
          </a:xfrm>
          <a:prstGeom prst="rect">
            <a:avLst/>
          </a:prstGeom>
        </p:spPr>
        <p:txBody>
          <a:bodyPr vert="horz" wrap="square" lIns="0" tIns="12065" rIns="0" bIns="0" rtlCol="0">
            <a:spAutoFit/>
          </a:bodyPr>
          <a:lstStyle/>
          <a:p>
            <a:pPr marL="12700">
              <a:lnSpc>
                <a:spcPct val="100000"/>
              </a:lnSpc>
              <a:spcBef>
                <a:spcPts val="95"/>
              </a:spcBef>
            </a:pPr>
            <a:r>
              <a:rPr sz="4000" spc="-70" dirty="0"/>
              <a:t>INITIATING</a:t>
            </a:r>
            <a:r>
              <a:rPr sz="4000" spc="-55" dirty="0"/>
              <a:t> </a:t>
            </a:r>
            <a:r>
              <a:rPr sz="4000" spc="-110" dirty="0"/>
              <a:t>STRUCTURE</a:t>
            </a:r>
            <a:endParaRPr sz="4000"/>
          </a:p>
        </p:txBody>
      </p:sp>
      <p:sp>
        <p:nvSpPr>
          <p:cNvPr id="3" name="object 3"/>
          <p:cNvSpPr txBox="1"/>
          <p:nvPr/>
        </p:nvSpPr>
        <p:spPr>
          <a:xfrm>
            <a:off x="2378201" y="1884680"/>
            <a:ext cx="5637530" cy="4264660"/>
          </a:xfrm>
          <a:prstGeom prst="rect">
            <a:avLst/>
          </a:prstGeom>
        </p:spPr>
        <p:txBody>
          <a:bodyPr vert="horz" wrap="square" lIns="0" tIns="13335" rIns="0" bIns="0" rtlCol="0">
            <a:spAutoFit/>
          </a:bodyPr>
          <a:lstStyle/>
          <a:p>
            <a:pPr marL="12700" marR="5080">
              <a:lnSpc>
                <a:spcPct val="100000"/>
              </a:lnSpc>
              <a:spcBef>
                <a:spcPts val="105"/>
              </a:spcBef>
              <a:buSzPct val="95000"/>
              <a:buFont typeface="Wingdings"/>
              <a:buChar char=""/>
              <a:tabLst>
                <a:tab pos="215900" algn="l"/>
              </a:tabLst>
            </a:pPr>
            <a:r>
              <a:rPr sz="2000" spc="-25" dirty="0">
                <a:latin typeface="Georgia"/>
                <a:cs typeface="Georgia"/>
              </a:rPr>
              <a:t>Initiating Structure </a:t>
            </a:r>
            <a:r>
              <a:rPr sz="2000" spc="-40" dirty="0">
                <a:latin typeface="Georgia"/>
                <a:cs typeface="Georgia"/>
              </a:rPr>
              <a:t>is </a:t>
            </a:r>
            <a:r>
              <a:rPr sz="2000" spc="-5" dirty="0">
                <a:latin typeface="Georgia"/>
                <a:cs typeface="Georgia"/>
              </a:rPr>
              <a:t>the </a:t>
            </a:r>
            <a:r>
              <a:rPr sz="2000" spc="-15" dirty="0">
                <a:latin typeface="Georgia"/>
                <a:cs typeface="Georgia"/>
              </a:rPr>
              <a:t>extent </a:t>
            </a:r>
            <a:r>
              <a:rPr sz="2000" spc="-5" dirty="0">
                <a:latin typeface="Georgia"/>
                <a:cs typeface="Georgia"/>
              </a:rPr>
              <a:t>to </a:t>
            </a:r>
            <a:r>
              <a:rPr sz="2000" spc="-10" dirty="0">
                <a:latin typeface="Georgia"/>
                <a:cs typeface="Georgia"/>
              </a:rPr>
              <a:t>which </a:t>
            </a:r>
            <a:r>
              <a:rPr sz="2000" spc="-50" dirty="0">
                <a:latin typeface="Georgia"/>
                <a:cs typeface="Georgia"/>
              </a:rPr>
              <a:t>a</a:t>
            </a:r>
            <a:r>
              <a:rPr sz="2000" spc="-345" dirty="0">
                <a:latin typeface="Georgia"/>
                <a:cs typeface="Georgia"/>
              </a:rPr>
              <a:t> </a:t>
            </a:r>
            <a:r>
              <a:rPr sz="2000" spc="-25" dirty="0">
                <a:latin typeface="Georgia"/>
                <a:cs typeface="Georgia"/>
              </a:rPr>
              <a:t>leader  </a:t>
            </a:r>
            <a:r>
              <a:rPr sz="2000" spc="-20" dirty="0">
                <a:latin typeface="Georgia"/>
                <a:cs typeface="Georgia"/>
              </a:rPr>
              <a:t>defines </a:t>
            </a:r>
            <a:r>
              <a:rPr sz="2000" spc="-25" dirty="0">
                <a:latin typeface="Georgia"/>
                <a:cs typeface="Georgia"/>
              </a:rPr>
              <a:t>his and </a:t>
            </a:r>
            <a:r>
              <a:rPr sz="2000" spc="-5" dirty="0">
                <a:latin typeface="Georgia"/>
                <a:cs typeface="Georgia"/>
              </a:rPr>
              <a:t>the </a:t>
            </a:r>
            <a:r>
              <a:rPr sz="2000" spc="-25" dirty="0">
                <a:latin typeface="Georgia"/>
                <a:cs typeface="Georgia"/>
              </a:rPr>
              <a:t>group </a:t>
            </a:r>
            <a:r>
              <a:rPr sz="2000" spc="-30" dirty="0">
                <a:latin typeface="Georgia"/>
                <a:cs typeface="Georgia"/>
              </a:rPr>
              <a:t>members’ </a:t>
            </a:r>
            <a:r>
              <a:rPr sz="2000" spc="-35" dirty="0">
                <a:latin typeface="Georgia"/>
                <a:cs typeface="Georgia"/>
              </a:rPr>
              <a:t>roles, </a:t>
            </a:r>
            <a:r>
              <a:rPr sz="2000" spc="-25" dirty="0">
                <a:latin typeface="Georgia"/>
                <a:cs typeface="Georgia"/>
              </a:rPr>
              <a:t>initiates  </a:t>
            </a:r>
            <a:r>
              <a:rPr sz="2000" spc="-20" dirty="0">
                <a:latin typeface="Georgia"/>
                <a:cs typeface="Georgia"/>
              </a:rPr>
              <a:t>actions, organizes </a:t>
            </a:r>
            <a:r>
              <a:rPr sz="2000" spc="-25" dirty="0">
                <a:latin typeface="Georgia"/>
                <a:cs typeface="Georgia"/>
              </a:rPr>
              <a:t>group </a:t>
            </a:r>
            <a:r>
              <a:rPr sz="2000" spc="-20" dirty="0">
                <a:latin typeface="Georgia"/>
                <a:cs typeface="Georgia"/>
              </a:rPr>
              <a:t>activities </a:t>
            </a:r>
            <a:r>
              <a:rPr sz="2000" spc="-30" dirty="0">
                <a:latin typeface="Georgia"/>
                <a:cs typeface="Georgia"/>
              </a:rPr>
              <a:t>and </a:t>
            </a:r>
            <a:r>
              <a:rPr sz="2000" spc="-20" dirty="0">
                <a:latin typeface="Georgia"/>
                <a:cs typeface="Georgia"/>
              </a:rPr>
              <a:t>defines how  </a:t>
            </a:r>
            <a:r>
              <a:rPr sz="2000" spc="-35" dirty="0">
                <a:latin typeface="Georgia"/>
                <a:cs typeface="Georgia"/>
              </a:rPr>
              <a:t>tasks </a:t>
            </a:r>
            <a:r>
              <a:rPr sz="2000" spc="-45" dirty="0">
                <a:latin typeface="Georgia"/>
                <a:cs typeface="Georgia"/>
              </a:rPr>
              <a:t>are </a:t>
            </a:r>
            <a:r>
              <a:rPr sz="2000" spc="-5" dirty="0">
                <a:latin typeface="Georgia"/>
                <a:cs typeface="Georgia"/>
              </a:rPr>
              <a:t>to </a:t>
            </a:r>
            <a:r>
              <a:rPr sz="2000" spc="-10" dirty="0">
                <a:latin typeface="Georgia"/>
                <a:cs typeface="Georgia"/>
              </a:rPr>
              <a:t>be </a:t>
            </a:r>
            <a:r>
              <a:rPr sz="2000" spc="-25" dirty="0">
                <a:latin typeface="Georgia"/>
                <a:cs typeface="Georgia"/>
              </a:rPr>
              <a:t>accomplished by </a:t>
            </a:r>
            <a:r>
              <a:rPr sz="2000" spc="-5" dirty="0">
                <a:latin typeface="Georgia"/>
                <a:cs typeface="Georgia"/>
              </a:rPr>
              <a:t>the</a:t>
            </a:r>
            <a:r>
              <a:rPr sz="2000" spc="-245" dirty="0">
                <a:latin typeface="Georgia"/>
                <a:cs typeface="Georgia"/>
              </a:rPr>
              <a:t> </a:t>
            </a:r>
            <a:r>
              <a:rPr sz="2000" spc="-40" dirty="0">
                <a:latin typeface="Georgia"/>
                <a:cs typeface="Georgia"/>
              </a:rPr>
              <a:t>group.</a:t>
            </a:r>
            <a:endParaRPr sz="2000">
              <a:latin typeface="Georgia"/>
              <a:cs typeface="Georgia"/>
            </a:endParaRPr>
          </a:p>
          <a:p>
            <a:pPr marL="215265" indent="-203200">
              <a:lnSpc>
                <a:spcPct val="100000"/>
              </a:lnSpc>
              <a:spcBef>
                <a:spcPts val="994"/>
              </a:spcBef>
              <a:buSzPct val="95000"/>
              <a:buFont typeface="Wingdings"/>
              <a:buChar char=""/>
              <a:tabLst>
                <a:tab pos="215900" algn="l"/>
              </a:tabLst>
            </a:pPr>
            <a:r>
              <a:rPr sz="2000" spc="-25" dirty="0">
                <a:latin typeface="Georgia"/>
                <a:cs typeface="Georgia"/>
              </a:rPr>
              <a:t>This leadership </a:t>
            </a:r>
            <a:r>
              <a:rPr sz="2000" spc="-20" dirty="0">
                <a:latin typeface="Georgia"/>
                <a:cs typeface="Georgia"/>
              </a:rPr>
              <a:t>style </a:t>
            </a:r>
            <a:r>
              <a:rPr sz="2000" spc="-40" dirty="0">
                <a:latin typeface="Georgia"/>
                <a:cs typeface="Georgia"/>
              </a:rPr>
              <a:t>is</a:t>
            </a:r>
            <a:r>
              <a:rPr sz="2000" spc="-110" dirty="0">
                <a:latin typeface="Georgia"/>
                <a:cs typeface="Georgia"/>
              </a:rPr>
              <a:t> </a:t>
            </a:r>
            <a:r>
              <a:rPr sz="2000" b="1" i="1" spc="110" dirty="0">
                <a:latin typeface="Times New Roman"/>
                <a:cs typeface="Times New Roman"/>
              </a:rPr>
              <a:t>Task-Oriented.</a:t>
            </a:r>
            <a:endParaRPr sz="2000">
              <a:latin typeface="Times New Roman"/>
              <a:cs typeface="Times New Roman"/>
            </a:endParaRPr>
          </a:p>
          <a:p>
            <a:pPr marL="215265" indent="-203200">
              <a:lnSpc>
                <a:spcPct val="100000"/>
              </a:lnSpc>
              <a:spcBef>
                <a:spcPts val="1010"/>
              </a:spcBef>
              <a:buSzPct val="95000"/>
              <a:buFont typeface="Wingdings"/>
              <a:buChar char=""/>
              <a:tabLst>
                <a:tab pos="215900" algn="l"/>
              </a:tabLst>
            </a:pPr>
            <a:r>
              <a:rPr sz="2000" spc="-40" dirty="0">
                <a:latin typeface="Georgia"/>
                <a:cs typeface="Georgia"/>
              </a:rPr>
              <a:t>Some </a:t>
            </a:r>
            <a:r>
              <a:rPr sz="2000" spc="-15" dirty="0">
                <a:latin typeface="Georgia"/>
                <a:cs typeface="Georgia"/>
              </a:rPr>
              <a:t>of </a:t>
            </a:r>
            <a:r>
              <a:rPr sz="2000" spc="-5" dirty="0">
                <a:latin typeface="Georgia"/>
                <a:cs typeface="Georgia"/>
              </a:rPr>
              <a:t>the </a:t>
            </a:r>
            <a:r>
              <a:rPr sz="2000" spc="-20" dirty="0">
                <a:latin typeface="Georgia"/>
                <a:cs typeface="Georgia"/>
              </a:rPr>
              <a:t>statements </a:t>
            </a:r>
            <a:r>
              <a:rPr sz="2000" spc="-25" dirty="0">
                <a:latin typeface="Georgia"/>
                <a:cs typeface="Georgia"/>
              </a:rPr>
              <a:t>used </a:t>
            </a:r>
            <a:r>
              <a:rPr sz="2000" spc="-5" dirty="0">
                <a:latin typeface="Georgia"/>
                <a:cs typeface="Georgia"/>
              </a:rPr>
              <a:t>to </a:t>
            </a:r>
            <a:r>
              <a:rPr sz="2000" spc="-35" dirty="0">
                <a:latin typeface="Georgia"/>
                <a:cs typeface="Georgia"/>
              </a:rPr>
              <a:t>measure </a:t>
            </a:r>
            <a:r>
              <a:rPr sz="2000" spc="-45" dirty="0">
                <a:latin typeface="Georgia"/>
                <a:cs typeface="Georgia"/>
              </a:rPr>
              <a:t>are</a:t>
            </a:r>
            <a:r>
              <a:rPr sz="2000" spc="-260" dirty="0">
                <a:latin typeface="Georgia"/>
                <a:cs typeface="Georgia"/>
              </a:rPr>
              <a:t> </a:t>
            </a:r>
            <a:r>
              <a:rPr sz="2000" spc="-285" dirty="0">
                <a:latin typeface="Georgia"/>
                <a:cs typeface="Georgia"/>
              </a:rPr>
              <a:t>–</a:t>
            </a:r>
            <a:endParaRPr sz="2000">
              <a:latin typeface="Georgia"/>
              <a:cs typeface="Georgia"/>
            </a:endParaRPr>
          </a:p>
          <a:p>
            <a:pPr marL="650240" lvl="1" indent="-180975">
              <a:lnSpc>
                <a:spcPct val="100000"/>
              </a:lnSpc>
              <a:spcBef>
                <a:spcPts val="1000"/>
              </a:spcBef>
              <a:buSzPct val="94444"/>
              <a:buFont typeface="Wingdings"/>
              <a:buChar char=""/>
              <a:tabLst>
                <a:tab pos="650875" algn="l"/>
              </a:tabLst>
            </a:pPr>
            <a:r>
              <a:rPr sz="1800" spc="-20" dirty="0">
                <a:latin typeface="Georgia"/>
                <a:cs typeface="Georgia"/>
              </a:rPr>
              <a:t>Letting </a:t>
            </a:r>
            <a:r>
              <a:rPr sz="1800" spc="-25" dirty="0">
                <a:latin typeface="Georgia"/>
                <a:cs typeface="Georgia"/>
              </a:rPr>
              <a:t>group members </a:t>
            </a:r>
            <a:r>
              <a:rPr sz="1800" spc="-20" dirty="0">
                <a:latin typeface="Georgia"/>
                <a:cs typeface="Georgia"/>
              </a:rPr>
              <a:t>know </a:t>
            </a:r>
            <a:r>
              <a:rPr sz="1800" spc="-15" dirty="0">
                <a:latin typeface="Georgia"/>
                <a:cs typeface="Georgia"/>
              </a:rPr>
              <a:t>what </a:t>
            </a:r>
            <a:r>
              <a:rPr sz="1800" spc="-40" dirty="0">
                <a:latin typeface="Georgia"/>
                <a:cs typeface="Georgia"/>
              </a:rPr>
              <a:t>is </a:t>
            </a:r>
            <a:r>
              <a:rPr sz="1800" spc="-15" dirty="0">
                <a:latin typeface="Georgia"/>
                <a:cs typeface="Georgia"/>
              </a:rPr>
              <a:t>expected</a:t>
            </a:r>
            <a:r>
              <a:rPr sz="1800" spc="-175" dirty="0">
                <a:latin typeface="Georgia"/>
                <a:cs typeface="Georgia"/>
              </a:rPr>
              <a:t> </a:t>
            </a:r>
            <a:r>
              <a:rPr sz="1800" spc="-15" dirty="0">
                <a:latin typeface="Georgia"/>
                <a:cs typeface="Georgia"/>
              </a:rPr>
              <a:t>of</a:t>
            </a:r>
            <a:endParaRPr sz="1800">
              <a:latin typeface="Georgia"/>
              <a:cs typeface="Georgia"/>
            </a:endParaRPr>
          </a:p>
          <a:p>
            <a:pPr marL="469900">
              <a:lnSpc>
                <a:spcPct val="100000"/>
              </a:lnSpc>
              <a:spcBef>
                <a:spcPts val="5"/>
              </a:spcBef>
            </a:pPr>
            <a:r>
              <a:rPr sz="1800" spc="-10" dirty="0">
                <a:latin typeface="Georgia"/>
                <a:cs typeface="Georgia"/>
              </a:rPr>
              <a:t>them</a:t>
            </a:r>
            <a:endParaRPr sz="1800">
              <a:latin typeface="Georgia"/>
              <a:cs typeface="Georgia"/>
            </a:endParaRPr>
          </a:p>
          <a:p>
            <a:pPr marL="649605" lvl="1" indent="-180340">
              <a:lnSpc>
                <a:spcPct val="100000"/>
              </a:lnSpc>
              <a:spcBef>
                <a:spcPts val="1010"/>
              </a:spcBef>
              <a:buSzPct val="94444"/>
              <a:buFont typeface="Wingdings"/>
              <a:buChar char=""/>
              <a:tabLst>
                <a:tab pos="650240" algn="l"/>
              </a:tabLst>
            </a:pPr>
            <a:r>
              <a:rPr sz="1800" spc="-30" dirty="0">
                <a:latin typeface="Georgia"/>
                <a:cs typeface="Georgia"/>
              </a:rPr>
              <a:t>Maintaining </a:t>
            </a:r>
            <a:r>
              <a:rPr sz="1800" spc="-15" dirty="0">
                <a:latin typeface="Georgia"/>
                <a:cs typeface="Georgia"/>
              </a:rPr>
              <a:t>definite </a:t>
            </a:r>
            <a:r>
              <a:rPr sz="1800" spc="-35" dirty="0">
                <a:latin typeface="Georgia"/>
                <a:cs typeface="Georgia"/>
              </a:rPr>
              <a:t>standards </a:t>
            </a:r>
            <a:r>
              <a:rPr sz="1800" spc="-15" dirty="0">
                <a:latin typeface="Georgia"/>
                <a:cs typeface="Georgia"/>
              </a:rPr>
              <a:t>of</a:t>
            </a:r>
            <a:r>
              <a:rPr sz="1800" spc="15" dirty="0">
                <a:latin typeface="Georgia"/>
                <a:cs typeface="Georgia"/>
              </a:rPr>
              <a:t> </a:t>
            </a:r>
            <a:r>
              <a:rPr sz="1800" spc="-30" dirty="0">
                <a:latin typeface="Georgia"/>
                <a:cs typeface="Georgia"/>
              </a:rPr>
              <a:t>performance</a:t>
            </a:r>
            <a:endParaRPr sz="1800">
              <a:latin typeface="Georgia"/>
              <a:cs typeface="Georgia"/>
            </a:endParaRPr>
          </a:p>
          <a:p>
            <a:pPr marL="649605" lvl="1" indent="-180340">
              <a:lnSpc>
                <a:spcPct val="100000"/>
              </a:lnSpc>
              <a:spcBef>
                <a:spcPts val="994"/>
              </a:spcBef>
              <a:buSzPct val="94444"/>
              <a:buFont typeface="Wingdings"/>
              <a:buChar char=""/>
              <a:tabLst>
                <a:tab pos="650240" algn="l"/>
              </a:tabLst>
            </a:pPr>
            <a:r>
              <a:rPr sz="1800" spc="-25" dirty="0">
                <a:latin typeface="Georgia"/>
                <a:cs typeface="Georgia"/>
              </a:rPr>
              <a:t>Scheduling </a:t>
            </a:r>
            <a:r>
              <a:rPr sz="1800" dirty="0">
                <a:latin typeface="Georgia"/>
                <a:cs typeface="Georgia"/>
              </a:rPr>
              <a:t>the </a:t>
            </a:r>
            <a:r>
              <a:rPr sz="1800" spc="-30" dirty="0">
                <a:latin typeface="Georgia"/>
                <a:cs typeface="Georgia"/>
              </a:rPr>
              <a:t>work </a:t>
            </a:r>
            <a:r>
              <a:rPr sz="1800" spc="-5" dirty="0">
                <a:latin typeface="Georgia"/>
                <a:cs typeface="Georgia"/>
              </a:rPr>
              <a:t>to be</a:t>
            </a:r>
            <a:r>
              <a:rPr sz="1800" spc="-170" dirty="0">
                <a:latin typeface="Georgia"/>
                <a:cs typeface="Georgia"/>
              </a:rPr>
              <a:t> </a:t>
            </a:r>
            <a:r>
              <a:rPr sz="1800" spc="-15" dirty="0">
                <a:latin typeface="Georgia"/>
                <a:cs typeface="Georgia"/>
              </a:rPr>
              <a:t>done</a:t>
            </a:r>
            <a:endParaRPr sz="1800">
              <a:latin typeface="Georgia"/>
              <a:cs typeface="Georgia"/>
            </a:endParaRPr>
          </a:p>
          <a:p>
            <a:pPr marL="469900" marR="652145" lvl="1">
              <a:lnSpc>
                <a:spcPct val="100000"/>
              </a:lnSpc>
              <a:spcBef>
                <a:spcPts val="994"/>
              </a:spcBef>
              <a:buSzPct val="94444"/>
              <a:buFont typeface="Wingdings"/>
              <a:buChar char=""/>
              <a:tabLst>
                <a:tab pos="650240" algn="l"/>
              </a:tabLst>
            </a:pPr>
            <a:r>
              <a:rPr sz="1800" spc="-20" dirty="0">
                <a:latin typeface="Georgia"/>
                <a:cs typeface="Georgia"/>
              </a:rPr>
              <a:t>Asking </a:t>
            </a:r>
            <a:r>
              <a:rPr sz="1800" spc="-5" dirty="0">
                <a:latin typeface="Georgia"/>
                <a:cs typeface="Georgia"/>
              </a:rPr>
              <a:t>that </a:t>
            </a:r>
            <a:r>
              <a:rPr sz="1800" spc="-25" dirty="0">
                <a:latin typeface="Georgia"/>
                <a:cs typeface="Georgia"/>
              </a:rPr>
              <a:t>group members must </a:t>
            </a:r>
            <a:r>
              <a:rPr sz="1800" spc="-20" dirty="0">
                <a:latin typeface="Georgia"/>
                <a:cs typeface="Georgia"/>
              </a:rPr>
              <a:t>follow</a:t>
            </a:r>
            <a:r>
              <a:rPr sz="1800" spc="-160" dirty="0">
                <a:latin typeface="Georgia"/>
                <a:cs typeface="Georgia"/>
              </a:rPr>
              <a:t> </a:t>
            </a:r>
            <a:r>
              <a:rPr sz="1800" dirty="0">
                <a:latin typeface="Georgia"/>
                <a:cs typeface="Georgia"/>
              </a:rPr>
              <a:t>the  </a:t>
            </a:r>
            <a:r>
              <a:rPr sz="1800" spc="-30" dirty="0">
                <a:latin typeface="Georgia"/>
                <a:cs typeface="Georgia"/>
              </a:rPr>
              <a:t>standard rules </a:t>
            </a:r>
            <a:r>
              <a:rPr sz="1800" spc="-65" dirty="0">
                <a:latin typeface="Georgia"/>
                <a:cs typeface="Georgia"/>
              </a:rPr>
              <a:t>&amp;</a:t>
            </a:r>
            <a:r>
              <a:rPr sz="1800" spc="-15" dirty="0">
                <a:latin typeface="Georgia"/>
                <a:cs typeface="Georgia"/>
              </a:rPr>
              <a:t> </a:t>
            </a:r>
            <a:r>
              <a:rPr sz="1800" spc="-25" dirty="0">
                <a:latin typeface="Georgia"/>
                <a:cs typeface="Georgia"/>
              </a:rPr>
              <a:t>regulations</a:t>
            </a:r>
            <a:endParaRPr sz="1800">
              <a:latin typeface="Georgia"/>
              <a:cs typeface="Georgia"/>
            </a:endParaRPr>
          </a:p>
        </p:txBody>
      </p:sp>
      <p:sp>
        <p:nvSpPr>
          <p:cNvPr id="4" name="object 4"/>
          <p:cNvSpPr/>
          <p:nvPr/>
        </p:nvSpPr>
        <p:spPr>
          <a:xfrm>
            <a:off x="8229600" y="1723643"/>
            <a:ext cx="3962400" cy="513435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DDDDDD"/>
          </a:solidFill>
        </p:spPr>
        <p:txBody>
          <a:bodyPr wrap="square" lIns="0" tIns="0" rIns="0" bIns="0" rtlCol="0"/>
          <a:lstStyle/>
          <a:p>
            <a:endParaRPr/>
          </a:p>
        </p:txBody>
      </p:sp>
      <p:grpSp>
        <p:nvGrpSpPr>
          <p:cNvPr id="3" name="object 3"/>
          <p:cNvGrpSpPr/>
          <p:nvPr/>
        </p:nvGrpSpPr>
        <p:grpSpPr>
          <a:xfrm>
            <a:off x="3368040" y="7620"/>
            <a:ext cx="5934710" cy="3535679"/>
            <a:chOff x="3368040" y="7620"/>
            <a:chExt cx="5934710" cy="3535679"/>
          </a:xfrm>
        </p:grpSpPr>
        <p:sp>
          <p:nvSpPr>
            <p:cNvPr id="4" name="object 4"/>
            <p:cNvSpPr/>
            <p:nvPr/>
          </p:nvSpPr>
          <p:spPr>
            <a:xfrm>
              <a:off x="4210812" y="7620"/>
              <a:ext cx="4399788" cy="134111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130040" y="739139"/>
              <a:ext cx="4410456" cy="134111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454396" y="1470659"/>
              <a:ext cx="1763268" cy="134112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368040" y="2202180"/>
              <a:ext cx="5934456" cy="1341120"/>
            </a:xfrm>
            <a:prstGeom prst="rect">
              <a:avLst/>
            </a:prstGeom>
            <a:blipFill>
              <a:blip r:embed="rId5" cstate="print"/>
              <a:stretch>
                <a:fillRect/>
              </a:stretch>
            </a:blipFill>
          </p:spPr>
          <p:txBody>
            <a:bodyPr wrap="square" lIns="0" tIns="0" rIns="0" bIns="0" rtlCol="0"/>
            <a:lstStyle/>
            <a:p>
              <a:endParaRPr/>
            </a:p>
          </p:txBody>
        </p:sp>
      </p:grpSp>
      <p:sp>
        <p:nvSpPr>
          <p:cNvPr id="8" name="object 8"/>
          <p:cNvSpPr txBox="1"/>
          <p:nvPr/>
        </p:nvSpPr>
        <p:spPr>
          <a:xfrm>
            <a:off x="3732403" y="150367"/>
            <a:ext cx="5167630" cy="2952115"/>
          </a:xfrm>
          <a:prstGeom prst="rect">
            <a:avLst/>
          </a:prstGeom>
        </p:spPr>
        <p:txBody>
          <a:bodyPr vert="horz" wrap="square" lIns="0" tIns="12700" rIns="0" bIns="0" rtlCol="0">
            <a:spAutoFit/>
          </a:bodyPr>
          <a:lstStyle/>
          <a:p>
            <a:pPr marL="774700" marR="765175" indent="-1905" algn="ctr">
              <a:lnSpc>
                <a:spcPct val="100000"/>
              </a:lnSpc>
              <a:spcBef>
                <a:spcPts val="100"/>
              </a:spcBef>
            </a:pPr>
            <a:r>
              <a:rPr sz="4800" b="1" spc="-85" dirty="0">
                <a:latin typeface="Times New Roman"/>
                <a:cs typeface="Times New Roman"/>
              </a:rPr>
              <a:t>INITIATING  </a:t>
            </a:r>
            <a:r>
              <a:rPr sz="4800" b="1" spc="-190" dirty="0">
                <a:latin typeface="Times New Roman"/>
                <a:cs typeface="Times New Roman"/>
              </a:rPr>
              <a:t>S</a:t>
            </a:r>
            <a:r>
              <a:rPr sz="4800" b="1" spc="-225" dirty="0">
                <a:latin typeface="Times New Roman"/>
                <a:cs typeface="Times New Roman"/>
              </a:rPr>
              <a:t>T</a:t>
            </a:r>
            <a:r>
              <a:rPr sz="4800" b="1" spc="-240" dirty="0">
                <a:latin typeface="Times New Roman"/>
                <a:cs typeface="Times New Roman"/>
              </a:rPr>
              <a:t>R</a:t>
            </a:r>
            <a:r>
              <a:rPr sz="4800" b="1" spc="-80" dirty="0">
                <a:latin typeface="Times New Roman"/>
                <a:cs typeface="Times New Roman"/>
              </a:rPr>
              <a:t>UCTURE</a:t>
            </a:r>
            <a:endParaRPr sz="4800">
              <a:latin typeface="Times New Roman"/>
              <a:cs typeface="Times New Roman"/>
            </a:endParaRPr>
          </a:p>
          <a:p>
            <a:pPr marL="12700" marR="5080" indent="1905" algn="ctr">
              <a:lnSpc>
                <a:spcPct val="100000"/>
              </a:lnSpc>
            </a:pPr>
            <a:r>
              <a:rPr sz="4800" b="1" spc="50" dirty="0">
                <a:latin typeface="Times New Roman"/>
                <a:cs typeface="Times New Roman"/>
              </a:rPr>
              <a:t>V/S         </a:t>
            </a:r>
            <a:r>
              <a:rPr sz="4800" b="1" spc="-470" dirty="0">
                <a:latin typeface="Times New Roman"/>
                <a:cs typeface="Times New Roman"/>
              </a:rPr>
              <a:t>C</a:t>
            </a:r>
            <a:r>
              <a:rPr sz="4800" b="1" spc="210" dirty="0">
                <a:latin typeface="Times New Roman"/>
                <a:cs typeface="Times New Roman"/>
              </a:rPr>
              <a:t>O</a:t>
            </a:r>
            <a:r>
              <a:rPr sz="4800" b="1" spc="180" dirty="0">
                <a:latin typeface="Times New Roman"/>
                <a:cs typeface="Times New Roman"/>
              </a:rPr>
              <a:t>N</a:t>
            </a:r>
            <a:r>
              <a:rPr sz="4800" b="1" spc="-45" dirty="0">
                <a:latin typeface="Times New Roman"/>
                <a:cs typeface="Times New Roman"/>
              </a:rPr>
              <a:t>SIDER</a:t>
            </a:r>
            <a:r>
              <a:rPr sz="4800" b="1" spc="-505" dirty="0">
                <a:latin typeface="Times New Roman"/>
                <a:cs typeface="Times New Roman"/>
              </a:rPr>
              <a:t>A</a:t>
            </a:r>
            <a:r>
              <a:rPr sz="4800" b="1" spc="5" dirty="0">
                <a:latin typeface="Times New Roman"/>
                <a:cs typeface="Times New Roman"/>
              </a:rPr>
              <a:t>TI</a:t>
            </a:r>
            <a:r>
              <a:rPr sz="4800" b="1" spc="-10" dirty="0">
                <a:latin typeface="Times New Roman"/>
                <a:cs typeface="Times New Roman"/>
              </a:rPr>
              <a:t>O</a:t>
            </a:r>
            <a:r>
              <a:rPr sz="4800" b="1" spc="160" dirty="0">
                <a:latin typeface="Times New Roman"/>
                <a:cs typeface="Times New Roman"/>
              </a:rPr>
              <a:t>N</a:t>
            </a:r>
            <a:endParaRPr sz="4800">
              <a:latin typeface="Times New Roman"/>
              <a:cs typeface="Times New Roman"/>
            </a:endParaRPr>
          </a:p>
        </p:txBody>
      </p:sp>
      <p:sp>
        <p:nvSpPr>
          <p:cNvPr id="9" name="object 9"/>
          <p:cNvSpPr/>
          <p:nvPr/>
        </p:nvSpPr>
        <p:spPr>
          <a:xfrm>
            <a:off x="3788664" y="3226306"/>
            <a:ext cx="5029199" cy="3555491"/>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DDDDDD"/>
          </a:solidFill>
        </p:spPr>
        <p:txBody>
          <a:bodyPr wrap="square" lIns="0" tIns="0" rIns="0" bIns="0" rtlCol="0"/>
          <a:lstStyle/>
          <a:p>
            <a:endParaRPr/>
          </a:p>
        </p:txBody>
      </p:sp>
      <p:graphicFrame>
        <p:nvGraphicFramePr>
          <p:cNvPr id="3" name="object 3"/>
          <p:cNvGraphicFramePr>
            <a:graphicFrameLocks noGrp="1"/>
          </p:cNvGraphicFramePr>
          <p:nvPr/>
        </p:nvGraphicFramePr>
        <p:xfrm>
          <a:off x="533400" y="1261999"/>
          <a:ext cx="10972800" cy="4466246"/>
        </p:xfrm>
        <a:graphic>
          <a:graphicData uri="http://schemas.openxmlformats.org/drawingml/2006/table">
            <a:tbl>
              <a:tblPr firstRow="1" bandRow="1">
                <a:tableStyleId>{2D5ABB26-0587-4C30-8999-92F81FD0307C}</a:tableStyleId>
              </a:tblPr>
              <a:tblGrid>
                <a:gridCol w="5486400"/>
                <a:gridCol w="5486400"/>
              </a:tblGrid>
              <a:tr h="945006">
                <a:tc>
                  <a:txBody>
                    <a:bodyPr/>
                    <a:lstStyle/>
                    <a:p>
                      <a:pPr marL="635" algn="ctr">
                        <a:lnSpc>
                          <a:spcPct val="100000"/>
                        </a:lnSpc>
                        <a:spcBef>
                          <a:spcPts val="265"/>
                        </a:spcBef>
                      </a:pPr>
                      <a:r>
                        <a:rPr sz="1800" b="1" spc="-20" dirty="0">
                          <a:solidFill>
                            <a:srgbClr val="FFFFFF"/>
                          </a:solidFill>
                          <a:latin typeface="Arial"/>
                          <a:cs typeface="Arial"/>
                        </a:rPr>
                        <a:t>INITIATING</a:t>
                      </a:r>
                      <a:r>
                        <a:rPr sz="1800" b="1" spc="20" dirty="0">
                          <a:solidFill>
                            <a:srgbClr val="FFFFFF"/>
                          </a:solidFill>
                          <a:latin typeface="Arial"/>
                          <a:cs typeface="Arial"/>
                        </a:rPr>
                        <a:t> </a:t>
                      </a:r>
                      <a:r>
                        <a:rPr sz="1800" b="1" spc="-5" dirty="0">
                          <a:solidFill>
                            <a:srgbClr val="FFFFFF"/>
                          </a:solidFill>
                          <a:latin typeface="Arial"/>
                          <a:cs typeface="Arial"/>
                        </a:rPr>
                        <a:t>STRUCTURE</a:t>
                      </a:r>
                      <a:endParaRPr sz="1800">
                        <a:latin typeface="Arial"/>
                        <a:cs typeface="Arial"/>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1085215">
                        <a:lnSpc>
                          <a:spcPct val="100000"/>
                        </a:lnSpc>
                        <a:spcBef>
                          <a:spcPts val="265"/>
                        </a:spcBef>
                      </a:pPr>
                      <a:r>
                        <a:rPr sz="1800" b="1" spc="-15" dirty="0">
                          <a:solidFill>
                            <a:srgbClr val="FFFFFF"/>
                          </a:solidFill>
                          <a:latin typeface="Arial"/>
                          <a:cs typeface="Arial"/>
                        </a:rPr>
                        <a:t>CONSIDERATION</a:t>
                      </a:r>
                      <a:endParaRPr sz="1800">
                        <a:latin typeface="Arial"/>
                        <a:cs typeface="Arial"/>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r>
              <a:tr h="945007">
                <a:tc>
                  <a:txBody>
                    <a:bodyPr/>
                    <a:lstStyle/>
                    <a:p>
                      <a:pPr marL="91440">
                        <a:lnSpc>
                          <a:spcPct val="100000"/>
                        </a:lnSpc>
                        <a:spcBef>
                          <a:spcPts val="315"/>
                        </a:spcBef>
                      </a:pPr>
                      <a:r>
                        <a:rPr sz="1800" spc="-50" dirty="0">
                          <a:latin typeface="Arial"/>
                          <a:cs typeface="Arial"/>
                        </a:rPr>
                        <a:t>Task</a:t>
                      </a:r>
                      <a:r>
                        <a:rPr sz="1800" spc="-20" dirty="0">
                          <a:latin typeface="Arial"/>
                          <a:cs typeface="Arial"/>
                        </a:rPr>
                        <a:t> </a:t>
                      </a:r>
                      <a:r>
                        <a:rPr sz="1800" spc="-5" dirty="0">
                          <a:latin typeface="Arial"/>
                          <a:cs typeface="Arial"/>
                        </a:rPr>
                        <a:t>Oriented</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92075">
                        <a:lnSpc>
                          <a:spcPct val="100000"/>
                        </a:lnSpc>
                        <a:spcBef>
                          <a:spcPts val="315"/>
                        </a:spcBef>
                      </a:pPr>
                      <a:r>
                        <a:rPr sz="1800" spc="-5" dirty="0">
                          <a:latin typeface="Arial"/>
                          <a:cs typeface="Arial"/>
                        </a:rPr>
                        <a:t>People</a:t>
                      </a:r>
                      <a:r>
                        <a:rPr sz="1800" dirty="0">
                          <a:latin typeface="Arial"/>
                          <a:cs typeface="Arial"/>
                        </a:rPr>
                        <a:t> </a:t>
                      </a:r>
                      <a:r>
                        <a:rPr sz="1800" spc="-5" dirty="0">
                          <a:latin typeface="Arial"/>
                          <a:cs typeface="Arial"/>
                        </a:rPr>
                        <a:t>Oriented</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r>
              <a:tr h="1631188">
                <a:tc>
                  <a:txBody>
                    <a:bodyPr/>
                    <a:lstStyle/>
                    <a:p>
                      <a:pPr marL="91440">
                        <a:lnSpc>
                          <a:spcPct val="100000"/>
                        </a:lnSpc>
                        <a:spcBef>
                          <a:spcPts val="315"/>
                        </a:spcBef>
                      </a:pPr>
                      <a:r>
                        <a:rPr sz="1800" spc="-5" dirty="0">
                          <a:latin typeface="Arial"/>
                          <a:cs typeface="Arial"/>
                        </a:rPr>
                        <a:t>Letting group members know </a:t>
                      </a:r>
                      <a:r>
                        <a:rPr sz="1800" spc="-15" dirty="0">
                          <a:latin typeface="Arial"/>
                          <a:cs typeface="Arial"/>
                        </a:rPr>
                        <a:t>what</a:t>
                      </a:r>
                      <a:r>
                        <a:rPr sz="1800" spc="40" dirty="0">
                          <a:latin typeface="Arial"/>
                          <a:cs typeface="Arial"/>
                        </a:rPr>
                        <a:t> </a:t>
                      </a:r>
                      <a:r>
                        <a:rPr sz="1800" dirty="0">
                          <a:latin typeface="Arial"/>
                          <a:cs typeface="Arial"/>
                        </a:rPr>
                        <a:t>is</a:t>
                      </a:r>
                      <a:endParaRPr sz="1800">
                        <a:latin typeface="Arial"/>
                        <a:cs typeface="Arial"/>
                      </a:endParaRPr>
                    </a:p>
                    <a:p>
                      <a:pPr marL="91440">
                        <a:lnSpc>
                          <a:spcPct val="100000"/>
                        </a:lnSpc>
                      </a:pPr>
                      <a:r>
                        <a:rPr sz="1800" spc="-5" dirty="0">
                          <a:latin typeface="Arial"/>
                          <a:cs typeface="Arial"/>
                        </a:rPr>
                        <a:t>expected from</a:t>
                      </a:r>
                      <a:r>
                        <a:rPr sz="1800" spc="20" dirty="0">
                          <a:latin typeface="Arial"/>
                          <a:cs typeface="Arial"/>
                        </a:rPr>
                        <a:t> </a:t>
                      </a:r>
                      <a:r>
                        <a:rPr sz="1800" spc="-5" dirty="0">
                          <a:latin typeface="Arial"/>
                          <a:cs typeface="Arial"/>
                        </a:rPr>
                        <a:t>them</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2075">
                        <a:lnSpc>
                          <a:spcPct val="100000"/>
                        </a:lnSpc>
                        <a:spcBef>
                          <a:spcPts val="315"/>
                        </a:spcBef>
                      </a:pPr>
                      <a:r>
                        <a:rPr sz="1800" dirty="0">
                          <a:latin typeface="Arial"/>
                          <a:cs typeface="Arial"/>
                        </a:rPr>
                        <a:t>Often </a:t>
                      </a:r>
                      <a:r>
                        <a:rPr sz="1800" spc="-10" dirty="0">
                          <a:latin typeface="Arial"/>
                          <a:cs typeface="Arial"/>
                        </a:rPr>
                        <a:t>helps people under </a:t>
                      </a:r>
                      <a:r>
                        <a:rPr sz="1800" spc="-15" dirty="0">
                          <a:latin typeface="Arial"/>
                          <a:cs typeface="Arial"/>
                        </a:rPr>
                        <a:t>you</a:t>
                      </a:r>
                      <a:r>
                        <a:rPr sz="1800" spc="65" dirty="0">
                          <a:latin typeface="Arial"/>
                          <a:cs typeface="Arial"/>
                        </a:rPr>
                        <a:t> </a:t>
                      </a:r>
                      <a:r>
                        <a:rPr sz="1800" spc="-15" dirty="0">
                          <a:latin typeface="Arial"/>
                          <a:cs typeface="Arial"/>
                        </a:rPr>
                        <a:t>with</a:t>
                      </a:r>
                      <a:endParaRPr sz="1800">
                        <a:latin typeface="Arial"/>
                        <a:cs typeface="Arial"/>
                      </a:endParaRPr>
                    </a:p>
                    <a:p>
                      <a:pPr marL="92075">
                        <a:lnSpc>
                          <a:spcPct val="100000"/>
                        </a:lnSpc>
                      </a:pPr>
                      <a:r>
                        <a:rPr sz="1800" spc="-5" dirty="0">
                          <a:latin typeface="Arial"/>
                          <a:cs typeface="Arial"/>
                        </a:rPr>
                        <a:t>their personal</a:t>
                      </a:r>
                      <a:r>
                        <a:rPr sz="1800" spc="15" dirty="0">
                          <a:latin typeface="Arial"/>
                          <a:cs typeface="Arial"/>
                        </a:rPr>
                        <a:t> </a:t>
                      </a:r>
                      <a:r>
                        <a:rPr sz="1800" spc="-5" dirty="0">
                          <a:latin typeface="Arial"/>
                          <a:cs typeface="Arial"/>
                        </a:rPr>
                        <a:t>problems</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r>
              <a:tr h="945045">
                <a:tc>
                  <a:txBody>
                    <a:bodyPr/>
                    <a:lstStyle/>
                    <a:p>
                      <a:pPr marL="91440">
                        <a:lnSpc>
                          <a:spcPct val="100000"/>
                        </a:lnSpc>
                        <a:spcBef>
                          <a:spcPts val="320"/>
                        </a:spcBef>
                      </a:pPr>
                      <a:r>
                        <a:rPr sz="1800" spc="-5" dirty="0">
                          <a:latin typeface="Arial"/>
                          <a:cs typeface="Arial"/>
                        </a:rPr>
                        <a:t>Fixed</a:t>
                      </a:r>
                      <a:r>
                        <a:rPr sz="1800" dirty="0">
                          <a:latin typeface="Arial"/>
                          <a:cs typeface="Arial"/>
                        </a:rPr>
                        <a:t> </a:t>
                      </a:r>
                      <a:r>
                        <a:rPr sz="1800" spc="-5" dirty="0">
                          <a:latin typeface="Arial"/>
                          <a:cs typeface="Arial"/>
                        </a:rPr>
                        <a:t>standards</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2075">
                        <a:lnSpc>
                          <a:spcPct val="100000"/>
                        </a:lnSpc>
                        <a:spcBef>
                          <a:spcPts val="320"/>
                        </a:spcBef>
                      </a:pPr>
                      <a:r>
                        <a:rPr sz="1800" spc="-5" dirty="0">
                          <a:latin typeface="Arial"/>
                          <a:cs typeface="Arial"/>
                        </a:rPr>
                        <a:t>Willingness </a:t>
                      </a:r>
                      <a:r>
                        <a:rPr sz="1800" dirty="0">
                          <a:latin typeface="Arial"/>
                          <a:cs typeface="Arial"/>
                        </a:rPr>
                        <a:t>to</a:t>
                      </a:r>
                      <a:r>
                        <a:rPr sz="1800" spc="20" dirty="0">
                          <a:latin typeface="Arial"/>
                          <a:cs typeface="Arial"/>
                        </a:rPr>
                        <a:t> </a:t>
                      </a:r>
                      <a:r>
                        <a:rPr sz="1800" spc="-5" dirty="0">
                          <a:latin typeface="Arial"/>
                          <a:cs typeface="Arial"/>
                        </a:rPr>
                        <a:t>change</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12620" y="647700"/>
            <a:ext cx="9496044" cy="10088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668270" y="1858518"/>
            <a:ext cx="8652510" cy="3771265"/>
          </a:xfrm>
          <a:prstGeom prst="rect">
            <a:avLst/>
          </a:prstGeom>
        </p:spPr>
        <p:txBody>
          <a:bodyPr vert="horz" wrap="square" lIns="0" tIns="13335" rIns="0" bIns="0" rtlCol="0">
            <a:spAutoFit/>
          </a:bodyPr>
          <a:lstStyle/>
          <a:p>
            <a:pPr marL="215265" indent="-203200">
              <a:lnSpc>
                <a:spcPct val="100000"/>
              </a:lnSpc>
              <a:spcBef>
                <a:spcPts val="105"/>
              </a:spcBef>
              <a:buSzPct val="95000"/>
              <a:buFont typeface="Wingdings"/>
              <a:buChar char=""/>
              <a:tabLst>
                <a:tab pos="215900" algn="l"/>
              </a:tabLst>
            </a:pPr>
            <a:r>
              <a:rPr sz="2000" spc="-20" dirty="0">
                <a:latin typeface="Georgia"/>
                <a:cs typeface="Georgia"/>
              </a:rPr>
              <a:t>These </a:t>
            </a:r>
            <a:r>
              <a:rPr sz="2000" spc="-25" dirty="0">
                <a:latin typeface="Georgia"/>
                <a:cs typeface="Georgia"/>
              </a:rPr>
              <a:t>empirical </a:t>
            </a:r>
            <a:r>
              <a:rPr sz="2000" spc="-20" dirty="0">
                <a:latin typeface="Georgia"/>
                <a:cs typeface="Georgia"/>
              </a:rPr>
              <a:t>studies </a:t>
            </a:r>
            <a:r>
              <a:rPr sz="2000" spc="-40" dirty="0">
                <a:latin typeface="Georgia"/>
                <a:cs typeface="Georgia"/>
              </a:rPr>
              <a:t>were </a:t>
            </a:r>
            <a:r>
              <a:rPr sz="2000" spc="-10" dirty="0">
                <a:latin typeface="Georgia"/>
                <a:cs typeface="Georgia"/>
              </a:rPr>
              <a:t>conducted </a:t>
            </a:r>
            <a:r>
              <a:rPr sz="2000" spc="-20" dirty="0">
                <a:latin typeface="Georgia"/>
                <a:cs typeface="Georgia"/>
              </a:rPr>
              <a:t>slightly </a:t>
            </a:r>
            <a:r>
              <a:rPr sz="2000" spc="-30" dirty="0">
                <a:latin typeface="Georgia"/>
                <a:cs typeface="Georgia"/>
              </a:rPr>
              <a:t>after </a:t>
            </a:r>
            <a:r>
              <a:rPr sz="2000" spc="-25" dirty="0">
                <a:latin typeface="Georgia"/>
                <a:cs typeface="Georgia"/>
              </a:rPr>
              <a:t>WORLD </a:t>
            </a:r>
            <a:r>
              <a:rPr sz="2000" spc="-70" dirty="0">
                <a:latin typeface="Georgia"/>
                <a:cs typeface="Georgia"/>
              </a:rPr>
              <a:t>WAR </a:t>
            </a:r>
            <a:r>
              <a:rPr sz="2000" spc="-100" dirty="0">
                <a:latin typeface="Georgia"/>
                <a:cs typeface="Georgia"/>
              </a:rPr>
              <a:t>II </a:t>
            </a:r>
            <a:r>
              <a:rPr sz="2000" spc="-25" dirty="0">
                <a:latin typeface="Georgia"/>
                <a:cs typeface="Georgia"/>
              </a:rPr>
              <a:t>by</a:t>
            </a:r>
            <a:r>
              <a:rPr sz="2000" spc="-235" dirty="0">
                <a:latin typeface="Georgia"/>
                <a:cs typeface="Georgia"/>
              </a:rPr>
              <a:t> </a:t>
            </a:r>
            <a:r>
              <a:rPr sz="2000" spc="-5" dirty="0">
                <a:latin typeface="Georgia"/>
                <a:cs typeface="Georgia"/>
              </a:rPr>
              <a:t>the</a:t>
            </a:r>
            <a:endParaRPr sz="2000">
              <a:latin typeface="Georgia"/>
              <a:cs typeface="Georgia"/>
            </a:endParaRPr>
          </a:p>
          <a:p>
            <a:pPr marL="12700">
              <a:lnSpc>
                <a:spcPct val="100000"/>
              </a:lnSpc>
            </a:pPr>
            <a:r>
              <a:rPr sz="2000" spc="-15" dirty="0">
                <a:latin typeface="Georgia"/>
                <a:cs typeface="Georgia"/>
              </a:rPr>
              <a:t>institute of </a:t>
            </a:r>
            <a:r>
              <a:rPr sz="2000" spc="-30" dirty="0">
                <a:latin typeface="Georgia"/>
                <a:cs typeface="Georgia"/>
              </a:rPr>
              <a:t>Social </a:t>
            </a:r>
            <a:r>
              <a:rPr sz="2000" spc="-45" dirty="0">
                <a:latin typeface="Georgia"/>
                <a:cs typeface="Georgia"/>
              </a:rPr>
              <a:t>Research </a:t>
            </a:r>
            <a:r>
              <a:rPr sz="2000" spc="-15" dirty="0">
                <a:latin typeface="Georgia"/>
                <a:cs typeface="Georgia"/>
              </a:rPr>
              <a:t>at </a:t>
            </a:r>
            <a:r>
              <a:rPr sz="2000" dirty="0">
                <a:latin typeface="Georgia"/>
                <a:cs typeface="Georgia"/>
              </a:rPr>
              <a:t>the </a:t>
            </a:r>
            <a:r>
              <a:rPr sz="2000" spc="-30" dirty="0">
                <a:latin typeface="Georgia"/>
                <a:cs typeface="Georgia"/>
              </a:rPr>
              <a:t>university </a:t>
            </a:r>
            <a:r>
              <a:rPr sz="2000" spc="-15" dirty="0">
                <a:latin typeface="Georgia"/>
                <a:cs typeface="Georgia"/>
              </a:rPr>
              <a:t>of</a:t>
            </a:r>
            <a:r>
              <a:rPr sz="2000" spc="-170" dirty="0">
                <a:latin typeface="Georgia"/>
                <a:cs typeface="Georgia"/>
              </a:rPr>
              <a:t> </a:t>
            </a:r>
            <a:r>
              <a:rPr sz="2000" spc="-25" dirty="0">
                <a:latin typeface="Georgia"/>
                <a:cs typeface="Georgia"/>
              </a:rPr>
              <a:t>Michigan.</a:t>
            </a:r>
            <a:endParaRPr sz="2000">
              <a:latin typeface="Georgia"/>
              <a:cs typeface="Georgia"/>
            </a:endParaRPr>
          </a:p>
          <a:p>
            <a:pPr marL="12700" marR="238760">
              <a:lnSpc>
                <a:spcPct val="100000"/>
              </a:lnSpc>
              <a:spcBef>
                <a:spcPts val="994"/>
              </a:spcBef>
              <a:buSzPct val="95000"/>
              <a:buFont typeface="Wingdings"/>
              <a:buChar char=""/>
              <a:tabLst>
                <a:tab pos="273685" algn="l"/>
              </a:tabLst>
            </a:pPr>
            <a:r>
              <a:rPr sz="2000" spc="5" dirty="0">
                <a:latin typeface="Georgia"/>
                <a:cs typeface="Georgia"/>
              </a:rPr>
              <a:t>A </a:t>
            </a:r>
            <a:r>
              <a:rPr sz="2000" spc="-30" dirty="0">
                <a:latin typeface="Georgia"/>
                <a:cs typeface="Georgia"/>
              </a:rPr>
              <a:t>famous </a:t>
            </a:r>
            <a:r>
              <a:rPr sz="2000" spc="-35" dirty="0">
                <a:latin typeface="Georgia"/>
                <a:cs typeface="Georgia"/>
              </a:rPr>
              <a:t>series </a:t>
            </a:r>
            <a:r>
              <a:rPr sz="2000" spc="-15" dirty="0">
                <a:latin typeface="Georgia"/>
                <a:cs typeface="Georgia"/>
              </a:rPr>
              <a:t>of </a:t>
            </a:r>
            <a:r>
              <a:rPr sz="2000" spc="-20" dirty="0">
                <a:latin typeface="Georgia"/>
                <a:cs typeface="Georgia"/>
              </a:rPr>
              <a:t>studies </a:t>
            </a:r>
            <a:r>
              <a:rPr sz="2000" spc="-10" dirty="0">
                <a:latin typeface="Georgia"/>
                <a:cs typeface="Georgia"/>
              </a:rPr>
              <a:t>on </a:t>
            </a:r>
            <a:r>
              <a:rPr sz="2000" spc="-25" dirty="0">
                <a:latin typeface="Georgia"/>
                <a:cs typeface="Georgia"/>
              </a:rPr>
              <a:t>leadership </a:t>
            </a:r>
            <a:r>
              <a:rPr sz="2000" spc="-40" dirty="0">
                <a:latin typeface="Georgia"/>
                <a:cs typeface="Georgia"/>
              </a:rPr>
              <a:t>were </a:t>
            </a:r>
            <a:r>
              <a:rPr sz="2000" spc="-15" dirty="0">
                <a:latin typeface="Georgia"/>
                <a:cs typeface="Georgia"/>
              </a:rPr>
              <a:t>done </a:t>
            </a:r>
            <a:r>
              <a:rPr sz="2000" spc="-20" dirty="0">
                <a:latin typeface="Georgia"/>
                <a:cs typeface="Georgia"/>
              </a:rPr>
              <a:t>in Michigan</a:t>
            </a:r>
            <a:r>
              <a:rPr sz="2000" spc="-310" dirty="0">
                <a:latin typeface="Georgia"/>
                <a:cs typeface="Georgia"/>
              </a:rPr>
              <a:t> </a:t>
            </a:r>
            <a:r>
              <a:rPr sz="2000" spc="-50" dirty="0">
                <a:latin typeface="Georgia"/>
                <a:cs typeface="Georgia"/>
              </a:rPr>
              <a:t>University,  </a:t>
            </a:r>
            <a:r>
              <a:rPr sz="2000" spc="-20" dirty="0">
                <a:latin typeface="Georgia"/>
                <a:cs typeface="Georgia"/>
              </a:rPr>
              <a:t>starting in </a:t>
            </a:r>
            <a:r>
              <a:rPr sz="2000" spc="-5" dirty="0">
                <a:latin typeface="Georgia"/>
                <a:cs typeface="Georgia"/>
              </a:rPr>
              <a:t>the</a:t>
            </a:r>
            <a:r>
              <a:rPr sz="2000" spc="-65" dirty="0">
                <a:latin typeface="Georgia"/>
                <a:cs typeface="Georgia"/>
              </a:rPr>
              <a:t> </a:t>
            </a:r>
            <a:r>
              <a:rPr sz="2000" b="1" spc="-5" dirty="0">
                <a:latin typeface="Times New Roman"/>
                <a:cs typeface="Times New Roman"/>
              </a:rPr>
              <a:t>1950s</a:t>
            </a:r>
            <a:r>
              <a:rPr sz="2000" spc="-5" dirty="0">
                <a:latin typeface="Georgia"/>
                <a:cs typeface="Georgia"/>
              </a:rPr>
              <a:t>.</a:t>
            </a:r>
            <a:endParaRPr sz="2000">
              <a:latin typeface="Georgia"/>
              <a:cs typeface="Georgia"/>
            </a:endParaRPr>
          </a:p>
          <a:p>
            <a:pPr marL="215265" indent="-203200">
              <a:lnSpc>
                <a:spcPct val="100000"/>
              </a:lnSpc>
              <a:spcBef>
                <a:spcPts val="1010"/>
              </a:spcBef>
              <a:buSzPct val="95000"/>
              <a:buFont typeface="Wingdings"/>
              <a:buChar char=""/>
              <a:tabLst>
                <a:tab pos="215900" algn="l"/>
              </a:tabLst>
            </a:pPr>
            <a:r>
              <a:rPr sz="2000" spc="-10" dirty="0">
                <a:latin typeface="Georgia"/>
                <a:cs typeface="Georgia"/>
              </a:rPr>
              <a:t>The </a:t>
            </a:r>
            <a:r>
              <a:rPr sz="2000" spc="-30" dirty="0">
                <a:latin typeface="Georgia"/>
                <a:cs typeface="Georgia"/>
              </a:rPr>
              <a:t>purpose </a:t>
            </a:r>
            <a:r>
              <a:rPr sz="2000" spc="-15" dirty="0">
                <a:latin typeface="Georgia"/>
                <a:cs typeface="Georgia"/>
              </a:rPr>
              <a:t>of these </a:t>
            </a:r>
            <a:r>
              <a:rPr sz="2000" spc="-20" dirty="0">
                <a:latin typeface="Georgia"/>
                <a:cs typeface="Georgia"/>
              </a:rPr>
              <a:t>studies </a:t>
            </a:r>
            <a:r>
              <a:rPr sz="2000" spc="-50" dirty="0">
                <a:latin typeface="Georgia"/>
                <a:cs typeface="Georgia"/>
              </a:rPr>
              <a:t>was </a:t>
            </a:r>
            <a:r>
              <a:rPr sz="2000" spc="-5" dirty="0">
                <a:latin typeface="Georgia"/>
                <a:cs typeface="Georgia"/>
              </a:rPr>
              <a:t>to </a:t>
            </a:r>
            <a:r>
              <a:rPr sz="2000" spc="-10" dirty="0">
                <a:latin typeface="Georgia"/>
                <a:cs typeface="Georgia"/>
              </a:rPr>
              <a:t>identify </a:t>
            </a:r>
            <a:r>
              <a:rPr sz="2000" spc="-25" dirty="0">
                <a:latin typeface="Georgia"/>
                <a:cs typeface="Georgia"/>
              </a:rPr>
              <a:t>styles </a:t>
            </a:r>
            <a:r>
              <a:rPr sz="2000" spc="-15" dirty="0">
                <a:latin typeface="Georgia"/>
                <a:cs typeface="Georgia"/>
              </a:rPr>
              <a:t>of </a:t>
            </a:r>
            <a:r>
              <a:rPr sz="2000" spc="-25" dirty="0">
                <a:latin typeface="Georgia"/>
                <a:cs typeface="Georgia"/>
              </a:rPr>
              <a:t>leadership </a:t>
            </a:r>
            <a:r>
              <a:rPr sz="2000" spc="-30" dirty="0">
                <a:latin typeface="Georgia"/>
                <a:cs typeface="Georgia"/>
              </a:rPr>
              <a:t>behavior</a:t>
            </a:r>
            <a:r>
              <a:rPr sz="2000" spc="-350" dirty="0">
                <a:latin typeface="Georgia"/>
                <a:cs typeface="Georgia"/>
              </a:rPr>
              <a:t> </a:t>
            </a:r>
            <a:r>
              <a:rPr sz="2000" spc="-10" dirty="0">
                <a:latin typeface="Georgia"/>
                <a:cs typeface="Georgia"/>
              </a:rPr>
              <a:t>that</a:t>
            </a:r>
            <a:endParaRPr sz="2000">
              <a:latin typeface="Georgia"/>
              <a:cs typeface="Georgia"/>
            </a:endParaRPr>
          </a:p>
          <a:p>
            <a:pPr marL="12700">
              <a:lnSpc>
                <a:spcPct val="100000"/>
              </a:lnSpc>
            </a:pPr>
            <a:r>
              <a:rPr sz="2000" spc="-30" dirty="0">
                <a:latin typeface="Georgia"/>
                <a:cs typeface="Georgia"/>
              </a:rPr>
              <a:t>results </a:t>
            </a:r>
            <a:r>
              <a:rPr sz="2000" spc="-20" dirty="0">
                <a:latin typeface="Georgia"/>
                <a:cs typeface="Georgia"/>
              </a:rPr>
              <a:t>in higher </a:t>
            </a:r>
            <a:r>
              <a:rPr sz="2000" spc="-30" dirty="0">
                <a:latin typeface="Georgia"/>
                <a:cs typeface="Georgia"/>
              </a:rPr>
              <a:t>performance and </a:t>
            </a:r>
            <a:r>
              <a:rPr sz="2000" spc="-20" dirty="0">
                <a:latin typeface="Georgia"/>
                <a:cs typeface="Georgia"/>
              </a:rPr>
              <a:t>satisfaction </a:t>
            </a:r>
            <a:r>
              <a:rPr sz="2000" spc="-15" dirty="0">
                <a:latin typeface="Georgia"/>
                <a:cs typeface="Georgia"/>
              </a:rPr>
              <a:t>of </a:t>
            </a:r>
            <a:r>
              <a:rPr sz="2000" spc="-45" dirty="0">
                <a:latin typeface="Georgia"/>
                <a:cs typeface="Georgia"/>
              </a:rPr>
              <a:t>a</a:t>
            </a:r>
            <a:r>
              <a:rPr sz="2000" spc="-300" dirty="0">
                <a:latin typeface="Georgia"/>
                <a:cs typeface="Georgia"/>
              </a:rPr>
              <a:t> </a:t>
            </a:r>
            <a:r>
              <a:rPr sz="2000" spc="-40" dirty="0">
                <a:latin typeface="Georgia"/>
                <a:cs typeface="Georgia"/>
              </a:rPr>
              <a:t>group.</a:t>
            </a:r>
            <a:endParaRPr sz="2000">
              <a:latin typeface="Georgia"/>
              <a:cs typeface="Georgia"/>
            </a:endParaRPr>
          </a:p>
          <a:p>
            <a:pPr>
              <a:lnSpc>
                <a:spcPct val="100000"/>
              </a:lnSpc>
            </a:pPr>
            <a:endParaRPr sz="2000">
              <a:latin typeface="Georgia"/>
              <a:cs typeface="Georgia"/>
            </a:endParaRPr>
          </a:p>
          <a:p>
            <a:pPr>
              <a:lnSpc>
                <a:spcPct val="100000"/>
              </a:lnSpc>
            </a:pPr>
            <a:endParaRPr sz="1850">
              <a:latin typeface="Georgia"/>
              <a:cs typeface="Georgia"/>
            </a:endParaRPr>
          </a:p>
          <a:p>
            <a:pPr marL="12700">
              <a:lnSpc>
                <a:spcPct val="100000"/>
              </a:lnSpc>
            </a:pPr>
            <a:r>
              <a:rPr sz="2400" b="1" i="1" u="heavy" spc="-70" dirty="0">
                <a:uFill>
                  <a:solidFill>
                    <a:srgbClr val="000000"/>
                  </a:solidFill>
                </a:uFill>
                <a:latin typeface="Times New Roman"/>
                <a:cs typeface="Times New Roman"/>
              </a:rPr>
              <a:t>OBJECTIVE </a:t>
            </a:r>
            <a:r>
              <a:rPr sz="2400" b="1" i="1" u="heavy" spc="-35" dirty="0">
                <a:uFill>
                  <a:solidFill>
                    <a:srgbClr val="000000"/>
                  </a:solidFill>
                </a:uFill>
                <a:latin typeface="Times New Roman"/>
                <a:cs typeface="Times New Roman"/>
              </a:rPr>
              <a:t>OF </a:t>
            </a:r>
            <a:r>
              <a:rPr sz="2400" b="1" i="1" u="heavy" spc="-15" dirty="0">
                <a:uFill>
                  <a:solidFill>
                    <a:srgbClr val="000000"/>
                  </a:solidFill>
                </a:uFill>
                <a:latin typeface="Times New Roman"/>
                <a:cs typeface="Times New Roman"/>
              </a:rPr>
              <a:t>THE</a:t>
            </a:r>
            <a:r>
              <a:rPr sz="2400" b="1" i="1" u="heavy" spc="-105" dirty="0">
                <a:uFill>
                  <a:solidFill>
                    <a:srgbClr val="000000"/>
                  </a:solidFill>
                </a:uFill>
                <a:latin typeface="Times New Roman"/>
                <a:cs typeface="Times New Roman"/>
              </a:rPr>
              <a:t> </a:t>
            </a:r>
            <a:r>
              <a:rPr sz="2400" b="1" i="1" u="heavy" spc="-50" dirty="0">
                <a:uFill>
                  <a:solidFill>
                    <a:srgbClr val="000000"/>
                  </a:solidFill>
                </a:uFill>
                <a:latin typeface="Times New Roman"/>
                <a:cs typeface="Times New Roman"/>
              </a:rPr>
              <a:t>STUDY</a:t>
            </a:r>
            <a:r>
              <a:rPr sz="2400" spc="-50" dirty="0">
                <a:latin typeface="Georgia"/>
                <a:cs typeface="Georgia"/>
              </a:rPr>
              <a:t>–</a:t>
            </a:r>
            <a:endParaRPr sz="2400">
              <a:latin typeface="Georgia"/>
              <a:cs typeface="Georgia"/>
            </a:endParaRPr>
          </a:p>
          <a:p>
            <a:pPr marL="12700">
              <a:lnSpc>
                <a:spcPct val="100000"/>
              </a:lnSpc>
              <a:spcBef>
                <a:spcPts val="1025"/>
              </a:spcBef>
            </a:pPr>
            <a:r>
              <a:rPr sz="2000" spc="-95" dirty="0">
                <a:latin typeface="Georgia"/>
                <a:cs typeface="Georgia"/>
              </a:rPr>
              <a:t>To </a:t>
            </a:r>
            <a:r>
              <a:rPr sz="2000" spc="-10" dirty="0">
                <a:latin typeface="Georgia"/>
                <a:cs typeface="Georgia"/>
              </a:rPr>
              <a:t>locate </a:t>
            </a:r>
            <a:r>
              <a:rPr sz="2000" spc="-35" dirty="0">
                <a:latin typeface="Georgia"/>
                <a:cs typeface="Georgia"/>
              </a:rPr>
              <a:t>behavioral </a:t>
            </a:r>
            <a:r>
              <a:rPr sz="2000" spc="-25" dirty="0">
                <a:latin typeface="Georgia"/>
                <a:cs typeface="Georgia"/>
              </a:rPr>
              <a:t>characteristics </a:t>
            </a:r>
            <a:r>
              <a:rPr sz="2000" spc="-15" dirty="0">
                <a:latin typeface="Georgia"/>
                <a:cs typeface="Georgia"/>
              </a:rPr>
              <a:t>of </a:t>
            </a:r>
            <a:r>
              <a:rPr sz="2000" spc="-30" dirty="0">
                <a:latin typeface="Georgia"/>
                <a:cs typeface="Georgia"/>
              </a:rPr>
              <a:t>leaders </a:t>
            </a:r>
            <a:r>
              <a:rPr sz="2000" spc="-10" dirty="0">
                <a:latin typeface="Georgia"/>
                <a:cs typeface="Georgia"/>
              </a:rPr>
              <a:t>that </a:t>
            </a:r>
            <a:r>
              <a:rPr sz="2000" spc="-35" dirty="0">
                <a:latin typeface="Georgia"/>
                <a:cs typeface="Georgia"/>
              </a:rPr>
              <a:t>appeared </a:t>
            </a:r>
            <a:r>
              <a:rPr sz="2000" spc="-5" dirty="0">
                <a:latin typeface="Georgia"/>
                <a:cs typeface="Georgia"/>
              </a:rPr>
              <a:t>to </a:t>
            </a:r>
            <a:r>
              <a:rPr sz="2000" spc="-10" dirty="0">
                <a:latin typeface="Georgia"/>
                <a:cs typeface="Georgia"/>
              </a:rPr>
              <a:t>be </a:t>
            </a:r>
            <a:r>
              <a:rPr sz="2000" spc="-25" dirty="0">
                <a:latin typeface="Georgia"/>
                <a:cs typeface="Georgia"/>
              </a:rPr>
              <a:t>related</a:t>
            </a:r>
            <a:r>
              <a:rPr sz="2000" spc="-140" dirty="0">
                <a:latin typeface="Georgia"/>
                <a:cs typeface="Georgia"/>
              </a:rPr>
              <a:t> </a:t>
            </a:r>
            <a:r>
              <a:rPr sz="2000" spc="-5" dirty="0">
                <a:latin typeface="Georgia"/>
                <a:cs typeface="Georgia"/>
              </a:rPr>
              <a:t>to</a:t>
            </a:r>
            <a:endParaRPr sz="2000">
              <a:latin typeface="Georgia"/>
              <a:cs typeface="Georgia"/>
            </a:endParaRPr>
          </a:p>
          <a:p>
            <a:pPr marL="12700">
              <a:lnSpc>
                <a:spcPct val="100000"/>
              </a:lnSpc>
            </a:pPr>
            <a:r>
              <a:rPr sz="2000" spc="-35" dirty="0">
                <a:latin typeface="Georgia"/>
                <a:cs typeface="Georgia"/>
              </a:rPr>
              <a:t>measure </a:t>
            </a:r>
            <a:r>
              <a:rPr sz="2000" spc="-15" dirty="0">
                <a:latin typeface="Georgia"/>
                <a:cs typeface="Georgia"/>
              </a:rPr>
              <a:t>of </a:t>
            </a:r>
            <a:r>
              <a:rPr sz="2000" spc="-30" dirty="0">
                <a:latin typeface="Georgia"/>
                <a:cs typeface="Georgia"/>
              </a:rPr>
              <a:t>performance</a:t>
            </a:r>
            <a:r>
              <a:rPr sz="2000" spc="-120" dirty="0">
                <a:latin typeface="Georgia"/>
                <a:cs typeface="Georgia"/>
              </a:rPr>
              <a:t> </a:t>
            </a:r>
            <a:r>
              <a:rPr sz="2000" spc="-25" dirty="0">
                <a:latin typeface="Georgia"/>
                <a:cs typeface="Georgia"/>
              </a:rPr>
              <a:t>effectiveness.</a:t>
            </a:r>
            <a:endParaRPr sz="2000">
              <a:latin typeface="Georgia"/>
              <a:cs typeface="Georgi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028189" marR="5080">
              <a:lnSpc>
                <a:spcPct val="100000"/>
              </a:lnSpc>
              <a:spcBef>
                <a:spcPts val="100"/>
              </a:spcBef>
            </a:pPr>
            <a:r>
              <a:rPr spc="200" dirty="0"/>
              <a:t>Production </a:t>
            </a:r>
            <a:r>
              <a:rPr spc="160" dirty="0"/>
              <a:t>Centered Leadership</a:t>
            </a:r>
            <a:r>
              <a:rPr spc="-580" dirty="0"/>
              <a:t> </a:t>
            </a:r>
            <a:r>
              <a:rPr spc="65" dirty="0"/>
              <a:t>(Task  </a:t>
            </a:r>
            <a:r>
              <a:rPr spc="204" dirty="0"/>
              <a:t>Oriented)</a:t>
            </a:r>
          </a:p>
        </p:txBody>
      </p:sp>
      <p:sp>
        <p:nvSpPr>
          <p:cNvPr id="3" name="object 3"/>
          <p:cNvSpPr txBox="1"/>
          <p:nvPr/>
        </p:nvSpPr>
        <p:spPr>
          <a:xfrm>
            <a:off x="3069082" y="1996186"/>
            <a:ext cx="5801995" cy="3820795"/>
          </a:xfrm>
          <a:prstGeom prst="rect">
            <a:avLst/>
          </a:prstGeom>
        </p:spPr>
        <p:txBody>
          <a:bodyPr vert="horz" wrap="square" lIns="0" tIns="12065" rIns="0" bIns="0" rtlCol="0">
            <a:spAutoFit/>
          </a:bodyPr>
          <a:lstStyle/>
          <a:p>
            <a:pPr marL="525780" marR="168275" indent="-513715">
              <a:lnSpc>
                <a:spcPct val="100000"/>
              </a:lnSpc>
              <a:spcBef>
                <a:spcPts val="95"/>
              </a:spcBef>
              <a:buFont typeface="Wingdings"/>
              <a:buChar char=""/>
              <a:tabLst>
                <a:tab pos="525780" algn="l"/>
                <a:tab pos="526415" algn="l"/>
              </a:tabLst>
            </a:pPr>
            <a:r>
              <a:rPr sz="2800" spc="-65" dirty="0">
                <a:latin typeface="Georgia"/>
                <a:cs typeface="Georgia"/>
              </a:rPr>
              <a:t>Rigid </a:t>
            </a:r>
            <a:r>
              <a:rPr sz="2800" spc="-50" dirty="0">
                <a:latin typeface="Georgia"/>
                <a:cs typeface="Georgia"/>
              </a:rPr>
              <a:t>work </a:t>
            </a:r>
            <a:r>
              <a:rPr sz="2800" spc="-55" dirty="0">
                <a:latin typeface="Georgia"/>
                <a:cs typeface="Georgia"/>
              </a:rPr>
              <a:t>standards, </a:t>
            </a:r>
            <a:r>
              <a:rPr sz="2800" spc="-45" dirty="0">
                <a:latin typeface="Georgia"/>
                <a:cs typeface="Georgia"/>
              </a:rPr>
              <a:t>procedures  </a:t>
            </a:r>
            <a:r>
              <a:rPr sz="2800" spc="-40" dirty="0">
                <a:latin typeface="Georgia"/>
                <a:cs typeface="Georgia"/>
              </a:rPr>
              <a:t>and</a:t>
            </a:r>
            <a:r>
              <a:rPr sz="2800" spc="-15" dirty="0">
                <a:latin typeface="Georgia"/>
                <a:cs typeface="Georgia"/>
              </a:rPr>
              <a:t> </a:t>
            </a:r>
            <a:r>
              <a:rPr sz="2800" spc="-55" dirty="0">
                <a:latin typeface="Georgia"/>
                <a:cs typeface="Georgia"/>
              </a:rPr>
              <a:t>rules.</a:t>
            </a:r>
            <a:endParaRPr sz="2800">
              <a:latin typeface="Georgia"/>
              <a:cs typeface="Georgia"/>
            </a:endParaRPr>
          </a:p>
          <a:p>
            <a:pPr marL="525780" marR="1610995" indent="-513715">
              <a:lnSpc>
                <a:spcPct val="100000"/>
              </a:lnSpc>
              <a:spcBef>
                <a:spcPts val="1005"/>
              </a:spcBef>
              <a:buFont typeface="Wingdings"/>
              <a:buChar char=""/>
              <a:tabLst>
                <a:tab pos="525780" algn="l"/>
                <a:tab pos="526415" algn="l"/>
              </a:tabLst>
            </a:pPr>
            <a:r>
              <a:rPr sz="2800" spc="-25" dirty="0">
                <a:latin typeface="Georgia"/>
                <a:cs typeface="Georgia"/>
              </a:rPr>
              <a:t>Close </a:t>
            </a:r>
            <a:r>
              <a:rPr sz="2800" spc="-35" dirty="0">
                <a:latin typeface="Georgia"/>
                <a:cs typeface="Georgia"/>
              </a:rPr>
              <a:t>supervision </a:t>
            </a:r>
            <a:r>
              <a:rPr sz="2800" spc="-25" dirty="0">
                <a:latin typeface="Georgia"/>
                <a:cs typeface="Georgia"/>
              </a:rPr>
              <a:t>of</a:t>
            </a:r>
            <a:r>
              <a:rPr sz="2800" spc="-110" dirty="0">
                <a:latin typeface="Georgia"/>
                <a:cs typeface="Georgia"/>
              </a:rPr>
              <a:t> </a:t>
            </a:r>
            <a:r>
              <a:rPr sz="2800" spc="-5" dirty="0">
                <a:latin typeface="Georgia"/>
                <a:cs typeface="Georgia"/>
              </a:rPr>
              <a:t>the  </a:t>
            </a:r>
            <a:r>
              <a:rPr sz="2800" spc="-45" dirty="0">
                <a:latin typeface="Georgia"/>
                <a:cs typeface="Georgia"/>
              </a:rPr>
              <a:t>subordinates</a:t>
            </a:r>
            <a:endParaRPr sz="2800">
              <a:latin typeface="Georgia"/>
              <a:cs typeface="Georgia"/>
            </a:endParaRPr>
          </a:p>
          <a:p>
            <a:pPr marL="525780" indent="-513715">
              <a:lnSpc>
                <a:spcPct val="100000"/>
              </a:lnSpc>
              <a:spcBef>
                <a:spcPts val="1000"/>
              </a:spcBef>
              <a:buFont typeface="Wingdings"/>
              <a:buChar char=""/>
              <a:tabLst>
                <a:tab pos="525780" algn="l"/>
                <a:tab pos="526415" algn="l"/>
              </a:tabLst>
            </a:pPr>
            <a:r>
              <a:rPr sz="2800" spc="-45" dirty="0">
                <a:latin typeface="Georgia"/>
                <a:cs typeface="Georgia"/>
              </a:rPr>
              <a:t>Technical </a:t>
            </a:r>
            <a:r>
              <a:rPr sz="2800" spc="-30" dirty="0">
                <a:latin typeface="Georgia"/>
                <a:cs typeface="Georgia"/>
              </a:rPr>
              <a:t>aspect </a:t>
            </a:r>
            <a:r>
              <a:rPr sz="2800" spc="-25" dirty="0">
                <a:latin typeface="Georgia"/>
                <a:cs typeface="Georgia"/>
              </a:rPr>
              <a:t>of </a:t>
            </a:r>
            <a:r>
              <a:rPr sz="2800" spc="-5" dirty="0">
                <a:latin typeface="Georgia"/>
                <a:cs typeface="Georgia"/>
              </a:rPr>
              <a:t>the</a:t>
            </a:r>
            <a:r>
              <a:rPr sz="2800" spc="-80" dirty="0">
                <a:latin typeface="Georgia"/>
                <a:cs typeface="Georgia"/>
              </a:rPr>
              <a:t> </a:t>
            </a:r>
            <a:r>
              <a:rPr sz="2800" spc="-35" dirty="0">
                <a:latin typeface="Georgia"/>
                <a:cs typeface="Georgia"/>
              </a:rPr>
              <a:t>job</a:t>
            </a:r>
            <a:endParaRPr sz="2800">
              <a:latin typeface="Georgia"/>
              <a:cs typeface="Georgia"/>
            </a:endParaRPr>
          </a:p>
          <a:p>
            <a:pPr marL="525780" marR="5080" indent="-513715">
              <a:lnSpc>
                <a:spcPct val="100000"/>
              </a:lnSpc>
              <a:spcBef>
                <a:spcPts val="994"/>
              </a:spcBef>
              <a:buFont typeface="Wingdings"/>
              <a:buChar char=""/>
              <a:tabLst>
                <a:tab pos="525780" algn="l"/>
                <a:tab pos="526415" algn="l"/>
              </a:tabLst>
            </a:pPr>
            <a:r>
              <a:rPr sz="2800" spc="-65" dirty="0">
                <a:latin typeface="Georgia"/>
                <a:cs typeface="Georgia"/>
              </a:rPr>
              <a:t>Employees </a:t>
            </a:r>
            <a:r>
              <a:rPr sz="2800" spc="-70" dirty="0">
                <a:latin typeface="Georgia"/>
                <a:cs typeface="Georgia"/>
              </a:rPr>
              <a:t>are </a:t>
            </a:r>
            <a:r>
              <a:rPr sz="2800" spc="-35" dirty="0">
                <a:latin typeface="Georgia"/>
                <a:cs typeface="Georgia"/>
              </a:rPr>
              <a:t>considered </a:t>
            </a:r>
            <a:r>
              <a:rPr sz="2800" spc="-75" dirty="0">
                <a:latin typeface="Georgia"/>
                <a:cs typeface="Georgia"/>
              </a:rPr>
              <a:t>as </a:t>
            </a:r>
            <a:r>
              <a:rPr sz="2800" spc="-70" dirty="0">
                <a:latin typeface="Georgia"/>
                <a:cs typeface="Georgia"/>
              </a:rPr>
              <a:t>a</a:t>
            </a:r>
            <a:r>
              <a:rPr sz="2800" spc="-195" dirty="0">
                <a:latin typeface="Georgia"/>
                <a:cs typeface="Georgia"/>
              </a:rPr>
              <a:t> </a:t>
            </a:r>
            <a:r>
              <a:rPr sz="2800" spc="-10" dirty="0">
                <a:latin typeface="Georgia"/>
                <a:cs typeface="Georgia"/>
              </a:rPr>
              <a:t>tool  to </a:t>
            </a:r>
            <a:r>
              <a:rPr sz="2800" spc="-40" dirty="0">
                <a:latin typeface="Georgia"/>
                <a:cs typeface="Georgia"/>
              </a:rPr>
              <a:t>accomplish </a:t>
            </a:r>
            <a:r>
              <a:rPr sz="2800" spc="-5" dirty="0">
                <a:latin typeface="Georgia"/>
                <a:cs typeface="Georgia"/>
              </a:rPr>
              <a:t>the </a:t>
            </a:r>
            <a:r>
              <a:rPr sz="2800" spc="-45" dirty="0">
                <a:latin typeface="Georgia"/>
                <a:cs typeface="Georgia"/>
              </a:rPr>
              <a:t>goal </a:t>
            </a:r>
            <a:r>
              <a:rPr sz="2800" spc="-10" dirty="0">
                <a:latin typeface="Georgia"/>
                <a:cs typeface="Georgia"/>
              </a:rPr>
              <a:t>(not  </a:t>
            </a:r>
            <a:r>
              <a:rPr sz="2800" spc="-30" dirty="0">
                <a:latin typeface="Georgia"/>
                <a:cs typeface="Georgia"/>
              </a:rPr>
              <a:t>treating </a:t>
            </a:r>
            <a:r>
              <a:rPr sz="2800" spc="-35" dirty="0">
                <a:latin typeface="Georgia"/>
                <a:cs typeface="Georgia"/>
              </a:rPr>
              <a:t>like </a:t>
            </a:r>
            <a:r>
              <a:rPr sz="2800" spc="-70" dirty="0">
                <a:latin typeface="Georgia"/>
                <a:cs typeface="Georgia"/>
              </a:rPr>
              <a:t>a </a:t>
            </a:r>
            <a:r>
              <a:rPr sz="2800" spc="-35" dirty="0">
                <a:latin typeface="Georgia"/>
                <a:cs typeface="Georgia"/>
              </a:rPr>
              <a:t>human</a:t>
            </a:r>
            <a:r>
              <a:rPr sz="2800" spc="-20" dirty="0">
                <a:latin typeface="Georgia"/>
                <a:cs typeface="Georgia"/>
              </a:rPr>
              <a:t> being).</a:t>
            </a:r>
            <a:endParaRPr sz="2800">
              <a:latin typeface="Georgia"/>
              <a:cs typeface="Georgia"/>
            </a:endParaRPr>
          </a:p>
        </p:txBody>
      </p:sp>
      <p:sp>
        <p:nvSpPr>
          <p:cNvPr id="4" name="object 4"/>
          <p:cNvSpPr/>
          <p:nvPr/>
        </p:nvSpPr>
        <p:spPr>
          <a:xfrm>
            <a:off x="8974835" y="2325623"/>
            <a:ext cx="3217162" cy="45323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028189" marR="5080">
              <a:lnSpc>
                <a:spcPct val="100000"/>
              </a:lnSpc>
              <a:spcBef>
                <a:spcPts val="100"/>
              </a:spcBef>
            </a:pPr>
            <a:r>
              <a:rPr spc="175" dirty="0"/>
              <a:t>Employee </a:t>
            </a:r>
            <a:r>
              <a:rPr spc="160" dirty="0"/>
              <a:t>Centered Leadership</a:t>
            </a:r>
            <a:r>
              <a:rPr spc="-595" dirty="0"/>
              <a:t> </a:t>
            </a:r>
            <a:r>
              <a:rPr spc="195" dirty="0"/>
              <a:t>(Relation  </a:t>
            </a:r>
            <a:r>
              <a:rPr spc="210" dirty="0"/>
              <a:t>Oriented</a:t>
            </a:r>
            <a:r>
              <a:rPr spc="-45" dirty="0"/>
              <a:t> </a:t>
            </a:r>
            <a:r>
              <a:rPr spc="160" dirty="0"/>
              <a:t>Leadership)</a:t>
            </a:r>
          </a:p>
        </p:txBody>
      </p:sp>
      <p:sp>
        <p:nvSpPr>
          <p:cNvPr id="3" name="object 3"/>
          <p:cNvSpPr txBox="1"/>
          <p:nvPr/>
        </p:nvSpPr>
        <p:spPr>
          <a:xfrm>
            <a:off x="3125470" y="1959000"/>
            <a:ext cx="7988300" cy="3095625"/>
          </a:xfrm>
          <a:prstGeom prst="rect">
            <a:avLst/>
          </a:prstGeom>
        </p:spPr>
        <p:txBody>
          <a:bodyPr vert="horz" wrap="square" lIns="0" tIns="140335" rIns="0" bIns="0" rtlCol="0">
            <a:spAutoFit/>
          </a:bodyPr>
          <a:lstStyle/>
          <a:p>
            <a:pPr marL="413384" indent="-401320">
              <a:lnSpc>
                <a:spcPct val="100000"/>
              </a:lnSpc>
              <a:spcBef>
                <a:spcPts val="1105"/>
              </a:spcBef>
              <a:buFont typeface="Wingdings"/>
              <a:buChar char=""/>
              <a:tabLst>
                <a:tab pos="414020" algn="l"/>
              </a:tabLst>
            </a:pPr>
            <a:r>
              <a:rPr sz="2800" spc="-130" dirty="0">
                <a:latin typeface="Georgia"/>
                <a:cs typeface="Georgia"/>
              </a:rPr>
              <a:t>To </a:t>
            </a:r>
            <a:r>
              <a:rPr sz="2800" spc="-35" dirty="0">
                <a:latin typeface="Georgia"/>
                <a:cs typeface="Georgia"/>
              </a:rPr>
              <a:t>treat </a:t>
            </a:r>
            <a:r>
              <a:rPr sz="2800" spc="-45" dirty="0">
                <a:latin typeface="Georgia"/>
                <a:cs typeface="Georgia"/>
              </a:rPr>
              <a:t>subordinates </a:t>
            </a:r>
            <a:r>
              <a:rPr sz="2800" spc="-75" dirty="0">
                <a:latin typeface="Georgia"/>
                <a:cs typeface="Georgia"/>
              </a:rPr>
              <a:t>as </a:t>
            </a:r>
            <a:r>
              <a:rPr sz="2800" spc="-70" dirty="0">
                <a:latin typeface="Georgia"/>
                <a:cs typeface="Georgia"/>
              </a:rPr>
              <a:t>a </a:t>
            </a:r>
            <a:r>
              <a:rPr sz="2800" spc="-35" dirty="0">
                <a:latin typeface="Georgia"/>
                <a:cs typeface="Georgia"/>
              </a:rPr>
              <a:t>human</a:t>
            </a:r>
            <a:r>
              <a:rPr sz="2800" spc="-40" dirty="0">
                <a:latin typeface="Georgia"/>
                <a:cs typeface="Georgia"/>
              </a:rPr>
              <a:t> </a:t>
            </a:r>
            <a:r>
              <a:rPr sz="2800" spc="-30" dirty="0">
                <a:latin typeface="Georgia"/>
                <a:cs typeface="Georgia"/>
              </a:rPr>
              <a:t>beings</a:t>
            </a:r>
            <a:endParaRPr sz="2800">
              <a:latin typeface="Georgia"/>
              <a:cs typeface="Georgia"/>
            </a:endParaRPr>
          </a:p>
          <a:p>
            <a:pPr marL="413384" marR="5080" indent="-401320">
              <a:lnSpc>
                <a:spcPct val="100000"/>
              </a:lnSpc>
              <a:spcBef>
                <a:spcPts val="1010"/>
              </a:spcBef>
              <a:buFont typeface="Wingdings"/>
              <a:buChar char=""/>
              <a:tabLst>
                <a:tab pos="414020" algn="l"/>
              </a:tabLst>
            </a:pPr>
            <a:r>
              <a:rPr sz="2800" spc="-130" dirty="0">
                <a:latin typeface="Georgia"/>
                <a:cs typeface="Georgia"/>
              </a:rPr>
              <a:t>To </a:t>
            </a:r>
            <a:r>
              <a:rPr sz="2800" spc="-45" dirty="0">
                <a:latin typeface="Georgia"/>
                <a:cs typeface="Georgia"/>
              </a:rPr>
              <a:t>show </a:t>
            </a:r>
            <a:r>
              <a:rPr sz="2800" spc="-30" dirty="0">
                <a:latin typeface="Georgia"/>
                <a:cs typeface="Georgia"/>
              </a:rPr>
              <a:t>concern </a:t>
            </a:r>
            <a:r>
              <a:rPr sz="2800" spc="-50" dirty="0">
                <a:latin typeface="Georgia"/>
                <a:cs typeface="Georgia"/>
              </a:rPr>
              <a:t>for </a:t>
            </a:r>
            <a:r>
              <a:rPr sz="2800" spc="-5" dirty="0">
                <a:latin typeface="Georgia"/>
                <a:cs typeface="Georgia"/>
              </a:rPr>
              <a:t>the </a:t>
            </a:r>
            <a:r>
              <a:rPr sz="2800" spc="-45" dirty="0">
                <a:latin typeface="Georgia"/>
                <a:cs typeface="Georgia"/>
              </a:rPr>
              <a:t>employees </a:t>
            </a:r>
            <a:r>
              <a:rPr sz="2800" spc="-40" dirty="0">
                <a:latin typeface="Georgia"/>
                <a:cs typeface="Georgia"/>
              </a:rPr>
              <a:t>needs,</a:t>
            </a:r>
            <a:r>
              <a:rPr sz="2800" spc="-240" dirty="0">
                <a:latin typeface="Georgia"/>
                <a:cs typeface="Georgia"/>
              </a:rPr>
              <a:t> </a:t>
            </a:r>
            <a:r>
              <a:rPr sz="2800" spc="-55" dirty="0">
                <a:latin typeface="Georgia"/>
                <a:cs typeface="Georgia"/>
              </a:rPr>
              <a:t>welfare  </a:t>
            </a:r>
            <a:r>
              <a:rPr sz="2800" spc="-15" dirty="0">
                <a:latin typeface="Georgia"/>
                <a:cs typeface="Georgia"/>
              </a:rPr>
              <a:t>etc.</a:t>
            </a:r>
            <a:endParaRPr sz="2800">
              <a:latin typeface="Georgia"/>
              <a:cs typeface="Georgia"/>
            </a:endParaRPr>
          </a:p>
          <a:p>
            <a:pPr marL="413384" marR="896619" indent="-401320">
              <a:lnSpc>
                <a:spcPct val="100000"/>
              </a:lnSpc>
              <a:spcBef>
                <a:spcPts val="1000"/>
              </a:spcBef>
              <a:buFont typeface="Wingdings"/>
              <a:buChar char=""/>
              <a:tabLst>
                <a:tab pos="414020" algn="l"/>
              </a:tabLst>
            </a:pPr>
            <a:r>
              <a:rPr sz="2800" spc="-130" dirty="0">
                <a:latin typeface="Georgia"/>
                <a:cs typeface="Georgia"/>
              </a:rPr>
              <a:t>To </a:t>
            </a:r>
            <a:r>
              <a:rPr sz="2800" spc="-45" dirty="0">
                <a:latin typeface="Georgia"/>
                <a:cs typeface="Georgia"/>
              </a:rPr>
              <a:t>foster </a:t>
            </a:r>
            <a:r>
              <a:rPr sz="2800" spc="-40" dirty="0">
                <a:latin typeface="Georgia"/>
                <a:cs typeface="Georgia"/>
              </a:rPr>
              <a:t>employee </a:t>
            </a:r>
            <a:r>
              <a:rPr sz="2800" spc="-30" dirty="0">
                <a:latin typeface="Georgia"/>
                <a:cs typeface="Georgia"/>
              </a:rPr>
              <a:t>participation </a:t>
            </a:r>
            <a:r>
              <a:rPr sz="2800" spc="-35" dirty="0">
                <a:latin typeface="Georgia"/>
                <a:cs typeface="Georgia"/>
              </a:rPr>
              <a:t>in </a:t>
            </a:r>
            <a:r>
              <a:rPr sz="2800" spc="-30" dirty="0">
                <a:latin typeface="Georgia"/>
                <a:cs typeface="Georgia"/>
              </a:rPr>
              <a:t>decision  </a:t>
            </a:r>
            <a:r>
              <a:rPr sz="2800" spc="-35" dirty="0">
                <a:latin typeface="Georgia"/>
                <a:cs typeface="Georgia"/>
              </a:rPr>
              <a:t>making</a:t>
            </a:r>
            <a:endParaRPr sz="2800">
              <a:latin typeface="Georgia"/>
              <a:cs typeface="Georgia"/>
            </a:endParaRPr>
          </a:p>
          <a:p>
            <a:pPr marL="413384" indent="-401320">
              <a:lnSpc>
                <a:spcPct val="100000"/>
              </a:lnSpc>
              <a:spcBef>
                <a:spcPts val="994"/>
              </a:spcBef>
              <a:buFont typeface="Wingdings"/>
              <a:buChar char=""/>
              <a:tabLst>
                <a:tab pos="414020" algn="l"/>
              </a:tabLst>
            </a:pPr>
            <a:r>
              <a:rPr sz="2800" spc="-130" dirty="0">
                <a:latin typeface="Georgia"/>
                <a:cs typeface="Georgia"/>
              </a:rPr>
              <a:t>To </a:t>
            </a:r>
            <a:r>
              <a:rPr sz="2800" spc="-35" dirty="0">
                <a:latin typeface="Georgia"/>
                <a:cs typeface="Georgia"/>
              </a:rPr>
              <a:t>motivate</a:t>
            </a:r>
            <a:r>
              <a:rPr sz="2800" spc="-40" dirty="0">
                <a:latin typeface="Georgia"/>
                <a:cs typeface="Georgia"/>
              </a:rPr>
              <a:t> </a:t>
            </a:r>
            <a:r>
              <a:rPr sz="2800" spc="-45" dirty="0">
                <a:latin typeface="Georgia"/>
                <a:cs typeface="Georgia"/>
              </a:rPr>
              <a:t>employees</a:t>
            </a:r>
            <a:endParaRPr sz="2800">
              <a:latin typeface="Georgia"/>
              <a:cs typeface="Georgia"/>
            </a:endParaRPr>
          </a:p>
        </p:txBody>
      </p:sp>
      <p:sp>
        <p:nvSpPr>
          <p:cNvPr id="4" name="object 4"/>
          <p:cNvSpPr/>
          <p:nvPr/>
        </p:nvSpPr>
        <p:spPr>
          <a:xfrm>
            <a:off x="7895843" y="4192522"/>
            <a:ext cx="4296155" cy="26654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270" y="645667"/>
            <a:ext cx="6854190" cy="635000"/>
          </a:xfrm>
          <a:prstGeom prst="rect">
            <a:avLst/>
          </a:prstGeom>
        </p:spPr>
        <p:txBody>
          <a:bodyPr vert="horz" wrap="square" lIns="0" tIns="12065" rIns="0" bIns="0" rtlCol="0">
            <a:spAutoFit/>
          </a:bodyPr>
          <a:lstStyle/>
          <a:p>
            <a:pPr marL="12700">
              <a:lnSpc>
                <a:spcPct val="100000"/>
              </a:lnSpc>
              <a:spcBef>
                <a:spcPts val="95"/>
              </a:spcBef>
            </a:pPr>
            <a:r>
              <a:rPr sz="4000" spc="-120" dirty="0"/>
              <a:t>WHAT </a:t>
            </a:r>
            <a:r>
              <a:rPr sz="4000" spc="-114" dirty="0"/>
              <a:t>CAN </a:t>
            </a:r>
            <a:r>
              <a:rPr sz="4000" spc="-175" dirty="0"/>
              <a:t>WE</a:t>
            </a:r>
            <a:r>
              <a:rPr sz="4000" spc="-40" dirty="0"/>
              <a:t> </a:t>
            </a:r>
            <a:r>
              <a:rPr sz="4000" spc="-90" dirty="0"/>
              <a:t>CONCLUDE?</a:t>
            </a:r>
            <a:endParaRPr sz="4000"/>
          </a:p>
        </p:txBody>
      </p:sp>
      <p:sp>
        <p:nvSpPr>
          <p:cNvPr id="3" name="object 3"/>
          <p:cNvSpPr txBox="1">
            <a:spLocks noGrp="1"/>
          </p:cNvSpPr>
          <p:nvPr>
            <p:ph type="body" idx="1"/>
          </p:nvPr>
        </p:nvSpPr>
        <p:spPr>
          <a:prstGeom prst="rect">
            <a:avLst/>
          </a:prstGeom>
        </p:spPr>
        <p:txBody>
          <a:bodyPr vert="horz" wrap="square" lIns="0" tIns="139065" rIns="0" bIns="0" rtlCol="0">
            <a:spAutoFit/>
          </a:bodyPr>
          <a:lstStyle/>
          <a:p>
            <a:pPr marL="2008505" indent="-243204">
              <a:lnSpc>
                <a:spcPct val="100000"/>
              </a:lnSpc>
              <a:spcBef>
                <a:spcPts val="1095"/>
              </a:spcBef>
              <a:buSzPct val="95833"/>
              <a:buFont typeface="Wingdings"/>
              <a:buChar char=""/>
              <a:tabLst>
                <a:tab pos="2009139" algn="l"/>
              </a:tabLst>
            </a:pPr>
            <a:r>
              <a:rPr dirty="0"/>
              <a:t>Favored the leaders who </a:t>
            </a:r>
            <a:r>
              <a:rPr spc="-5" dirty="0"/>
              <a:t>were employee </a:t>
            </a:r>
            <a:r>
              <a:rPr dirty="0"/>
              <a:t>oriented in</a:t>
            </a:r>
            <a:r>
              <a:rPr spc="-105" dirty="0"/>
              <a:t> </a:t>
            </a:r>
            <a:r>
              <a:rPr dirty="0"/>
              <a:t>behavior</a:t>
            </a:r>
          </a:p>
          <a:p>
            <a:pPr marL="1765935" marR="553085">
              <a:lnSpc>
                <a:spcPct val="100000"/>
              </a:lnSpc>
              <a:spcBef>
                <a:spcPts val="994"/>
              </a:spcBef>
              <a:buSzPct val="95833"/>
              <a:buFont typeface="Wingdings"/>
              <a:buChar char=""/>
              <a:tabLst>
                <a:tab pos="2084705" algn="l"/>
              </a:tabLst>
            </a:pPr>
            <a:r>
              <a:rPr spc="-5" dirty="0"/>
              <a:t>Recommend </a:t>
            </a:r>
            <a:r>
              <a:rPr dirty="0"/>
              <a:t>only one </a:t>
            </a:r>
            <a:r>
              <a:rPr spc="-5" dirty="0"/>
              <a:t>dimension important </a:t>
            </a:r>
            <a:r>
              <a:rPr dirty="0"/>
              <a:t>for a </a:t>
            </a:r>
            <a:r>
              <a:rPr spc="-5" dirty="0"/>
              <a:t>manager </a:t>
            </a:r>
            <a:r>
              <a:rPr dirty="0"/>
              <a:t>to be  successful i.e. </a:t>
            </a:r>
            <a:r>
              <a:rPr spc="-5" dirty="0"/>
              <a:t>employee </a:t>
            </a:r>
            <a:r>
              <a:rPr dirty="0"/>
              <a:t>–oriented</a:t>
            </a:r>
            <a:r>
              <a:rPr spc="-50" dirty="0"/>
              <a:t> </a:t>
            </a:r>
            <a:r>
              <a:rPr dirty="0"/>
              <a:t>leadership</a:t>
            </a:r>
          </a:p>
          <a:p>
            <a:pPr marL="2108835" marR="5080" indent="-342900">
              <a:lnSpc>
                <a:spcPct val="100000"/>
              </a:lnSpc>
              <a:spcBef>
                <a:spcPts val="1010"/>
              </a:spcBef>
              <a:buSzPct val="95833"/>
              <a:buFont typeface="Wingdings"/>
              <a:buChar char=""/>
              <a:tabLst>
                <a:tab pos="2108835" algn="l"/>
              </a:tabLst>
            </a:pPr>
            <a:r>
              <a:rPr dirty="0"/>
              <a:t>Both </a:t>
            </a:r>
            <a:r>
              <a:rPr spc="-5" dirty="0"/>
              <a:t>styles </a:t>
            </a:r>
            <a:r>
              <a:rPr dirty="0"/>
              <a:t>led to increase in production, but it </a:t>
            </a:r>
            <a:r>
              <a:rPr spc="-5" dirty="0"/>
              <a:t>was </a:t>
            </a:r>
            <a:r>
              <a:rPr dirty="0"/>
              <a:t>slightly </a:t>
            </a:r>
            <a:r>
              <a:rPr spc="-5" dirty="0"/>
              <a:t>more</a:t>
            </a:r>
            <a:r>
              <a:rPr spc="-195" dirty="0"/>
              <a:t> </a:t>
            </a:r>
            <a:r>
              <a:rPr dirty="0"/>
              <a:t>in  production oriented</a:t>
            </a:r>
            <a:r>
              <a:rPr spc="-70" dirty="0"/>
              <a:t> </a:t>
            </a:r>
            <a:r>
              <a:rPr dirty="0"/>
              <a:t>style.</a:t>
            </a:r>
          </a:p>
          <a:p>
            <a:pPr marL="2108835" indent="-342900">
              <a:lnSpc>
                <a:spcPct val="100000"/>
              </a:lnSpc>
              <a:spcBef>
                <a:spcPts val="994"/>
              </a:spcBef>
              <a:buSzPct val="95833"/>
              <a:buFont typeface="Wingdings"/>
              <a:buChar char=""/>
              <a:tabLst>
                <a:tab pos="2108835" algn="l"/>
              </a:tabLst>
            </a:pPr>
            <a:r>
              <a:rPr spc="-5" dirty="0"/>
              <a:t>But </a:t>
            </a:r>
            <a:r>
              <a:rPr dirty="0"/>
              <a:t>production oriented style led to decrease satisfaction</a:t>
            </a:r>
            <a:r>
              <a:rPr spc="-195" dirty="0"/>
              <a:t> </a:t>
            </a:r>
            <a:r>
              <a:rPr dirty="0"/>
              <a:t>and</a:t>
            </a:r>
          </a:p>
          <a:p>
            <a:pPr marL="2108835">
              <a:lnSpc>
                <a:spcPct val="100000"/>
              </a:lnSpc>
              <a:spcBef>
                <a:spcPts val="5"/>
              </a:spcBef>
            </a:pPr>
            <a:r>
              <a:rPr dirty="0"/>
              <a:t>increase turnover and</a:t>
            </a:r>
            <a:r>
              <a:rPr spc="-60" dirty="0"/>
              <a:t> </a:t>
            </a:r>
            <a:r>
              <a:rPr dirty="0"/>
              <a:t>absenteeism</a:t>
            </a:r>
          </a:p>
          <a:p>
            <a:pPr marL="2108835" marR="962660" indent="-342900">
              <a:lnSpc>
                <a:spcPct val="100000"/>
              </a:lnSpc>
              <a:spcBef>
                <a:spcPts val="994"/>
              </a:spcBef>
              <a:buSzPct val="95833"/>
              <a:buFont typeface="Wingdings"/>
              <a:buChar char=""/>
              <a:tabLst>
                <a:tab pos="2108835" algn="l"/>
              </a:tabLst>
            </a:pPr>
            <a:r>
              <a:rPr spc="-5" dirty="0"/>
              <a:t>Whereas employee </a:t>
            </a:r>
            <a:r>
              <a:rPr dirty="0"/>
              <a:t>centered style increased satisfaction</a:t>
            </a:r>
            <a:r>
              <a:rPr spc="-165" dirty="0"/>
              <a:t> </a:t>
            </a:r>
            <a:r>
              <a:rPr dirty="0"/>
              <a:t>and  decreased</a:t>
            </a:r>
            <a:r>
              <a:rPr spc="-40" dirty="0"/>
              <a:t> </a:t>
            </a:r>
            <a:r>
              <a:rPr dirty="0"/>
              <a:t>absenteeism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pc="-95" dirty="0" smtClean="0">
                <a:latin typeface="Times New Roman"/>
                <a:cs typeface="Times New Roman"/>
              </a:rPr>
              <a:t>MANAGERIAL </a:t>
            </a:r>
            <a:r>
              <a:rPr lang="en-US" spc="-80" dirty="0" smtClean="0">
                <a:latin typeface="Times New Roman"/>
                <a:cs typeface="Times New Roman"/>
              </a:rPr>
              <a:t>GRID</a:t>
            </a:r>
            <a:r>
              <a:rPr lang="en-US" spc="-700" dirty="0" smtClean="0">
                <a:latin typeface="Times New Roman"/>
                <a:cs typeface="Times New Roman"/>
              </a:rPr>
              <a:t> </a:t>
            </a:r>
            <a:r>
              <a:rPr lang="en-US" spc="-114" dirty="0" smtClean="0">
                <a:latin typeface="Times New Roman"/>
                <a:cs typeface="Times New Roman"/>
              </a:rPr>
              <a:t>THEORY</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467994"/>
            <a:ext cx="9077960" cy="726440"/>
          </a:xfrm>
          <a:prstGeom prst="rect">
            <a:avLst/>
          </a:prstGeom>
        </p:spPr>
        <p:txBody>
          <a:bodyPr vert="horz" wrap="square" lIns="0" tIns="12065" rIns="0" bIns="0" rtlCol="0">
            <a:spAutoFit/>
          </a:bodyPr>
          <a:lstStyle/>
          <a:p>
            <a:pPr marL="12700">
              <a:lnSpc>
                <a:spcPct val="100000"/>
              </a:lnSpc>
              <a:spcBef>
                <a:spcPts val="95"/>
              </a:spcBef>
            </a:pPr>
            <a:r>
              <a:rPr spc="-110" dirty="0">
                <a:latin typeface="Caladea"/>
                <a:cs typeface="Caladea"/>
              </a:rPr>
              <a:t>MANAGERIAL </a:t>
            </a:r>
            <a:r>
              <a:rPr spc="-85" dirty="0">
                <a:latin typeface="Caladea"/>
                <a:cs typeface="Caladea"/>
              </a:rPr>
              <a:t>GRID;A BRIEF</a:t>
            </a:r>
            <a:r>
              <a:rPr spc="-470" dirty="0">
                <a:latin typeface="Caladea"/>
                <a:cs typeface="Caladea"/>
              </a:rPr>
              <a:t> </a:t>
            </a:r>
            <a:r>
              <a:rPr spc="-90" dirty="0">
                <a:latin typeface="Caladea"/>
                <a:cs typeface="Caladea"/>
              </a:rPr>
              <a:t>INSIGHT</a:t>
            </a:r>
          </a:p>
        </p:txBody>
      </p:sp>
      <p:sp>
        <p:nvSpPr>
          <p:cNvPr id="3" name="object 3"/>
          <p:cNvSpPr txBox="1"/>
          <p:nvPr/>
        </p:nvSpPr>
        <p:spPr>
          <a:xfrm>
            <a:off x="802640" y="1617929"/>
            <a:ext cx="9881235" cy="4525645"/>
          </a:xfrm>
          <a:prstGeom prst="rect">
            <a:avLst/>
          </a:prstGeom>
        </p:spPr>
        <p:txBody>
          <a:bodyPr vert="horz" wrap="square" lIns="0" tIns="12700" rIns="0" bIns="0" rtlCol="0">
            <a:spAutoFit/>
          </a:bodyPr>
          <a:lstStyle/>
          <a:p>
            <a:pPr marL="241300" marR="314325" indent="-228600" algn="just">
              <a:lnSpc>
                <a:spcPct val="100000"/>
              </a:lnSpc>
              <a:spcBef>
                <a:spcPts val="100"/>
              </a:spcBef>
              <a:buFont typeface="Arial"/>
              <a:buChar char="•"/>
              <a:tabLst>
                <a:tab pos="241300" algn="l"/>
              </a:tabLst>
            </a:pPr>
            <a:r>
              <a:rPr sz="3600" dirty="0">
                <a:solidFill>
                  <a:srgbClr val="2E2B1F"/>
                </a:solidFill>
                <a:latin typeface="Times New Roman" pitchFamily="18" charset="0"/>
                <a:cs typeface="Times New Roman" pitchFamily="18" charset="0"/>
              </a:rPr>
              <a:t>Robert Blake and Jane Mouton [1960s] proposed</a:t>
            </a:r>
            <a:r>
              <a:rPr sz="3600" spc="-35" dirty="0">
                <a:solidFill>
                  <a:srgbClr val="2E2B1F"/>
                </a:solidFill>
                <a:latin typeface="Times New Roman" pitchFamily="18" charset="0"/>
                <a:cs typeface="Times New Roman" pitchFamily="18" charset="0"/>
              </a:rPr>
              <a:t> </a:t>
            </a:r>
            <a:r>
              <a:rPr sz="3600" dirty="0">
                <a:solidFill>
                  <a:srgbClr val="2E2B1F"/>
                </a:solidFill>
                <a:latin typeface="Times New Roman" pitchFamily="18" charset="0"/>
                <a:cs typeface="Times New Roman" pitchFamily="18" charset="0"/>
              </a:rPr>
              <a:t>a  graphic portrayal of leadership </a:t>
            </a:r>
            <a:r>
              <a:rPr sz="3600" spc="-5" dirty="0">
                <a:solidFill>
                  <a:srgbClr val="2E2B1F"/>
                </a:solidFill>
                <a:latin typeface="Times New Roman" pitchFamily="18" charset="0"/>
                <a:cs typeface="Times New Roman" pitchFamily="18" charset="0"/>
              </a:rPr>
              <a:t>styles </a:t>
            </a:r>
            <a:r>
              <a:rPr sz="3600" dirty="0">
                <a:solidFill>
                  <a:srgbClr val="2E2B1F"/>
                </a:solidFill>
                <a:latin typeface="Times New Roman" pitchFamily="18" charset="0"/>
                <a:cs typeface="Times New Roman" pitchFamily="18" charset="0"/>
              </a:rPr>
              <a:t>through a  managerial </a:t>
            </a:r>
            <a:r>
              <a:rPr sz="3600" spc="-5" dirty="0">
                <a:solidFill>
                  <a:srgbClr val="2E2B1F"/>
                </a:solidFill>
                <a:latin typeface="Times New Roman" pitchFamily="18" charset="0"/>
                <a:cs typeface="Times New Roman" pitchFamily="18" charset="0"/>
              </a:rPr>
              <a:t>grid[sometimes </a:t>
            </a:r>
            <a:r>
              <a:rPr sz="3600" dirty="0">
                <a:solidFill>
                  <a:srgbClr val="2E2B1F"/>
                </a:solidFill>
                <a:latin typeface="Times New Roman" pitchFamily="18" charset="0"/>
                <a:cs typeface="Times New Roman" pitchFamily="18" charset="0"/>
              </a:rPr>
              <a:t>called leadership</a:t>
            </a:r>
            <a:r>
              <a:rPr sz="3600" spc="40" dirty="0">
                <a:solidFill>
                  <a:srgbClr val="2E2B1F"/>
                </a:solidFill>
                <a:latin typeface="Times New Roman" pitchFamily="18" charset="0"/>
                <a:cs typeface="Times New Roman" pitchFamily="18" charset="0"/>
              </a:rPr>
              <a:t> </a:t>
            </a:r>
            <a:r>
              <a:rPr sz="3600" dirty="0">
                <a:solidFill>
                  <a:srgbClr val="2E2B1F"/>
                </a:solidFill>
                <a:latin typeface="Times New Roman" pitchFamily="18" charset="0"/>
                <a:cs typeface="Times New Roman" pitchFamily="18" charset="0"/>
              </a:rPr>
              <a:t>grid]</a:t>
            </a:r>
            <a:endParaRPr sz="3600">
              <a:latin typeface="Times New Roman" pitchFamily="18" charset="0"/>
              <a:cs typeface="Times New Roman" pitchFamily="18" charset="0"/>
            </a:endParaRPr>
          </a:p>
          <a:p>
            <a:pPr marL="241300" marR="5080" indent="-228600" algn="just">
              <a:lnSpc>
                <a:spcPct val="100000"/>
              </a:lnSpc>
              <a:spcBef>
                <a:spcPts val="869"/>
              </a:spcBef>
              <a:buFont typeface="Arial"/>
              <a:buChar char="•"/>
              <a:tabLst>
                <a:tab pos="241300" algn="l"/>
                <a:tab pos="3098800" algn="l"/>
              </a:tabLst>
            </a:pPr>
            <a:r>
              <a:rPr sz="3600" dirty="0">
                <a:solidFill>
                  <a:srgbClr val="2E2B1F"/>
                </a:solidFill>
                <a:latin typeface="Times New Roman" pitchFamily="18" charset="0"/>
                <a:cs typeface="Times New Roman" pitchFamily="18" charset="0"/>
              </a:rPr>
              <a:t>The grid depicted </a:t>
            </a:r>
            <a:r>
              <a:rPr sz="3600" spc="-5" dirty="0">
                <a:solidFill>
                  <a:srgbClr val="2E2B1F"/>
                </a:solidFill>
                <a:latin typeface="Times New Roman" pitchFamily="18" charset="0"/>
                <a:cs typeface="Times New Roman" pitchFamily="18" charset="0"/>
              </a:rPr>
              <a:t>two </a:t>
            </a:r>
            <a:r>
              <a:rPr sz="3600" dirty="0">
                <a:solidFill>
                  <a:srgbClr val="2E2B1F"/>
                </a:solidFill>
                <a:latin typeface="Times New Roman" pitchFamily="18" charset="0"/>
                <a:cs typeface="Times New Roman" pitchFamily="18" charset="0"/>
              </a:rPr>
              <a:t>dimensions of leader  behaviour ,concern for people on </a:t>
            </a:r>
            <a:r>
              <a:rPr sz="3600" spc="-5" dirty="0">
                <a:solidFill>
                  <a:srgbClr val="2E2B1F"/>
                </a:solidFill>
                <a:latin typeface="Times New Roman" pitchFamily="18" charset="0"/>
                <a:cs typeface="Times New Roman" pitchFamily="18" charset="0"/>
              </a:rPr>
              <a:t>y-axis </a:t>
            </a:r>
            <a:r>
              <a:rPr sz="3600" dirty="0">
                <a:solidFill>
                  <a:srgbClr val="2E2B1F"/>
                </a:solidFill>
                <a:latin typeface="Times New Roman" pitchFamily="18" charset="0"/>
                <a:cs typeface="Times New Roman" pitchFamily="18" charset="0"/>
              </a:rPr>
              <a:t>and</a:t>
            </a:r>
            <a:r>
              <a:rPr sz="3600" spc="-55" dirty="0">
                <a:solidFill>
                  <a:srgbClr val="2E2B1F"/>
                </a:solidFill>
                <a:latin typeface="Times New Roman" pitchFamily="18" charset="0"/>
                <a:cs typeface="Times New Roman" pitchFamily="18" charset="0"/>
              </a:rPr>
              <a:t> </a:t>
            </a:r>
            <a:r>
              <a:rPr sz="3600" dirty="0">
                <a:solidFill>
                  <a:srgbClr val="2E2B1F"/>
                </a:solidFill>
                <a:latin typeface="Times New Roman" pitchFamily="18" charset="0"/>
                <a:cs typeface="Times New Roman" pitchFamily="18" charset="0"/>
              </a:rPr>
              <a:t>concern  for production	on x-axis both ranging from [1] to  high [9] thus creating 81 </a:t>
            </a:r>
            <a:r>
              <a:rPr sz="3600" spc="-10" dirty="0">
                <a:solidFill>
                  <a:srgbClr val="2E2B1F"/>
                </a:solidFill>
                <a:latin typeface="Times New Roman" pitchFamily="18" charset="0"/>
                <a:cs typeface="Times New Roman" pitchFamily="18" charset="0"/>
              </a:rPr>
              <a:t>different </a:t>
            </a:r>
            <a:r>
              <a:rPr sz="3600" spc="-5" dirty="0">
                <a:solidFill>
                  <a:srgbClr val="2E2B1F"/>
                </a:solidFill>
                <a:latin typeface="Times New Roman" pitchFamily="18" charset="0"/>
                <a:cs typeface="Times New Roman" pitchFamily="18" charset="0"/>
              </a:rPr>
              <a:t>positions </a:t>
            </a:r>
            <a:r>
              <a:rPr sz="3600" dirty="0">
                <a:solidFill>
                  <a:srgbClr val="2E2B1F"/>
                </a:solidFill>
                <a:latin typeface="Times New Roman" pitchFamily="18" charset="0"/>
                <a:cs typeface="Times New Roman" pitchFamily="18" charset="0"/>
              </a:rPr>
              <a:t>in  which the leaders style may</a:t>
            </a:r>
            <a:r>
              <a:rPr sz="3600" spc="-10" dirty="0">
                <a:solidFill>
                  <a:srgbClr val="2E2B1F"/>
                </a:solidFill>
                <a:latin typeface="Times New Roman" pitchFamily="18" charset="0"/>
                <a:cs typeface="Times New Roman" pitchFamily="18" charset="0"/>
              </a:rPr>
              <a:t> </a:t>
            </a:r>
            <a:r>
              <a:rPr sz="3600" spc="-5" dirty="0">
                <a:solidFill>
                  <a:srgbClr val="2E2B1F"/>
                </a:solidFill>
                <a:latin typeface="Times New Roman" pitchFamily="18" charset="0"/>
                <a:cs typeface="Times New Roman" pitchFamily="18" charset="0"/>
              </a:rPr>
              <a:t>fall.</a:t>
            </a:r>
            <a:endParaRPr sz="36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322" y="-152400"/>
            <a:ext cx="9563354" cy="19812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Characteristics of Leadership</a:t>
            </a:r>
            <a:br>
              <a:rPr lang="en-US" b="1" dirty="0" smtClean="0"/>
            </a:br>
            <a:r>
              <a:rPr lang="en-US" dirty="0" smtClean="0"/>
              <a:t/>
            </a:r>
            <a:br>
              <a:rPr lang="en-US" dirty="0" smtClean="0"/>
            </a:br>
            <a:endParaRPr lang="en-US" dirty="0"/>
          </a:p>
        </p:txBody>
      </p:sp>
      <p:sp>
        <p:nvSpPr>
          <p:cNvPr id="3" name="Text Placeholder 2"/>
          <p:cNvSpPr>
            <a:spLocks noGrp="1"/>
          </p:cNvSpPr>
          <p:nvPr>
            <p:ph sz="quarter" idx="1"/>
          </p:nvPr>
        </p:nvSpPr>
        <p:spPr>
          <a:xfrm>
            <a:off x="427126" y="1523999"/>
            <a:ext cx="11383874" cy="4724401"/>
          </a:xfrm>
        </p:spPr>
        <p:txBody>
          <a:bodyPr>
            <a:normAutofit/>
          </a:bodyPr>
          <a:lstStyle/>
          <a:p>
            <a:r>
              <a:rPr lang="en-US" dirty="0" smtClean="0"/>
              <a:t>It is a inter-personal process in which a manager is into influencing and guiding workers towards attainment of goals.</a:t>
            </a:r>
          </a:p>
          <a:p>
            <a:r>
              <a:rPr lang="en-US" dirty="0" smtClean="0"/>
              <a:t>It denotes a few qualities to be present in a person which includes intelligence, maturity and personality.</a:t>
            </a:r>
          </a:p>
          <a:p>
            <a:r>
              <a:rPr lang="en-US" dirty="0" smtClean="0"/>
              <a:t>It is a group process. It involves two or more people interacting with each other.</a:t>
            </a:r>
          </a:p>
          <a:p>
            <a:r>
              <a:rPr lang="en-US" dirty="0" smtClean="0"/>
              <a:t>A leader is involved in shaping and </a:t>
            </a:r>
            <a:r>
              <a:rPr lang="en-US" dirty="0" err="1" smtClean="0"/>
              <a:t>moulding</a:t>
            </a:r>
            <a:r>
              <a:rPr lang="en-US" dirty="0" smtClean="0"/>
              <a:t> the </a:t>
            </a:r>
            <a:r>
              <a:rPr lang="en-US" dirty="0" err="1" smtClean="0"/>
              <a:t>behaviour</a:t>
            </a:r>
            <a:r>
              <a:rPr lang="en-US" dirty="0" smtClean="0"/>
              <a:t> of the group towards accomplishment of organizational goals.</a:t>
            </a:r>
          </a:p>
          <a:p>
            <a:r>
              <a:rPr lang="en-US" dirty="0" smtClean="0"/>
              <a:t>Leadership is situation bound. There is no best style of leadership. It all depends upon tackling with the situations</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478663"/>
            <a:ext cx="9737090" cy="505908"/>
          </a:xfrm>
          <a:prstGeom prst="rect">
            <a:avLst/>
          </a:prstGeom>
        </p:spPr>
        <p:txBody>
          <a:bodyPr vert="horz" wrap="square" lIns="0" tIns="13335" rIns="0" bIns="0" rtlCol="0">
            <a:spAutoFit/>
          </a:bodyPr>
          <a:lstStyle/>
          <a:p>
            <a:pPr marL="12700">
              <a:lnSpc>
                <a:spcPct val="100000"/>
              </a:lnSpc>
              <a:spcBef>
                <a:spcPts val="105"/>
              </a:spcBef>
            </a:pPr>
            <a:r>
              <a:rPr sz="3200" spc="-90" dirty="0"/>
              <a:t>MANAGERIAL</a:t>
            </a:r>
            <a:r>
              <a:rPr sz="3200" spc="-420" dirty="0"/>
              <a:t> </a:t>
            </a:r>
            <a:r>
              <a:rPr sz="3200" spc="-75" dirty="0"/>
              <a:t>GRID</a:t>
            </a:r>
            <a:r>
              <a:rPr sz="3200" spc="-240" dirty="0"/>
              <a:t> </a:t>
            </a:r>
            <a:r>
              <a:rPr sz="3200" dirty="0"/>
              <a:t>;</a:t>
            </a:r>
            <a:r>
              <a:rPr sz="3200" spc="-445" dirty="0"/>
              <a:t> </a:t>
            </a:r>
            <a:r>
              <a:rPr sz="3200" dirty="0"/>
              <a:t>A</a:t>
            </a:r>
            <a:r>
              <a:rPr sz="3200" spc="-465" dirty="0"/>
              <a:t> </a:t>
            </a:r>
            <a:r>
              <a:rPr sz="3200" spc="-80" dirty="0"/>
              <a:t>BRIEF</a:t>
            </a:r>
            <a:r>
              <a:rPr sz="3200" spc="-235" dirty="0"/>
              <a:t> </a:t>
            </a:r>
            <a:r>
              <a:rPr sz="3200" spc="-85" dirty="0"/>
              <a:t>INSIGHT</a:t>
            </a:r>
            <a:endParaRPr sz="3200"/>
          </a:p>
        </p:txBody>
      </p:sp>
      <p:sp>
        <p:nvSpPr>
          <p:cNvPr id="3" name="object 3"/>
          <p:cNvSpPr txBox="1"/>
          <p:nvPr/>
        </p:nvSpPr>
        <p:spPr>
          <a:xfrm>
            <a:off x="802640" y="1608582"/>
            <a:ext cx="9876155" cy="4445961"/>
          </a:xfrm>
          <a:prstGeom prst="rect">
            <a:avLst/>
          </a:prstGeom>
        </p:spPr>
        <p:txBody>
          <a:bodyPr vert="horz" wrap="square" lIns="0" tIns="92075" rIns="0" bIns="0" rtlCol="0">
            <a:spAutoFit/>
          </a:bodyPr>
          <a:lstStyle/>
          <a:p>
            <a:pPr marL="241300" marR="265430" indent="-228600">
              <a:lnSpc>
                <a:spcPct val="80000"/>
              </a:lnSpc>
              <a:spcBef>
                <a:spcPts val="725"/>
              </a:spcBef>
              <a:buFont typeface="Arial"/>
              <a:buChar char="•"/>
              <a:tabLst>
                <a:tab pos="241300" algn="l"/>
              </a:tabLst>
            </a:pPr>
            <a:r>
              <a:rPr sz="2600" dirty="0">
                <a:solidFill>
                  <a:srgbClr val="2E2B1F"/>
                </a:solidFill>
                <a:latin typeface="Times New Roman"/>
                <a:cs typeface="Times New Roman"/>
              </a:rPr>
              <a:t>Managerial Grid </a:t>
            </a:r>
            <a:r>
              <a:rPr sz="2600" spc="-10" dirty="0">
                <a:solidFill>
                  <a:srgbClr val="2E2B1F"/>
                </a:solidFill>
                <a:latin typeface="Times New Roman"/>
                <a:cs typeface="Times New Roman"/>
              </a:rPr>
              <a:t>is </a:t>
            </a:r>
            <a:r>
              <a:rPr sz="2600" dirty="0">
                <a:solidFill>
                  <a:srgbClr val="2E2B1F"/>
                </a:solidFill>
                <a:latin typeface="Times New Roman"/>
                <a:cs typeface="Times New Roman"/>
              </a:rPr>
              <a:t>model originally </a:t>
            </a:r>
            <a:r>
              <a:rPr sz="2600">
                <a:solidFill>
                  <a:srgbClr val="2E2B1F"/>
                </a:solidFill>
                <a:latin typeface="Times New Roman"/>
                <a:cs typeface="Times New Roman"/>
              </a:rPr>
              <a:t>identified </a:t>
            </a:r>
            <a:r>
              <a:rPr sz="2600" spc="-10" smtClean="0">
                <a:solidFill>
                  <a:srgbClr val="2E2B1F"/>
                </a:solidFill>
                <a:latin typeface="Times New Roman"/>
                <a:cs typeface="Times New Roman"/>
              </a:rPr>
              <a:t>different </a:t>
            </a:r>
            <a:r>
              <a:rPr sz="2600" spc="-5" dirty="0">
                <a:solidFill>
                  <a:srgbClr val="2E2B1F"/>
                </a:solidFill>
                <a:latin typeface="Times New Roman"/>
                <a:cs typeface="Times New Roman"/>
              </a:rPr>
              <a:t>leadership  styles </a:t>
            </a:r>
            <a:r>
              <a:rPr sz="2600" dirty="0">
                <a:solidFill>
                  <a:srgbClr val="2E2B1F"/>
                </a:solidFill>
                <a:latin typeface="Times New Roman"/>
                <a:cs typeface="Times New Roman"/>
              </a:rPr>
              <a:t>based on the concern for people and the concern for</a:t>
            </a:r>
            <a:r>
              <a:rPr sz="2600" spc="-135" dirty="0">
                <a:solidFill>
                  <a:srgbClr val="2E2B1F"/>
                </a:solidFill>
                <a:latin typeface="Times New Roman"/>
                <a:cs typeface="Times New Roman"/>
              </a:rPr>
              <a:t> </a:t>
            </a:r>
            <a:r>
              <a:rPr sz="2600" dirty="0">
                <a:solidFill>
                  <a:srgbClr val="2E2B1F"/>
                </a:solidFill>
                <a:latin typeface="Times New Roman"/>
                <a:cs typeface="Times New Roman"/>
              </a:rPr>
              <a:t>production.</a:t>
            </a:r>
            <a:endParaRPr sz="2600">
              <a:latin typeface="Times New Roman"/>
              <a:cs typeface="Times New Roman"/>
            </a:endParaRPr>
          </a:p>
          <a:p>
            <a:pPr>
              <a:lnSpc>
                <a:spcPct val="100000"/>
              </a:lnSpc>
              <a:spcBef>
                <a:spcPts val="40"/>
              </a:spcBef>
              <a:buClr>
                <a:srgbClr val="2E2B1F"/>
              </a:buClr>
              <a:buFont typeface="Arial"/>
              <a:buChar char="•"/>
            </a:pPr>
            <a:endParaRPr sz="3200">
              <a:latin typeface="Times New Roman"/>
              <a:cs typeface="Times New Roman"/>
            </a:endParaRPr>
          </a:p>
          <a:p>
            <a:pPr marL="241300" marR="111125" indent="-228600">
              <a:lnSpc>
                <a:spcPts val="2500"/>
              </a:lnSpc>
              <a:buFont typeface="Arial"/>
              <a:buChar char="•"/>
              <a:tabLst>
                <a:tab pos="241300" algn="l"/>
                <a:tab pos="919480" algn="l"/>
                <a:tab pos="3072765" algn="l"/>
              </a:tabLst>
            </a:pPr>
            <a:r>
              <a:rPr sz="2600" spc="5" dirty="0">
                <a:solidFill>
                  <a:srgbClr val="2E2B1F"/>
                </a:solidFill>
                <a:latin typeface="Times New Roman"/>
                <a:cs typeface="Times New Roman"/>
              </a:rPr>
              <a:t>The	</a:t>
            </a:r>
            <a:r>
              <a:rPr sz="2600" dirty="0">
                <a:solidFill>
                  <a:srgbClr val="2E2B1F"/>
                </a:solidFill>
                <a:latin typeface="Times New Roman"/>
                <a:cs typeface="Times New Roman"/>
              </a:rPr>
              <a:t>grid </a:t>
            </a:r>
            <a:r>
              <a:rPr sz="2600" spc="-5" dirty="0">
                <a:solidFill>
                  <a:srgbClr val="2E2B1F"/>
                </a:solidFill>
                <a:latin typeface="Times New Roman"/>
                <a:cs typeface="Times New Roman"/>
              </a:rPr>
              <a:t>‘is </a:t>
            </a:r>
            <a:r>
              <a:rPr sz="2600" spc="-10" dirty="0">
                <a:solidFill>
                  <a:srgbClr val="2E2B1F"/>
                </a:solidFill>
                <a:latin typeface="Times New Roman"/>
                <a:cs typeface="Times New Roman"/>
              </a:rPr>
              <a:t>offered </a:t>
            </a:r>
            <a:r>
              <a:rPr sz="2600" dirty="0">
                <a:solidFill>
                  <a:srgbClr val="2E2B1F"/>
                </a:solidFill>
                <a:latin typeface="Times New Roman"/>
                <a:cs typeface="Times New Roman"/>
              </a:rPr>
              <a:t>as a model of </a:t>
            </a:r>
            <a:r>
              <a:rPr sz="2600" spc="-5" dirty="0">
                <a:solidFill>
                  <a:srgbClr val="2E2B1F"/>
                </a:solidFill>
                <a:latin typeface="Times New Roman"/>
                <a:cs typeface="Times New Roman"/>
              </a:rPr>
              <a:t>scientifically verified </a:t>
            </a:r>
            <a:r>
              <a:rPr sz="2600" dirty="0">
                <a:solidFill>
                  <a:srgbClr val="2E2B1F"/>
                </a:solidFill>
                <a:latin typeface="Times New Roman"/>
                <a:cs typeface="Times New Roman"/>
              </a:rPr>
              <a:t>principles to be  learned</a:t>
            </a:r>
            <a:r>
              <a:rPr sz="2600" spc="-5" dirty="0">
                <a:solidFill>
                  <a:srgbClr val="2E2B1F"/>
                </a:solidFill>
                <a:latin typeface="Times New Roman"/>
                <a:cs typeface="Times New Roman"/>
              </a:rPr>
              <a:t> </a:t>
            </a:r>
            <a:r>
              <a:rPr sz="2600" dirty="0">
                <a:solidFill>
                  <a:srgbClr val="2E2B1F"/>
                </a:solidFill>
                <a:latin typeface="Times New Roman"/>
                <a:cs typeface="Times New Roman"/>
              </a:rPr>
              <a:t>for</a:t>
            </a:r>
            <a:r>
              <a:rPr sz="2600" spc="-5" dirty="0">
                <a:solidFill>
                  <a:srgbClr val="2E2B1F"/>
                </a:solidFill>
                <a:latin typeface="Times New Roman"/>
                <a:cs typeface="Times New Roman"/>
              </a:rPr>
              <a:t> </a:t>
            </a:r>
            <a:r>
              <a:rPr sz="2600" spc="-10" dirty="0">
                <a:solidFill>
                  <a:srgbClr val="2E2B1F"/>
                </a:solidFill>
                <a:latin typeface="Times New Roman"/>
                <a:cs typeface="Times New Roman"/>
              </a:rPr>
              <a:t>effective	</a:t>
            </a:r>
            <a:r>
              <a:rPr sz="2600" spc="-5" dirty="0">
                <a:solidFill>
                  <a:srgbClr val="2E2B1F"/>
                </a:solidFill>
                <a:latin typeface="Times New Roman"/>
                <a:cs typeface="Times New Roman"/>
              </a:rPr>
              <a:t>managerial</a:t>
            </a:r>
            <a:r>
              <a:rPr sz="2600" spc="-25" dirty="0">
                <a:solidFill>
                  <a:srgbClr val="2E2B1F"/>
                </a:solidFill>
                <a:latin typeface="Times New Roman"/>
                <a:cs typeface="Times New Roman"/>
              </a:rPr>
              <a:t> </a:t>
            </a:r>
            <a:r>
              <a:rPr sz="2600" spc="-15" dirty="0">
                <a:solidFill>
                  <a:srgbClr val="2E2B1F"/>
                </a:solidFill>
                <a:latin typeface="Times New Roman"/>
                <a:cs typeface="Times New Roman"/>
              </a:rPr>
              <a:t>behaviour.</a:t>
            </a:r>
            <a:endParaRPr sz="2600">
              <a:latin typeface="Times New Roman"/>
              <a:cs typeface="Times New Roman"/>
            </a:endParaRPr>
          </a:p>
          <a:p>
            <a:pPr>
              <a:lnSpc>
                <a:spcPct val="100000"/>
              </a:lnSpc>
              <a:spcBef>
                <a:spcPts val="25"/>
              </a:spcBef>
              <a:buClr>
                <a:srgbClr val="2E2B1F"/>
              </a:buClr>
              <a:buFont typeface="Arial"/>
              <a:buChar char="•"/>
            </a:pPr>
            <a:endParaRPr sz="3250">
              <a:latin typeface="Times New Roman"/>
              <a:cs typeface="Times New Roman"/>
            </a:endParaRPr>
          </a:p>
          <a:p>
            <a:pPr marL="241300" marR="940435" indent="-228600">
              <a:lnSpc>
                <a:spcPct val="80000"/>
              </a:lnSpc>
              <a:buFont typeface="Arial"/>
              <a:buChar char="•"/>
              <a:tabLst>
                <a:tab pos="241300" algn="l"/>
              </a:tabLst>
            </a:pPr>
            <a:r>
              <a:rPr sz="2600" spc="5" dirty="0">
                <a:solidFill>
                  <a:srgbClr val="2E2B1F"/>
                </a:solidFill>
                <a:latin typeface="Times New Roman"/>
                <a:cs typeface="Times New Roman"/>
              </a:rPr>
              <a:t>The </a:t>
            </a:r>
            <a:r>
              <a:rPr sz="2600" spc="-5" dirty="0">
                <a:solidFill>
                  <a:srgbClr val="2E2B1F"/>
                </a:solidFill>
                <a:latin typeface="Times New Roman"/>
                <a:cs typeface="Times New Roman"/>
              </a:rPr>
              <a:t>managerial </a:t>
            </a:r>
            <a:r>
              <a:rPr sz="2600" dirty="0">
                <a:solidFill>
                  <a:srgbClr val="2E2B1F"/>
                </a:solidFill>
                <a:latin typeface="Times New Roman"/>
                <a:cs typeface="Times New Roman"/>
              </a:rPr>
              <a:t>grid fundamentally </a:t>
            </a:r>
            <a:r>
              <a:rPr sz="2600" spc="-5" dirty="0">
                <a:solidFill>
                  <a:srgbClr val="2E2B1F"/>
                </a:solidFill>
                <a:latin typeface="Times New Roman"/>
                <a:cs typeface="Times New Roman"/>
              </a:rPr>
              <a:t>asserts </a:t>
            </a:r>
            <a:r>
              <a:rPr sz="2600" dirty="0">
                <a:solidFill>
                  <a:srgbClr val="2E2B1F"/>
                </a:solidFill>
                <a:latin typeface="Times New Roman"/>
                <a:cs typeface="Times New Roman"/>
              </a:rPr>
              <a:t>that mangers have</a:t>
            </a:r>
            <a:r>
              <a:rPr sz="2600" spc="-135" dirty="0">
                <a:solidFill>
                  <a:srgbClr val="2E2B1F"/>
                </a:solidFill>
                <a:latin typeface="Times New Roman"/>
                <a:cs typeface="Times New Roman"/>
              </a:rPr>
              <a:t> </a:t>
            </a:r>
            <a:r>
              <a:rPr sz="2600" dirty="0">
                <a:solidFill>
                  <a:srgbClr val="2E2B1F"/>
                </a:solidFill>
                <a:latin typeface="Times New Roman"/>
                <a:cs typeface="Times New Roman"/>
              </a:rPr>
              <a:t>two  </a:t>
            </a:r>
            <a:r>
              <a:rPr sz="2600" spc="-5" dirty="0">
                <a:solidFill>
                  <a:srgbClr val="2E2B1F"/>
                </a:solidFill>
                <a:latin typeface="Times New Roman"/>
                <a:cs typeface="Times New Roman"/>
              </a:rPr>
              <a:t>central</a:t>
            </a:r>
            <a:r>
              <a:rPr sz="2600" spc="-10" dirty="0">
                <a:solidFill>
                  <a:srgbClr val="2E2B1F"/>
                </a:solidFill>
                <a:latin typeface="Times New Roman"/>
                <a:cs typeface="Times New Roman"/>
              </a:rPr>
              <a:t> </a:t>
            </a:r>
            <a:r>
              <a:rPr sz="2600" dirty="0">
                <a:solidFill>
                  <a:srgbClr val="2E2B1F"/>
                </a:solidFill>
                <a:latin typeface="Times New Roman"/>
                <a:cs typeface="Times New Roman"/>
              </a:rPr>
              <a:t>motivations:</a:t>
            </a:r>
            <a:endParaRPr sz="2600">
              <a:latin typeface="Times New Roman"/>
              <a:cs typeface="Times New Roman"/>
            </a:endParaRPr>
          </a:p>
          <a:p>
            <a:pPr marL="1346200" lvl="1" indent="-534035">
              <a:lnSpc>
                <a:spcPct val="100000"/>
              </a:lnSpc>
              <a:spcBef>
                <a:spcPts val="5"/>
              </a:spcBef>
              <a:buAutoNum type="arabicPeriod"/>
              <a:tabLst>
                <a:tab pos="1346200" algn="l"/>
                <a:tab pos="1346835" algn="l"/>
              </a:tabLst>
            </a:pPr>
            <a:r>
              <a:rPr sz="2600" dirty="0">
                <a:solidFill>
                  <a:srgbClr val="2E2B1F"/>
                </a:solidFill>
                <a:latin typeface="Times New Roman"/>
                <a:cs typeface="Times New Roman"/>
              </a:rPr>
              <a:t>The </a:t>
            </a:r>
            <a:r>
              <a:rPr sz="2600" spc="-5" dirty="0">
                <a:solidFill>
                  <a:srgbClr val="2E2B1F"/>
                </a:solidFill>
                <a:latin typeface="Times New Roman"/>
                <a:cs typeface="Times New Roman"/>
              </a:rPr>
              <a:t>desire </a:t>
            </a:r>
            <a:r>
              <a:rPr sz="2600" spc="-10" dirty="0">
                <a:solidFill>
                  <a:srgbClr val="2E2B1F"/>
                </a:solidFill>
                <a:latin typeface="Times New Roman"/>
                <a:cs typeface="Times New Roman"/>
              </a:rPr>
              <a:t>to </a:t>
            </a:r>
            <a:r>
              <a:rPr sz="2600" dirty="0">
                <a:solidFill>
                  <a:srgbClr val="2E2B1F"/>
                </a:solidFill>
                <a:latin typeface="Times New Roman"/>
                <a:cs typeface="Times New Roman"/>
              </a:rPr>
              <a:t>obtain ones own</a:t>
            </a:r>
            <a:r>
              <a:rPr sz="2600" spc="-45" dirty="0">
                <a:solidFill>
                  <a:srgbClr val="2E2B1F"/>
                </a:solidFill>
                <a:latin typeface="Times New Roman"/>
                <a:cs typeface="Times New Roman"/>
              </a:rPr>
              <a:t> </a:t>
            </a:r>
            <a:r>
              <a:rPr sz="2600" dirty="0">
                <a:solidFill>
                  <a:srgbClr val="2E2B1F"/>
                </a:solidFill>
                <a:latin typeface="Times New Roman"/>
                <a:cs typeface="Times New Roman"/>
              </a:rPr>
              <a:t>goal.</a:t>
            </a:r>
            <a:endParaRPr sz="2600">
              <a:latin typeface="Times New Roman"/>
              <a:cs typeface="Times New Roman"/>
            </a:endParaRPr>
          </a:p>
          <a:p>
            <a:pPr marL="1270000" marR="5080" lvl="1" indent="-457200">
              <a:lnSpc>
                <a:spcPts val="2500"/>
              </a:lnSpc>
              <a:spcBef>
                <a:spcPts val="600"/>
              </a:spcBef>
              <a:buClr>
                <a:srgbClr val="2E2B1F"/>
              </a:buClr>
              <a:buFont typeface="Times New Roman"/>
              <a:buAutoNum type="arabicPeriod"/>
              <a:tabLst>
                <a:tab pos="1346200" algn="l"/>
                <a:tab pos="1346835" algn="l"/>
              </a:tabLst>
            </a:pPr>
            <a:r>
              <a:rPr dirty="0"/>
              <a:t>	</a:t>
            </a:r>
            <a:r>
              <a:rPr sz="2600" dirty="0">
                <a:solidFill>
                  <a:srgbClr val="2E2B1F"/>
                </a:solidFill>
                <a:latin typeface="Times New Roman"/>
                <a:cs typeface="Times New Roman"/>
              </a:rPr>
              <a:t>The </a:t>
            </a:r>
            <a:r>
              <a:rPr sz="2600" spc="-5" dirty="0">
                <a:solidFill>
                  <a:srgbClr val="2E2B1F"/>
                </a:solidFill>
                <a:latin typeface="Times New Roman"/>
                <a:cs typeface="Times New Roman"/>
              </a:rPr>
              <a:t>desire </a:t>
            </a:r>
            <a:r>
              <a:rPr sz="2600" spc="-10" dirty="0">
                <a:solidFill>
                  <a:srgbClr val="2E2B1F"/>
                </a:solidFill>
                <a:latin typeface="Times New Roman"/>
                <a:cs typeface="Times New Roman"/>
              </a:rPr>
              <a:t>to </a:t>
            </a:r>
            <a:r>
              <a:rPr sz="2600" dirty="0">
                <a:solidFill>
                  <a:srgbClr val="2E2B1F"/>
                </a:solidFill>
                <a:latin typeface="Times New Roman"/>
                <a:cs typeface="Times New Roman"/>
              </a:rPr>
              <a:t>use the </a:t>
            </a:r>
            <a:r>
              <a:rPr sz="2600" spc="-5" dirty="0">
                <a:solidFill>
                  <a:srgbClr val="2E2B1F"/>
                </a:solidFill>
                <a:latin typeface="Times New Roman"/>
                <a:cs typeface="Times New Roman"/>
              </a:rPr>
              <a:t>organizational </a:t>
            </a:r>
            <a:r>
              <a:rPr sz="2600" dirty="0">
                <a:solidFill>
                  <a:srgbClr val="2E2B1F"/>
                </a:solidFill>
                <a:latin typeface="Times New Roman"/>
                <a:cs typeface="Times New Roman"/>
              </a:rPr>
              <a:t>hierarchy best in an </a:t>
            </a:r>
            <a:r>
              <a:rPr sz="2600" spc="-10" dirty="0">
                <a:solidFill>
                  <a:srgbClr val="2E2B1F"/>
                </a:solidFill>
                <a:latin typeface="Times New Roman"/>
                <a:cs typeface="Times New Roman"/>
              </a:rPr>
              <a:t>effort</a:t>
            </a:r>
            <a:r>
              <a:rPr sz="2600" spc="-85" dirty="0">
                <a:solidFill>
                  <a:srgbClr val="2E2B1F"/>
                </a:solidFill>
                <a:latin typeface="Times New Roman"/>
                <a:cs typeface="Times New Roman"/>
              </a:rPr>
              <a:t> </a:t>
            </a:r>
            <a:r>
              <a:rPr sz="2600" spc="-10" dirty="0">
                <a:solidFill>
                  <a:srgbClr val="2E2B1F"/>
                </a:solidFill>
                <a:latin typeface="Times New Roman"/>
                <a:cs typeface="Times New Roman"/>
              </a:rPr>
              <a:t>to  </a:t>
            </a:r>
            <a:r>
              <a:rPr sz="2600" spc="-5" dirty="0">
                <a:solidFill>
                  <a:srgbClr val="2E2B1F"/>
                </a:solidFill>
                <a:latin typeface="Times New Roman"/>
                <a:cs typeface="Times New Roman"/>
              </a:rPr>
              <a:t>maximize </a:t>
            </a:r>
            <a:r>
              <a:rPr sz="2600" dirty="0">
                <a:solidFill>
                  <a:srgbClr val="2E2B1F"/>
                </a:solidFill>
                <a:latin typeface="Times New Roman"/>
                <a:cs typeface="Times New Roman"/>
              </a:rPr>
              <a:t>production with and through interpersonal  relationship</a:t>
            </a:r>
            <a:r>
              <a:rPr sz="2200" dirty="0">
                <a:solidFill>
                  <a:srgbClr val="2E2B1F"/>
                </a:solidFill>
                <a:latin typeface="Times New Roman"/>
                <a:cs typeface="Times New Roman"/>
              </a:rPr>
              <a:t>.</a:t>
            </a:r>
            <a:endParaRPr sz="2200">
              <a:latin typeface="Times New Roman"/>
              <a:cs typeface="Times New Roman"/>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463423"/>
            <a:ext cx="9987915" cy="726440"/>
          </a:xfrm>
          <a:prstGeom prst="rect">
            <a:avLst/>
          </a:prstGeom>
        </p:spPr>
        <p:txBody>
          <a:bodyPr vert="horz" wrap="square" lIns="0" tIns="12065" rIns="0" bIns="0" rtlCol="0">
            <a:spAutoFit/>
          </a:bodyPr>
          <a:lstStyle/>
          <a:p>
            <a:pPr marL="12700">
              <a:lnSpc>
                <a:spcPct val="100000"/>
              </a:lnSpc>
              <a:spcBef>
                <a:spcPts val="95"/>
              </a:spcBef>
            </a:pPr>
            <a:r>
              <a:rPr spc="-80" dirty="0"/>
              <a:t>FIVE</a:t>
            </a:r>
            <a:r>
              <a:rPr spc="-210" dirty="0"/>
              <a:t> </a:t>
            </a:r>
            <a:r>
              <a:rPr spc="-70" dirty="0"/>
              <a:t>KEY</a:t>
            </a:r>
            <a:r>
              <a:rPr spc="-370" dirty="0"/>
              <a:t> </a:t>
            </a:r>
            <a:r>
              <a:rPr spc="-90" dirty="0"/>
              <a:t>ELEMETS</a:t>
            </a:r>
            <a:r>
              <a:rPr spc="-204" dirty="0"/>
              <a:t> </a:t>
            </a:r>
            <a:r>
              <a:rPr spc="-55" dirty="0"/>
              <a:t>OF</a:t>
            </a:r>
            <a:r>
              <a:rPr spc="-195" dirty="0"/>
              <a:t> </a:t>
            </a:r>
            <a:r>
              <a:rPr spc="-80" dirty="0"/>
              <a:t>GRID</a:t>
            </a:r>
            <a:r>
              <a:rPr spc="-290" dirty="0"/>
              <a:t> </a:t>
            </a:r>
            <a:r>
              <a:rPr spc="-130" dirty="0"/>
              <a:t>THEORY</a:t>
            </a:r>
          </a:p>
        </p:txBody>
      </p:sp>
      <p:sp>
        <p:nvSpPr>
          <p:cNvPr id="3" name="object 3"/>
          <p:cNvSpPr txBox="1"/>
          <p:nvPr/>
        </p:nvSpPr>
        <p:spPr>
          <a:xfrm>
            <a:off x="802640" y="1578610"/>
            <a:ext cx="9691370" cy="4591685"/>
          </a:xfrm>
          <a:prstGeom prst="rect">
            <a:avLst/>
          </a:prstGeom>
        </p:spPr>
        <p:txBody>
          <a:bodyPr vert="horz" wrap="square" lIns="0" tIns="12065" rIns="0" bIns="0" rtlCol="0">
            <a:spAutoFit/>
          </a:bodyPr>
          <a:lstStyle/>
          <a:p>
            <a:pPr marL="527685" indent="-515620">
              <a:lnSpc>
                <a:spcPct val="100000"/>
              </a:lnSpc>
              <a:spcBef>
                <a:spcPts val="95"/>
              </a:spcBef>
              <a:buAutoNum type="arabicPeriod"/>
              <a:tabLst>
                <a:tab pos="527685" algn="l"/>
                <a:tab pos="528320" algn="l"/>
              </a:tabLst>
            </a:pPr>
            <a:r>
              <a:rPr sz="2800" dirty="0">
                <a:solidFill>
                  <a:srgbClr val="2E2B1F"/>
                </a:solidFill>
                <a:latin typeface="Times New Roman"/>
                <a:cs typeface="Times New Roman"/>
              </a:rPr>
              <a:t>Initiative </a:t>
            </a:r>
            <a:r>
              <a:rPr sz="2800" spc="-5" dirty="0">
                <a:solidFill>
                  <a:srgbClr val="2E2B1F"/>
                </a:solidFill>
                <a:latin typeface="Times New Roman"/>
                <a:cs typeface="Times New Roman"/>
              </a:rPr>
              <a:t>– taking action </a:t>
            </a:r>
            <a:r>
              <a:rPr sz="2800" dirty="0">
                <a:solidFill>
                  <a:srgbClr val="2E2B1F"/>
                </a:solidFill>
                <a:latin typeface="Times New Roman"/>
                <a:cs typeface="Times New Roman"/>
              </a:rPr>
              <a:t>,driving, </a:t>
            </a:r>
            <a:r>
              <a:rPr sz="2800" spc="-5" dirty="0">
                <a:solidFill>
                  <a:srgbClr val="2E2B1F"/>
                </a:solidFill>
                <a:latin typeface="Times New Roman"/>
                <a:cs typeface="Times New Roman"/>
              </a:rPr>
              <a:t>and</a:t>
            </a:r>
            <a:r>
              <a:rPr sz="2800" spc="-55" dirty="0">
                <a:solidFill>
                  <a:srgbClr val="2E2B1F"/>
                </a:solidFill>
                <a:latin typeface="Times New Roman"/>
                <a:cs typeface="Times New Roman"/>
              </a:rPr>
              <a:t> </a:t>
            </a:r>
            <a:r>
              <a:rPr sz="2800" dirty="0">
                <a:solidFill>
                  <a:srgbClr val="2E2B1F"/>
                </a:solidFill>
                <a:latin typeface="Times New Roman"/>
                <a:cs typeface="Times New Roman"/>
              </a:rPr>
              <a:t>supporting.</a:t>
            </a:r>
            <a:endParaRPr sz="2800">
              <a:latin typeface="Times New Roman"/>
              <a:cs typeface="Times New Roman"/>
            </a:endParaRPr>
          </a:p>
          <a:p>
            <a:pPr>
              <a:lnSpc>
                <a:spcPct val="100000"/>
              </a:lnSpc>
              <a:spcBef>
                <a:spcPts val="10"/>
              </a:spcBef>
              <a:buClr>
                <a:srgbClr val="2E2B1F"/>
              </a:buClr>
              <a:buFont typeface="Times New Roman"/>
              <a:buAutoNum type="arabicPeriod"/>
            </a:pPr>
            <a:endParaRPr sz="3500">
              <a:latin typeface="Times New Roman"/>
              <a:cs typeface="Times New Roman"/>
            </a:endParaRPr>
          </a:p>
          <a:p>
            <a:pPr marL="527685" indent="-515620">
              <a:lnSpc>
                <a:spcPct val="100000"/>
              </a:lnSpc>
              <a:buAutoNum type="arabicPeriod"/>
              <a:tabLst>
                <a:tab pos="527685" algn="l"/>
                <a:tab pos="528320" algn="l"/>
              </a:tabLst>
            </a:pPr>
            <a:r>
              <a:rPr sz="2800" spc="-5" dirty="0">
                <a:solidFill>
                  <a:srgbClr val="2E2B1F"/>
                </a:solidFill>
                <a:latin typeface="Times New Roman"/>
                <a:cs typeface="Times New Roman"/>
              </a:rPr>
              <a:t>Inquiry – questioning, researching, </a:t>
            </a:r>
            <a:r>
              <a:rPr sz="2800" dirty="0">
                <a:solidFill>
                  <a:srgbClr val="2E2B1F"/>
                </a:solidFill>
                <a:latin typeface="Times New Roman"/>
                <a:cs typeface="Times New Roman"/>
              </a:rPr>
              <a:t>verifying </a:t>
            </a:r>
            <a:r>
              <a:rPr sz="2800" spc="-5" dirty="0">
                <a:solidFill>
                  <a:srgbClr val="2E2B1F"/>
                </a:solidFill>
                <a:latin typeface="Times New Roman"/>
                <a:cs typeface="Times New Roman"/>
              </a:rPr>
              <a:t>and</a:t>
            </a:r>
            <a:r>
              <a:rPr sz="2800" spc="15" dirty="0">
                <a:solidFill>
                  <a:srgbClr val="2E2B1F"/>
                </a:solidFill>
                <a:latin typeface="Times New Roman"/>
                <a:cs typeface="Times New Roman"/>
              </a:rPr>
              <a:t> </a:t>
            </a:r>
            <a:r>
              <a:rPr sz="2800" dirty="0">
                <a:solidFill>
                  <a:srgbClr val="2E2B1F"/>
                </a:solidFill>
                <a:latin typeface="Times New Roman"/>
                <a:cs typeface="Times New Roman"/>
              </a:rPr>
              <a:t>understanding.</a:t>
            </a:r>
            <a:endParaRPr sz="2800">
              <a:latin typeface="Times New Roman"/>
              <a:cs typeface="Times New Roman"/>
            </a:endParaRPr>
          </a:p>
          <a:p>
            <a:pPr>
              <a:lnSpc>
                <a:spcPct val="100000"/>
              </a:lnSpc>
              <a:spcBef>
                <a:spcPts val="5"/>
              </a:spcBef>
              <a:buClr>
                <a:srgbClr val="2E2B1F"/>
              </a:buClr>
              <a:buFont typeface="Times New Roman"/>
              <a:buAutoNum type="arabicPeriod"/>
            </a:pPr>
            <a:endParaRPr sz="3500">
              <a:latin typeface="Times New Roman"/>
              <a:cs typeface="Times New Roman"/>
            </a:endParaRPr>
          </a:p>
          <a:p>
            <a:pPr marL="527685" indent="-515620">
              <a:lnSpc>
                <a:spcPct val="100000"/>
              </a:lnSpc>
              <a:buAutoNum type="arabicPeriod"/>
              <a:tabLst>
                <a:tab pos="527685" algn="l"/>
                <a:tab pos="528320" algn="l"/>
                <a:tab pos="3871595" algn="l"/>
              </a:tabLst>
            </a:pPr>
            <a:r>
              <a:rPr sz="2800" spc="-5" dirty="0">
                <a:solidFill>
                  <a:srgbClr val="2E2B1F"/>
                </a:solidFill>
                <a:latin typeface="Times New Roman"/>
                <a:cs typeface="Times New Roman"/>
              </a:rPr>
              <a:t>Advocacy-</a:t>
            </a:r>
            <a:r>
              <a:rPr sz="2800" spc="45" dirty="0">
                <a:solidFill>
                  <a:srgbClr val="2E2B1F"/>
                </a:solidFill>
                <a:latin typeface="Times New Roman"/>
                <a:cs typeface="Times New Roman"/>
              </a:rPr>
              <a:t> </a:t>
            </a:r>
            <a:r>
              <a:rPr sz="2800" spc="-5" dirty="0">
                <a:solidFill>
                  <a:srgbClr val="2E2B1F"/>
                </a:solidFill>
                <a:latin typeface="Times New Roman"/>
                <a:cs typeface="Times New Roman"/>
              </a:rPr>
              <a:t>expressing	convictions and championing ideas</a:t>
            </a:r>
            <a:r>
              <a:rPr sz="2800" spc="-25" dirty="0">
                <a:solidFill>
                  <a:srgbClr val="2E2B1F"/>
                </a:solidFill>
                <a:latin typeface="Times New Roman"/>
                <a:cs typeface="Times New Roman"/>
              </a:rPr>
              <a:t> </a:t>
            </a:r>
            <a:r>
              <a:rPr sz="2800" spc="-5" dirty="0">
                <a:solidFill>
                  <a:srgbClr val="2E2B1F"/>
                </a:solidFill>
                <a:latin typeface="Times New Roman"/>
                <a:cs typeface="Times New Roman"/>
              </a:rPr>
              <a:t>.</a:t>
            </a:r>
            <a:endParaRPr sz="2800">
              <a:latin typeface="Times New Roman"/>
              <a:cs typeface="Times New Roman"/>
            </a:endParaRPr>
          </a:p>
          <a:p>
            <a:pPr>
              <a:lnSpc>
                <a:spcPct val="100000"/>
              </a:lnSpc>
              <a:spcBef>
                <a:spcPts val="50"/>
              </a:spcBef>
              <a:buClr>
                <a:srgbClr val="2E2B1F"/>
              </a:buClr>
              <a:buFont typeface="Times New Roman"/>
              <a:buAutoNum type="arabicPeriod"/>
            </a:pPr>
            <a:endParaRPr sz="3800">
              <a:latin typeface="Times New Roman"/>
              <a:cs typeface="Times New Roman"/>
            </a:endParaRPr>
          </a:p>
          <a:p>
            <a:pPr marL="527685" marR="1869439" indent="-515620">
              <a:lnSpc>
                <a:spcPts val="3020"/>
              </a:lnSpc>
              <a:buAutoNum type="arabicPeriod"/>
              <a:tabLst>
                <a:tab pos="527685" algn="l"/>
                <a:tab pos="528320" algn="l"/>
              </a:tabLst>
            </a:pPr>
            <a:r>
              <a:rPr sz="2800" spc="-5" dirty="0">
                <a:solidFill>
                  <a:srgbClr val="2E2B1F"/>
                </a:solidFill>
                <a:latin typeface="Times New Roman"/>
                <a:cs typeface="Times New Roman"/>
              </a:rPr>
              <a:t>Decision making-evaluating resources ,choices </a:t>
            </a:r>
            <a:r>
              <a:rPr sz="2800" spc="-10" dirty="0">
                <a:solidFill>
                  <a:srgbClr val="2E2B1F"/>
                </a:solidFill>
                <a:latin typeface="Times New Roman"/>
                <a:cs typeface="Times New Roman"/>
              </a:rPr>
              <a:t>and  </a:t>
            </a:r>
            <a:r>
              <a:rPr sz="2800" spc="-5" dirty="0">
                <a:solidFill>
                  <a:srgbClr val="2E2B1F"/>
                </a:solidFill>
                <a:latin typeface="Times New Roman"/>
                <a:cs typeface="Times New Roman"/>
              </a:rPr>
              <a:t>consequences.</a:t>
            </a:r>
            <a:endParaRPr sz="2800">
              <a:latin typeface="Times New Roman"/>
              <a:cs typeface="Times New Roman"/>
            </a:endParaRPr>
          </a:p>
          <a:p>
            <a:pPr>
              <a:lnSpc>
                <a:spcPct val="100000"/>
              </a:lnSpc>
              <a:spcBef>
                <a:spcPts val="25"/>
              </a:spcBef>
              <a:buClr>
                <a:srgbClr val="2E2B1F"/>
              </a:buClr>
              <a:buFont typeface="Times New Roman"/>
              <a:buAutoNum type="arabicPeriod"/>
            </a:pPr>
            <a:endParaRPr sz="3450">
              <a:latin typeface="Times New Roman"/>
              <a:cs typeface="Times New Roman"/>
            </a:endParaRPr>
          </a:p>
          <a:p>
            <a:pPr marL="527685" indent="-515620">
              <a:lnSpc>
                <a:spcPct val="100000"/>
              </a:lnSpc>
              <a:spcBef>
                <a:spcPts val="5"/>
              </a:spcBef>
              <a:buAutoNum type="arabicPeriod"/>
              <a:tabLst>
                <a:tab pos="527685" algn="l"/>
                <a:tab pos="528320" algn="l"/>
              </a:tabLst>
            </a:pPr>
            <a:r>
              <a:rPr sz="2800" spc="-5" dirty="0">
                <a:solidFill>
                  <a:srgbClr val="2E2B1F"/>
                </a:solidFill>
                <a:latin typeface="Times New Roman"/>
                <a:cs typeface="Times New Roman"/>
              </a:rPr>
              <a:t>Conflicts resolution </a:t>
            </a:r>
            <a:r>
              <a:rPr sz="2800" dirty="0">
                <a:solidFill>
                  <a:srgbClr val="2E2B1F"/>
                </a:solidFill>
                <a:latin typeface="Times New Roman"/>
                <a:cs typeface="Times New Roman"/>
              </a:rPr>
              <a:t>–confronting </a:t>
            </a:r>
            <a:r>
              <a:rPr sz="2800" spc="-5" dirty="0">
                <a:solidFill>
                  <a:srgbClr val="2E2B1F"/>
                </a:solidFill>
                <a:latin typeface="Times New Roman"/>
                <a:cs typeface="Times New Roman"/>
              </a:rPr>
              <a:t>and </a:t>
            </a:r>
            <a:r>
              <a:rPr sz="2800" dirty="0">
                <a:solidFill>
                  <a:srgbClr val="2E2B1F"/>
                </a:solidFill>
                <a:latin typeface="Times New Roman"/>
                <a:cs typeface="Times New Roman"/>
              </a:rPr>
              <a:t>resolving</a:t>
            </a:r>
            <a:r>
              <a:rPr sz="2800" spc="-20" dirty="0">
                <a:solidFill>
                  <a:srgbClr val="2E2B1F"/>
                </a:solidFill>
                <a:latin typeface="Times New Roman"/>
                <a:cs typeface="Times New Roman"/>
              </a:rPr>
              <a:t> </a:t>
            </a:r>
            <a:r>
              <a:rPr sz="2800" spc="-5" dirty="0">
                <a:solidFill>
                  <a:srgbClr val="2E2B1F"/>
                </a:solidFill>
                <a:latin typeface="Times New Roman"/>
                <a:cs typeface="Times New Roman"/>
              </a:rPr>
              <a:t>disagreements.</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4604" y="301878"/>
            <a:ext cx="6278880" cy="628377"/>
          </a:xfrm>
          <a:prstGeom prst="rect">
            <a:avLst/>
          </a:prstGeom>
        </p:spPr>
        <p:txBody>
          <a:bodyPr vert="horz" wrap="square" lIns="0" tIns="12700" rIns="0" bIns="0" rtlCol="0">
            <a:spAutoFit/>
          </a:bodyPr>
          <a:lstStyle/>
          <a:p>
            <a:pPr marL="12700">
              <a:lnSpc>
                <a:spcPct val="100000"/>
              </a:lnSpc>
              <a:spcBef>
                <a:spcPts val="100"/>
              </a:spcBef>
            </a:pPr>
            <a:r>
              <a:rPr sz="4000" spc="-85" dirty="0"/>
              <a:t>Concern </a:t>
            </a:r>
            <a:r>
              <a:rPr sz="4000" spc="-70" dirty="0"/>
              <a:t>for</a:t>
            </a:r>
            <a:r>
              <a:rPr sz="4000" spc="-430" dirty="0"/>
              <a:t> </a:t>
            </a:r>
            <a:r>
              <a:rPr sz="4000" spc="-85" dirty="0"/>
              <a:t>people</a:t>
            </a:r>
            <a:endParaRPr sz="4000"/>
          </a:p>
        </p:txBody>
      </p:sp>
      <p:sp>
        <p:nvSpPr>
          <p:cNvPr id="3" name="object 3"/>
          <p:cNvSpPr txBox="1"/>
          <p:nvPr/>
        </p:nvSpPr>
        <p:spPr>
          <a:xfrm>
            <a:off x="882192" y="2005660"/>
            <a:ext cx="9511030" cy="2221230"/>
          </a:xfrm>
          <a:prstGeom prst="rect">
            <a:avLst/>
          </a:prstGeom>
        </p:spPr>
        <p:txBody>
          <a:bodyPr vert="horz" wrap="square" lIns="0" tIns="12700" rIns="0" bIns="0" rtlCol="0">
            <a:spAutoFit/>
          </a:bodyPr>
          <a:lstStyle/>
          <a:p>
            <a:pPr marL="241300" marR="5080" indent="-228600">
              <a:lnSpc>
                <a:spcPct val="100000"/>
              </a:lnSpc>
              <a:spcBef>
                <a:spcPts val="100"/>
              </a:spcBef>
              <a:buFont typeface="Arial"/>
              <a:buChar char="•"/>
              <a:tabLst>
                <a:tab pos="241300" algn="l"/>
              </a:tabLst>
            </a:pPr>
            <a:r>
              <a:rPr sz="3600" dirty="0">
                <a:solidFill>
                  <a:srgbClr val="2E2B1F"/>
                </a:solidFill>
                <a:latin typeface="Times New Roman"/>
                <a:cs typeface="Times New Roman"/>
              </a:rPr>
              <a:t>Is the </a:t>
            </a:r>
            <a:r>
              <a:rPr sz="3600" spc="-5" dirty="0">
                <a:solidFill>
                  <a:srgbClr val="2E2B1F"/>
                </a:solidFill>
                <a:latin typeface="Times New Roman"/>
                <a:cs typeface="Times New Roman"/>
              </a:rPr>
              <a:t>degree </a:t>
            </a:r>
            <a:r>
              <a:rPr sz="3600" dirty="0">
                <a:solidFill>
                  <a:srgbClr val="2E2B1F"/>
                </a:solidFill>
                <a:latin typeface="Times New Roman"/>
                <a:cs typeface="Times New Roman"/>
              </a:rPr>
              <a:t>to which a </a:t>
            </a:r>
            <a:r>
              <a:rPr sz="3600" spc="-5" dirty="0">
                <a:solidFill>
                  <a:srgbClr val="2E2B1F"/>
                </a:solidFill>
                <a:latin typeface="Times New Roman"/>
                <a:cs typeface="Times New Roman"/>
              </a:rPr>
              <a:t>leader considers </a:t>
            </a:r>
            <a:r>
              <a:rPr sz="3600" dirty="0">
                <a:solidFill>
                  <a:srgbClr val="2E2B1F"/>
                </a:solidFill>
                <a:latin typeface="Times New Roman"/>
                <a:cs typeface="Times New Roman"/>
              </a:rPr>
              <a:t>the needs  of team </a:t>
            </a:r>
            <a:r>
              <a:rPr sz="3600" spc="-5" dirty="0">
                <a:solidFill>
                  <a:srgbClr val="2E2B1F"/>
                </a:solidFill>
                <a:latin typeface="Times New Roman"/>
                <a:cs typeface="Times New Roman"/>
              </a:rPr>
              <a:t>members, their interest </a:t>
            </a:r>
            <a:r>
              <a:rPr sz="3600" dirty="0">
                <a:solidFill>
                  <a:srgbClr val="2E2B1F"/>
                </a:solidFill>
                <a:latin typeface="Times New Roman"/>
                <a:cs typeface="Times New Roman"/>
              </a:rPr>
              <a:t>and areas of  personal development when </a:t>
            </a:r>
            <a:r>
              <a:rPr sz="3600" spc="-5" dirty="0">
                <a:solidFill>
                  <a:srgbClr val="2E2B1F"/>
                </a:solidFill>
                <a:latin typeface="Times New Roman"/>
                <a:cs typeface="Times New Roman"/>
              </a:rPr>
              <a:t>deciding </a:t>
            </a:r>
            <a:r>
              <a:rPr sz="3600" dirty="0">
                <a:solidFill>
                  <a:srgbClr val="2E2B1F"/>
                </a:solidFill>
                <a:latin typeface="Times New Roman"/>
                <a:cs typeface="Times New Roman"/>
              </a:rPr>
              <a:t>how best to  </a:t>
            </a:r>
            <a:r>
              <a:rPr sz="3600" spc="-5" dirty="0">
                <a:solidFill>
                  <a:srgbClr val="2E2B1F"/>
                </a:solidFill>
                <a:latin typeface="Times New Roman"/>
                <a:cs typeface="Times New Roman"/>
              </a:rPr>
              <a:t>accomplish </a:t>
            </a:r>
            <a:r>
              <a:rPr sz="3600" dirty="0">
                <a:solidFill>
                  <a:srgbClr val="2E2B1F"/>
                </a:solidFill>
                <a:latin typeface="Times New Roman"/>
                <a:cs typeface="Times New Roman"/>
              </a:rPr>
              <a:t>a</a:t>
            </a:r>
            <a:r>
              <a:rPr sz="3600" spc="15" dirty="0">
                <a:solidFill>
                  <a:srgbClr val="2E2B1F"/>
                </a:solidFill>
                <a:latin typeface="Times New Roman"/>
                <a:cs typeface="Times New Roman"/>
              </a:rPr>
              <a:t> </a:t>
            </a:r>
            <a:r>
              <a:rPr sz="3600" spc="-5" dirty="0">
                <a:solidFill>
                  <a:srgbClr val="2E2B1F"/>
                </a:solidFill>
                <a:latin typeface="Times New Roman"/>
                <a:cs typeface="Times New Roman"/>
              </a:rPr>
              <a:t>task.</a:t>
            </a:r>
            <a:endParaRPr sz="3600">
              <a:latin typeface="Times New Roman"/>
              <a:cs typeface="Times New Roman"/>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1560" y="463423"/>
            <a:ext cx="7745730" cy="726440"/>
          </a:xfrm>
          <a:prstGeom prst="rect">
            <a:avLst/>
          </a:prstGeom>
        </p:spPr>
        <p:txBody>
          <a:bodyPr vert="horz" wrap="square" lIns="0" tIns="12065" rIns="0" bIns="0" rtlCol="0">
            <a:spAutoFit/>
          </a:bodyPr>
          <a:lstStyle/>
          <a:p>
            <a:pPr marL="12700">
              <a:lnSpc>
                <a:spcPct val="100000"/>
              </a:lnSpc>
              <a:spcBef>
                <a:spcPts val="95"/>
              </a:spcBef>
            </a:pPr>
            <a:r>
              <a:rPr spc="-90" dirty="0"/>
              <a:t>CONCERN </a:t>
            </a:r>
            <a:r>
              <a:rPr spc="-70" dirty="0"/>
              <a:t>FOR</a:t>
            </a:r>
            <a:r>
              <a:rPr spc="-370" dirty="0"/>
              <a:t> </a:t>
            </a:r>
            <a:r>
              <a:rPr spc="-95" dirty="0"/>
              <a:t>PRODUCTION</a:t>
            </a:r>
          </a:p>
        </p:txBody>
      </p:sp>
      <p:sp>
        <p:nvSpPr>
          <p:cNvPr id="3" name="object 3"/>
          <p:cNvSpPr txBox="1"/>
          <p:nvPr/>
        </p:nvSpPr>
        <p:spPr>
          <a:xfrm>
            <a:off x="802640" y="1619452"/>
            <a:ext cx="9756775" cy="3246120"/>
          </a:xfrm>
          <a:prstGeom prst="rect">
            <a:avLst/>
          </a:prstGeom>
        </p:spPr>
        <p:txBody>
          <a:bodyPr vert="horz" wrap="square" lIns="0" tIns="13335" rIns="0" bIns="0" rtlCol="0">
            <a:spAutoFit/>
          </a:bodyPr>
          <a:lstStyle/>
          <a:p>
            <a:pPr marL="241300" marR="5080" indent="-228600">
              <a:lnSpc>
                <a:spcPct val="100000"/>
              </a:lnSpc>
              <a:spcBef>
                <a:spcPts val="105"/>
              </a:spcBef>
              <a:buFont typeface="Arial"/>
              <a:buChar char="•"/>
              <a:tabLst>
                <a:tab pos="241300" algn="l"/>
              </a:tabLst>
            </a:pPr>
            <a:r>
              <a:rPr sz="3200" dirty="0">
                <a:solidFill>
                  <a:srgbClr val="2E2B1F"/>
                </a:solidFill>
                <a:latin typeface="Times New Roman"/>
                <a:cs typeface="Times New Roman"/>
              </a:rPr>
              <a:t>Is the degree to which a leader emphasizes concrete  objectives, </a:t>
            </a:r>
            <a:r>
              <a:rPr sz="3200" spc="-5" dirty="0">
                <a:solidFill>
                  <a:srgbClr val="2E2B1F"/>
                </a:solidFill>
                <a:latin typeface="Times New Roman"/>
                <a:cs typeface="Times New Roman"/>
              </a:rPr>
              <a:t>organizational efficiency </a:t>
            </a:r>
            <a:r>
              <a:rPr sz="3200" spc="5" dirty="0">
                <a:solidFill>
                  <a:srgbClr val="2E2B1F"/>
                </a:solidFill>
                <a:latin typeface="Times New Roman"/>
                <a:cs typeface="Times New Roman"/>
              </a:rPr>
              <a:t>and </a:t>
            </a:r>
            <a:r>
              <a:rPr sz="3200" dirty="0">
                <a:solidFill>
                  <a:srgbClr val="2E2B1F"/>
                </a:solidFill>
                <a:latin typeface="Times New Roman"/>
                <a:cs typeface="Times New Roman"/>
              </a:rPr>
              <a:t>high productivity  when deciding </a:t>
            </a:r>
            <a:r>
              <a:rPr sz="3200" spc="5" dirty="0">
                <a:solidFill>
                  <a:srgbClr val="2E2B1F"/>
                </a:solidFill>
                <a:latin typeface="Times New Roman"/>
                <a:cs typeface="Times New Roman"/>
              </a:rPr>
              <a:t>how </a:t>
            </a:r>
            <a:r>
              <a:rPr sz="3200" dirty="0">
                <a:solidFill>
                  <a:srgbClr val="2E2B1F"/>
                </a:solidFill>
                <a:latin typeface="Times New Roman"/>
                <a:cs typeface="Times New Roman"/>
              </a:rPr>
              <a:t>best </a:t>
            </a:r>
            <a:r>
              <a:rPr sz="3200" spc="-5" dirty="0">
                <a:solidFill>
                  <a:srgbClr val="2E2B1F"/>
                </a:solidFill>
                <a:latin typeface="Times New Roman"/>
                <a:cs typeface="Times New Roman"/>
              </a:rPr>
              <a:t>to </a:t>
            </a:r>
            <a:r>
              <a:rPr sz="3200" dirty="0">
                <a:solidFill>
                  <a:srgbClr val="2E2B1F"/>
                </a:solidFill>
                <a:latin typeface="Times New Roman"/>
                <a:cs typeface="Times New Roman"/>
              </a:rPr>
              <a:t>accomplish a</a:t>
            </a:r>
            <a:r>
              <a:rPr sz="3200" spc="-90" dirty="0">
                <a:solidFill>
                  <a:srgbClr val="2E2B1F"/>
                </a:solidFill>
                <a:latin typeface="Times New Roman"/>
                <a:cs typeface="Times New Roman"/>
              </a:rPr>
              <a:t> </a:t>
            </a:r>
            <a:r>
              <a:rPr sz="3200" dirty="0">
                <a:solidFill>
                  <a:srgbClr val="2E2B1F"/>
                </a:solidFill>
                <a:latin typeface="Times New Roman"/>
                <a:cs typeface="Times New Roman"/>
              </a:rPr>
              <a:t>task.</a:t>
            </a:r>
            <a:endParaRPr sz="3200">
              <a:latin typeface="Times New Roman"/>
              <a:cs typeface="Times New Roman"/>
            </a:endParaRPr>
          </a:p>
          <a:p>
            <a:pPr marL="241300" indent="-228600">
              <a:lnSpc>
                <a:spcPct val="100000"/>
              </a:lnSpc>
              <a:spcBef>
                <a:spcPts val="770"/>
              </a:spcBef>
              <a:buFont typeface="Arial"/>
              <a:buChar char="•"/>
              <a:tabLst>
                <a:tab pos="241300" algn="l"/>
              </a:tabLst>
            </a:pPr>
            <a:r>
              <a:rPr sz="3200" dirty="0">
                <a:solidFill>
                  <a:srgbClr val="2E2B1F"/>
                </a:solidFill>
                <a:latin typeface="Times New Roman"/>
                <a:cs typeface="Times New Roman"/>
              </a:rPr>
              <a:t>Consider employees and team</a:t>
            </a:r>
            <a:r>
              <a:rPr sz="3200" spc="-75" dirty="0">
                <a:solidFill>
                  <a:srgbClr val="2E2B1F"/>
                </a:solidFill>
                <a:latin typeface="Times New Roman"/>
                <a:cs typeface="Times New Roman"/>
              </a:rPr>
              <a:t> </a:t>
            </a:r>
            <a:r>
              <a:rPr sz="3200" dirty="0">
                <a:solidFill>
                  <a:srgbClr val="2E2B1F"/>
                </a:solidFill>
                <a:latin typeface="Times New Roman"/>
                <a:cs typeface="Times New Roman"/>
              </a:rPr>
              <a:t>members.</a:t>
            </a:r>
            <a:endParaRPr sz="3200">
              <a:latin typeface="Times New Roman"/>
              <a:cs typeface="Times New Roman"/>
            </a:endParaRPr>
          </a:p>
          <a:p>
            <a:pPr marL="241300" indent="-228600">
              <a:lnSpc>
                <a:spcPct val="100000"/>
              </a:lnSpc>
              <a:spcBef>
                <a:spcPts val="770"/>
              </a:spcBef>
              <a:buFont typeface="Arial"/>
              <a:buChar char="•"/>
              <a:tabLst>
                <a:tab pos="241300" algn="l"/>
              </a:tabLst>
            </a:pPr>
            <a:r>
              <a:rPr sz="3200" dirty="0">
                <a:solidFill>
                  <a:srgbClr val="2E2B1F"/>
                </a:solidFill>
                <a:latin typeface="Times New Roman"/>
                <a:cs typeface="Times New Roman"/>
              </a:rPr>
              <a:t>Decision</a:t>
            </a:r>
            <a:r>
              <a:rPr sz="3200" spc="-25" dirty="0">
                <a:solidFill>
                  <a:srgbClr val="2E2B1F"/>
                </a:solidFill>
                <a:latin typeface="Times New Roman"/>
                <a:cs typeface="Times New Roman"/>
              </a:rPr>
              <a:t> </a:t>
            </a:r>
            <a:r>
              <a:rPr sz="3200" dirty="0">
                <a:solidFill>
                  <a:srgbClr val="2E2B1F"/>
                </a:solidFill>
                <a:latin typeface="Times New Roman"/>
                <a:cs typeface="Times New Roman"/>
              </a:rPr>
              <a:t>making.</a:t>
            </a:r>
            <a:endParaRPr sz="3200">
              <a:latin typeface="Times New Roman"/>
              <a:cs typeface="Times New Roman"/>
            </a:endParaRPr>
          </a:p>
          <a:p>
            <a:pPr marL="241300" indent="-228600">
              <a:lnSpc>
                <a:spcPct val="100000"/>
              </a:lnSpc>
              <a:spcBef>
                <a:spcPts val="770"/>
              </a:spcBef>
              <a:buFont typeface="Arial"/>
              <a:buChar char="•"/>
              <a:tabLst>
                <a:tab pos="241300" algn="l"/>
              </a:tabLst>
            </a:pPr>
            <a:r>
              <a:rPr sz="3200" dirty="0">
                <a:solidFill>
                  <a:srgbClr val="2E2B1F"/>
                </a:solidFill>
                <a:latin typeface="Times New Roman"/>
                <a:cs typeface="Times New Roman"/>
              </a:rPr>
              <a:t>Democratic leadership</a:t>
            </a:r>
            <a:r>
              <a:rPr sz="3200" spc="-85" dirty="0">
                <a:solidFill>
                  <a:srgbClr val="2E2B1F"/>
                </a:solidFill>
                <a:latin typeface="Times New Roman"/>
                <a:cs typeface="Times New Roman"/>
              </a:rPr>
              <a:t> </a:t>
            </a:r>
            <a:r>
              <a:rPr sz="3200" dirty="0">
                <a:solidFill>
                  <a:srgbClr val="2E2B1F"/>
                </a:solidFill>
                <a:latin typeface="Times New Roman"/>
                <a:cs typeface="Times New Roman"/>
              </a:rPr>
              <a:t>style.</a:t>
            </a:r>
            <a:endParaRPr sz="3200">
              <a:latin typeface="Times New Roman"/>
              <a:cs typeface="Times New Roman"/>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8492" y="463423"/>
            <a:ext cx="8073390" cy="726440"/>
          </a:xfrm>
          <a:prstGeom prst="rect">
            <a:avLst/>
          </a:prstGeom>
        </p:spPr>
        <p:txBody>
          <a:bodyPr vert="horz" wrap="square" lIns="0" tIns="12065" rIns="0" bIns="0" rtlCol="0">
            <a:spAutoFit/>
          </a:bodyPr>
          <a:lstStyle/>
          <a:p>
            <a:pPr marL="12700">
              <a:lnSpc>
                <a:spcPct val="100000"/>
              </a:lnSpc>
              <a:spcBef>
                <a:spcPts val="95"/>
              </a:spcBef>
            </a:pPr>
            <a:r>
              <a:rPr spc="-85" dirty="0"/>
              <a:t>STYLE </a:t>
            </a:r>
            <a:r>
              <a:rPr spc="-55" dirty="0"/>
              <a:t>OF </a:t>
            </a:r>
            <a:r>
              <a:rPr spc="-95" dirty="0"/>
              <a:t>MANAGERIAL</a:t>
            </a:r>
            <a:r>
              <a:rPr spc="-655" dirty="0"/>
              <a:t> </a:t>
            </a:r>
            <a:r>
              <a:rPr spc="-80" dirty="0"/>
              <a:t>GRID</a:t>
            </a:r>
          </a:p>
        </p:txBody>
      </p:sp>
      <p:sp>
        <p:nvSpPr>
          <p:cNvPr id="3" name="object 3"/>
          <p:cNvSpPr txBox="1"/>
          <p:nvPr/>
        </p:nvSpPr>
        <p:spPr>
          <a:xfrm>
            <a:off x="802640" y="1622805"/>
            <a:ext cx="9514205" cy="757555"/>
          </a:xfrm>
          <a:prstGeom prst="rect">
            <a:avLst/>
          </a:prstGeom>
        </p:spPr>
        <p:txBody>
          <a:bodyPr vert="horz" wrap="square" lIns="0" tIns="12700" rIns="0" bIns="0" rtlCol="0">
            <a:spAutoFit/>
          </a:bodyPr>
          <a:lstStyle/>
          <a:p>
            <a:pPr marL="241300" marR="5080" indent="-228600">
              <a:lnSpc>
                <a:spcPct val="100000"/>
              </a:lnSpc>
              <a:spcBef>
                <a:spcPts val="100"/>
              </a:spcBef>
              <a:buClr>
                <a:srgbClr val="A9A47B"/>
              </a:buClr>
              <a:buFont typeface="Arial"/>
              <a:buChar char="•"/>
              <a:tabLst>
                <a:tab pos="241300" algn="l"/>
              </a:tabLst>
            </a:pPr>
            <a:r>
              <a:rPr sz="2400" dirty="0">
                <a:solidFill>
                  <a:srgbClr val="2E2B1F"/>
                </a:solidFill>
                <a:latin typeface="Times New Roman"/>
                <a:cs typeface="Times New Roman"/>
              </a:rPr>
              <a:t>By </a:t>
            </a:r>
            <a:r>
              <a:rPr sz="2400" spc="-5" dirty="0">
                <a:solidFill>
                  <a:srgbClr val="2E2B1F"/>
                </a:solidFill>
                <a:latin typeface="Times New Roman"/>
                <a:cs typeface="Times New Roman"/>
              </a:rPr>
              <a:t>mapping </a:t>
            </a:r>
            <a:r>
              <a:rPr sz="2400" dirty="0">
                <a:solidFill>
                  <a:srgbClr val="2E2B1F"/>
                </a:solidFill>
                <a:latin typeface="Times New Roman"/>
                <a:cs typeface="Times New Roman"/>
              </a:rPr>
              <a:t>these </a:t>
            </a:r>
            <a:r>
              <a:rPr sz="2400" spc="-5" dirty="0">
                <a:solidFill>
                  <a:srgbClr val="2E2B1F"/>
                </a:solidFill>
                <a:latin typeface="Times New Roman"/>
                <a:cs typeface="Times New Roman"/>
              </a:rPr>
              <a:t>two primary </a:t>
            </a:r>
            <a:r>
              <a:rPr sz="2400" dirty="0">
                <a:solidFill>
                  <a:srgbClr val="2E2B1F"/>
                </a:solidFill>
                <a:latin typeface="Times New Roman"/>
                <a:cs typeface="Times New Roman"/>
              </a:rPr>
              <a:t>concerns upon the grid, five discrete style</a:t>
            </a:r>
            <a:r>
              <a:rPr sz="2400" spc="-125" dirty="0">
                <a:solidFill>
                  <a:srgbClr val="2E2B1F"/>
                </a:solidFill>
                <a:latin typeface="Times New Roman"/>
                <a:cs typeface="Times New Roman"/>
              </a:rPr>
              <a:t> </a:t>
            </a:r>
            <a:r>
              <a:rPr sz="2400" dirty="0">
                <a:solidFill>
                  <a:srgbClr val="2E2B1F"/>
                </a:solidFill>
                <a:latin typeface="Times New Roman"/>
                <a:cs typeface="Times New Roman"/>
              </a:rPr>
              <a:t>of  </a:t>
            </a:r>
            <a:r>
              <a:rPr sz="2400" spc="-5" dirty="0">
                <a:solidFill>
                  <a:srgbClr val="2E2B1F"/>
                </a:solidFill>
                <a:latin typeface="Times New Roman"/>
                <a:cs typeface="Times New Roman"/>
              </a:rPr>
              <a:t>management </a:t>
            </a:r>
            <a:r>
              <a:rPr sz="2400" dirty="0">
                <a:solidFill>
                  <a:srgbClr val="2E2B1F"/>
                </a:solidFill>
                <a:latin typeface="Times New Roman"/>
                <a:cs typeface="Times New Roman"/>
              </a:rPr>
              <a:t>behaviour</a:t>
            </a:r>
            <a:r>
              <a:rPr sz="2400" spc="-20" dirty="0">
                <a:solidFill>
                  <a:srgbClr val="2E2B1F"/>
                </a:solidFill>
                <a:latin typeface="Times New Roman"/>
                <a:cs typeface="Times New Roman"/>
              </a:rPr>
              <a:t> </a:t>
            </a:r>
            <a:r>
              <a:rPr sz="2400" dirty="0">
                <a:solidFill>
                  <a:srgbClr val="2E2B1F"/>
                </a:solidFill>
                <a:latin typeface="Times New Roman"/>
                <a:cs typeface="Times New Roman"/>
              </a:rPr>
              <a:t>results.</a:t>
            </a:r>
            <a:endParaRPr sz="2400">
              <a:latin typeface="Times New Roman"/>
              <a:cs typeface="Times New Roman"/>
            </a:endParaRPr>
          </a:p>
        </p:txBody>
      </p:sp>
      <p:sp>
        <p:nvSpPr>
          <p:cNvPr id="5" name="object 3"/>
          <p:cNvSpPr/>
          <p:nvPr/>
        </p:nvSpPr>
        <p:spPr>
          <a:xfrm>
            <a:off x="364235" y="2438400"/>
            <a:ext cx="11370565" cy="4191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85" dirty="0"/>
              <a:t>STYLE </a:t>
            </a:r>
            <a:r>
              <a:rPr spc="-55" dirty="0"/>
              <a:t>OF </a:t>
            </a:r>
            <a:r>
              <a:rPr spc="-90" dirty="0"/>
              <a:t>MANAGERIAL</a:t>
            </a:r>
            <a:r>
              <a:rPr spc="-705" dirty="0"/>
              <a:t> </a:t>
            </a:r>
            <a:r>
              <a:rPr spc="-80" dirty="0"/>
              <a:t>GRID</a:t>
            </a:r>
          </a:p>
          <a:p>
            <a:pPr marL="12700">
              <a:lnSpc>
                <a:spcPct val="100000"/>
              </a:lnSpc>
            </a:pPr>
            <a:r>
              <a:rPr spc="-90" dirty="0"/>
              <a:t>Cont...</a:t>
            </a:r>
          </a:p>
        </p:txBody>
      </p:sp>
      <p:sp>
        <p:nvSpPr>
          <p:cNvPr id="3" name="object 3"/>
          <p:cNvSpPr txBox="1"/>
          <p:nvPr/>
        </p:nvSpPr>
        <p:spPr>
          <a:xfrm>
            <a:off x="688340" y="1534947"/>
            <a:ext cx="9767570" cy="3782060"/>
          </a:xfrm>
          <a:prstGeom prst="rect">
            <a:avLst/>
          </a:prstGeom>
        </p:spPr>
        <p:txBody>
          <a:bodyPr vert="horz" wrap="square" lIns="0" tIns="98425" rIns="0" bIns="0" rtlCol="0">
            <a:spAutoFit/>
          </a:bodyPr>
          <a:lstStyle/>
          <a:p>
            <a:pPr marL="527685" indent="-515620">
              <a:lnSpc>
                <a:spcPct val="100000"/>
              </a:lnSpc>
              <a:spcBef>
                <a:spcPts val="775"/>
              </a:spcBef>
              <a:buAutoNum type="arabicPeriod"/>
              <a:tabLst>
                <a:tab pos="527685" algn="l"/>
                <a:tab pos="528320" algn="l"/>
              </a:tabLst>
            </a:pPr>
            <a:r>
              <a:rPr sz="2800" b="1" spc="-5" dirty="0">
                <a:solidFill>
                  <a:srgbClr val="2E2B1F"/>
                </a:solidFill>
                <a:latin typeface="Times New Roman"/>
                <a:cs typeface="Times New Roman"/>
              </a:rPr>
              <a:t>Impoverished management[1;1]</a:t>
            </a:r>
            <a:endParaRPr sz="2800">
              <a:latin typeface="Times New Roman"/>
              <a:cs typeface="Times New Roman"/>
            </a:endParaRPr>
          </a:p>
          <a:p>
            <a:pPr marL="1018540" marR="14604" lvl="1" indent="-228600">
              <a:lnSpc>
                <a:spcPct val="100000"/>
              </a:lnSpc>
              <a:spcBef>
                <a:spcPts val="675"/>
              </a:spcBef>
              <a:buClr>
                <a:srgbClr val="2E2B1F"/>
              </a:buClr>
              <a:buSzPct val="85714"/>
              <a:buFont typeface="Arial"/>
              <a:buChar char="•"/>
              <a:tabLst>
                <a:tab pos="1094740" algn="l"/>
                <a:tab pos="1095375" algn="l"/>
              </a:tabLst>
            </a:pPr>
            <a:r>
              <a:rPr dirty="0"/>
              <a:t>	</a:t>
            </a:r>
            <a:r>
              <a:rPr sz="2800" spc="-5" dirty="0">
                <a:solidFill>
                  <a:srgbClr val="2E2B1F"/>
                </a:solidFill>
                <a:latin typeface="Times New Roman"/>
                <a:cs typeface="Times New Roman"/>
              </a:rPr>
              <a:t>Managers with this approach are low on </a:t>
            </a:r>
            <a:r>
              <a:rPr sz="2800" dirty="0">
                <a:solidFill>
                  <a:srgbClr val="2E2B1F"/>
                </a:solidFill>
                <a:latin typeface="Times New Roman"/>
                <a:cs typeface="Times New Roman"/>
              </a:rPr>
              <a:t>both the </a:t>
            </a:r>
            <a:r>
              <a:rPr sz="2800" spc="-5" dirty="0">
                <a:solidFill>
                  <a:srgbClr val="2E2B1F"/>
                </a:solidFill>
                <a:latin typeface="Times New Roman"/>
                <a:cs typeface="Times New Roman"/>
              </a:rPr>
              <a:t>dimensions  and exercise </a:t>
            </a:r>
            <a:r>
              <a:rPr sz="2800" spc="-10" dirty="0">
                <a:solidFill>
                  <a:srgbClr val="2E2B1F"/>
                </a:solidFill>
                <a:latin typeface="Times New Roman"/>
                <a:cs typeface="Times New Roman"/>
              </a:rPr>
              <a:t>minimum effort </a:t>
            </a:r>
            <a:r>
              <a:rPr sz="2800" spc="-5" dirty="0">
                <a:solidFill>
                  <a:srgbClr val="2E2B1F"/>
                </a:solidFill>
                <a:latin typeface="Times New Roman"/>
                <a:cs typeface="Times New Roman"/>
              </a:rPr>
              <a:t>to get </a:t>
            </a:r>
            <a:r>
              <a:rPr sz="2800" dirty="0">
                <a:solidFill>
                  <a:srgbClr val="2E2B1F"/>
                </a:solidFill>
                <a:latin typeface="Times New Roman"/>
                <a:cs typeface="Times New Roman"/>
              </a:rPr>
              <a:t>the </a:t>
            </a:r>
            <a:r>
              <a:rPr sz="2800" spc="-5" dirty="0">
                <a:solidFill>
                  <a:srgbClr val="2E2B1F"/>
                </a:solidFill>
                <a:latin typeface="Times New Roman"/>
                <a:cs typeface="Times New Roman"/>
              </a:rPr>
              <a:t>work done from  subordinates.</a:t>
            </a:r>
            <a:endParaRPr sz="2800">
              <a:latin typeface="Times New Roman"/>
              <a:cs typeface="Times New Roman"/>
            </a:endParaRPr>
          </a:p>
          <a:p>
            <a:pPr marL="1018540" marR="559435" lvl="1" indent="-228600">
              <a:lnSpc>
                <a:spcPct val="100000"/>
              </a:lnSpc>
              <a:spcBef>
                <a:spcPts val="675"/>
              </a:spcBef>
              <a:buFont typeface="Arial"/>
              <a:buChar char="•"/>
              <a:tabLst>
                <a:tab pos="1019175" algn="l"/>
              </a:tabLst>
            </a:pPr>
            <a:r>
              <a:rPr sz="2800" spc="-5" dirty="0">
                <a:solidFill>
                  <a:srgbClr val="2E2B1F"/>
                </a:solidFill>
                <a:latin typeface="Times New Roman"/>
                <a:cs typeface="Times New Roman"/>
              </a:rPr>
              <a:t>The leader has low </a:t>
            </a:r>
            <a:r>
              <a:rPr sz="2800" spc="-10" dirty="0">
                <a:solidFill>
                  <a:srgbClr val="2E2B1F"/>
                </a:solidFill>
                <a:latin typeface="Times New Roman"/>
                <a:cs typeface="Times New Roman"/>
              </a:rPr>
              <a:t>concern </a:t>
            </a:r>
            <a:r>
              <a:rPr sz="2800" spc="-5" dirty="0">
                <a:solidFill>
                  <a:srgbClr val="2E2B1F"/>
                </a:solidFill>
                <a:latin typeface="Times New Roman"/>
                <a:cs typeface="Times New Roman"/>
              </a:rPr>
              <a:t>for employee satisfaction and  disorganization prevail within </a:t>
            </a:r>
            <a:r>
              <a:rPr sz="2800" dirty="0">
                <a:solidFill>
                  <a:srgbClr val="2E2B1F"/>
                </a:solidFill>
                <a:latin typeface="Times New Roman"/>
                <a:cs typeface="Times New Roman"/>
              </a:rPr>
              <a:t>the</a:t>
            </a:r>
            <a:r>
              <a:rPr sz="2800" spc="-50" dirty="0">
                <a:solidFill>
                  <a:srgbClr val="2E2B1F"/>
                </a:solidFill>
                <a:latin typeface="Times New Roman"/>
                <a:cs typeface="Times New Roman"/>
              </a:rPr>
              <a:t> </a:t>
            </a:r>
            <a:r>
              <a:rPr sz="2800" spc="-10" dirty="0">
                <a:solidFill>
                  <a:srgbClr val="2E2B1F"/>
                </a:solidFill>
                <a:latin typeface="Times New Roman"/>
                <a:cs typeface="Times New Roman"/>
              </a:rPr>
              <a:t>organization.</a:t>
            </a:r>
            <a:endParaRPr sz="2800">
              <a:latin typeface="Times New Roman"/>
              <a:cs typeface="Times New Roman"/>
            </a:endParaRPr>
          </a:p>
          <a:p>
            <a:pPr marL="1018540" marR="5080" lvl="1" indent="-228600">
              <a:lnSpc>
                <a:spcPct val="100000"/>
              </a:lnSpc>
              <a:spcBef>
                <a:spcPts val="670"/>
              </a:spcBef>
              <a:buFont typeface="Arial"/>
              <a:buChar char="•"/>
              <a:tabLst>
                <a:tab pos="1019175" algn="l"/>
                <a:tab pos="3917315" algn="l"/>
              </a:tabLst>
            </a:pPr>
            <a:r>
              <a:rPr sz="2800" spc="-5" dirty="0">
                <a:solidFill>
                  <a:srgbClr val="2E2B1F"/>
                </a:solidFill>
                <a:latin typeface="Times New Roman"/>
                <a:cs typeface="Times New Roman"/>
              </a:rPr>
              <a:t>The</a:t>
            </a:r>
            <a:r>
              <a:rPr sz="2800" spc="10" dirty="0">
                <a:solidFill>
                  <a:srgbClr val="2E2B1F"/>
                </a:solidFill>
                <a:latin typeface="Times New Roman"/>
                <a:cs typeface="Times New Roman"/>
              </a:rPr>
              <a:t> </a:t>
            </a:r>
            <a:r>
              <a:rPr sz="2800" spc="-5" dirty="0">
                <a:solidFill>
                  <a:srgbClr val="2E2B1F"/>
                </a:solidFill>
                <a:latin typeface="Times New Roman"/>
                <a:cs typeface="Times New Roman"/>
              </a:rPr>
              <a:t>leaders</a:t>
            </a:r>
            <a:r>
              <a:rPr sz="2800" spc="10" dirty="0">
                <a:solidFill>
                  <a:srgbClr val="2E2B1F"/>
                </a:solidFill>
                <a:latin typeface="Times New Roman"/>
                <a:cs typeface="Times New Roman"/>
              </a:rPr>
              <a:t> </a:t>
            </a:r>
            <a:r>
              <a:rPr sz="2800" spc="-5" dirty="0">
                <a:solidFill>
                  <a:srgbClr val="2E2B1F"/>
                </a:solidFill>
                <a:latin typeface="Times New Roman"/>
                <a:cs typeface="Times New Roman"/>
              </a:rPr>
              <a:t>termed	</a:t>
            </a:r>
            <a:r>
              <a:rPr sz="2800" spc="-10" dirty="0">
                <a:solidFill>
                  <a:srgbClr val="2E2B1F"/>
                </a:solidFill>
                <a:latin typeface="Times New Roman"/>
                <a:cs typeface="Times New Roman"/>
              </a:rPr>
              <a:t>ineffective </a:t>
            </a:r>
            <a:r>
              <a:rPr sz="2800" spc="-5" dirty="0">
                <a:solidFill>
                  <a:srgbClr val="2E2B1F"/>
                </a:solidFill>
                <a:latin typeface="Times New Roman"/>
                <a:cs typeface="Times New Roman"/>
              </a:rPr>
              <a:t>wherein their action is </a:t>
            </a:r>
            <a:r>
              <a:rPr sz="2800" spc="-10" dirty="0">
                <a:solidFill>
                  <a:srgbClr val="2E2B1F"/>
                </a:solidFill>
                <a:latin typeface="Times New Roman"/>
                <a:cs typeface="Times New Roman"/>
              </a:rPr>
              <a:t>merely  </a:t>
            </a:r>
            <a:r>
              <a:rPr sz="2800" spc="-5" dirty="0">
                <a:solidFill>
                  <a:srgbClr val="2E2B1F"/>
                </a:solidFill>
                <a:latin typeface="Times New Roman"/>
                <a:cs typeface="Times New Roman"/>
              </a:rPr>
              <a:t>at preserving job and</a:t>
            </a:r>
            <a:r>
              <a:rPr sz="2800" spc="-10" dirty="0">
                <a:solidFill>
                  <a:srgbClr val="2E2B1F"/>
                </a:solidFill>
                <a:latin typeface="Times New Roman"/>
                <a:cs typeface="Times New Roman"/>
              </a:rPr>
              <a:t> </a:t>
            </a:r>
            <a:r>
              <a:rPr sz="2800" spc="-20" dirty="0">
                <a:solidFill>
                  <a:srgbClr val="2E2B1F"/>
                </a:solidFill>
                <a:latin typeface="Times New Roman"/>
                <a:cs typeface="Times New Roman"/>
              </a:rPr>
              <a:t>seniority.</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112903"/>
            <a:ext cx="8075295" cy="1427480"/>
          </a:xfrm>
          <a:prstGeom prst="rect">
            <a:avLst/>
          </a:prstGeom>
        </p:spPr>
        <p:txBody>
          <a:bodyPr vert="horz" wrap="square" lIns="0" tIns="12065" rIns="0" bIns="0" rtlCol="0">
            <a:spAutoFit/>
          </a:bodyPr>
          <a:lstStyle/>
          <a:p>
            <a:pPr marL="12700">
              <a:lnSpc>
                <a:spcPct val="100000"/>
              </a:lnSpc>
              <a:spcBef>
                <a:spcPts val="95"/>
              </a:spcBef>
            </a:pPr>
            <a:r>
              <a:rPr spc="-85" dirty="0"/>
              <a:t>STYLE </a:t>
            </a:r>
            <a:r>
              <a:rPr spc="-55" dirty="0"/>
              <a:t>OF </a:t>
            </a:r>
            <a:r>
              <a:rPr spc="-90" dirty="0"/>
              <a:t>MANAGERIAL</a:t>
            </a:r>
            <a:r>
              <a:rPr spc="-685" dirty="0"/>
              <a:t> </a:t>
            </a:r>
            <a:r>
              <a:rPr spc="-80" dirty="0"/>
              <a:t>GRID</a:t>
            </a:r>
          </a:p>
          <a:p>
            <a:pPr marL="12700">
              <a:lnSpc>
                <a:spcPct val="100000"/>
              </a:lnSpc>
            </a:pPr>
            <a:r>
              <a:rPr spc="-90" dirty="0"/>
              <a:t>Cont...</a:t>
            </a:r>
          </a:p>
        </p:txBody>
      </p:sp>
      <p:sp>
        <p:nvSpPr>
          <p:cNvPr id="3" name="object 3"/>
          <p:cNvSpPr txBox="1"/>
          <p:nvPr/>
        </p:nvSpPr>
        <p:spPr>
          <a:xfrm>
            <a:off x="511860" y="1790317"/>
            <a:ext cx="10034905" cy="3995420"/>
          </a:xfrm>
          <a:prstGeom prst="rect">
            <a:avLst/>
          </a:prstGeom>
        </p:spPr>
        <p:txBody>
          <a:bodyPr vert="horz" wrap="square" lIns="0" tIns="55880" rIns="0" bIns="0" rtlCol="0">
            <a:spAutoFit/>
          </a:bodyPr>
          <a:lstStyle/>
          <a:p>
            <a:pPr marL="12700">
              <a:lnSpc>
                <a:spcPct val="100000"/>
              </a:lnSpc>
              <a:spcBef>
                <a:spcPts val="440"/>
              </a:spcBef>
              <a:tabLst>
                <a:tab pos="1632585" algn="l"/>
              </a:tabLst>
            </a:pPr>
            <a:r>
              <a:rPr sz="2800" b="1" spc="-5" dirty="0">
                <a:solidFill>
                  <a:srgbClr val="2E2B1F"/>
                </a:solidFill>
                <a:latin typeface="Times New Roman"/>
                <a:cs typeface="Times New Roman"/>
              </a:rPr>
              <a:t>2</a:t>
            </a:r>
            <a:r>
              <a:rPr sz="2800" b="1" spc="5" dirty="0">
                <a:solidFill>
                  <a:srgbClr val="2E2B1F"/>
                </a:solidFill>
                <a:latin typeface="Times New Roman"/>
                <a:cs typeface="Times New Roman"/>
              </a:rPr>
              <a:t> </a:t>
            </a:r>
            <a:r>
              <a:rPr sz="2800" b="1" spc="-5" dirty="0">
                <a:solidFill>
                  <a:srgbClr val="2E2B1F"/>
                </a:solidFill>
                <a:latin typeface="Times New Roman"/>
                <a:cs typeface="Times New Roman"/>
              </a:rPr>
              <a:t>.Middle	road[5,5]</a:t>
            </a:r>
            <a:endParaRPr sz="2800">
              <a:latin typeface="Times New Roman"/>
              <a:cs typeface="Times New Roman"/>
            </a:endParaRPr>
          </a:p>
          <a:p>
            <a:pPr marL="563880" marR="160020" indent="-228600">
              <a:lnSpc>
                <a:spcPts val="3020"/>
              </a:lnSpc>
              <a:spcBef>
                <a:spcPts val="720"/>
              </a:spcBef>
              <a:buClr>
                <a:srgbClr val="2E2B1F"/>
              </a:buClr>
              <a:buSzPct val="85714"/>
              <a:buFont typeface="Arial"/>
              <a:buChar char="•"/>
              <a:tabLst>
                <a:tab pos="640080" algn="l"/>
                <a:tab pos="640715" algn="l"/>
              </a:tabLst>
            </a:pPr>
            <a:r>
              <a:rPr dirty="0"/>
              <a:t>	</a:t>
            </a:r>
            <a:r>
              <a:rPr sz="2800" spc="-5" dirty="0">
                <a:solidFill>
                  <a:srgbClr val="2E2B1F"/>
                </a:solidFill>
                <a:latin typeface="Times New Roman"/>
                <a:cs typeface="Times New Roman"/>
              </a:rPr>
              <a:t>This is basically a compromising </a:t>
            </a:r>
            <a:r>
              <a:rPr sz="2800" dirty="0">
                <a:solidFill>
                  <a:srgbClr val="2E2B1F"/>
                </a:solidFill>
                <a:latin typeface="Times New Roman"/>
                <a:cs typeface="Times New Roman"/>
              </a:rPr>
              <a:t>style </a:t>
            </a:r>
            <a:r>
              <a:rPr sz="2800" spc="-5" dirty="0">
                <a:solidFill>
                  <a:srgbClr val="2E2B1F"/>
                </a:solidFill>
                <a:latin typeface="Times New Roman"/>
                <a:cs typeface="Times New Roman"/>
              </a:rPr>
              <a:t>wherein </a:t>
            </a:r>
            <a:r>
              <a:rPr sz="2800" dirty="0">
                <a:solidFill>
                  <a:srgbClr val="2E2B1F"/>
                </a:solidFill>
                <a:latin typeface="Times New Roman"/>
                <a:cs typeface="Times New Roman"/>
              </a:rPr>
              <a:t>the </a:t>
            </a:r>
            <a:r>
              <a:rPr sz="2800" spc="-5" dirty="0">
                <a:solidFill>
                  <a:srgbClr val="2E2B1F"/>
                </a:solidFill>
                <a:latin typeface="Times New Roman"/>
                <a:cs typeface="Times New Roman"/>
              </a:rPr>
              <a:t>leader tries to  maintain a balance between goals of company </a:t>
            </a:r>
            <a:r>
              <a:rPr sz="2800" spc="-10" dirty="0">
                <a:solidFill>
                  <a:srgbClr val="2E2B1F"/>
                </a:solidFill>
                <a:latin typeface="Times New Roman"/>
                <a:cs typeface="Times New Roman"/>
              </a:rPr>
              <a:t>and </a:t>
            </a:r>
            <a:r>
              <a:rPr sz="2800" spc="-5" dirty="0">
                <a:solidFill>
                  <a:srgbClr val="2E2B1F"/>
                </a:solidFill>
                <a:latin typeface="Times New Roman"/>
                <a:cs typeface="Times New Roman"/>
              </a:rPr>
              <a:t>the needs of  people.</a:t>
            </a:r>
            <a:endParaRPr sz="2800">
              <a:latin typeface="Times New Roman"/>
              <a:cs typeface="Times New Roman"/>
            </a:endParaRPr>
          </a:p>
          <a:p>
            <a:pPr marL="563880" marR="5080" indent="-228600">
              <a:lnSpc>
                <a:spcPts val="3030"/>
              </a:lnSpc>
              <a:spcBef>
                <a:spcPts val="680"/>
              </a:spcBef>
              <a:buFont typeface="Arial"/>
              <a:buChar char="•"/>
              <a:tabLst>
                <a:tab pos="564515" algn="l"/>
              </a:tabLst>
            </a:pPr>
            <a:r>
              <a:rPr sz="2800" spc="-5" dirty="0">
                <a:solidFill>
                  <a:srgbClr val="2E2B1F"/>
                </a:solidFill>
                <a:latin typeface="Times New Roman"/>
                <a:cs typeface="Times New Roman"/>
              </a:rPr>
              <a:t>The leader </a:t>
            </a:r>
            <a:r>
              <a:rPr sz="2800" dirty="0">
                <a:solidFill>
                  <a:srgbClr val="2E2B1F"/>
                </a:solidFill>
                <a:latin typeface="Times New Roman"/>
                <a:cs typeface="Times New Roman"/>
              </a:rPr>
              <a:t>does not push </a:t>
            </a:r>
            <a:r>
              <a:rPr sz="2800" spc="-5" dirty="0">
                <a:solidFill>
                  <a:srgbClr val="2E2B1F"/>
                </a:solidFill>
                <a:latin typeface="Times New Roman"/>
                <a:cs typeface="Times New Roman"/>
              </a:rPr>
              <a:t>the </a:t>
            </a:r>
            <a:r>
              <a:rPr sz="2800" dirty="0">
                <a:solidFill>
                  <a:srgbClr val="2E2B1F"/>
                </a:solidFill>
                <a:latin typeface="Times New Roman"/>
                <a:cs typeface="Times New Roman"/>
              </a:rPr>
              <a:t>boundaries </a:t>
            </a:r>
            <a:r>
              <a:rPr sz="2800" spc="-5" dirty="0">
                <a:solidFill>
                  <a:srgbClr val="2E2B1F"/>
                </a:solidFill>
                <a:latin typeface="Times New Roman"/>
                <a:cs typeface="Times New Roman"/>
              </a:rPr>
              <a:t>of achievements resulting  in average performance </a:t>
            </a:r>
            <a:r>
              <a:rPr sz="2800" dirty="0">
                <a:solidFill>
                  <a:srgbClr val="2E2B1F"/>
                </a:solidFill>
                <a:latin typeface="Times New Roman"/>
                <a:cs typeface="Times New Roman"/>
              </a:rPr>
              <a:t>for</a:t>
            </a:r>
            <a:r>
              <a:rPr sz="2800" spc="30" dirty="0">
                <a:solidFill>
                  <a:srgbClr val="2E2B1F"/>
                </a:solidFill>
                <a:latin typeface="Times New Roman"/>
                <a:cs typeface="Times New Roman"/>
              </a:rPr>
              <a:t> </a:t>
            </a:r>
            <a:r>
              <a:rPr sz="2800" spc="-10" dirty="0">
                <a:solidFill>
                  <a:srgbClr val="2E2B1F"/>
                </a:solidFill>
                <a:latin typeface="Times New Roman"/>
                <a:cs typeface="Times New Roman"/>
              </a:rPr>
              <a:t>organization.</a:t>
            </a:r>
            <a:endParaRPr sz="2800">
              <a:latin typeface="Times New Roman"/>
              <a:cs typeface="Times New Roman"/>
            </a:endParaRPr>
          </a:p>
          <a:p>
            <a:pPr marL="563880" indent="-229235">
              <a:lnSpc>
                <a:spcPct val="100000"/>
              </a:lnSpc>
              <a:spcBef>
                <a:spcPts val="285"/>
              </a:spcBef>
              <a:buFont typeface="Arial"/>
              <a:buChar char="•"/>
              <a:tabLst>
                <a:tab pos="564515" algn="l"/>
              </a:tabLst>
            </a:pPr>
            <a:r>
              <a:rPr sz="2800" spc="-5" dirty="0">
                <a:solidFill>
                  <a:srgbClr val="2E2B1F"/>
                </a:solidFill>
                <a:latin typeface="Times New Roman"/>
                <a:cs typeface="Times New Roman"/>
              </a:rPr>
              <a:t>Here neither employee nor </a:t>
            </a:r>
            <a:r>
              <a:rPr sz="2800" dirty="0">
                <a:solidFill>
                  <a:srgbClr val="2E2B1F"/>
                </a:solidFill>
                <a:latin typeface="Times New Roman"/>
                <a:cs typeface="Times New Roman"/>
              </a:rPr>
              <a:t>production </a:t>
            </a:r>
            <a:r>
              <a:rPr sz="2800" spc="-5" dirty="0">
                <a:solidFill>
                  <a:srgbClr val="2E2B1F"/>
                </a:solidFill>
                <a:latin typeface="Times New Roman"/>
                <a:cs typeface="Times New Roman"/>
              </a:rPr>
              <a:t>needs are </a:t>
            </a:r>
            <a:r>
              <a:rPr sz="2800" dirty="0">
                <a:solidFill>
                  <a:srgbClr val="2E2B1F"/>
                </a:solidFill>
                <a:latin typeface="Times New Roman"/>
                <a:cs typeface="Times New Roman"/>
              </a:rPr>
              <a:t>fully</a:t>
            </a:r>
            <a:r>
              <a:rPr sz="2800" spc="-5" dirty="0">
                <a:solidFill>
                  <a:srgbClr val="2E2B1F"/>
                </a:solidFill>
                <a:latin typeface="Times New Roman"/>
                <a:cs typeface="Times New Roman"/>
              </a:rPr>
              <a:t> </a:t>
            </a:r>
            <a:r>
              <a:rPr sz="2800" spc="-10" dirty="0">
                <a:solidFill>
                  <a:srgbClr val="2E2B1F"/>
                </a:solidFill>
                <a:latin typeface="Times New Roman"/>
                <a:cs typeface="Times New Roman"/>
              </a:rPr>
              <a:t>met.</a:t>
            </a:r>
            <a:endParaRPr sz="2800">
              <a:latin typeface="Times New Roman"/>
              <a:cs typeface="Times New Roman"/>
            </a:endParaRPr>
          </a:p>
          <a:p>
            <a:pPr marL="563880" indent="-229235">
              <a:lnSpc>
                <a:spcPct val="100000"/>
              </a:lnSpc>
              <a:spcBef>
                <a:spcPts val="335"/>
              </a:spcBef>
              <a:buFont typeface="Arial"/>
              <a:buChar char="•"/>
              <a:tabLst>
                <a:tab pos="564515" algn="l"/>
                <a:tab pos="1918970" algn="l"/>
              </a:tabLst>
            </a:pPr>
            <a:r>
              <a:rPr sz="2800" spc="-35" dirty="0">
                <a:solidFill>
                  <a:srgbClr val="2E2B1F"/>
                </a:solidFill>
                <a:latin typeface="Times New Roman"/>
                <a:cs typeface="Times New Roman"/>
              </a:rPr>
              <a:t>Average	</a:t>
            </a:r>
            <a:r>
              <a:rPr sz="2800" spc="-5" dirty="0">
                <a:solidFill>
                  <a:srgbClr val="2E2B1F"/>
                </a:solidFill>
                <a:latin typeface="Times New Roman"/>
                <a:cs typeface="Times New Roman"/>
              </a:rPr>
              <a:t>performance.</a:t>
            </a:r>
            <a:endParaRPr sz="2800">
              <a:latin typeface="Times New Roman"/>
              <a:cs typeface="Times New Roman"/>
            </a:endParaRPr>
          </a:p>
          <a:p>
            <a:pPr marL="563880" indent="-229235">
              <a:lnSpc>
                <a:spcPct val="100000"/>
              </a:lnSpc>
              <a:spcBef>
                <a:spcPts val="340"/>
              </a:spcBef>
              <a:buFont typeface="Arial"/>
              <a:buChar char="•"/>
              <a:tabLst>
                <a:tab pos="564515" algn="l"/>
              </a:tabLst>
            </a:pPr>
            <a:r>
              <a:rPr sz="2800" spc="-5" dirty="0">
                <a:solidFill>
                  <a:srgbClr val="2E2B1F"/>
                </a:solidFill>
                <a:latin typeface="Times New Roman"/>
                <a:cs typeface="Times New Roman"/>
              </a:rPr>
              <a:t>Compromising</a:t>
            </a:r>
            <a:r>
              <a:rPr sz="2800" dirty="0">
                <a:solidFill>
                  <a:srgbClr val="2E2B1F"/>
                </a:solidFill>
                <a:latin typeface="Times New Roman"/>
                <a:cs typeface="Times New Roman"/>
              </a:rPr>
              <a:t> </a:t>
            </a:r>
            <a:r>
              <a:rPr sz="2800" spc="-30" dirty="0">
                <a:solidFill>
                  <a:srgbClr val="2E2B1F"/>
                </a:solidFill>
                <a:latin typeface="Times New Roman"/>
                <a:cs typeface="Times New Roman"/>
              </a:rPr>
              <a:t>leader.</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85" dirty="0"/>
              <a:t>STYLE </a:t>
            </a:r>
            <a:r>
              <a:rPr spc="-55" dirty="0"/>
              <a:t>OF </a:t>
            </a:r>
            <a:r>
              <a:rPr spc="-90" dirty="0"/>
              <a:t>MANAGERIAL</a:t>
            </a:r>
            <a:r>
              <a:rPr spc="-705" dirty="0"/>
              <a:t> </a:t>
            </a:r>
            <a:r>
              <a:rPr spc="-80" dirty="0"/>
              <a:t>GRID</a:t>
            </a:r>
          </a:p>
          <a:p>
            <a:pPr marL="12700">
              <a:lnSpc>
                <a:spcPct val="100000"/>
              </a:lnSpc>
            </a:pPr>
            <a:r>
              <a:rPr spc="-90" dirty="0"/>
              <a:t>Cont...</a:t>
            </a:r>
          </a:p>
        </p:txBody>
      </p:sp>
      <p:sp>
        <p:nvSpPr>
          <p:cNvPr id="3" name="object 3"/>
          <p:cNvSpPr txBox="1"/>
          <p:nvPr/>
        </p:nvSpPr>
        <p:spPr>
          <a:xfrm>
            <a:off x="688340" y="1533130"/>
            <a:ext cx="9723755" cy="4493260"/>
          </a:xfrm>
          <a:prstGeom prst="rect">
            <a:avLst/>
          </a:prstGeom>
        </p:spPr>
        <p:txBody>
          <a:bodyPr vert="horz" wrap="square" lIns="0" tIns="100330" rIns="0" bIns="0" rtlCol="0">
            <a:spAutoFit/>
          </a:bodyPr>
          <a:lstStyle/>
          <a:p>
            <a:pPr marL="361315" indent="-349250">
              <a:lnSpc>
                <a:spcPct val="100000"/>
              </a:lnSpc>
              <a:spcBef>
                <a:spcPts val="790"/>
              </a:spcBef>
              <a:buAutoNum type="arabicPeriod" startAt="3"/>
              <a:tabLst>
                <a:tab pos="361950" algn="l"/>
              </a:tabLst>
            </a:pPr>
            <a:r>
              <a:rPr sz="2800" b="1" spc="-70" dirty="0">
                <a:solidFill>
                  <a:srgbClr val="2E2B1F"/>
                </a:solidFill>
                <a:latin typeface="Times New Roman"/>
                <a:cs typeface="Times New Roman"/>
              </a:rPr>
              <a:t>Task</a:t>
            </a:r>
            <a:r>
              <a:rPr sz="2800" b="1" spc="-10" dirty="0">
                <a:solidFill>
                  <a:srgbClr val="2E2B1F"/>
                </a:solidFill>
                <a:latin typeface="Times New Roman"/>
                <a:cs typeface="Times New Roman"/>
              </a:rPr>
              <a:t> </a:t>
            </a:r>
            <a:r>
              <a:rPr sz="2800" b="1" spc="-5" dirty="0">
                <a:solidFill>
                  <a:srgbClr val="2E2B1F"/>
                </a:solidFill>
                <a:latin typeface="Times New Roman"/>
                <a:cs typeface="Times New Roman"/>
              </a:rPr>
              <a:t>management[9,1]</a:t>
            </a:r>
            <a:endParaRPr sz="2800">
              <a:latin typeface="Times New Roman"/>
              <a:cs typeface="Times New Roman"/>
            </a:endParaRPr>
          </a:p>
          <a:p>
            <a:pPr marL="652780" marR="413384" lvl="1" indent="-228600">
              <a:lnSpc>
                <a:spcPct val="100000"/>
              </a:lnSpc>
              <a:spcBef>
                <a:spcPts val="595"/>
              </a:spcBef>
              <a:buFont typeface="Arial"/>
              <a:buChar char="•"/>
              <a:tabLst>
                <a:tab pos="653415" algn="l"/>
              </a:tabLst>
            </a:pPr>
            <a:r>
              <a:rPr sz="2400" spc="-5" dirty="0">
                <a:solidFill>
                  <a:srgbClr val="2E2B1F"/>
                </a:solidFill>
                <a:latin typeface="Times New Roman"/>
                <a:cs typeface="Times New Roman"/>
              </a:rPr>
              <a:t>Also </a:t>
            </a:r>
            <a:r>
              <a:rPr sz="2400" dirty="0">
                <a:solidFill>
                  <a:srgbClr val="2E2B1F"/>
                </a:solidFill>
                <a:latin typeface="Times New Roman"/>
                <a:cs typeface="Times New Roman"/>
              </a:rPr>
              <a:t>called </a:t>
            </a:r>
            <a:r>
              <a:rPr sz="2400" spc="-5" dirty="0">
                <a:solidFill>
                  <a:srgbClr val="2E2B1F"/>
                </a:solidFill>
                <a:latin typeface="Times New Roman"/>
                <a:cs typeface="Times New Roman"/>
              </a:rPr>
              <a:t>dictatorial </a:t>
            </a:r>
            <a:r>
              <a:rPr sz="2400" dirty="0">
                <a:solidFill>
                  <a:srgbClr val="2E2B1F"/>
                </a:solidFill>
                <a:latin typeface="Times New Roman"/>
                <a:cs typeface="Times New Roman"/>
              </a:rPr>
              <a:t>or </a:t>
            </a:r>
            <a:r>
              <a:rPr sz="2400" spc="-5" dirty="0">
                <a:solidFill>
                  <a:srgbClr val="2E2B1F"/>
                </a:solidFill>
                <a:latin typeface="Times New Roman"/>
                <a:cs typeface="Times New Roman"/>
              </a:rPr>
              <a:t>perish </a:t>
            </a:r>
            <a:r>
              <a:rPr sz="2400" dirty="0">
                <a:solidFill>
                  <a:srgbClr val="2E2B1F"/>
                </a:solidFill>
                <a:latin typeface="Times New Roman"/>
                <a:cs typeface="Times New Roman"/>
              </a:rPr>
              <a:t>style. Here leaders are </a:t>
            </a:r>
            <a:r>
              <a:rPr sz="2400" spc="-5" dirty="0">
                <a:solidFill>
                  <a:srgbClr val="2E2B1F"/>
                </a:solidFill>
                <a:latin typeface="Times New Roman"/>
                <a:cs typeface="Times New Roman"/>
              </a:rPr>
              <a:t>more</a:t>
            </a:r>
            <a:r>
              <a:rPr sz="2400" spc="-100" dirty="0">
                <a:solidFill>
                  <a:srgbClr val="2E2B1F"/>
                </a:solidFill>
                <a:latin typeface="Times New Roman"/>
                <a:cs typeface="Times New Roman"/>
              </a:rPr>
              <a:t> </a:t>
            </a:r>
            <a:r>
              <a:rPr sz="2400" dirty="0">
                <a:solidFill>
                  <a:srgbClr val="2E2B1F"/>
                </a:solidFill>
                <a:latin typeface="Times New Roman"/>
                <a:cs typeface="Times New Roman"/>
              </a:rPr>
              <a:t>concerned  about production and have less concern for</a:t>
            </a:r>
            <a:r>
              <a:rPr sz="2400" spc="-80" dirty="0">
                <a:solidFill>
                  <a:srgbClr val="2E2B1F"/>
                </a:solidFill>
                <a:latin typeface="Times New Roman"/>
                <a:cs typeface="Times New Roman"/>
              </a:rPr>
              <a:t> </a:t>
            </a:r>
            <a:r>
              <a:rPr sz="2400" dirty="0">
                <a:solidFill>
                  <a:srgbClr val="2E2B1F"/>
                </a:solidFill>
                <a:latin typeface="Times New Roman"/>
                <a:cs typeface="Times New Roman"/>
              </a:rPr>
              <a:t>people.</a:t>
            </a:r>
            <a:endParaRPr sz="2400">
              <a:latin typeface="Times New Roman"/>
              <a:cs typeface="Times New Roman"/>
            </a:endParaRPr>
          </a:p>
          <a:p>
            <a:pPr marL="652780" marR="5080" lvl="1" indent="-228600">
              <a:lnSpc>
                <a:spcPct val="100000"/>
              </a:lnSpc>
              <a:spcBef>
                <a:spcPts val="575"/>
              </a:spcBef>
              <a:buFont typeface="Arial"/>
              <a:buChar char="•"/>
              <a:tabLst>
                <a:tab pos="653415" algn="l"/>
              </a:tabLst>
            </a:pPr>
            <a:r>
              <a:rPr sz="2400" dirty="0">
                <a:solidFill>
                  <a:srgbClr val="2E2B1F"/>
                </a:solidFill>
                <a:latin typeface="Times New Roman"/>
                <a:cs typeface="Times New Roman"/>
              </a:rPr>
              <a:t>The style </a:t>
            </a:r>
            <a:r>
              <a:rPr sz="2400" spc="-5" dirty="0">
                <a:solidFill>
                  <a:srgbClr val="2E2B1F"/>
                </a:solidFill>
                <a:latin typeface="Times New Roman"/>
                <a:cs typeface="Times New Roman"/>
              </a:rPr>
              <a:t>is </a:t>
            </a:r>
            <a:r>
              <a:rPr sz="2400" dirty="0">
                <a:solidFill>
                  <a:srgbClr val="2E2B1F"/>
                </a:solidFill>
                <a:latin typeface="Times New Roman"/>
                <a:cs typeface="Times New Roman"/>
              </a:rPr>
              <a:t>based on theory x of </a:t>
            </a:r>
            <a:r>
              <a:rPr sz="2400" spc="-15" dirty="0">
                <a:solidFill>
                  <a:srgbClr val="2E2B1F"/>
                </a:solidFill>
                <a:latin typeface="Times New Roman"/>
                <a:cs typeface="Times New Roman"/>
              </a:rPr>
              <a:t>McGregor. </a:t>
            </a:r>
            <a:r>
              <a:rPr sz="2400" spc="-5" dirty="0">
                <a:solidFill>
                  <a:srgbClr val="2E2B1F"/>
                </a:solidFill>
                <a:latin typeface="Times New Roman"/>
                <a:cs typeface="Times New Roman"/>
              </a:rPr>
              <a:t>The employees’ </a:t>
            </a:r>
            <a:r>
              <a:rPr sz="2400" dirty="0">
                <a:solidFill>
                  <a:srgbClr val="2E2B1F"/>
                </a:solidFill>
                <a:latin typeface="Times New Roman"/>
                <a:cs typeface="Times New Roman"/>
              </a:rPr>
              <a:t>needs are</a:t>
            </a:r>
            <a:r>
              <a:rPr sz="2400" spc="-305" dirty="0">
                <a:solidFill>
                  <a:srgbClr val="2E2B1F"/>
                </a:solidFill>
                <a:latin typeface="Times New Roman"/>
                <a:cs typeface="Times New Roman"/>
              </a:rPr>
              <a:t> </a:t>
            </a:r>
            <a:r>
              <a:rPr sz="2400" dirty="0">
                <a:solidFill>
                  <a:srgbClr val="2E2B1F"/>
                </a:solidFill>
                <a:latin typeface="Times New Roman"/>
                <a:cs typeface="Times New Roman"/>
              </a:rPr>
              <a:t>not  taken care of and they are </a:t>
            </a:r>
            <a:r>
              <a:rPr sz="2400" spc="-5" dirty="0">
                <a:solidFill>
                  <a:srgbClr val="2E2B1F"/>
                </a:solidFill>
                <a:latin typeface="Times New Roman"/>
                <a:cs typeface="Times New Roman"/>
              </a:rPr>
              <a:t>simply </a:t>
            </a:r>
            <a:r>
              <a:rPr sz="2400" dirty="0">
                <a:solidFill>
                  <a:srgbClr val="2E2B1F"/>
                </a:solidFill>
                <a:latin typeface="Times New Roman"/>
                <a:cs typeface="Times New Roman"/>
              </a:rPr>
              <a:t>a </a:t>
            </a:r>
            <a:r>
              <a:rPr sz="2400" spc="-5" dirty="0">
                <a:solidFill>
                  <a:srgbClr val="2E2B1F"/>
                </a:solidFill>
                <a:latin typeface="Times New Roman"/>
                <a:cs typeface="Times New Roman"/>
              </a:rPr>
              <a:t>means </a:t>
            </a:r>
            <a:r>
              <a:rPr sz="2400" dirty="0">
                <a:solidFill>
                  <a:srgbClr val="2E2B1F"/>
                </a:solidFill>
                <a:latin typeface="Times New Roman"/>
                <a:cs typeface="Times New Roman"/>
              </a:rPr>
              <a:t>to an</a:t>
            </a:r>
            <a:r>
              <a:rPr sz="2400" spc="-85" dirty="0">
                <a:solidFill>
                  <a:srgbClr val="2E2B1F"/>
                </a:solidFill>
                <a:latin typeface="Times New Roman"/>
                <a:cs typeface="Times New Roman"/>
              </a:rPr>
              <a:t> </a:t>
            </a:r>
            <a:r>
              <a:rPr sz="2400" dirty="0">
                <a:solidFill>
                  <a:srgbClr val="2E2B1F"/>
                </a:solidFill>
                <a:latin typeface="Times New Roman"/>
                <a:cs typeface="Times New Roman"/>
              </a:rPr>
              <a:t>end.</a:t>
            </a:r>
            <a:endParaRPr sz="2400">
              <a:latin typeface="Times New Roman"/>
              <a:cs typeface="Times New Roman"/>
            </a:endParaRPr>
          </a:p>
          <a:p>
            <a:pPr marL="652780" marR="62230" lvl="1" indent="-228600">
              <a:lnSpc>
                <a:spcPct val="100000"/>
              </a:lnSpc>
              <a:spcBef>
                <a:spcPts val="580"/>
              </a:spcBef>
              <a:buFont typeface="Arial"/>
              <a:buChar char="•"/>
              <a:tabLst>
                <a:tab pos="653415" algn="l"/>
                <a:tab pos="2096770" algn="l"/>
              </a:tabLst>
            </a:pPr>
            <a:r>
              <a:rPr sz="2400" dirty="0">
                <a:solidFill>
                  <a:srgbClr val="2E2B1F"/>
                </a:solidFill>
                <a:latin typeface="Times New Roman"/>
                <a:cs typeface="Times New Roman"/>
              </a:rPr>
              <a:t>The</a:t>
            </a:r>
            <a:r>
              <a:rPr sz="2400" spc="-15" dirty="0">
                <a:solidFill>
                  <a:srgbClr val="2E2B1F"/>
                </a:solidFill>
                <a:latin typeface="Times New Roman"/>
                <a:cs typeface="Times New Roman"/>
              </a:rPr>
              <a:t> </a:t>
            </a:r>
            <a:r>
              <a:rPr sz="2400" dirty="0">
                <a:solidFill>
                  <a:srgbClr val="2E2B1F"/>
                </a:solidFill>
                <a:latin typeface="Times New Roman"/>
                <a:cs typeface="Times New Roman"/>
              </a:rPr>
              <a:t>leader	believes that </a:t>
            </a:r>
            <a:r>
              <a:rPr sz="2400" spc="-5" dirty="0">
                <a:solidFill>
                  <a:srgbClr val="2E2B1F"/>
                </a:solidFill>
                <a:latin typeface="Times New Roman"/>
                <a:cs typeface="Times New Roman"/>
              </a:rPr>
              <a:t>efficiency </a:t>
            </a:r>
            <a:r>
              <a:rPr sz="2400" dirty="0">
                <a:solidFill>
                  <a:srgbClr val="2E2B1F"/>
                </a:solidFill>
                <a:latin typeface="Times New Roman"/>
                <a:cs typeface="Times New Roman"/>
              </a:rPr>
              <a:t>can result only through proper  </a:t>
            </a:r>
            <a:r>
              <a:rPr sz="2400" spc="-5" dirty="0">
                <a:solidFill>
                  <a:srgbClr val="2E2B1F"/>
                </a:solidFill>
                <a:latin typeface="Times New Roman"/>
                <a:cs typeface="Times New Roman"/>
              </a:rPr>
              <a:t>organization </a:t>
            </a:r>
            <a:r>
              <a:rPr sz="2400" dirty="0">
                <a:solidFill>
                  <a:srgbClr val="2E2B1F"/>
                </a:solidFill>
                <a:latin typeface="Times New Roman"/>
                <a:cs typeface="Times New Roman"/>
              </a:rPr>
              <a:t>of work </a:t>
            </a:r>
            <a:r>
              <a:rPr sz="2400" spc="-5" dirty="0">
                <a:solidFill>
                  <a:srgbClr val="2E2B1F"/>
                </a:solidFill>
                <a:latin typeface="Times New Roman"/>
                <a:cs typeface="Times New Roman"/>
              </a:rPr>
              <a:t>systems </a:t>
            </a:r>
            <a:r>
              <a:rPr sz="2400" dirty="0">
                <a:solidFill>
                  <a:srgbClr val="2E2B1F"/>
                </a:solidFill>
                <a:latin typeface="Times New Roman"/>
                <a:cs typeface="Times New Roman"/>
              </a:rPr>
              <a:t>and through </a:t>
            </a:r>
            <a:r>
              <a:rPr sz="2400" spc="-5" dirty="0">
                <a:solidFill>
                  <a:srgbClr val="2E2B1F"/>
                </a:solidFill>
                <a:latin typeface="Times New Roman"/>
                <a:cs typeface="Times New Roman"/>
              </a:rPr>
              <a:t>elimination </a:t>
            </a:r>
            <a:r>
              <a:rPr sz="2400" dirty="0">
                <a:solidFill>
                  <a:srgbClr val="2E2B1F"/>
                </a:solidFill>
                <a:latin typeface="Times New Roman"/>
                <a:cs typeface="Times New Roman"/>
              </a:rPr>
              <a:t>of proper</a:t>
            </a:r>
            <a:r>
              <a:rPr sz="2400" spc="-100" dirty="0">
                <a:solidFill>
                  <a:srgbClr val="2E2B1F"/>
                </a:solidFill>
                <a:latin typeface="Times New Roman"/>
                <a:cs typeface="Times New Roman"/>
              </a:rPr>
              <a:t> </a:t>
            </a:r>
            <a:r>
              <a:rPr sz="2400" dirty="0">
                <a:solidFill>
                  <a:srgbClr val="2E2B1F"/>
                </a:solidFill>
                <a:latin typeface="Times New Roman"/>
                <a:cs typeface="Times New Roman"/>
              </a:rPr>
              <a:t>wherever  possible.</a:t>
            </a:r>
            <a:endParaRPr sz="2400">
              <a:latin typeface="Times New Roman"/>
              <a:cs typeface="Times New Roman"/>
            </a:endParaRPr>
          </a:p>
          <a:p>
            <a:pPr marL="652780" marR="73025" lvl="1" indent="-228600">
              <a:lnSpc>
                <a:spcPct val="100000"/>
              </a:lnSpc>
              <a:spcBef>
                <a:spcPts val="575"/>
              </a:spcBef>
              <a:buFont typeface="Arial"/>
              <a:buChar char="•"/>
              <a:tabLst>
                <a:tab pos="653415" algn="l"/>
              </a:tabLst>
            </a:pPr>
            <a:r>
              <a:rPr sz="2400" dirty="0">
                <a:solidFill>
                  <a:srgbClr val="2E2B1F"/>
                </a:solidFill>
                <a:latin typeface="Times New Roman"/>
                <a:cs typeface="Times New Roman"/>
              </a:rPr>
              <a:t>Such a style can definitely increase the output of </a:t>
            </a:r>
            <a:r>
              <a:rPr sz="2400" spc="-5" dirty="0">
                <a:solidFill>
                  <a:srgbClr val="2E2B1F"/>
                </a:solidFill>
                <a:latin typeface="Times New Roman"/>
                <a:cs typeface="Times New Roman"/>
              </a:rPr>
              <a:t>organization </a:t>
            </a:r>
            <a:r>
              <a:rPr sz="2400" dirty="0">
                <a:solidFill>
                  <a:srgbClr val="2E2B1F"/>
                </a:solidFill>
                <a:latin typeface="Times New Roman"/>
                <a:cs typeface="Times New Roman"/>
              </a:rPr>
              <a:t>in short</a:t>
            </a:r>
            <a:r>
              <a:rPr sz="2400" spc="-215" dirty="0">
                <a:solidFill>
                  <a:srgbClr val="2E2B1F"/>
                </a:solidFill>
                <a:latin typeface="Times New Roman"/>
                <a:cs typeface="Times New Roman"/>
              </a:rPr>
              <a:t> </a:t>
            </a:r>
            <a:r>
              <a:rPr sz="2400" dirty="0">
                <a:solidFill>
                  <a:srgbClr val="2E2B1F"/>
                </a:solidFill>
                <a:latin typeface="Times New Roman"/>
                <a:cs typeface="Times New Roman"/>
              </a:rPr>
              <a:t>run  but due to the strict policies and procedures, high labour turnover </a:t>
            </a:r>
            <a:r>
              <a:rPr sz="2400" spc="-5" dirty="0">
                <a:solidFill>
                  <a:srgbClr val="2E2B1F"/>
                </a:solidFill>
                <a:latin typeface="Times New Roman"/>
                <a:cs typeface="Times New Roman"/>
              </a:rPr>
              <a:t>is  inevitable.</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85" dirty="0"/>
              <a:t>STYLE </a:t>
            </a:r>
            <a:r>
              <a:rPr spc="-55" dirty="0"/>
              <a:t>OF </a:t>
            </a:r>
            <a:r>
              <a:rPr spc="-90" dirty="0"/>
              <a:t>MANAGERIAL</a:t>
            </a:r>
            <a:r>
              <a:rPr spc="-705" dirty="0"/>
              <a:t> </a:t>
            </a:r>
            <a:r>
              <a:rPr spc="-80" dirty="0"/>
              <a:t>GRID</a:t>
            </a:r>
          </a:p>
          <a:p>
            <a:pPr marL="12700">
              <a:lnSpc>
                <a:spcPct val="100000"/>
              </a:lnSpc>
            </a:pPr>
            <a:r>
              <a:rPr spc="-90" dirty="0"/>
              <a:t>Cont...</a:t>
            </a:r>
          </a:p>
        </p:txBody>
      </p:sp>
      <p:sp>
        <p:nvSpPr>
          <p:cNvPr id="3" name="object 3"/>
          <p:cNvSpPr txBox="1"/>
          <p:nvPr/>
        </p:nvSpPr>
        <p:spPr>
          <a:xfrm>
            <a:off x="688340" y="1533130"/>
            <a:ext cx="9921875" cy="2956560"/>
          </a:xfrm>
          <a:prstGeom prst="rect">
            <a:avLst/>
          </a:prstGeom>
        </p:spPr>
        <p:txBody>
          <a:bodyPr vert="horz" wrap="square" lIns="0" tIns="100330" rIns="0" bIns="0" rtlCol="0">
            <a:spAutoFit/>
          </a:bodyPr>
          <a:lstStyle/>
          <a:p>
            <a:pPr marL="279400" indent="-267335">
              <a:lnSpc>
                <a:spcPct val="100000"/>
              </a:lnSpc>
              <a:spcBef>
                <a:spcPts val="790"/>
              </a:spcBef>
              <a:buSzPct val="96428"/>
              <a:buAutoNum type="arabicPeriod" startAt="4"/>
              <a:tabLst>
                <a:tab pos="280035" algn="l"/>
              </a:tabLst>
            </a:pPr>
            <a:r>
              <a:rPr sz="2800" b="1" spc="-5" dirty="0">
                <a:solidFill>
                  <a:srgbClr val="2E2B1F"/>
                </a:solidFill>
                <a:latin typeface="Times New Roman"/>
                <a:cs typeface="Times New Roman"/>
              </a:rPr>
              <a:t>Country club</a:t>
            </a:r>
            <a:r>
              <a:rPr sz="2800" b="1" spc="20" dirty="0">
                <a:solidFill>
                  <a:srgbClr val="2E2B1F"/>
                </a:solidFill>
                <a:latin typeface="Times New Roman"/>
                <a:cs typeface="Times New Roman"/>
              </a:rPr>
              <a:t> </a:t>
            </a:r>
            <a:r>
              <a:rPr sz="2800" b="1" spc="-5" dirty="0">
                <a:solidFill>
                  <a:srgbClr val="2E2B1F"/>
                </a:solidFill>
                <a:latin typeface="Times New Roman"/>
                <a:cs typeface="Times New Roman"/>
              </a:rPr>
              <a:t>leadership[1,9]</a:t>
            </a:r>
            <a:endParaRPr sz="2800">
              <a:latin typeface="Times New Roman"/>
              <a:cs typeface="Times New Roman"/>
            </a:endParaRPr>
          </a:p>
          <a:p>
            <a:pPr marL="652780" marR="5080" lvl="1" indent="-228600">
              <a:lnSpc>
                <a:spcPct val="100000"/>
              </a:lnSpc>
              <a:spcBef>
                <a:spcPts val="595"/>
              </a:spcBef>
              <a:buFont typeface="Arial"/>
              <a:buChar char="•"/>
              <a:tabLst>
                <a:tab pos="653415" algn="l"/>
              </a:tabLst>
            </a:pPr>
            <a:r>
              <a:rPr sz="2400" dirty="0">
                <a:solidFill>
                  <a:srgbClr val="2E2B1F"/>
                </a:solidFill>
                <a:latin typeface="Times New Roman"/>
                <a:cs typeface="Times New Roman"/>
              </a:rPr>
              <a:t>Here the </a:t>
            </a:r>
            <a:r>
              <a:rPr sz="2400" spc="-5" dirty="0">
                <a:solidFill>
                  <a:srgbClr val="2E2B1F"/>
                </a:solidFill>
                <a:latin typeface="Times New Roman"/>
                <a:cs typeface="Times New Roman"/>
              </a:rPr>
              <a:t>Boss is </a:t>
            </a:r>
            <a:r>
              <a:rPr sz="2400" spc="-10" dirty="0">
                <a:solidFill>
                  <a:srgbClr val="2E2B1F"/>
                </a:solidFill>
                <a:latin typeface="Times New Roman"/>
                <a:cs typeface="Times New Roman"/>
              </a:rPr>
              <a:t>more </a:t>
            </a:r>
            <a:r>
              <a:rPr sz="2400" dirty="0">
                <a:solidFill>
                  <a:srgbClr val="2E2B1F"/>
                </a:solidFill>
                <a:latin typeface="Times New Roman"/>
                <a:cs typeface="Times New Roman"/>
              </a:rPr>
              <a:t>of big brother than Autocratic, Social relationship</a:t>
            </a:r>
            <a:r>
              <a:rPr sz="2400" spc="-290" dirty="0">
                <a:solidFill>
                  <a:srgbClr val="2E2B1F"/>
                </a:solidFill>
                <a:latin typeface="Times New Roman"/>
                <a:cs typeface="Times New Roman"/>
              </a:rPr>
              <a:t> </a:t>
            </a:r>
            <a:r>
              <a:rPr sz="2400" dirty="0">
                <a:solidFill>
                  <a:srgbClr val="2E2B1F"/>
                </a:solidFill>
                <a:latin typeface="Times New Roman"/>
                <a:cs typeface="Times New Roman"/>
              </a:rPr>
              <a:t>are  </a:t>
            </a:r>
            <a:r>
              <a:rPr sz="2400" spc="-5" dirty="0">
                <a:solidFill>
                  <a:srgbClr val="2E2B1F"/>
                </a:solidFill>
                <a:latin typeface="Times New Roman"/>
                <a:cs typeface="Times New Roman"/>
              </a:rPr>
              <a:t>more important.</a:t>
            </a:r>
            <a:endParaRPr sz="2400">
              <a:latin typeface="Times New Roman"/>
              <a:cs typeface="Times New Roman"/>
            </a:endParaRPr>
          </a:p>
          <a:p>
            <a:pPr marL="652780" marR="762635" lvl="1" indent="-228600">
              <a:lnSpc>
                <a:spcPct val="100000"/>
              </a:lnSpc>
              <a:spcBef>
                <a:spcPts val="575"/>
              </a:spcBef>
              <a:buFont typeface="Arial"/>
              <a:buChar char="•"/>
              <a:tabLst>
                <a:tab pos="653415" algn="l"/>
              </a:tabLst>
            </a:pPr>
            <a:r>
              <a:rPr sz="2400" dirty="0">
                <a:solidFill>
                  <a:srgbClr val="2E2B1F"/>
                </a:solidFill>
                <a:latin typeface="Times New Roman"/>
                <a:cs typeface="Times New Roman"/>
              </a:rPr>
              <a:t>The leader feels that such a </a:t>
            </a:r>
            <a:r>
              <a:rPr sz="2400" spc="-5" dirty="0">
                <a:solidFill>
                  <a:srgbClr val="2E2B1F"/>
                </a:solidFill>
                <a:latin typeface="Times New Roman"/>
                <a:cs typeface="Times New Roman"/>
              </a:rPr>
              <a:t>treatment </a:t>
            </a:r>
            <a:r>
              <a:rPr sz="2400" dirty="0">
                <a:solidFill>
                  <a:srgbClr val="2E2B1F"/>
                </a:solidFill>
                <a:latin typeface="Times New Roman"/>
                <a:cs typeface="Times New Roman"/>
              </a:rPr>
              <a:t>with </a:t>
            </a:r>
            <a:r>
              <a:rPr sz="2400" spc="-5" dirty="0">
                <a:solidFill>
                  <a:srgbClr val="2E2B1F"/>
                </a:solidFill>
                <a:latin typeface="Times New Roman"/>
                <a:cs typeface="Times New Roman"/>
              </a:rPr>
              <a:t>employees will </a:t>
            </a:r>
            <a:r>
              <a:rPr sz="2400" dirty="0">
                <a:solidFill>
                  <a:srgbClr val="2E2B1F"/>
                </a:solidFill>
                <a:latin typeface="Times New Roman"/>
                <a:cs typeface="Times New Roman"/>
              </a:rPr>
              <a:t>lead to</a:t>
            </a:r>
            <a:r>
              <a:rPr sz="2400" spc="-140" dirty="0">
                <a:solidFill>
                  <a:srgbClr val="2E2B1F"/>
                </a:solidFill>
                <a:latin typeface="Times New Roman"/>
                <a:cs typeface="Times New Roman"/>
              </a:rPr>
              <a:t> </a:t>
            </a:r>
            <a:r>
              <a:rPr sz="2400" dirty="0">
                <a:solidFill>
                  <a:srgbClr val="2E2B1F"/>
                </a:solidFill>
                <a:latin typeface="Times New Roman"/>
                <a:cs typeface="Times New Roman"/>
              </a:rPr>
              <a:t>self  </a:t>
            </a:r>
            <a:r>
              <a:rPr sz="2400" spc="-5" dirty="0">
                <a:solidFill>
                  <a:srgbClr val="2E2B1F"/>
                </a:solidFill>
                <a:latin typeface="Times New Roman"/>
                <a:cs typeface="Times New Roman"/>
              </a:rPr>
              <a:t>motivation </a:t>
            </a:r>
            <a:r>
              <a:rPr sz="2400" dirty="0">
                <a:solidFill>
                  <a:srgbClr val="2E2B1F"/>
                </a:solidFill>
                <a:latin typeface="Times New Roman"/>
                <a:cs typeface="Times New Roman"/>
              </a:rPr>
              <a:t>and will </a:t>
            </a:r>
            <a:r>
              <a:rPr sz="2400" spc="-5" dirty="0">
                <a:solidFill>
                  <a:srgbClr val="2E2B1F"/>
                </a:solidFill>
                <a:latin typeface="Times New Roman"/>
                <a:cs typeface="Times New Roman"/>
              </a:rPr>
              <a:t>find </a:t>
            </a:r>
            <a:r>
              <a:rPr sz="2400" dirty="0">
                <a:solidFill>
                  <a:srgbClr val="2E2B1F"/>
                </a:solidFill>
                <a:latin typeface="Times New Roman"/>
                <a:cs typeface="Times New Roman"/>
              </a:rPr>
              <a:t>people </a:t>
            </a:r>
            <a:r>
              <a:rPr sz="2400" spc="-5" dirty="0">
                <a:solidFill>
                  <a:srgbClr val="2E2B1F"/>
                </a:solidFill>
                <a:latin typeface="Times New Roman"/>
                <a:cs typeface="Times New Roman"/>
              </a:rPr>
              <a:t>working </a:t>
            </a:r>
            <a:r>
              <a:rPr sz="2400" dirty="0">
                <a:solidFill>
                  <a:srgbClr val="2E2B1F"/>
                </a:solidFill>
                <a:latin typeface="Times New Roman"/>
                <a:cs typeface="Times New Roman"/>
              </a:rPr>
              <a:t>hard on their</a:t>
            </a:r>
            <a:r>
              <a:rPr sz="2400" spc="-75" dirty="0">
                <a:solidFill>
                  <a:srgbClr val="2E2B1F"/>
                </a:solidFill>
                <a:latin typeface="Times New Roman"/>
                <a:cs typeface="Times New Roman"/>
              </a:rPr>
              <a:t> </a:t>
            </a:r>
            <a:r>
              <a:rPr sz="2400" spc="-5" dirty="0">
                <a:solidFill>
                  <a:srgbClr val="2E2B1F"/>
                </a:solidFill>
                <a:latin typeface="Times New Roman"/>
                <a:cs typeface="Times New Roman"/>
              </a:rPr>
              <a:t>own.</a:t>
            </a:r>
            <a:endParaRPr sz="2400">
              <a:latin typeface="Times New Roman"/>
              <a:cs typeface="Times New Roman"/>
            </a:endParaRPr>
          </a:p>
          <a:p>
            <a:pPr marL="652780" marR="1069975" lvl="1" indent="-228600">
              <a:lnSpc>
                <a:spcPct val="100000"/>
              </a:lnSpc>
              <a:spcBef>
                <a:spcPts val="580"/>
              </a:spcBef>
              <a:buFont typeface="Arial"/>
              <a:buChar char="•"/>
              <a:tabLst>
                <a:tab pos="653415" algn="l"/>
              </a:tabLst>
            </a:pPr>
            <a:r>
              <a:rPr sz="2400" dirty="0">
                <a:solidFill>
                  <a:srgbClr val="2E2B1F"/>
                </a:solidFill>
                <a:latin typeface="Times New Roman"/>
                <a:cs typeface="Times New Roman"/>
              </a:rPr>
              <a:t>The aim </a:t>
            </a:r>
            <a:r>
              <a:rPr sz="2400" spc="-5" dirty="0">
                <a:solidFill>
                  <a:srgbClr val="2E2B1F"/>
                </a:solidFill>
                <a:latin typeface="Times New Roman"/>
                <a:cs typeface="Times New Roman"/>
              </a:rPr>
              <a:t>is </a:t>
            </a:r>
            <a:r>
              <a:rPr sz="2400" dirty="0">
                <a:solidFill>
                  <a:srgbClr val="2E2B1F"/>
                </a:solidFill>
                <a:latin typeface="Times New Roman"/>
                <a:cs typeface="Times New Roman"/>
              </a:rPr>
              <a:t>to achieve friendly and </a:t>
            </a:r>
            <a:r>
              <a:rPr sz="2400" spc="-5" dirty="0">
                <a:solidFill>
                  <a:srgbClr val="2E2B1F"/>
                </a:solidFill>
                <a:latin typeface="Times New Roman"/>
                <a:cs typeface="Times New Roman"/>
              </a:rPr>
              <a:t>harmony among </a:t>
            </a:r>
            <a:r>
              <a:rPr sz="2400" spc="-10" dirty="0">
                <a:solidFill>
                  <a:srgbClr val="2E2B1F"/>
                </a:solidFill>
                <a:latin typeface="Times New Roman"/>
                <a:cs typeface="Times New Roman"/>
              </a:rPr>
              <a:t>members </a:t>
            </a:r>
            <a:r>
              <a:rPr sz="2400" dirty="0">
                <a:solidFill>
                  <a:srgbClr val="2E2B1F"/>
                </a:solidFill>
                <a:latin typeface="Times New Roman"/>
                <a:cs typeface="Times New Roman"/>
              </a:rPr>
              <a:t>of</a:t>
            </a:r>
            <a:r>
              <a:rPr sz="2400" spc="-85" dirty="0">
                <a:solidFill>
                  <a:srgbClr val="2E2B1F"/>
                </a:solidFill>
                <a:latin typeface="Times New Roman"/>
                <a:cs typeface="Times New Roman"/>
              </a:rPr>
              <a:t> </a:t>
            </a:r>
            <a:r>
              <a:rPr sz="2400" dirty="0">
                <a:solidFill>
                  <a:srgbClr val="2E2B1F"/>
                </a:solidFill>
                <a:latin typeface="Times New Roman"/>
                <a:cs typeface="Times New Roman"/>
              </a:rPr>
              <a:t>the  </a:t>
            </a:r>
            <a:r>
              <a:rPr sz="2400" spc="-5" dirty="0">
                <a:solidFill>
                  <a:srgbClr val="2E2B1F"/>
                </a:solidFill>
                <a:latin typeface="Times New Roman"/>
                <a:cs typeface="Times New Roman"/>
              </a:rPr>
              <a:t>organization.</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80898"/>
            <a:ext cx="10360660" cy="997709"/>
          </a:xfrm>
          <a:prstGeom prst="rect">
            <a:avLst/>
          </a:prstGeom>
        </p:spPr>
        <p:txBody>
          <a:bodyPr vert="horz" wrap="square" lIns="0" tIns="12700" rIns="0" bIns="0" rtlCol="0">
            <a:spAutoFit/>
          </a:bodyPr>
          <a:lstStyle/>
          <a:p>
            <a:pPr marL="12700">
              <a:lnSpc>
                <a:spcPct val="100000"/>
              </a:lnSpc>
              <a:spcBef>
                <a:spcPts val="100"/>
              </a:spcBef>
            </a:pPr>
            <a:r>
              <a:rPr sz="3200" spc="-85" dirty="0"/>
              <a:t>STYLE </a:t>
            </a:r>
            <a:r>
              <a:rPr sz="3200" spc="-50" dirty="0"/>
              <a:t>OF </a:t>
            </a:r>
            <a:r>
              <a:rPr sz="3200" spc="-95" dirty="0"/>
              <a:t>MANAGERIAL</a:t>
            </a:r>
            <a:r>
              <a:rPr sz="3200" spc="-700" dirty="0"/>
              <a:t> </a:t>
            </a:r>
            <a:r>
              <a:rPr sz="3200" spc="-80" dirty="0"/>
              <a:t>GRID</a:t>
            </a:r>
            <a:endParaRPr sz="3200"/>
          </a:p>
          <a:p>
            <a:pPr marL="12700">
              <a:lnSpc>
                <a:spcPct val="100000"/>
              </a:lnSpc>
              <a:spcBef>
                <a:spcPts val="10"/>
              </a:spcBef>
            </a:pPr>
            <a:r>
              <a:rPr sz="3200" spc="-90" dirty="0"/>
              <a:t>Cont...</a:t>
            </a:r>
            <a:endParaRPr sz="3200"/>
          </a:p>
        </p:txBody>
      </p:sp>
      <p:sp>
        <p:nvSpPr>
          <p:cNvPr id="3" name="object 3"/>
          <p:cNvSpPr txBox="1">
            <a:spLocks noGrp="1"/>
          </p:cNvSpPr>
          <p:nvPr>
            <p:ph type="body" idx="1"/>
          </p:nvPr>
        </p:nvSpPr>
        <p:spPr>
          <a:prstGeom prst="rect">
            <a:avLst/>
          </a:prstGeom>
        </p:spPr>
        <p:txBody>
          <a:bodyPr vert="horz" wrap="square" lIns="0" tIns="100330" rIns="0" bIns="0" rtlCol="0">
            <a:spAutoFit/>
          </a:bodyPr>
          <a:lstStyle/>
          <a:p>
            <a:pPr marL="361315" indent="-349250">
              <a:lnSpc>
                <a:spcPct val="100000"/>
              </a:lnSpc>
              <a:spcBef>
                <a:spcPts val="790"/>
              </a:spcBef>
              <a:buAutoNum type="arabicPeriod" startAt="5"/>
              <a:tabLst>
                <a:tab pos="361950" algn="l"/>
              </a:tabLst>
            </a:pPr>
            <a:r>
              <a:rPr spc="-70" dirty="0"/>
              <a:t>Team</a:t>
            </a:r>
            <a:r>
              <a:rPr dirty="0"/>
              <a:t> </a:t>
            </a:r>
            <a:r>
              <a:rPr spc="-5" dirty="0"/>
              <a:t>management[9,9]</a:t>
            </a:r>
          </a:p>
          <a:p>
            <a:pPr marL="652780" lvl="1" indent="-229235">
              <a:lnSpc>
                <a:spcPct val="100000"/>
              </a:lnSpc>
              <a:spcBef>
                <a:spcPts val="595"/>
              </a:spcBef>
              <a:buFont typeface="Arial"/>
              <a:buChar char="•"/>
              <a:tabLst>
                <a:tab pos="653415" algn="l"/>
              </a:tabLst>
            </a:pPr>
            <a:r>
              <a:rPr sz="2400" spc="-5" dirty="0">
                <a:solidFill>
                  <a:srgbClr val="2E2B1F"/>
                </a:solidFill>
                <a:latin typeface="Times New Roman"/>
                <a:cs typeface="Times New Roman"/>
              </a:rPr>
              <a:t>A </a:t>
            </a:r>
            <a:r>
              <a:rPr sz="2400" dirty="0">
                <a:solidFill>
                  <a:srgbClr val="2E2B1F"/>
                </a:solidFill>
                <a:latin typeface="Times New Roman"/>
                <a:cs typeface="Times New Roman"/>
              </a:rPr>
              <a:t>basic need of this style </a:t>
            </a:r>
            <a:r>
              <a:rPr sz="2400" spc="-5" dirty="0">
                <a:solidFill>
                  <a:srgbClr val="2E2B1F"/>
                </a:solidFill>
                <a:latin typeface="Times New Roman"/>
                <a:cs typeface="Times New Roman"/>
              </a:rPr>
              <a:t>is </a:t>
            </a:r>
            <a:r>
              <a:rPr sz="2400" dirty="0">
                <a:solidFill>
                  <a:srgbClr val="2E2B1F"/>
                </a:solidFill>
                <a:latin typeface="Times New Roman"/>
                <a:cs typeface="Times New Roman"/>
              </a:rPr>
              <a:t>to involve and </a:t>
            </a:r>
            <a:r>
              <a:rPr sz="2400" spc="-5" dirty="0">
                <a:solidFill>
                  <a:srgbClr val="2E2B1F"/>
                </a:solidFill>
                <a:latin typeface="Times New Roman"/>
                <a:cs typeface="Times New Roman"/>
              </a:rPr>
              <a:t>commitment </a:t>
            </a:r>
            <a:r>
              <a:rPr sz="2400" dirty="0">
                <a:solidFill>
                  <a:srgbClr val="2E2B1F"/>
                </a:solidFill>
                <a:latin typeface="Times New Roman"/>
                <a:cs typeface="Times New Roman"/>
              </a:rPr>
              <a:t>toward</a:t>
            </a:r>
            <a:r>
              <a:rPr sz="2400" spc="-245" dirty="0">
                <a:solidFill>
                  <a:srgbClr val="2E2B1F"/>
                </a:solidFill>
                <a:latin typeface="Times New Roman"/>
                <a:cs typeface="Times New Roman"/>
              </a:rPr>
              <a:t> </a:t>
            </a:r>
            <a:r>
              <a:rPr sz="2400" dirty="0">
                <a:solidFill>
                  <a:srgbClr val="2E2B1F"/>
                </a:solidFill>
                <a:latin typeface="Times New Roman"/>
                <a:cs typeface="Times New Roman"/>
              </a:rPr>
              <a:t>work.</a:t>
            </a:r>
            <a:endParaRPr sz="2400">
              <a:latin typeface="Times New Roman"/>
              <a:cs typeface="Times New Roman"/>
            </a:endParaRPr>
          </a:p>
          <a:p>
            <a:pPr marL="652780" marR="55880" lvl="1" indent="-228600">
              <a:lnSpc>
                <a:spcPct val="100000"/>
              </a:lnSpc>
              <a:spcBef>
                <a:spcPts val="575"/>
              </a:spcBef>
              <a:buFont typeface="Arial"/>
              <a:buChar char="•"/>
              <a:tabLst>
                <a:tab pos="653415" algn="l"/>
              </a:tabLst>
            </a:pPr>
            <a:r>
              <a:rPr sz="2400" dirty="0">
                <a:solidFill>
                  <a:srgbClr val="2E2B1F"/>
                </a:solidFill>
                <a:latin typeface="Times New Roman"/>
                <a:cs typeface="Times New Roman"/>
              </a:rPr>
              <a:t>It </a:t>
            </a:r>
            <a:r>
              <a:rPr sz="2400" spc="-5" dirty="0">
                <a:solidFill>
                  <a:srgbClr val="2E2B1F"/>
                </a:solidFill>
                <a:latin typeface="Times New Roman"/>
                <a:cs typeface="Times New Roman"/>
              </a:rPr>
              <a:t>aims </a:t>
            </a:r>
            <a:r>
              <a:rPr sz="2400" dirty="0">
                <a:solidFill>
                  <a:srgbClr val="2E2B1F"/>
                </a:solidFill>
                <a:latin typeface="Times New Roman"/>
                <a:cs typeface="Times New Roman"/>
              </a:rPr>
              <a:t>at </a:t>
            </a:r>
            <a:r>
              <a:rPr sz="2400" spc="-5" dirty="0">
                <a:solidFill>
                  <a:srgbClr val="2E2B1F"/>
                </a:solidFill>
                <a:latin typeface="Times New Roman"/>
                <a:cs typeface="Times New Roman"/>
              </a:rPr>
              <a:t>integrating </a:t>
            </a:r>
            <a:r>
              <a:rPr sz="2400" dirty="0">
                <a:solidFill>
                  <a:srgbClr val="2E2B1F"/>
                </a:solidFill>
                <a:latin typeface="Times New Roman"/>
                <a:cs typeface="Times New Roman"/>
              </a:rPr>
              <a:t>the people and production </a:t>
            </a:r>
            <a:r>
              <a:rPr sz="2400" spc="-5" dirty="0">
                <a:solidFill>
                  <a:srgbClr val="2E2B1F"/>
                </a:solidFill>
                <a:latin typeface="Times New Roman"/>
                <a:cs typeface="Times New Roman"/>
              </a:rPr>
              <a:t>dimension </a:t>
            </a:r>
            <a:r>
              <a:rPr sz="2400" dirty="0">
                <a:solidFill>
                  <a:srgbClr val="2E2B1F"/>
                </a:solidFill>
                <a:latin typeface="Times New Roman"/>
                <a:cs typeface="Times New Roman"/>
              </a:rPr>
              <a:t>of </a:t>
            </a:r>
            <a:r>
              <a:rPr sz="2400" spc="-5" dirty="0">
                <a:solidFill>
                  <a:srgbClr val="2E2B1F"/>
                </a:solidFill>
                <a:latin typeface="Times New Roman"/>
                <a:cs typeface="Times New Roman"/>
              </a:rPr>
              <a:t>work</a:t>
            </a:r>
            <a:r>
              <a:rPr sz="2400" spc="-90" dirty="0">
                <a:solidFill>
                  <a:srgbClr val="2E2B1F"/>
                </a:solidFill>
                <a:latin typeface="Times New Roman"/>
                <a:cs typeface="Times New Roman"/>
              </a:rPr>
              <a:t> </a:t>
            </a:r>
            <a:r>
              <a:rPr sz="2400" dirty="0">
                <a:solidFill>
                  <a:srgbClr val="2E2B1F"/>
                </a:solidFill>
                <a:latin typeface="Times New Roman"/>
                <a:cs typeface="Times New Roman"/>
              </a:rPr>
              <a:t>under  condition of high concern for</a:t>
            </a:r>
            <a:r>
              <a:rPr sz="2400" spc="-80" dirty="0">
                <a:solidFill>
                  <a:srgbClr val="2E2B1F"/>
                </a:solidFill>
                <a:latin typeface="Times New Roman"/>
                <a:cs typeface="Times New Roman"/>
              </a:rPr>
              <a:t> </a:t>
            </a:r>
            <a:r>
              <a:rPr sz="2400" dirty="0">
                <a:solidFill>
                  <a:srgbClr val="2E2B1F"/>
                </a:solidFill>
                <a:latin typeface="Times New Roman"/>
                <a:cs typeface="Times New Roman"/>
              </a:rPr>
              <a:t>growth.</a:t>
            </a:r>
            <a:endParaRPr sz="2400">
              <a:latin typeface="Times New Roman"/>
              <a:cs typeface="Times New Roman"/>
            </a:endParaRPr>
          </a:p>
          <a:p>
            <a:pPr marL="652780" marR="5080" lvl="1" indent="-228600">
              <a:lnSpc>
                <a:spcPct val="100000"/>
              </a:lnSpc>
              <a:spcBef>
                <a:spcPts val="575"/>
              </a:spcBef>
              <a:buClr>
                <a:srgbClr val="2E2B1F"/>
              </a:buClr>
              <a:buFont typeface="Arial"/>
              <a:buChar char="•"/>
              <a:tabLst>
                <a:tab pos="722630" algn="l"/>
                <a:tab pos="723265" algn="l"/>
              </a:tabLst>
            </a:pPr>
            <a:r>
              <a:rPr dirty="0"/>
              <a:t>	</a:t>
            </a:r>
            <a:r>
              <a:rPr sz="2400" dirty="0">
                <a:solidFill>
                  <a:srgbClr val="2E2B1F"/>
                </a:solidFill>
                <a:latin typeface="Times New Roman"/>
                <a:cs typeface="Times New Roman"/>
              </a:rPr>
              <a:t>The leader </a:t>
            </a:r>
            <a:r>
              <a:rPr sz="2400" spc="-5" dirty="0">
                <a:solidFill>
                  <a:srgbClr val="2E2B1F"/>
                </a:solidFill>
                <a:latin typeface="Times New Roman"/>
                <a:cs typeface="Times New Roman"/>
              </a:rPr>
              <a:t>feels </a:t>
            </a:r>
            <a:r>
              <a:rPr sz="2400" dirty="0">
                <a:solidFill>
                  <a:srgbClr val="2E2B1F"/>
                </a:solidFill>
                <a:latin typeface="Times New Roman"/>
                <a:cs typeface="Times New Roman"/>
              </a:rPr>
              <a:t>that </a:t>
            </a:r>
            <a:r>
              <a:rPr sz="2400" spc="-5" dirty="0">
                <a:solidFill>
                  <a:srgbClr val="2E2B1F"/>
                </a:solidFill>
                <a:latin typeface="Times New Roman"/>
                <a:cs typeface="Times New Roman"/>
              </a:rPr>
              <a:t>empowerment ,commitment, </a:t>
            </a:r>
            <a:r>
              <a:rPr sz="2400" dirty="0">
                <a:solidFill>
                  <a:srgbClr val="2E2B1F"/>
                </a:solidFill>
                <a:latin typeface="Times New Roman"/>
                <a:cs typeface="Times New Roman"/>
              </a:rPr>
              <a:t>trust, respect and the  </a:t>
            </a:r>
            <a:r>
              <a:rPr sz="2400" spc="-5" dirty="0">
                <a:solidFill>
                  <a:srgbClr val="2E2B1F"/>
                </a:solidFill>
                <a:latin typeface="Times New Roman"/>
                <a:cs typeface="Times New Roman"/>
              </a:rPr>
              <a:t>elements </a:t>
            </a:r>
            <a:r>
              <a:rPr sz="2400" dirty="0">
                <a:solidFill>
                  <a:srgbClr val="2E2B1F"/>
                </a:solidFill>
                <a:latin typeface="Times New Roman"/>
                <a:cs typeface="Times New Roman"/>
              </a:rPr>
              <a:t>in creating a team </a:t>
            </a:r>
            <a:r>
              <a:rPr sz="2400" spc="-5" dirty="0">
                <a:solidFill>
                  <a:srgbClr val="2E2B1F"/>
                </a:solidFill>
                <a:latin typeface="Times New Roman"/>
                <a:cs typeface="Times New Roman"/>
              </a:rPr>
              <a:t>atmosphere </a:t>
            </a:r>
            <a:r>
              <a:rPr sz="2400" dirty="0">
                <a:solidFill>
                  <a:srgbClr val="2E2B1F"/>
                </a:solidFill>
                <a:latin typeface="Times New Roman"/>
                <a:cs typeface="Times New Roman"/>
              </a:rPr>
              <a:t>which </a:t>
            </a:r>
            <a:r>
              <a:rPr sz="2400" spc="-5" dirty="0">
                <a:solidFill>
                  <a:srgbClr val="2E2B1F"/>
                </a:solidFill>
                <a:latin typeface="Times New Roman"/>
                <a:cs typeface="Times New Roman"/>
              </a:rPr>
              <a:t>will automatically </a:t>
            </a:r>
            <a:r>
              <a:rPr sz="2400" dirty="0">
                <a:solidFill>
                  <a:srgbClr val="2E2B1F"/>
                </a:solidFill>
                <a:latin typeface="Times New Roman"/>
                <a:cs typeface="Times New Roman"/>
              </a:rPr>
              <a:t>result</a:t>
            </a:r>
            <a:r>
              <a:rPr sz="2400" spc="-120" dirty="0">
                <a:solidFill>
                  <a:srgbClr val="2E2B1F"/>
                </a:solidFill>
                <a:latin typeface="Times New Roman"/>
                <a:cs typeface="Times New Roman"/>
              </a:rPr>
              <a:t> </a:t>
            </a:r>
            <a:r>
              <a:rPr sz="2400" dirty="0">
                <a:solidFill>
                  <a:srgbClr val="2E2B1F"/>
                </a:solidFill>
                <a:latin typeface="Times New Roman"/>
                <a:cs typeface="Times New Roman"/>
              </a:rPr>
              <a:t>in  high </a:t>
            </a:r>
            <a:r>
              <a:rPr sz="2400" spc="-5" dirty="0">
                <a:solidFill>
                  <a:srgbClr val="2E2B1F"/>
                </a:solidFill>
                <a:latin typeface="Times New Roman"/>
                <a:cs typeface="Times New Roman"/>
              </a:rPr>
              <a:t>employees </a:t>
            </a:r>
            <a:r>
              <a:rPr sz="2400" dirty="0">
                <a:solidFill>
                  <a:srgbClr val="2E2B1F"/>
                </a:solidFill>
                <a:latin typeface="Times New Roman"/>
                <a:cs typeface="Times New Roman"/>
              </a:rPr>
              <a:t>satisfaction and</a:t>
            </a:r>
            <a:r>
              <a:rPr sz="2400" spc="-55" dirty="0">
                <a:solidFill>
                  <a:srgbClr val="2E2B1F"/>
                </a:solidFill>
                <a:latin typeface="Times New Roman"/>
                <a:cs typeface="Times New Roman"/>
              </a:rPr>
              <a:t> </a:t>
            </a:r>
            <a:r>
              <a:rPr sz="2400" dirty="0">
                <a:solidFill>
                  <a:srgbClr val="2E2B1F"/>
                </a:solidFill>
                <a:latin typeface="Times New Roman"/>
                <a:cs typeface="Times New Roman"/>
              </a:rPr>
              <a:t>production.</a:t>
            </a:r>
            <a:endParaRPr sz="2400">
              <a:latin typeface="Times New Roman"/>
              <a:cs typeface="Times New Roman"/>
            </a:endParaRPr>
          </a:p>
          <a:p>
            <a:pPr marL="652780" lvl="1" indent="-229235">
              <a:lnSpc>
                <a:spcPct val="100000"/>
              </a:lnSpc>
              <a:spcBef>
                <a:spcPts val="580"/>
              </a:spcBef>
              <a:buFont typeface="Arial"/>
              <a:buChar char="•"/>
              <a:tabLst>
                <a:tab pos="653415" algn="l"/>
              </a:tabLst>
            </a:pPr>
            <a:r>
              <a:rPr sz="2400" dirty="0">
                <a:solidFill>
                  <a:srgbClr val="2E2B1F"/>
                </a:solidFill>
                <a:latin typeface="Times New Roman"/>
                <a:cs typeface="Times New Roman"/>
              </a:rPr>
              <a:t>It brings team spirit that leads high </a:t>
            </a:r>
            <a:r>
              <a:rPr sz="2400" spc="-5" dirty="0">
                <a:solidFill>
                  <a:srgbClr val="2E2B1F"/>
                </a:solidFill>
                <a:latin typeface="Times New Roman"/>
                <a:cs typeface="Times New Roman"/>
              </a:rPr>
              <a:t>organizational</a:t>
            </a:r>
            <a:r>
              <a:rPr sz="2400" spc="-150" dirty="0">
                <a:solidFill>
                  <a:srgbClr val="2E2B1F"/>
                </a:solidFill>
                <a:latin typeface="Times New Roman"/>
                <a:cs typeface="Times New Roman"/>
              </a:rPr>
              <a:t> </a:t>
            </a:r>
            <a:r>
              <a:rPr sz="2400" spc="-5" dirty="0">
                <a:solidFill>
                  <a:srgbClr val="2E2B1F"/>
                </a:solidFill>
                <a:latin typeface="Times New Roman"/>
                <a:cs typeface="Times New Roman"/>
              </a:rPr>
              <a:t>accomplishment.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322" y="609600"/>
            <a:ext cx="9563354" cy="7620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
            </a:r>
            <a:br>
              <a:rPr lang="en-US" dirty="0" smtClean="0"/>
            </a:br>
            <a:r>
              <a:rPr lang="en-US" sz="4900" b="1" dirty="0" smtClean="0">
                <a:latin typeface="Times New Roman" pitchFamily="18" charset="0"/>
                <a:cs typeface="Times New Roman" pitchFamily="18" charset="0"/>
              </a:rPr>
              <a:t>Importance of Leadership</a:t>
            </a:r>
            <a:r>
              <a:rPr lang="en-US" dirty="0" smtClean="0"/>
              <a:t/>
            </a:r>
            <a:br>
              <a:rPr lang="en-US" dirty="0" smtClean="0"/>
            </a:br>
            <a:endParaRPr lang="en-US" dirty="0"/>
          </a:p>
        </p:txBody>
      </p:sp>
      <p:sp>
        <p:nvSpPr>
          <p:cNvPr id="3" name="Text Placeholder 2"/>
          <p:cNvSpPr>
            <a:spLocks noGrp="1"/>
          </p:cNvSpPr>
          <p:nvPr>
            <p:ph sz="quarter" idx="1"/>
          </p:nvPr>
        </p:nvSpPr>
        <p:spPr>
          <a:xfrm>
            <a:off x="427126" y="990600"/>
            <a:ext cx="11383874" cy="5715000"/>
          </a:xfrm>
        </p:spPr>
        <p:txBody>
          <a:bodyPr>
            <a:normAutofit fontScale="92500" lnSpcReduction="10000"/>
          </a:bodyPr>
          <a:lstStyle/>
          <a:p>
            <a:pPr algn="just"/>
            <a:r>
              <a:rPr lang="en-US" b="1" dirty="0" smtClean="0">
                <a:latin typeface="Times New Roman" pitchFamily="18" charset="0"/>
                <a:cs typeface="Times New Roman" pitchFamily="18" charset="0"/>
              </a:rPr>
              <a:t>Initiates action</a:t>
            </a:r>
          </a:p>
          <a:p>
            <a:pPr algn="just">
              <a:buNone/>
            </a:pPr>
            <a:r>
              <a:rPr lang="en-US" dirty="0" smtClean="0">
                <a:latin typeface="Times New Roman" pitchFamily="18" charset="0"/>
                <a:cs typeface="Times New Roman" pitchFamily="18" charset="0"/>
              </a:rPr>
              <a:t> Leader is a person who starts the work by communicating the policies and plans to the subordinates from where the work actually starts.</a:t>
            </a:r>
          </a:p>
          <a:p>
            <a:pPr algn="just"/>
            <a:r>
              <a:rPr lang="en-US" b="1" dirty="0" smtClean="0">
                <a:latin typeface="Times New Roman" pitchFamily="18" charset="0"/>
                <a:cs typeface="Times New Roman" pitchFamily="18" charset="0"/>
              </a:rPr>
              <a:t>Motivation-</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A leader proves to be playing an incentive role in the concern’s working. He motivates the employees with economic and non-economic rewards and thereby gets the work from the subordinates.</a:t>
            </a:r>
          </a:p>
          <a:p>
            <a:pPr algn="just"/>
            <a:r>
              <a:rPr lang="en-US" b="1" dirty="0" smtClean="0">
                <a:latin typeface="Times New Roman" pitchFamily="18" charset="0"/>
                <a:cs typeface="Times New Roman" pitchFamily="18" charset="0"/>
              </a:rPr>
              <a:t>Providing guidance-</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A leader has to not only supervise but also play a guiding role for the subordinates. Guidance here means instructing the subordinates the way they have to perform their work effectively and efficiently.</a:t>
            </a:r>
          </a:p>
          <a:p>
            <a:pPr algn="just"/>
            <a:r>
              <a:rPr lang="en-US" b="1" dirty="0" smtClean="0">
                <a:latin typeface="Times New Roman" pitchFamily="18" charset="0"/>
                <a:cs typeface="Times New Roman" pitchFamily="18" charset="0"/>
              </a:rPr>
              <a:t>Creating confidence-</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Confidence is an important factor which can be achieved through expressing the work efforts to the subordinates, explaining them clearly their role and giving them guidelines to achieve the goals effectively. It is also important to hear the employees with regards to their complaints and problems.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0846" y="446659"/>
            <a:ext cx="3951604" cy="505267"/>
          </a:xfrm>
          <a:prstGeom prst="rect">
            <a:avLst/>
          </a:prstGeom>
        </p:spPr>
        <p:txBody>
          <a:bodyPr vert="horz" wrap="square" lIns="0" tIns="12700" rIns="0" bIns="0" rtlCol="0">
            <a:spAutoFit/>
          </a:bodyPr>
          <a:lstStyle/>
          <a:p>
            <a:pPr marL="12700">
              <a:lnSpc>
                <a:spcPct val="100000"/>
              </a:lnSpc>
              <a:spcBef>
                <a:spcPts val="100"/>
              </a:spcBef>
            </a:pPr>
            <a:r>
              <a:rPr sz="3200" spc="-195" dirty="0"/>
              <a:t>ADVANTAGES</a:t>
            </a:r>
            <a:endParaRPr sz="3200"/>
          </a:p>
        </p:txBody>
      </p:sp>
      <p:sp>
        <p:nvSpPr>
          <p:cNvPr id="3" name="object 3"/>
          <p:cNvSpPr txBox="1"/>
          <p:nvPr/>
        </p:nvSpPr>
        <p:spPr>
          <a:xfrm>
            <a:off x="802640" y="1574038"/>
            <a:ext cx="9846945" cy="4552950"/>
          </a:xfrm>
          <a:prstGeom prst="rect">
            <a:avLst/>
          </a:prstGeom>
        </p:spPr>
        <p:txBody>
          <a:bodyPr vert="horz" wrap="square" lIns="0" tIns="58419" rIns="0" bIns="0" rtlCol="0">
            <a:spAutoFit/>
          </a:bodyPr>
          <a:lstStyle/>
          <a:p>
            <a:pPr marL="241300" marR="170815" indent="-228600">
              <a:lnSpc>
                <a:spcPct val="90000"/>
              </a:lnSpc>
              <a:spcBef>
                <a:spcPts val="459"/>
              </a:spcBef>
              <a:buFont typeface="Arial"/>
              <a:buChar char="•"/>
              <a:tabLst>
                <a:tab pos="241300" algn="l"/>
              </a:tabLst>
            </a:pPr>
            <a:r>
              <a:rPr sz="3000" dirty="0">
                <a:solidFill>
                  <a:srgbClr val="2E2B1F"/>
                </a:solidFill>
                <a:latin typeface="Times New Roman"/>
                <a:cs typeface="Times New Roman"/>
              </a:rPr>
              <a:t>The management of </a:t>
            </a:r>
            <a:r>
              <a:rPr sz="3000" spc="-5" dirty="0">
                <a:solidFill>
                  <a:srgbClr val="2E2B1F"/>
                </a:solidFill>
                <a:latin typeface="Times New Roman"/>
                <a:cs typeface="Times New Roman"/>
              </a:rPr>
              <a:t>leadership </a:t>
            </a:r>
            <a:r>
              <a:rPr sz="3000" dirty="0">
                <a:solidFill>
                  <a:srgbClr val="2E2B1F"/>
                </a:solidFill>
                <a:latin typeface="Times New Roman"/>
                <a:cs typeface="Times New Roman"/>
              </a:rPr>
              <a:t>grid </a:t>
            </a:r>
            <a:r>
              <a:rPr sz="3000" spc="-5" dirty="0">
                <a:solidFill>
                  <a:srgbClr val="2E2B1F"/>
                </a:solidFill>
                <a:latin typeface="Times New Roman"/>
                <a:cs typeface="Times New Roman"/>
              </a:rPr>
              <a:t>is </a:t>
            </a:r>
            <a:r>
              <a:rPr sz="3000" dirty="0">
                <a:solidFill>
                  <a:srgbClr val="2E2B1F"/>
                </a:solidFill>
                <a:latin typeface="Times New Roman"/>
                <a:cs typeface="Times New Roman"/>
              </a:rPr>
              <a:t>used to help managers  analyse their own </a:t>
            </a:r>
            <a:r>
              <a:rPr sz="3000" spc="-5" dirty="0">
                <a:solidFill>
                  <a:srgbClr val="2E2B1F"/>
                </a:solidFill>
                <a:latin typeface="Times New Roman"/>
                <a:cs typeface="Times New Roman"/>
              </a:rPr>
              <a:t>leadership style through </a:t>
            </a:r>
            <a:r>
              <a:rPr sz="3000" dirty="0">
                <a:solidFill>
                  <a:srgbClr val="2E2B1F"/>
                </a:solidFill>
                <a:latin typeface="Times New Roman"/>
                <a:cs typeface="Times New Roman"/>
              </a:rPr>
              <a:t>a technique known  </a:t>
            </a:r>
            <a:r>
              <a:rPr sz="3000" spc="-5" dirty="0">
                <a:solidFill>
                  <a:srgbClr val="2E2B1F"/>
                </a:solidFill>
                <a:latin typeface="Times New Roman"/>
                <a:cs typeface="Times New Roman"/>
              </a:rPr>
              <a:t>as </a:t>
            </a:r>
            <a:r>
              <a:rPr sz="3000" dirty="0">
                <a:solidFill>
                  <a:srgbClr val="2E2B1F"/>
                </a:solidFill>
                <a:latin typeface="Times New Roman"/>
                <a:cs typeface="Times New Roman"/>
              </a:rPr>
              <a:t>grid </a:t>
            </a:r>
            <a:r>
              <a:rPr sz="3000" spc="-5" dirty="0">
                <a:solidFill>
                  <a:srgbClr val="2E2B1F"/>
                </a:solidFill>
                <a:latin typeface="Times New Roman"/>
                <a:cs typeface="Times New Roman"/>
              </a:rPr>
              <a:t>training.</a:t>
            </a:r>
            <a:endParaRPr sz="3000">
              <a:latin typeface="Times New Roman"/>
              <a:cs typeface="Times New Roman"/>
            </a:endParaRPr>
          </a:p>
          <a:p>
            <a:pPr>
              <a:lnSpc>
                <a:spcPct val="100000"/>
              </a:lnSpc>
              <a:spcBef>
                <a:spcPts val="20"/>
              </a:spcBef>
              <a:buClr>
                <a:srgbClr val="2E2B1F"/>
              </a:buClr>
              <a:buFont typeface="Arial"/>
              <a:buChar char="•"/>
            </a:pPr>
            <a:endParaRPr sz="4050">
              <a:latin typeface="Times New Roman"/>
              <a:cs typeface="Times New Roman"/>
            </a:endParaRPr>
          </a:p>
          <a:p>
            <a:pPr marL="241300" marR="5080" indent="-228600">
              <a:lnSpc>
                <a:spcPct val="90000"/>
              </a:lnSpc>
              <a:buFont typeface="Arial"/>
              <a:buChar char="•"/>
              <a:tabLst>
                <a:tab pos="241300" algn="l"/>
              </a:tabLst>
            </a:pPr>
            <a:r>
              <a:rPr sz="3000" dirty="0">
                <a:solidFill>
                  <a:srgbClr val="2E2B1F"/>
                </a:solidFill>
                <a:latin typeface="Times New Roman"/>
                <a:cs typeface="Times New Roman"/>
              </a:rPr>
              <a:t>This is done by </a:t>
            </a:r>
            <a:r>
              <a:rPr sz="3000" spc="-5" dirty="0">
                <a:solidFill>
                  <a:srgbClr val="2E2B1F"/>
                </a:solidFill>
                <a:latin typeface="Times New Roman"/>
                <a:cs typeface="Times New Roman"/>
              </a:rPr>
              <a:t>administering </a:t>
            </a:r>
            <a:r>
              <a:rPr sz="3000" dirty="0">
                <a:solidFill>
                  <a:srgbClr val="2E2B1F"/>
                </a:solidFill>
                <a:latin typeface="Times New Roman"/>
                <a:cs typeface="Times New Roman"/>
              </a:rPr>
              <a:t>a </a:t>
            </a:r>
            <a:r>
              <a:rPr sz="3000" spc="-5" dirty="0">
                <a:solidFill>
                  <a:srgbClr val="2E2B1F"/>
                </a:solidFill>
                <a:latin typeface="Times New Roman"/>
                <a:cs typeface="Times New Roman"/>
              </a:rPr>
              <a:t>questionnaire </a:t>
            </a:r>
            <a:r>
              <a:rPr sz="3000" dirty="0">
                <a:solidFill>
                  <a:srgbClr val="2E2B1F"/>
                </a:solidFill>
                <a:latin typeface="Times New Roman"/>
                <a:cs typeface="Times New Roman"/>
              </a:rPr>
              <a:t>that helps  </a:t>
            </a:r>
            <a:r>
              <a:rPr sz="3000" spc="-5" dirty="0">
                <a:solidFill>
                  <a:srgbClr val="2E2B1F"/>
                </a:solidFill>
                <a:latin typeface="Times New Roman"/>
                <a:cs typeface="Times New Roman"/>
              </a:rPr>
              <a:t>managers identify how they stand </a:t>
            </a:r>
            <a:r>
              <a:rPr sz="3000" dirty="0">
                <a:solidFill>
                  <a:srgbClr val="2E2B1F"/>
                </a:solidFill>
                <a:latin typeface="Times New Roman"/>
                <a:cs typeface="Times New Roman"/>
              </a:rPr>
              <a:t>with respect to their concern  for </a:t>
            </a:r>
            <a:r>
              <a:rPr sz="3000" spc="-5" dirty="0">
                <a:solidFill>
                  <a:srgbClr val="2E2B1F"/>
                </a:solidFill>
                <a:latin typeface="Times New Roman"/>
                <a:cs typeface="Times New Roman"/>
              </a:rPr>
              <a:t>production </a:t>
            </a:r>
            <a:r>
              <a:rPr sz="3000" dirty="0">
                <a:solidFill>
                  <a:srgbClr val="2E2B1F"/>
                </a:solidFill>
                <a:latin typeface="Times New Roman"/>
                <a:cs typeface="Times New Roman"/>
              </a:rPr>
              <a:t>and</a:t>
            </a:r>
            <a:r>
              <a:rPr sz="3000" spc="25" dirty="0">
                <a:solidFill>
                  <a:srgbClr val="2E2B1F"/>
                </a:solidFill>
                <a:latin typeface="Times New Roman"/>
                <a:cs typeface="Times New Roman"/>
              </a:rPr>
              <a:t> </a:t>
            </a:r>
            <a:r>
              <a:rPr sz="3000" dirty="0">
                <a:solidFill>
                  <a:srgbClr val="2E2B1F"/>
                </a:solidFill>
                <a:latin typeface="Times New Roman"/>
                <a:cs typeface="Times New Roman"/>
              </a:rPr>
              <a:t>people.</a:t>
            </a:r>
            <a:endParaRPr sz="3000">
              <a:latin typeface="Times New Roman"/>
              <a:cs typeface="Times New Roman"/>
            </a:endParaRPr>
          </a:p>
          <a:p>
            <a:pPr>
              <a:lnSpc>
                <a:spcPct val="100000"/>
              </a:lnSpc>
              <a:spcBef>
                <a:spcPts val="15"/>
              </a:spcBef>
              <a:buClr>
                <a:srgbClr val="2E2B1F"/>
              </a:buClr>
              <a:buFont typeface="Arial"/>
              <a:buChar char="•"/>
            </a:pPr>
            <a:endParaRPr sz="4100">
              <a:latin typeface="Times New Roman"/>
              <a:cs typeface="Times New Roman"/>
            </a:endParaRPr>
          </a:p>
          <a:p>
            <a:pPr marL="241300" marR="221615" indent="-228600">
              <a:lnSpc>
                <a:spcPts val="3240"/>
              </a:lnSpc>
              <a:buFont typeface="Arial"/>
              <a:buChar char="•"/>
              <a:tabLst>
                <a:tab pos="241300" algn="l"/>
              </a:tabLst>
            </a:pPr>
            <a:r>
              <a:rPr sz="3000" dirty="0">
                <a:solidFill>
                  <a:srgbClr val="2E2B1F"/>
                </a:solidFill>
                <a:latin typeface="Times New Roman"/>
                <a:cs typeface="Times New Roman"/>
              </a:rPr>
              <a:t>The </a:t>
            </a:r>
            <a:r>
              <a:rPr sz="3000" spc="-5" dirty="0">
                <a:solidFill>
                  <a:srgbClr val="2E2B1F"/>
                </a:solidFill>
                <a:latin typeface="Times New Roman"/>
                <a:cs typeface="Times New Roman"/>
              </a:rPr>
              <a:t>training is </a:t>
            </a:r>
            <a:r>
              <a:rPr sz="3000" dirty="0">
                <a:solidFill>
                  <a:srgbClr val="2E2B1F"/>
                </a:solidFill>
                <a:latin typeface="Times New Roman"/>
                <a:cs typeface="Times New Roman"/>
              </a:rPr>
              <a:t>aimed at </a:t>
            </a:r>
            <a:r>
              <a:rPr sz="3000" spc="-5" dirty="0">
                <a:solidFill>
                  <a:srgbClr val="2E2B1F"/>
                </a:solidFill>
                <a:latin typeface="Times New Roman"/>
                <a:cs typeface="Times New Roman"/>
              </a:rPr>
              <a:t>basically </a:t>
            </a:r>
            <a:r>
              <a:rPr sz="3000" dirty="0">
                <a:solidFill>
                  <a:srgbClr val="2E2B1F"/>
                </a:solidFill>
                <a:latin typeface="Times New Roman"/>
                <a:cs typeface="Times New Roman"/>
              </a:rPr>
              <a:t>helping leaders reach to the  ideal </a:t>
            </a:r>
            <a:r>
              <a:rPr sz="3000" spc="-5" dirty="0">
                <a:solidFill>
                  <a:srgbClr val="2E2B1F"/>
                </a:solidFill>
                <a:latin typeface="Times New Roman"/>
                <a:cs typeface="Times New Roman"/>
              </a:rPr>
              <a:t>state </a:t>
            </a:r>
            <a:r>
              <a:rPr sz="3000" dirty="0">
                <a:solidFill>
                  <a:srgbClr val="2E2B1F"/>
                </a:solidFill>
                <a:latin typeface="Times New Roman"/>
                <a:cs typeface="Times New Roman"/>
              </a:rPr>
              <a:t>of</a:t>
            </a:r>
            <a:r>
              <a:rPr sz="3000" spc="40" dirty="0">
                <a:solidFill>
                  <a:srgbClr val="2E2B1F"/>
                </a:solidFill>
                <a:latin typeface="Times New Roman"/>
                <a:cs typeface="Times New Roman"/>
              </a:rPr>
              <a:t> </a:t>
            </a:r>
            <a:r>
              <a:rPr sz="3000" dirty="0">
                <a:solidFill>
                  <a:srgbClr val="2E2B1F"/>
                </a:solidFill>
                <a:latin typeface="Times New Roman"/>
                <a:cs typeface="Times New Roman"/>
              </a:rPr>
              <a:t>9,9.</a:t>
            </a:r>
            <a:endParaRPr sz="3000">
              <a:latin typeface="Times New Roman"/>
              <a:cs typeface="Times New Roman"/>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0514" y="463423"/>
            <a:ext cx="4690110" cy="726440"/>
          </a:xfrm>
          <a:prstGeom prst="rect">
            <a:avLst/>
          </a:prstGeom>
        </p:spPr>
        <p:txBody>
          <a:bodyPr vert="horz" wrap="square" lIns="0" tIns="12065" rIns="0" bIns="0" rtlCol="0">
            <a:spAutoFit/>
          </a:bodyPr>
          <a:lstStyle/>
          <a:p>
            <a:pPr marL="12700">
              <a:lnSpc>
                <a:spcPct val="100000"/>
              </a:lnSpc>
              <a:spcBef>
                <a:spcPts val="95"/>
              </a:spcBef>
            </a:pPr>
            <a:r>
              <a:rPr spc="-170" dirty="0"/>
              <a:t>DISADVANTAGES</a:t>
            </a:r>
          </a:p>
        </p:txBody>
      </p:sp>
      <p:sp>
        <p:nvSpPr>
          <p:cNvPr id="3" name="object 3"/>
          <p:cNvSpPr txBox="1"/>
          <p:nvPr/>
        </p:nvSpPr>
        <p:spPr>
          <a:xfrm>
            <a:off x="802640" y="1619452"/>
            <a:ext cx="9789795" cy="2075180"/>
          </a:xfrm>
          <a:prstGeom prst="rect">
            <a:avLst/>
          </a:prstGeom>
        </p:spPr>
        <p:txBody>
          <a:bodyPr vert="horz" wrap="square" lIns="0" tIns="13335" rIns="0" bIns="0" rtlCol="0">
            <a:spAutoFit/>
          </a:bodyPr>
          <a:lstStyle/>
          <a:p>
            <a:pPr marL="241300" marR="73025" indent="-228600">
              <a:lnSpc>
                <a:spcPct val="100000"/>
              </a:lnSpc>
              <a:spcBef>
                <a:spcPts val="105"/>
              </a:spcBef>
              <a:buFont typeface="Arial"/>
              <a:buChar char="•"/>
              <a:tabLst>
                <a:tab pos="241300" algn="l"/>
              </a:tabLst>
            </a:pPr>
            <a:r>
              <a:rPr sz="3200" dirty="0">
                <a:solidFill>
                  <a:srgbClr val="2E2B1F"/>
                </a:solidFill>
                <a:latin typeface="Times New Roman"/>
                <a:cs typeface="Times New Roman"/>
              </a:rPr>
              <a:t>The </a:t>
            </a:r>
            <a:r>
              <a:rPr sz="3200" spc="5" dirty="0">
                <a:solidFill>
                  <a:srgbClr val="2E2B1F"/>
                </a:solidFill>
                <a:latin typeface="Times New Roman"/>
                <a:cs typeface="Times New Roman"/>
              </a:rPr>
              <a:t>model </a:t>
            </a:r>
            <a:r>
              <a:rPr sz="3200" dirty="0">
                <a:solidFill>
                  <a:srgbClr val="2E2B1F"/>
                </a:solidFill>
                <a:latin typeface="Times New Roman"/>
                <a:cs typeface="Times New Roman"/>
              </a:rPr>
              <a:t>ignores the importance of internal and</a:t>
            </a:r>
            <a:r>
              <a:rPr sz="3200" spc="-110" dirty="0">
                <a:solidFill>
                  <a:srgbClr val="2E2B1F"/>
                </a:solidFill>
                <a:latin typeface="Times New Roman"/>
                <a:cs typeface="Times New Roman"/>
              </a:rPr>
              <a:t> </a:t>
            </a:r>
            <a:r>
              <a:rPr sz="3200" dirty="0">
                <a:solidFill>
                  <a:srgbClr val="2E2B1F"/>
                </a:solidFill>
                <a:latin typeface="Times New Roman"/>
                <a:cs typeface="Times New Roman"/>
              </a:rPr>
              <a:t>external  limits ,matter </a:t>
            </a:r>
            <a:r>
              <a:rPr sz="3200" spc="5" dirty="0">
                <a:solidFill>
                  <a:srgbClr val="2E2B1F"/>
                </a:solidFill>
                <a:latin typeface="Times New Roman"/>
                <a:cs typeface="Times New Roman"/>
              </a:rPr>
              <a:t>and</a:t>
            </a:r>
            <a:r>
              <a:rPr sz="3200" spc="-55" dirty="0">
                <a:solidFill>
                  <a:srgbClr val="2E2B1F"/>
                </a:solidFill>
                <a:latin typeface="Times New Roman"/>
                <a:cs typeface="Times New Roman"/>
              </a:rPr>
              <a:t> </a:t>
            </a:r>
            <a:r>
              <a:rPr sz="3200" dirty="0">
                <a:solidFill>
                  <a:srgbClr val="2E2B1F"/>
                </a:solidFill>
                <a:latin typeface="Times New Roman"/>
                <a:cs typeface="Times New Roman"/>
              </a:rPr>
              <a:t>scenario.</a:t>
            </a:r>
            <a:endParaRPr sz="3200">
              <a:latin typeface="Times New Roman"/>
              <a:cs typeface="Times New Roman"/>
            </a:endParaRPr>
          </a:p>
          <a:p>
            <a:pPr marL="241300" marR="5080" indent="-228600">
              <a:lnSpc>
                <a:spcPct val="100000"/>
              </a:lnSpc>
              <a:spcBef>
                <a:spcPts val="770"/>
              </a:spcBef>
              <a:buFont typeface="Arial"/>
              <a:buChar char="•"/>
              <a:tabLst>
                <a:tab pos="241300" algn="l"/>
              </a:tabLst>
            </a:pPr>
            <a:r>
              <a:rPr sz="3200" dirty="0">
                <a:solidFill>
                  <a:srgbClr val="2E2B1F"/>
                </a:solidFill>
                <a:latin typeface="Times New Roman"/>
                <a:cs typeface="Times New Roman"/>
              </a:rPr>
              <a:t>Also there are some more aspects of leadership that </a:t>
            </a:r>
            <a:r>
              <a:rPr sz="3200" spc="5" dirty="0">
                <a:solidFill>
                  <a:srgbClr val="2E2B1F"/>
                </a:solidFill>
                <a:latin typeface="Times New Roman"/>
                <a:cs typeface="Times New Roman"/>
              </a:rPr>
              <a:t>can</a:t>
            </a:r>
            <a:r>
              <a:rPr sz="3200" spc="-90" dirty="0">
                <a:solidFill>
                  <a:srgbClr val="2E2B1F"/>
                </a:solidFill>
                <a:latin typeface="Times New Roman"/>
                <a:cs typeface="Times New Roman"/>
              </a:rPr>
              <a:t> </a:t>
            </a:r>
            <a:r>
              <a:rPr sz="3200" dirty="0">
                <a:solidFill>
                  <a:srgbClr val="2E2B1F"/>
                </a:solidFill>
                <a:latin typeface="Times New Roman"/>
                <a:cs typeface="Times New Roman"/>
              </a:rPr>
              <a:t>be  covered but are</a:t>
            </a:r>
            <a:r>
              <a:rPr sz="3200" spc="-65" dirty="0">
                <a:solidFill>
                  <a:srgbClr val="2E2B1F"/>
                </a:solidFill>
                <a:latin typeface="Times New Roman"/>
                <a:cs typeface="Times New Roman"/>
              </a:rPr>
              <a:t> </a:t>
            </a:r>
            <a:r>
              <a:rPr sz="3200" dirty="0">
                <a:solidFill>
                  <a:srgbClr val="2E2B1F"/>
                </a:solidFill>
                <a:latin typeface="Times New Roman"/>
                <a:cs typeface="Times New Roman"/>
              </a:rPr>
              <a:t>not.</a:t>
            </a:r>
            <a:endParaRPr sz="3200">
              <a:latin typeface="Times New Roman"/>
              <a:cs typeface="Times New Roman"/>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9694" y="464947"/>
            <a:ext cx="2573655" cy="726440"/>
          </a:xfrm>
          <a:prstGeom prst="rect">
            <a:avLst/>
          </a:prstGeom>
        </p:spPr>
        <p:txBody>
          <a:bodyPr vert="horz" wrap="square" lIns="0" tIns="12065" rIns="0" bIns="0" rtlCol="0">
            <a:spAutoFit/>
          </a:bodyPr>
          <a:lstStyle/>
          <a:p>
            <a:pPr marL="12700">
              <a:lnSpc>
                <a:spcPct val="100000"/>
              </a:lnSpc>
              <a:spcBef>
                <a:spcPts val="95"/>
              </a:spcBef>
            </a:pPr>
            <a:r>
              <a:rPr spc="-95" dirty="0"/>
              <a:t>Conclusion</a:t>
            </a:r>
          </a:p>
        </p:txBody>
      </p:sp>
      <p:sp>
        <p:nvSpPr>
          <p:cNvPr id="3" name="object 3"/>
          <p:cNvSpPr txBox="1"/>
          <p:nvPr/>
        </p:nvSpPr>
        <p:spPr>
          <a:xfrm>
            <a:off x="802640" y="1616405"/>
            <a:ext cx="9573895" cy="3074035"/>
          </a:xfrm>
          <a:prstGeom prst="rect">
            <a:avLst/>
          </a:prstGeom>
        </p:spPr>
        <p:txBody>
          <a:bodyPr vert="horz" wrap="square" lIns="0" tIns="12065" rIns="0" bIns="0" rtlCol="0">
            <a:spAutoFit/>
          </a:bodyPr>
          <a:lstStyle/>
          <a:p>
            <a:pPr marL="241300" marR="5080" indent="-228600">
              <a:lnSpc>
                <a:spcPct val="100000"/>
              </a:lnSpc>
              <a:spcBef>
                <a:spcPts val="95"/>
              </a:spcBef>
              <a:buFont typeface="Arial"/>
              <a:buChar char="•"/>
              <a:tabLst>
                <a:tab pos="241300" algn="l"/>
              </a:tabLst>
            </a:pPr>
            <a:r>
              <a:rPr sz="4000" dirty="0">
                <a:solidFill>
                  <a:srgbClr val="2E2B1F"/>
                </a:solidFill>
                <a:latin typeface="Times New Roman"/>
                <a:cs typeface="Times New Roman"/>
              </a:rPr>
              <a:t>Although </a:t>
            </a:r>
            <a:r>
              <a:rPr sz="4000" spc="-5" dirty="0">
                <a:solidFill>
                  <a:srgbClr val="2E2B1F"/>
                </a:solidFill>
                <a:latin typeface="Times New Roman"/>
                <a:cs typeface="Times New Roman"/>
              </a:rPr>
              <a:t>there are a </a:t>
            </a:r>
            <a:r>
              <a:rPr sz="4000" dirty="0">
                <a:solidFill>
                  <a:srgbClr val="2E2B1F"/>
                </a:solidFill>
                <a:latin typeface="Times New Roman"/>
                <a:cs typeface="Times New Roman"/>
              </a:rPr>
              <a:t>total </a:t>
            </a:r>
            <a:r>
              <a:rPr sz="4000" spc="-5" dirty="0">
                <a:solidFill>
                  <a:srgbClr val="2E2B1F"/>
                </a:solidFill>
                <a:latin typeface="Times New Roman"/>
                <a:cs typeface="Times New Roman"/>
              </a:rPr>
              <a:t>of 81 </a:t>
            </a:r>
            <a:r>
              <a:rPr sz="4000" spc="-10" dirty="0">
                <a:solidFill>
                  <a:srgbClr val="2E2B1F"/>
                </a:solidFill>
                <a:latin typeface="Times New Roman"/>
                <a:cs typeface="Times New Roman"/>
              </a:rPr>
              <a:t>different  </a:t>
            </a:r>
            <a:r>
              <a:rPr sz="4000" spc="-5" dirty="0">
                <a:solidFill>
                  <a:srgbClr val="2E2B1F"/>
                </a:solidFill>
                <a:latin typeface="Times New Roman"/>
                <a:cs typeface="Times New Roman"/>
              </a:rPr>
              <a:t>categories of </a:t>
            </a:r>
            <a:r>
              <a:rPr sz="4000" spc="-10" dirty="0">
                <a:solidFill>
                  <a:srgbClr val="2E2B1F"/>
                </a:solidFill>
                <a:latin typeface="Times New Roman"/>
                <a:cs typeface="Times New Roman"/>
              </a:rPr>
              <a:t>different </a:t>
            </a:r>
            <a:r>
              <a:rPr sz="4000" dirty="0">
                <a:solidFill>
                  <a:srgbClr val="2E2B1F"/>
                </a:solidFill>
                <a:latin typeface="Times New Roman"/>
                <a:cs typeface="Times New Roman"/>
              </a:rPr>
              <a:t>behavioural </a:t>
            </a:r>
            <a:r>
              <a:rPr sz="4000" spc="-5" dirty="0">
                <a:solidFill>
                  <a:srgbClr val="2E2B1F"/>
                </a:solidFill>
                <a:latin typeface="Times New Roman"/>
                <a:cs typeface="Times New Roman"/>
              </a:rPr>
              <a:t>styles on  the grid ,Blake and </a:t>
            </a:r>
            <a:r>
              <a:rPr sz="4000" dirty="0">
                <a:solidFill>
                  <a:srgbClr val="2E2B1F"/>
                </a:solidFill>
                <a:latin typeface="Times New Roman"/>
                <a:cs typeface="Times New Roman"/>
              </a:rPr>
              <a:t>Mouton concluded that  </a:t>
            </a:r>
            <a:r>
              <a:rPr sz="4000" spc="-5" dirty="0">
                <a:solidFill>
                  <a:srgbClr val="2E2B1F"/>
                </a:solidFill>
                <a:latin typeface="Times New Roman"/>
                <a:cs typeface="Times New Roman"/>
              </a:rPr>
              <a:t>managers perform best when </a:t>
            </a:r>
            <a:r>
              <a:rPr sz="4000" dirty="0">
                <a:solidFill>
                  <a:srgbClr val="2E2B1F"/>
                </a:solidFill>
                <a:latin typeface="Times New Roman"/>
                <a:cs typeface="Times New Roman"/>
              </a:rPr>
              <a:t>they </a:t>
            </a:r>
            <a:r>
              <a:rPr sz="4000" spc="-5" dirty="0">
                <a:solidFill>
                  <a:srgbClr val="2E2B1F"/>
                </a:solidFill>
                <a:latin typeface="Times New Roman"/>
                <a:cs typeface="Times New Roman"/>
              </a:rPr>
              <a:t>use a </a:t>
            </a:r>
            <a:r>
              <a:rPr sz="4000" dirty="0">
                <a:solidFill>
                  <a:srgbClr val="2E2B1F"/>
                </a:solidFill>
                <a:latin typeface="Times New Roman"/>
                <a:cs typeface="Times New Roman"/>
              </a:rPr>
              <a:t>9,9  style. </a:t>
            </a:r>
            <a:r>
              <a:rPr sz="4000" spc="-5" dirty="0">
                <a:solidFill>
                  <a:srgbClr val="2E2B1F"/>
                </a:solidFill>
                <a:latin typeface="Times New Roman"/>
                <a:cs typeface="Times New Roman"/>
              </a:rPr>
              <a:t>Which is team </a:t>
            </a:r>
            <a:r>
              <a:rPr sz="4000" dirty="0">
                <a:solidFill>
                  <a:srgbClr val="2E2B1F"/>
                </a:solidFill>
                <a:latin typeface="Times New Roman"/>
                <a:cs typeface="Times New Roman"/>
              </a:rPr>
              <a:t>management </a:t>
            </a:r>
            <a:r>
              <a:rPr sz="4000" spc="-5" dirty="0">
                <a:solidFill>
                  <a:srgbClr val="2E2B1F"/>
                </a:solidFill>
                <a:latin typeface="Times New Roman"/>
                <a:cs typeface="Times New Roman"/>
              </a:rPr>
              <a:t>on </a:t>
            </a:r>
            <a:r>
              <a:rPr sz="4000" dirty="0">
                <a:solidFill>
                  <a:srgbClr val="2E2B1F"/>
                </a:solidFill>
                <a:latin typeface="Times New Roman"/>
                <a:cs typeface="Times New Roman"/>
              </a:rPr>
              <a:t>the</a:t>
            </a:r>
            <a:r>
              <a:rPr sz="4000" spc="-85" dirty="0">
                <a:solidFill>
                  <a:srgbClr val="2E2B1F"/>
                </a:solidFill>
                <a:latin typeface="Times New Roman"/>
                <a:cs typeface="Times New Roman"/>
              </a:rPr>
              <a:t> </a:t>
            </a:r>
            <a:r>
              <a:rPr sz="4000" spc="-5" dirty="0">
                <a:solidFill>
                  <a:srgbClr val="2E2B1F"/>
                </a:solidFill>
                <a:latin typeface="Times New Roman"/>
                <a:cs typeface="Times New Roman"/>
              </a:rPr>
              <a:t>grid.</a:t>
            </a:r>
            <a:endParaRPr sz="4000">
              <a:latin typeface="Times New Roman"/>
              <a:cs typeface="Times New Roman"/>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9819" rIns="0" bIns="0" rtlCol="0">
            <a:spAutoFit/>
          </a:bodyPr>
          <a:lstStyle/>
          <a:p>
            <a:pPr marL="3590290" marR="5080" indent="-2033270">
              <a:lnSpc>
                <a:spcPts val="4320"/>
              </a:lnSpc>
              <a:spcBef>
                <a:spcPts val="640"/>
              </a:spcBef>
            </a:pPr>
            <a:r>
              <a:rPr spc="-10" dirty="0"/>
              <a:t>CONTINGENCY </a:t>
            </a:r>
            <a:r>
              <a:rPr spc="-5" dirty="0"/>
              <a:t>THEORIES</a:t>
            </a:r>
            <a:r>
              <a:rPr spc="-75" dirty="0"/>
              <a:t> </a:t>
            </a:r>
            <a:r>
              <a:rPr spc="-5" dirty="0"/>
              <a:t>OF  LEADERSHIP</a:t>
            </a:r>
          </a:p>
        </p:txBody>
      </p:sp>
      <p:sp>
        <p:nvSpPr>
          <p:cNvPr id="3" name="object 3"/>
          <p:cNvSpPr txBox="1"/>
          <p:nvPr/>
        </p:nvSpPr>
        <p:spPr>
          <a:xfrm>
            <a:off x="1045565" y="1775586"/>
            <a:ext cx="6939915" cy="4609465"/>
          </a:xfrm>
          <a:prstGeom prst="rect">
            <a:avLst/>
          </a:prstGeom>
        </p:spPr>
        <p:txBody>
          <a:bodyPr vert="horz" wrap="square" lIns="0" tIns="12700" rIns="0" bIns="0" rtlCol="0">
            <a:spAutoFit/>
          </a:bodyPr>
          <a:lstStyle/>
          <a:p>
            <a:pPr marL="241300" indent="-229235">
              <a:lnSpc>
                <a:spcPct val="100000"/>
              </a:lnSpc>
              <a:spcBef>
                <a:spcPts val="100"/>
              </a:spcBef>
              <a:buChar char="•"/>
              <a:tabLst>
                <a:tab pos="241300" algn="l"/>
                <a:tab pos="241935" algn="l"/>
              </a:tabLst>
            </a:pPr>
            <a:r>
              <a:rPr sz="1800" spc="-5" dirty="0">
                <a:latin typeface="Arial"/>
                <a:cs typeface="Arial"/>
              </a:rPr>
              <a:t>Leadership as being more flexible</a:t>
            </a:r>
            <a:r>
              <a:rPr sz="1800" spc="65" dirty="0">
                <a:latin typeface="Arial"/>
                <a:cs typeface="Arial"/>
              </a:rPr>
              <a:t> </a:t>
            </a:r>
            <a:r>
              <a:rPr sz="1800" dirty="0">
                <a:latin typeface="Arial"/>
                <a:cs typeface="Arial"/>
              </a:rPr>
              <a:t>.</a:t>
            </a:r>
            <a:endParaRPr sz="1800">
              <a:latin typeface="Arial"/>
              <a:cs typeface="Arial"/>
            </a:endParaRPr>
          </a:p>
          <a:p>
            <a:pPr marL="241300" marR="5080" indent="-229235">
              <a:lnSpc>
                <a:spcPct val="120000"/>
              </a:lnSpc>
              <a:spcBef>
                <a:spcPts val="994"/>
              </a:spcBef>
              <a:buChar char="•"/>
              <a:tabLst>
                <a:tab pos="241300" algn="l"/>
                <a:tab pos="241935" algn="l"/>
                <a:tab pos="1324610" algn="l"/>
                <a:tab pos="2603500" algn="l"/>
                <a:tab pos="3414395" algn="l"/>
                <a:tab pos="4196080" algn="l"/>
                <a:tab pos="4918710" algn="l"/>
                <a:tab pos="5335270" algn="l"/>
                <a:tab pos="6380480" algn="l"/>
              </a:tabLst>
            </a:pPr>
            <a:r>
              <a:rPr sz="1800" spc="-5" dirty="0">
                <a:latin typeface="Arial"/>
                <a:cs typeface="Arial"/>
              </a:rPr>
              <a:t>D</a:t>
            </a:r>
            <a:r>
              <a:rPr sz="1800" spc="-15" dirty="0">
                <a:latin typeface="Arial"/>
                <a:cs typeface="Arial"/>
              </a:rPr>
              <a:t>i</a:t>
            </a:r>
            <a:r>
              <a:rPr sz="1800" spc="-35" dirty="0">
                <a:latin typeface="Arial"/>
                <a:cs typeface="Arial"/>
              </a:rPr>
              <a:t>f</a:t>
            </a:r>
            <a:r>
              <a:rPr sz="1800" spc="-5" dirty="0">
                <a:latin typeface="Arial"/>
                <a:cs typeface="Arial"/>
              </a:rPr>
              <a:t>fer</a:t>
            </a:r>
            <a:r>
              <a:rPr sz="1800" spc="-15" dirty="0">
                <a:latin typeface="Arial"/>
                <a:cs typeface="Arial"/>
              </a:rPr>
              <a:t>e</a:t>
            </a:r>
            <a:r>
              <a:rPr sz="1800" spc="-5" dirty="0">
                <a:latin typeface="Arial"/>
                <a:cs typeface="Arial"/>
              </a:rPr>
              <a:t>nt	l</a:t>
            </a:r>
            <a:r>
              <a:rPr sz="1800" spc="-15" dirty="0">
                <a:latin typeface="Arial"/>
                <a:cs typeface="Arial"/>
              </a:rPr>
              <a:t>e</a:t>
            </a:r>
            <a:r>
              <a:rPr sz="1800" dirty="0">
                <a:latin typeface="Arial"/>
                <a:cs typeface="Arial"/>
              </a:rPr>
              <a:t>ad</a:t>
            </a:r>
            <a:r>
              <a:rPr sz="1800" spc="-5" dirty="0">
                <a:latin typeface="Arial"/>
                <a:cs typeface="Arial"/>
              </a:rPr>
              <a:t>ers</a:t>
            </a:r>
            <a:r>
              <a:rPr sz="1800" spc="-15" dirty="0">
                <a:latin typeface="Arial"/>
                <a:cs typeface="Arial"/>
              </a:rPr>
              <a:t>h</a:t>
            </a:r>
            <a:r>
              <a:rPr sz="1800" spc="-5" dirty="0">
                <a:latin typeface="Arial"/>
                <a:cs typeface="Arial"/>
              </a:rPr>
              <a:t>ip</a:t>
            </a:r>
            <a:r>
              <a:rPr sz="1800" dirty="0">
                <a:latin typeface="Arial"/>
                <a:cs typeface="Arial"/>
              </a:rPr>
              <a:t>	s</a:t>
            </a:r>
            <a:r>
              <a:rPr sz="1800" spc="10" dirty="0">
                <a:latin typeface="Arial"/>
                <a:cs typeface="Arial"/>
              </a:rPr>
              <a:t>t</a:t>
            </a:r>
            <a:r>
              <a:rPr sz="1800" spc="-15" dirty="0">
                <a:latin typeface="Arial"/>
                <a:cs typeface="Arial"/>
              </a:rPr>
              <a:t>y</a:t>
            </a:r>
            <a:r>
              <a:rPr sz="1800" spc="-5" dirty="0">
                <a:latin typeface="Arial"/>
                <a:cs typeface="Arial"/>
              </a:rPr>
              <a:t>l</a:t>
            </a:r>
            <a:r>
              <a:rPr sz="1800" spc="-15" dirty="0">
                <a:latin typeface="Arial"/>
                <a:cs typeface="Arial"/>
              </a:rPr>
              <a:t>e</a:t>
            </a:r>
            <a:r>
              <a:rPr sz="1800" dirty="0">
                <a:latin typeface="Arial"/>
                <a:cs typeface="Arial"/>
              </a:rPr>
              <a:t>s	</a:t>
            </a:r>
            <a:r>
              <a:rPr sz="1800" spc="-5" dirty="0">
                <a:latin typeface="Arial"/>
                <a:cs typeface="Arial"/>
              </a:rPr>
              <a:t>b</a:t>
            </a:r>
            <a:r>
              <a:rPr sz="1800" spc="-15" dirty="0">
                <a:latin typeface="Arial"/>
                <a:cs typeface="Arial"/>
              </a:rPr>
              <a:t>e</a:t>
            </a:r>
            <a:r>
              <a:rPr sz="1800" spc="-5" dirty="0">
                <a:latin typeface="Arial"/>
                <a:cs typeface="Arial"/>
              </a:rPr>
              <a:t>i</a:t>
            </a:r>
            <a:r>
              <a:rPr sz="1800" spc="-15" dirty="0">
                <a:latin typeface="Arial"/>
                <a:cs typeface="Arial"/>
              </a:rPr>
              <a:t>n</a:t>
            </a:r>
            <a:r>
              <a:rPr sz="1800" spc="-5" dirty="0">
                <a:latin typeface="Arial"/>
                <a:cs typeface="Arial"/>
              </a:rPr>
              <a:t>g</a:t>
            </a:r>
            <a:r>
              <a:rPr sz="1800" dirty="0">
                <a:latin typeface="Arial"/>
                <a:cs typeface="Arial"/>
              </a:rPr>
              <a:t>	</a:t>
            </a:r>
            <a:r>
              <a:rPr sz="1800" spc="-5" dirty="0">
                <a:latin typeface="Arial"/>
                <a:cs typeface="Arial"/>
              </a:rPr>
              <a:t>used</a:t>
            </a:r>
            <a:r>
              <a:rPr sz="1800" dirty="0">
                <a:latin typeface="Arial"/>
                <a:cs typeface="Arial"/>
              </a:rPr>
              <a:t>	</a:t>
            </a:r>
            <a:r>
              <a:rPr sz="1800" spc="-5" dirty="0">
                <a:latin typeface="Arial"/>
                <a:cs typeface="Arial"/>
              </a:rPr>
              <a:t>a</a:t>
            </a:r>
            <a:r>
              <a:rPr sz="1800" dirty="0">
                <a:latin typeface="Arial"/>
                <a:cs typeface="Arial"/>
              </a:rPr>
              <a:t>t	</a:t>
            </a:r>
            <a:r>
              <a:rPr sz="1800" spc="-5" dirty="0">
                <a:latin typeface="Arial"/>
                <a:cs typeface="Arial"/>
              </a:rPr>
              <a:t>d</a:t>
            </a:r>
            <a:r>
              <a:rPr sz="1800" spc="-15" dirty="0">
                <a:latin typeface="Arial"/>
                <a:cs typeface="Arial"/>
              </a:rPr>
              <a:t>i</a:t>
            </a:r>
            <a:r>
              <a:rPr sz="1800" spc="-35" dirty="0">
                <a:latin typeface="Arial"/>
                <a:cs typeface="Arial"/>
              </a:rPr>
              <a:t>f</a:t>
            </a:r>
            <a:r>
              <a:rPr sz="1800" spc="-5" dirty="0">
                <a:latin typeface="Arial"/>
                <a:cs typeface="Arial"/>
              </a:rPr>
              <a:t>fer</a:t>
            </a:r>
            <a:r>
              <a:rPr sz="1800" spc="-15" dirty="0">
                <a:latin typeface="Arial"/>
                <a:cs typeface="Arial"/>
              </a:rPr>
              <a:t>e</a:t>
            </a:r>
            <a:r>
              <a:rPr sz="1800" spc="-5" dirty="0">
                <a:latin typeface="Arial"/>
                <a:cs typeface="Arial"/>
              </a:rPr>
              <a:t>nt	times  depending upon </a:t>
            </a:r>
            <a:r>
              <a:rPr sz="1800" dirty="0">
                <a:latin typeface="Arial"/>
                <a:cs typeface="Arial"/>
              </a:rPr>
              <a:t>the</a:t>
            </a:r>
            <a:r>
              <a:rPr sz="1800" spc="45" dirty="0">
                <a:latin typeface="Arial"/>
                <a:cs typeface="Arial"/>
              </a:rPr>
              <a:t> </a:t>
            </a:r>
            <a:r>
              <a:rPr sz="1800" spc="-5" dirty="0">
                <a:latin typeface="Arial"/>
                <a:cs typeface="Arial"/>
              </a:rPr>
              <a:t>circumstances.</a:t>
            </a:r>
            <a:endParaRPr sz="1800">
              <a:latin typeface="Arial"/>
              <a:cs typeface="Arial"/>
            </a:endParaRPr>
          </a:p>
          <a:p>
            <a:pPr marL="241300" indent="-229235">
              <a:lnSpc>
                <a:spcPct val="100000"/>
              </a:lnSpc>
              <a:spcBef>
                <a:spcPts val="1440"/>
              </a:spcBef>
              <a:buChar char="•"/>
              <a:tabLst>
                <a:tab pos="241300" algn="l"/>
                <a:tab pos="241935" algn="l"/>
              </a:tabLst>
            </a:pPr>
            <a:r>
              <a:rPr sz="1800" spc="-5" dirty="0">
                <a:latin typeface="Arial"/>
                <a:cs typeface="Arial"/>
              </a:rPr>
              <a:t>Suggested</a:t>
            </a:r>
            <a:r>
              <a:rPr sz="1800" spc="204" dirty="0">
                <a:latin typeface="Arial"/>
                <a:cs typeface="Arial"/>
              </a:rPr>
              <a:t> </a:t>
            </a:r>
            <a:r>
              <a:rPr sz="1800" spc="-5" dirty="0">
                <a:latin typeface="Arial"/>
                <a:cs typeface="Arial"/>
              </a:rPr>
              <a:t>leadership</a:t>
            </a:r>
            <a:r>
              <a:rPr sz="1800" spc="210" dirty="0">
                <a:latin typeface="Arial"/>
                <a:cs typeface="Arial"/>
              </a:rPr>
              <a:t> </a:t>
            </a:r>
            <a:r>
              <a:rPr sz="1800" spc="-5" dirty="0">
                <a:latin typeface="Arial"/>
                <a:cs typeface="Arial"/>
              </a:rPr>
              <a:t>is</a:t>
            </a:r>
            <a:r>
              <a:rPr sz="1800" spc="210" dirty="0">
                <a:latin typeface="Arial"/>
                <a:cs typeface="Arial"/>
              </a:rPr>
              <a:t> </a:t>
            </a:r>
            <a:r>
              <a:rPr sz="1800" spc="-10" dirty="0">
                <a:latin typeface="Arial"/>
                <a:cs typeface="Arial"/>
              </a:rPr>
              <a:t>not</a:t>
            </a:r>
            <a:r>
              <a:rPr sz="1800" spc="215" dirty="0">
                <a:latin typeface="Arial"/>
                <a:cs typeface="Arial"/>
              </a:rPr>
              <a:t> </a:t>
            </a:r>
            <a:r>
              <a:rPr sz="1800" dirty="0">
                <a:latin typeface="Arial"/>
                <a:cs typeface="Arial"/>
              </a:rPr>
              <a:t>a</a:t>
            </a:r>
            <a:r>
              <a:rPr sz="1800" spc="204" dirty="0">
                <a:latin typeface="Arial"/>
                <a:cs typeface="Arial"/>
              </a:rPr>
              <a:t> </a:t>
            </a:r>
            <a:r>
              <a:rPr sz="1800" spc="-5" dirty="0">
                <a:latin typeface="Arial"/>
                <a:cs typeface="Arial"/>
              </a:rPr>
              <a:t>fixed</a:t>
            </a:r>
            <a:r>
              <a:rPr sz="1800" spc="210" dirty="0">
                <a:latin typeface="Arial"/>
                <a:cs typeface="Arial"/>
              </a:rPr>
              <a:t> </a:t>
            </a:r>
            <a:r>
              <a:rPr sz="1800" spc="-5" dirty="0">
                <a:latin typeface="Arial"/>
                <a:cs typeface="Arial"/>
              </a:rPr>
              <a:t>series</a:t>
            </a:r>
            <a:r>
              <a:rPr sz="1800" spc="225" dirty="0">
                <a:latin typeface="Arial"/>
                <a:cs typeface="Arial"/>
              </a:rPr>
              <a:t> </a:t>
            </a:r>
            <a:r>
              <a:rPr sz="1800" spc="-5" dirty="0">
                <a:latin typeface="Arial"/>
                <a:cs typeface="Arial"/>
              </a:rPr>
              <a:t>of</a:t>
            </a:r>
            <a:r>
              <a:rPr sz="1800" spc="215" dirty="0">
                <a:latin typeface="Arial"/>
                <a:cs typeface="Arial"/>
              </a:rPr>
              <a:t> </a:t>
            </a:r>
            <a:r>
              <a:rPr sz="1800" spc="-5" dirty="0">
                <a:latin typeface="Arial"/>
                <a:cs typeface="Arial"/>
              </a:rPr>
              <a:t>characteristics</a:t>
            </a:r>
            <a:r>
              <a:rPr sz="1800" spc="210" dirty="0">
                <a:latin typeface="Arial"/>
                <a:cs typeface="Arial"/>
              </a:rPr>
              <a:t> </a:t>
            </a:r>
            <a:r>
              <a:rPr sz="1800" spc="-5" dirty="0">
                <a:latin typeface="Arial"/>
                <a:cs typeface="Arial"/>
              </a:rPr>
              <a:t>that</a:t>
            </a:r>
            <a:endParaRPr sz="1800">
              <a:latin typeface="Arial"/>
              <a:cs typeface="Arial"/>
            </a:endParaRPr>
          </a:p>
          <a:p>
            <a:pPr marL="241300">
              <a:lnSpc>
                <a:spcPct val="100000"/>
              </a:lnSpc>
              <a:spcBef>
                <a:spcPts val="434"/>
              </a:spcBef>
            </a:pPr>
            <a:r>
              <a:rPr sz="1800" spc="-5" dirty="0">
                <a:latin typeface="Arial"/>
                <a:cs typeface="Arial"/>
              </a:rPr>
              <a:t>can be transposed into </a:t>
            </a:r>
            <a:r>
              <a:rPr sz="1800" spc="-10" dirty="0">
                <a:latin typeface="Arial"/>
                <a:cs typeface="Arial"/>
              </a:rPr>
              <a:t>different </a:t>
            </a:r>
            <a:r>
              <a:rPr sz="1800" spc="-5" dirty="0">
                <a:latin typeface="Arial"/>
                <a:cs typeface="Arial"/>
              </a:rPr>
              <a:t>contexts. </a:t>
            </a:r>
            <a:r>
              <a:rPr sz="1800" dirty="0">
                <a:latin typeface="Arial"/>
                <a:cs typeface="Arial"/>
              </a:rPr>
              <a:t>May </a:t>
            </a:r>
            <a:r>
              <a:rPr sz="1800" spc="-5" dirty="0">
                <a:latin typeface="Arial"/>
                <a:cs typeface="Arial"/>
              </a:rPr>
              <a:t>depend</a:t>
            </a:r>
            <a:r>
              <a:rPr sz="1800" spc="85" dirty="0">
                <a:latin typeface="Arial"/>
                <a:cs typeface="Arial"/>
              </a:rPr>
              <a:t> </a:t>
            </a:r>
            <a:r>
              <a:rPr sz="1800" spc="-5" dirty="0">
                <a:latin typeface="Arial"/>
                <a:cs typeface="Arial"/>
              </a:rPr>
              <a:t>on:</a:t>
            </a:r>
            <a:endParaRPr sz="1800">
              <a:latin typeface="Arial"/>
              <a:cs typeface="Arial"/>
            </a:endParaRPr>
          </a:p>
          <a:p>
            <a:pPr marL="241300" indent="-229235">
              <a:lnSpc>
                <a:spcPct val="100000"/>
              </a:lnSpc>
              <a:spcBef>
                <a:spcPts val="1425"/>
              </a:spcBef>
              <a:buChar char="•"/>
              <a:tabLst>
                <a:tab pos="241300" algn="l"/>
                <a:tab pos="241935" algn="l"/>
              </a:tabLst>
            </a:pPr>
            <a:r>
              <a:rPr sz="1800" spc="-30" dirty="0">
                <a:latin typeface="Arial"/>
                <a:cs typeface="Arial"/>
              </a:rPr>
              <a:t>Type </a:t>
            </a:r>
            <a:r>
              <a:rPr sz="1800" spc="-5" dirty="0">
                <a:latin typeface="Arial"/>
                <a:cs typeface="Arial"/>
              </a:rPr>
              <a:t>of</a:t>
            </a:r>
            <a:r>
              <a:rPr sz="1800" spc="25" dirty="0">
                <a:latin typeface="Arial"/>
                <a:cs typeface="Arial"/>
              </a:rPr>
              <a:t> </a:t>
            </a:r>
            <a:r>
              <a:rPr sz="1800" spc="-10" dirty="0">
                <a:latin typeface="Arial"/>
                <a:cs typeface="Arial"/>
              </a:rPr>
              <a:t>staff</a:t>
            </a:r>
            <a:endParaRPr sz="1800">
              <a:latin typeface="Arial"/>
              <a:cs typeface="Arial"/>
            </a:endParaRPr>
          </a:p>
          <a:p>
            <a:pPr marL="241300" indent="-229235">
              <a:lnSpc>
                <a:spcPct val="100000"/>
              </a:lnSpc>
              <a:spcBef>
                <a:spcPts val="1430"/>
              </a:spcBef>
              <a:buChar char="•"/>
              <a:tabLst>
                <a:tab pos="241300" algn="l"/>
                <a:tab pos="241935" algn="l"/>
              </a:tabLst>
            </a:pPr>
            <a:r>
              <a:rPr sz="1800" spc="-5" dirty="0">
                <a:latin typeface="Arial"/>
                <a:cs typeface="Arial"/>
              </a:rPr>
              <a:t>History of</a:t>
            </a:r>
            <a:r>
              <a:rPr sz="1800" dirty="0">
                <a:latin typeface="Arial"/>
                <a:cs typeface="Arial"/>
              </a:rPr>
              <a:t> </a:t>
            </a:r>
            <a:r>
              <a:rPr sz="1800" spc="-5" dirty="0">
                <a:latin typeface="Arial"/>
                <a:cs typeface="Arial"/>
              </a:rPr>
              <a:t>business</a:t>
            </a:r>
            <a:endParaRPr sz="1800">
              <a:latin typeface="Arial"/>
              <a:cs typeface="Arial"/>
            </a:endParaRPr>
          </a:p>
          <a:p>
            <a:pPr marL="241300" indent="-229235">
              <a:lnSpc>
                <a:spcPct val="100000"/>
              </a:lnSpc>
              <a:spcBef>
                <a:spcPts val="1445"/>
              </a:spcBef>
              <a:buChar char="•"/>
              <a:tabLst>
                <a:tab pos="241300" algn="l"/>
                <a:tab pos="241935" algn="l"/>
              </a:tabLst>
            </a:pPr>
            <a:r>
              <a:rPr sz="1800" spc="-5" dirty="0">
                <a:latin typeface="Arial"/>
                <a:cs typeface="Arial"/>
              </a:rPr>
              <a:t>Culture of </a:t>
            </a:r>
            <a:r>
              <a:rPr sz="1800" dirty="0">
                <a:latin typeface="Arial"/>
                <a:cs typeface="Arial"/>
              </a:rPr>
              <a:t>the</a:t>
            </a:r>
            <a:r>
              <a:rPr sz="1800" spc="10" dirty="0">
                <a:latin typeface="Arial"/>
                <a:cs typeface="Arial"/>
              </a:rPr>
              <a:t> </a:t>
            </a:r>
            <a:r>
              <a:rPr sz="1800" spc="-5" dirty="0">
                <a:latin typeface="Arial"/>
                <a:cs typeface="Arial"/>
              </a:rPr>
              <a:t>business</a:t>
            </a:r>
            <a:endParaRPr sz="1800">
              <a:latin typeface="Arial"/>
              <a:cs typeface="Arial"/>
            </a:endParaRPr>
          </a:p>
          <a:p>
            <a:pPr marL="241300" indent="-229235">
              <a:lnSpc>
                <a:spcPct val="100000"/>
              </a:lnSpc>
              <a:spcBef>
                <a:spcPts val="1425"/>
              </a:spcBef>
              <a:buChar char="•"/>
              <a:tabLst>
                <a:tab pos="241300" algn="l"/>
                <a:tab pos="241935" algn="l"/>
              </a:tabLst>
            </a:pPr>
            <a:r>
              <a:rPr sz="1800" spc="-5" dirty="0">
                <a:latin typeface="Arial"/>
                <a:cs typeface="Arial"/>
              </a:rPr>
              <a:t>Quality of</a:t>
            </a:r>
            <a:r>
              <a:rPr sz="1800" spc="10" dirty="0">
                <a:latin typeface="Arial"/>
                <a:cs typeface="Arial"/>
              </a:rPr>
              <a:t> </a:t>
            </a:r>
            <a:r>
              <a:rPr sz="1800" spc="-5" dirty="0">
                <a:latin typeface="Arial"/>
                <a:cs typeface="Arial"/>
              </a:rPr>
              <a:t>relationship</a:t>
            </a:r>
            <a:endParaRPr sz="1800">
              <a:latin typeface="Arial"/>
              <a:cs typeface="Arial"/>
            </a:endParaRPr>
          </a:p>
          <a:p>
            <a:pPr marL="241300" indent="-229235">
              <a:lnSpc>
                <a:spcPct val="100000"/>
              </a:lnSpc>
              <a:spcBef>
                <a:spcPts val="1430"/>
              </a:spcBef>
              <a:buChar char="•"/>
              <a:tabLst>
                <a:tab pos="241300" algn="l"/>
                <a:tab pos="241935" algn="l"/>
              </a:tabLst>
            </a:pPr>
            <a:r>
              <a:rPr sz="1800" spc="-5" dirty="0">
                <a:latin typeface="Arial"/>
                <a:cs typeface="Arial"/>
              </a:rPr>
              <a:t>Nature of the change</a:t>
            </a:r>
            <a:r>
              <a:rPr sz="1800" spc="30" dirty="0">
                <a:latin typeface="Arial"/>
                <a:cs typeface="Arial"/>
              </a:rPr>
              <a:t> </a:t>
            </a:r>
            <a:r>
              <a:rPr sz="1800" spc="-10" dirty="0">
                <a:latin typeface="Arial"/>
                <a:cs typeface="Arial"/>
              </a:rPr>
              <a:t>needed</a:t>
            </a:r>
            <a:endParaRPr sz="1800">
              <a:latin typeface="Arial"/>
              <a:cs typeface="Arial"/>
            </a:endParaRPr>
          </a:p>
          <a:p>
            <a:pPr marL="241300" indent="-229235">
              <a:lnSpc>
                <a:spcPct val="100000"/>
              </a:lnSpc>
              <a:spcBef>
                <a:spcPts val="1440"/>
              </a:spcBef>
              <a:buChar char="•"/>
              <a:tabLst>
                <a:tab pos="241300" algn="l"/>
                <a:tab pos="241935" algn="l"/>
              </a:tabLst>
            </a:pPr>
            <a:r>
              <a:rPr sz="1800" spc="-5" dirty="0">
                <a:latin typeface="Arial"/>
                <a:cs typeface="Arial"/>
              </a:rPr>
              <a:t>Accepted norms </a:t>
            </a:r>
            <a:r>
              <a:rPr sz="1800" spc="-10" dirty="0">
                <a:latin typeface="Arial"/>
                <a:cs typeface="Arial"/>
              </a:rPr>
              <a:t>within </a:t>
            </a:r>
            <a:r>
              <a:rPr sz="1800" dirty="0">
                <a:latin typeface="Arial"/>
                <a:cs typeface="Arial"/>
              </a:rPr>
              <a:t>the</a:t>
            </a:r>
            <a:r>
              <a:rPr sz="1800" spc="70" dirty="0">
                <a:latin typeface="Arial"/>
                <a:cs typeface="Arial"/>
              </a:rPr>
              <a:t> </a:t>
            </a:r>
            <a:r>
              <a:rPr sz="1800" spc="-5" dirty="0">
                <a:latin typeface="Arial"/>
                <a:cs typeface="Arial"/>
              </a:rPr>
              <a:t>institution.</a:t>
            </a:r>
            <a:endParaRPr sz="1800">
              <a:latin typeface="Arial"/>
              <a:cs typeface="Arial"/>
            </a:endParaRPr>
          </a:p>
        </p:txBody>
      </p:sp>
      <p:sp>
        <p:nvSpPr>
          <p:cNvPr id="4" name="object 4"/>
          <p:cNvSpPr/>
          <p:nvPr/>
        </p:nvSpPr>
        <p:spPr>
          <a:xfrm>
            <a:off x="8229600" y="2479548"/>
            <a:ext cx="3486911" cy="291084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23831" y="2080260"/>
            <a:ext cx="2868168" cy="342442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323338" y="360679"/>
            <a:ext cx="8529955" cy="635000"/>
          </a:xfrm>
          <a:prstGeom prst="rect">
            <a:avLst/>
          </a:prstGeom>
        </p:spPr>
        <p:txBody>
          <a:bodyPr vert="horz" wrap="square" lIns="0" tIns="12065" rIns="0" bIns="0" rtlCol="0">
            <a:spAutoFit/>
          </a:bodyPr>
          <a:lstStyle/>
          <a:p>
            <a:pPr marL="12700">
              <a:lnSpc>
                <a:spcPct val="100000"/>
              </a:lnSpc>
              <a:spcBef>
                <a:spcPts val="95"/>
              </a:spcBef>
            </a:pPr>
            <a:r>
              <a:rPr spc="-5" dirty="0"/>
              <a:t>FIEDLER’S </a:t>
            </a:r>
            <a:r>
              <a:rPr spc="-10" dirty="0"/>
              <a:t>CONTINGENCY</a:t>
            </a:r>
            <a:r>
              <a:rPr spc="-65" dirty="0"/>
              <a:t> </a:t>
            </a:r>
            <a:r>
              <a:rPr spc="-10" dirty="0"/>
              <a:t>MODEL</a:t>
            </a:r>
          </a:p>
        </p:txBody>
      </p:sp>
      <p:sp>
        <p:nvSpPr>
          <p:cNvPr id="4" name="object 4"/>
          <p:cNvSpPr txBox="1"/>
          <p:nvPr/>
        </p:nvSpPr>
        <p:spPr>
          <a:xfrm>
            <a:off x="530453" y="1736598"/>
            <a:ext cx="9360535" cy="4410075"/>
          </a:xfrm>
          <a:prstGeom prst="rect">
            <a:avLst/>
          </a:prstGeom>
        </p:spPr>
        <p:txBody>
          <a:bodyPr vert="horz" wrap="square" lIns="0" tIns="13335" rIns="0" bIns="0" rtlCol="0">
            <a:spAutoFit/>
          </a:bodyPr>
          <a:lstStyle/>
          <a:p>
            <a:pPr marL="241300" indent="-228600">
              <a:lnSpc>
                <a:spcPct val="100000"/>
              </a:lnSpc>
              <a:spcBef>
                <a:spcPts val="105"/>
              </a:spcBef>
              <a:buChar char="•"/>
              <a:tabLst>
                <a:tab pos="240665" algn="l"/>
                <a:tab pos="241300" algn="l"/>
              </a:tabLst>
            </a:pPr>
            <a:r>
              <a:rPr sz="1700" spc="5" dirty="0">
                <a:latin typeface="Arial"/>
                <a:cs typeface="Arial"/>
              </a:rPr>
              <a:t>The </a:t>
            </a:r>
            <a:r>
              <a:rPr sz="1700" dirty="0">
                <a:latin typeface="Arial"/>
                <a:cs typeface="Arial"/>
              </a:rPr>
              <a:t>model </a:t>
            </a:r>
            <a:r>
              <a:rPr sz="1700" spc="-10" dirty="0">
                <a:latin typeface="Arial"/>
                <a:cs typeface="Arial"/>
              </a:rPr>
              <a:t>was </a:t>
            </a:r>
            <a:r>
              <a:rPr sz="1700" dirty="0">
                <a:latin typeface="Arial"/>
                <a:cs typeface="Arial"/>
              </a:rPr>
              <a:t>based on </a:t>
            </a:r>
            <a:r>
              <a:rPr sz="1700" spc="-5" dirty="0">
                <a:latin typeface="Arial"/>
                <a:cs typeface="Arial"/>
              </a:rPr>
              <a:t>the </a:t>
            </a:r>
            <a:r>
              <a:rPr sz="1700" dirty="0">
                <a:latin typeface="Arial"/>
                <a:cs typeface="Arial"/>
              </a:rPr>
              <a:t>premise </a:t>
            </a:r>
            <a:r>
              <a:rPr sz="1700" spc="-5" dirty="0">
                <a:latin typeface="Arial"/>
                <a:cs typeface="Arial"/>
              </a:rPr>
              <a:t>that </a:t>
            </a:r>
            <a:r>
              <a:rPr sz="1700" dirty="0">
                <a:latin typeface="Arial"/>
                <a:cs typeface="Arial"/>
              </a:rPr>
              <a:t>a certain a certain leadership </a:t>
            </a:r>
            <a:r>
              <a:rPr sz="1700" spc="-10" dirty="0">
                <a:latin typeface="Arial"/>
                <a:cs typeface="Arial"/>
              </a:rPr>
              <a:t>style </a:t>
            </a:r>
            <a:r>
              <a:rPr sz="1700" spc="-5" dirty="0">
                <a:latin typeface="Arial"/>
                <a:cs typeface="Arial"/>
              </a:rPr>
              <a:t>would </a:t>
            </a:r>
            <a:r>
              <a:rPr sz="1700" dirty="0">
                <a:latin typeface="Arial"/>
                <a:cs typeface="Arial"/>
              </a:rPr>
              <a:t>be</a:t>
            </a:r>
            <a:r>
              <a:rPr sz="1700" spc="120" dirty="0">
                <a:latin typeface="Arial"/>
                <a:cs typeface="Arial"/>
              </a:rPr>
              <a:t> </a:t>
            </a:r>
            <a:r>
              <a:rPr sz="1700" dirty="0">
                <a:latin typeface="Arial"/>
                <a:cs typeface="Arial"/>
              </a:rPr>
              <a:t>most</a:t>
            </a:r>
            <a:endParaRPr sz="1700">
              <a:latin typeface="Arial"/>
              <a:cs typeface="Arial"/>
            </a:endParaRPr>
          </a:p>
          <a:p>
            <a:pPr marL="241300">
              <a:lnSpc>
                <a:spcPct val="100000"/>
              </a:lnSpc>
            </a:pPr>
            <a:r>
              <a:rPr sz="1700" spc="-5" dirty="0">
                <a:latin typeface="Arial"/>
                <a:cs typeface="Arial"/>
              </a:rPr>
              <a:t>effective </a:t>
            </a:r>
            <a:r>
              <a:rPr sz="1700" dirty="0">
                <a:latin typeface="Arial"/>
                <a:cs typeface="Arial"/>
              </a:rPr>
              <a:t>in </a:t>
            </a:r>
            <a:r>
              <a:rPr sz="1700" spc="-5" dirty="0">
                <a:latin typeface="Arial"/>
                <a:cs typeface="Arial"/>
              </a:rPr>
              <a:t>different types </a:t>
            </a:r>
            <a:r>
              <a:rPr sz="1700" dirty="0">
                <a:latin typeface="Arial"/>
                <a:cs typeface="Arial"/>
              </a:rPr>
              <a:t>of</a:t>
            </a:r>
            <a:r>
              <a:rPr sz="1700" spc="60" dirty="0">
                <a:latin typeface="Arial"/>
                <a:cs typeface="Arial"/>
              </a:rPr>
              <a:t> </a:t>
            </a:r>
            <a:r>
              <a:rPr sz="1700" dirty="0">
                <a:latin typeface="Arial"/>
                <a:cs typeface="Arial"/>
              </a:rPr>
              <a:t>leadership.</a:t>
            </a:r>
            <a:endParaRPr sz="1700">
              <a:latin typeface="Arial"/>
              <a:cs typeface="Arial"/>
            </a:endParaRPr>
          </a:p>
          <a:p>
            <a:pPr marL="241300" indent="-228600">
              <a:lnSpc>
                <a:spcPct val="100000"/>
              </a:lnSpc>
              <a:spcBef>
                <a:spcPts val="994"/>
              </a:spcBef>
              <a:buChar char="•"/>
              <a:tabLst>
                <a:tab pos="240665" algn="l"/>
                <a:tab pos="241300" algn="l"/>
              </a:tabLst>
            </a:pPr>
            <a:r>
              <a:rPr sz="1700" spc="-90" dirty="0">
                <a:latin typeface="Arial"/>
                <a:cs typeface="Arial"/>
              </a:rPr>
              <a:t>To </a:t>
            </a:r>
            <a:r>
              <a:rPr sz="1700" dirty="0">
                <a:latin typeface="Arial"/>
                <a:cs typeface="Arial"/>
              </a:rPr>
              <a:t>measure a leader’s </a:t>
            </a:r>
            <a:r>
              <a:rPr sz="1700" spc="-10" dirty="0">
                <a:latin typeface="Arial"/>
                <a:cs typeface="Arial"/>
              </a:rPr>
              <a:t>style </a:t>
            </a:r>
            <a:r>
              <a:rPr sz="1700" dirty="0">
                <a:latin typeface="Arial"/>
                <a:cs typeface="Arial"/>
              </a:rPr>
              <a:t>Fiedler </a:t>
            </a:r>
            <a:r>
              <a:rPr sz="1700" spc="-5" dirty="0">
                <a:latin typeface="Arial"/>
                <a:cs typeface="Arial"/>
              </a:rPr>
              <a:t>developed LPC </a:t>
            </a:r>
            <a:r>
              <a:rPr sz="1700" b="1" spc="-5" dirty="0">
                <a:latin typeface="Arial"/>
                <a:cs typeface="Arial"/>
              </a:rPr>
              <a:t>(least </a:t>
            </a:r>
            <a:r>
              <a:rPr sz="1700" b="1" dirty="0">
                <a:latin typeface="Arial"/>
                <a:cs typeface="Arial"/>
              </a:rPr>
              <a:t>preferred co</a:t>
            </a:r>
            <a:r>
              <a:rPr sz="1700" b="1" spc="130" dirty="0">
                <a:latin typeface="Arial"/>
                <a:cs typeface="Arial"/>
              </a:rPr>
              <a:t> </a:t>
            </a:r>
            <a:r>
              <a:rPr sz="1700" b="1" spc="5" dirty="0">
                <a:latin typeface="Arial"/>
                <a:cs typeface="Arial"/>
              </a:rPr>
              <a:t>worker)</a:t>
            </a:r>
            <a:endParaRPr sz="1700">
              <a:latin typeface="Arial"/>
              <a:cs typeface="Arial"/>
            </a:endParaRPr>
          </a:p>
          <a:p>
            <a:pPr marL="241300">
              <a:lnSpc>
                <a:spcPct val="100000"/>
              </a:lnSpc>
            </a:pPr>
            <a:r>
              <a:rPr sz="1700" dirty="0">
                <a:latin typeface="Arial"/>
                <a:cs typeface="Arial"/>
              </a:rPr>
              <a:t>questionnaire.</a:t>
            </a:r>
            <a:endParaRPr sz="1700">
              <a:latin typeface="Arial"/>
              <a:cs typeface="Arial"/>
            </a:endParaRPr>
          </a:p>
          <a:p>
            <a:pPr marL="241300" marR="15875" indent="-228600">
              <a:lnSpc>
                <a:spcPct val="100000"/>
              </a:lnSpc>
              <a:spcBef>
                <a:spcPts val="994"/>
              </a:spcBef>
              <a:buChar char="•"/>
              <a:tabLst>
                <a:tab pos="240665" algn="l"/>
                <a:tab pos="241300" algn="l"/>
              </a:tabLst>
            </a:pPr>
            <a:r>
              <a:rPr sz="1700" dirty="0">
                <a:latin typeface="Arial"/>
                <a:cs typeface="Arial"/>
              </a:rPr>
              <a:t>LPC measured </a:t>
            </a:r>
            <a:r>
              <a:rPr sz="1700" spc="-5" dirty="0">
                <a:latin typeface="Arial"/>
                <a:cs typeface="Arial"/>
              </a:rPr>
              <a:t>whether </a:t>
            </a:r>
            <a:r>
              <a:rPr sz="1700" dirty="0">
                <a:latin typeface="Arial"/>
                <a:cs typeface="Arial"/>
              </a:rPr>
              <a:t>leader </a:t>
            </a:r>
            <a:r>
              <a:rPr sz="1700" spc="-5" dirty="0">
                <a:latin typeface="Arial"/>
                <a:cs typeface="Arial"/>
              </a:rPr>
              <a:t>was task </a:t>
            </a:r>
            <a:r>
              <a:rPr sz="1700" dirty="0">
                <a:latin typeface="Arial"/>
                <a:cs typeface="Arial"/>
              </a:rPr>
              <a:t>oriented or relationship oriented. Based on this Fiedler  gave </a:t>
            </a:r>
            <a:r>
              <a:rPr sz="1700" spc="-5" dirty="0">
                <a:latin typeface="Arial"/>
                <a:cs typeface="Arial"/>
              </a:rPr>
              <a:t>three </a:t>
            </a:r>
            <a:r>
              <a:rPr sz="1700" dirty="0">
                <a:latin typeface="Arial"/>
                <a:cs typeface="Arial"/>
              </a:rPr>
              <a:t>contingency</a:t>
            </a:r>
            <a:r>
              <a:rPr sz="1700" spc="10" dirty="0">
                <a:latin typeface="Arial"/>
                <a:cs typeface="Arial"/>
              </a:rPr>
              <a:t> </a:t>
            </a:r>
            <a:r>
              <a:rPr sz="1700" dirty="0">
                <a:latin typeface="Arial"/>
                <a:cs typeface="Arial"/>
              </a:rPr>
              <a:t>dimensions:</a:t>
            </a:r>
            <a:endParaRPr sz="1700">
              <a:latin typeface="Arial"/>
              <a:cs typeface="Arial"/>
            </a:endParaRPr>
          </a:p>
          <a:p>
            <a:pPr marL="12700">
              <a:lnSpc>
                <a:spcPct val="100000"/>
              </a:lnSpc>
              <a:spcBef>
                <a:spcPts val="1010"/>
              </a:spcBef>
            </a:pPr>
            <a:r>
              <a:rPr sz="1700" b="1" dirty="0">
                <a:latin typeface="Arial"/>
                <a:cs typeface="Arial"/>
              </a:rPr>
              <a:t>1. Leader-member</a:t>
            </a:r>
            <a:r>
              <a:rPr sz="1700" b="1" spc="-5" dirty="0">
                <a:latin typeface="Arial"/>
                <a:cs typeface="Arial"/>
              </a:rPr>
              <a:t> relations</a:t>
            </a:r>
            <a:endParaRPr sz="1700">
              <a:latin typeface="Arial"/>
              <a:cs typeface="Arial"/>
            </a:endParaRPr>
          </a:p>
          <a:p>
            <a:pPr marL="241300" indent="-228600">
              <a:lnSpc>
                <a:spcPct val="100000"/>
              </a:lnSpc>
              <a:spcBef>
                <a:spcPts val="1000"/>
              </a:spcBef>
              <a:buChar char="•"/>
              <a:tabLst>
                <a:tab pos="240665" algn="l"/>
                <a:tab pos="241300" algn="l"/>
              </a:tabLst>
            </a:pPr>
            <a:r>
              <a:rPr sz="1700" spc="5" dirty="0">
                <a:latin typeface="Arial"/>
                <a:cs typeface="Arial"/>
              </a:rPr>
              <a:t>The </a:t>
            </a:r>
            <a:r>
              <a:rPr sz="1700" dirty="0">
                <a:latin typeface="Arial"/>
                <a:cs typeface="Arial"/>
              </a:rPr>
              <a:t>degree of confidence, </a:t>
            </a:r>
            <a:r>
              <a:rPr sz="1700" spc="-5" dirty="0">
                <a:latin typeface="Arial"/>
                <a:cs typeface="Arial"/>
              </a:rPr>
              <a:t>trust, </a:t>
            </a:r>
            <a:r>
              <a:rPr sz="1700" dirty="0">
                <a:latin typeface="Arial"/>
                <a:cs typeface="Arial"/>
              </a:rPr>
              <a:t>and respect subordinates have in their</a:t>
            </a:r>
            <a:r>
              <a:rPr sz="1700" spc="60" dirty="0">
                <a:latin typeface="Arial"/>
                <a:cs typeface="Arial"/>
              </a:rPr>
              <a:t> </a:t>
            </a:r>
            <a:r>
              <a:rPr sz="1700" spc="-15" dirty="0">
                <a:latin typeface="Arial"/>
                <a:cs typeface="Arial"/>
              </a:rPr>
              <a:t>leader.</a:t>
            </a:r>
            <a:endParaRPr sz="1700">
              <a:latin typeface="Arial"/>
              <a:cs typeface="Arial"/>
            </a:endParaRPr>
          </a:p>
          <a:p>
            <a:pPr marL="12700">
              <a:lnSpc>
                <a:spcPct val="100000"/>
              </a:lnSpc>
              <a:spcBef>
                <a:spcPts val="994"/>
              </a:spcBef>
            </a:pPr>
            <a:r>
              <a:rPr sz="1700" b="1" dirty="0">
                <a:latin typeface="Arial"/>
                <a:cs typeface="Arial"/>
              </a:rPr>
              <a:t>2. </a:t>
            </a:r>
            <a:r>
              <a:rPr sz="1700" b="1" spc="-30" dirty="0">
                <a:latin typeface="Arial"/>
                <a:cs typeface="Arial"/>
              </a:rPr>
              <a:t>Task</a:t>
            </a:r>
            <a:r>
              <a:rPr sz="1700" b="1" spc="-5" dirty="0">
                <a:latin typeface="Arial"/>
                <a:cs typeface="Arial"/>
              </a:rPr>
              <a:t> </a:t>
            </a:r>
            <a:r>
              <a:rPr sz="1700" b="1" dirty="0">
                <a:latin typeface="Arial"/>
                <a:cs typeface="Arial"/>
              </a:rPr>
              <a:t>structure</a:t>
            </a:r>
            <a:endParaRPr sz="1700">
              <a:latin typeface="Arial"/>
              <a:cs typeface="Arial"/>
            </a:endParaRPr>
          </a:p>
          <a:p>
            <a:pPr marL="241300" indent="-228600">
              <a:lnSpc>
                <a:spcPct val="100000"/>
              </a:lnSpc>
              <a:spcBef>
                <a:spcPts val="1005"/>
              </a:spcBef>
              <a:buChar char="•"/>
              <a:tabLst>
                <a:tab pos="240665" algn="l"/>
                <a:tab pos="241300" algn="l"/>
              </a:tabLst>
            </a:pPr>
            <a:r>
              <a:rPr sz="1700" spc="5" dirty="0">
                <a:latin typeface="Arial"/>
                <a:cs typeface="Arial"/>
              </a:rPr>
              <a:t>The </a:t>
            </a:r>
            <a:r>
              <a:rPr sz="1700" dirty="0">
                <a:latin typeface="Arial"/>
                <a:cs typeface="Arial"/>
              </a:rPr>
              <a:t>degree </a:t>
            </a:r>
            <a:r>
              <a:rPr sz="1700" spc="-5" dirty="0">
                <a:latin typeface="Arial"/>
                <a:cs typeface="Arial"/>
              </a:rPr>
              <a:t>to which the </a:t>
            </a:r>
            <a:r>
              <a:rPr sz="1700" dirty="0">
                <a:latin typeface="Arial"/>
                <a:cs typeface="Arial"/>
              </a:rPr>
              <a:t>job assignments are</a:t>
            </a:r>
            <a:r>
              <a:rPr sz="1700" spc="25" dirty="0">
                <a:latin typeface="Arial"/>
                <a:cs typeface="Arial"/>
              </a:rPr>
              <a:t> </a:t>
            </a:r>
            <a:r>
              <a:rPr sz="1700" dirty="0">
                <a:latin typeface="Arial"/>
                <a:cs typeface="Arial"/>
              </a:rPr>
              <a:t>procedurized.</a:t>
            </a:r>
            <a:endParaRPr sz="1700">
              <a:latin typeface="Arial"/>
              <a:cs typeface="Arial"/>
            </a:endParaRPr>
          </a:p>
          <a:p>
            <a:pPr marL="12700">
              <a:lnSpc>
                <a:spcPct val="100000"/>
              </a:lnSpc>
              <a:spcBef>
                <a:spcPts val="1000"/>
              </a:spcBef>
            </a:pPr>
            <a:r>
              <a:rPr sz="1700" b="1" dirty="0">
                <a:latin typeface="Arial"/>
                <a:cs typeface="Arial"/>
              </a:rPr>
              <a:t>3. Position </a:t>
            </a:r>
            <a:r>
              <a:rPr sz="1700" b="1" spc="5" dirty="0">
                <a:latin typeface="Arial"/>
                <a:cs typeface="Arial"/>
              </a:rPr>
              <a:t>power</a:t>
            </a:r>
            <a:endParaRPr sz="1700">
              <a:latin typeface="Arial"/>
              <a:cs typeface="Arial"/>
            </a:endParaRPr>
          </a:p>
          <a:p>
            <a:pPr marL="241300" marR="5080" indent="-228600">
              <a:lnSpc>
                <a:spcPct val="100000"/>
              </a:lnSpc>
              <a:spcBef>
                <a:spcPts val="994"/>
              </a:spcBef>
              <a:buChar char="•"/>
              <a:tabLst>
                <a:tab pos="240665" algn="l"/>
                <a:tab pos="241300" algn="l"/>
              </a:tabLst>
            </a:pPr>
            <a:r>
              <a:rPr sz="1700" spc="-5" dirty="0">
                <a:latin typeface="Arial"/>
                <a:cs typeface="Arial"/>
              </a:rPr>
              <a:t>Influence </a:t>
            </a:r>
            <a:r>
              <a:rPr sz="1700" dirty="0">
                <a:latin typeface="Arial"/>
                <a:cs typeface="Arial"/>
              </a:rPr>
              <a:t>derived </a:t>
            </a:r>
            <a:r>
              <a:rPr sz="1700" spc="-5" dirty="0">
                <a:latin typeface="Arial"/>
                <a:cs typeface="Arial"/>
              </a:rPr>
              <a:t>from </a:t>
            </a:r>
            <a:r>
              <a:rPr sz="1700" spc="-10" dirty="0">
                <a:latin typeface="Arial"/>
                <a:cs typeface="Arial"/>
              </a:rPr>
              <a:t>one’s </a:t>
            </a:r>
            <a:r>
              <a:rPr sz="1700" dirty="0">
                <a:latin typeface="Arial"/>
                <a:cs typeface="Arial"/>
              </a:rPr>
              <a:t>formal </a:t>
            </a:r>
            <a:r>
              <a:rPr sz="1700" spc="-5" dirty="0">
                <a:latin typeface="Arial"/>
                <a:cs typeface="Arial"/>
              </a:rPr>
              <a:t>structural </a:t>
            </a:r>
            <a:r>
              <a:rPr sz="1700" dirty="0">
                <a:latin typeface="Arial"/>
                <a:cs typeface="Arial"/>
              </a:rPr>
              <a:t>position in </a:t>
            </a:r>
            <a:r>
              <a:rPr sz="1700" spc="-5" dirty="0">
                <a:latin typeface="Arial"/>
                <a:cs typeface="Arial"/>
              </a:rPr>
              <a:t>the </a:t>
            </a:r>
            <a:r>
              <a:rPr sz="1700" dirty="0">
                <a:latin typeface="Arial"/>
                <a:cs typeface="Arial"/>
              </a:rPr>
              <a:t>organization; includes </a:t>
            </a:r>
            <a:r>
              <a:rPr sz="1700" spc="-5" dirty="0">
                <a:latin typeface="Arial"/>
                <a:cs typeface="Arial"/>
              </a:rPr>
              <a:t>power </a:t>
            </a:r>
            <a:r>
              <a:rPr sz="1700" spc="5" dirty="0">
                <a:latin typeface="Arial"/>
                <a:cs typeface="Arial"/>
              </a:rPr>
              <a:t>to  </a:t>
            </a:r>
            <a:r>
              <a:rPr sz="1700" dirty="0">
                <a:latin typeface="Arial"/>
                <a:cs typeface="Arial"/>
              </a:rPr>
              <a:t>hire, </a:t>
            </a:r>
            <a:r>
              <a:rPr sz="1700" spc="-5" dirty="0">
                <a:latin typeface="Arial"/>
                <a:cs typeface="Arial"/>
              </a:rPr>
              <a:t>fire, </a:t>
            </a:r>
            <a:r>
              <a:rPr sz="1700" dirty="0">
                <a:latin typeface="Arial"/>
                <a:cs typeface="Arial"/>
              </a:rPr>
              <a:t>discipline, </a:t>
            </a:r>
            <a:r>
              <a:rPr sz="1700" spc="-5" dirty="0">
                <a:latin typeface="Arial"/>
                <a:cs typeface="Arial"/>
              </a:rPr>
              <a:t>promote, </a:t>
            </a:r>
            <a:r>
              <a:rPr sz="1700" dirty="0">
                <a:latin typeface="Arial"/>
                <a:cs typeface="Arial"/>
              </a:rPr>
              <a:t>and give salary</a:t>
            </a:r>
            <a:r>
              <a:rPr sz="1700" spc="-20" dirty="0">
                <a:latin typeface="Arial"/>
                <a:cs typeface="Arial"/>
              </a:rPr>
              <a:t> </a:t>
            </a:r>
            <a:r>
              <a:rPr sz="1700" dirty="0">
                <a:latin typeface="Arial"/>
                <a:cs typeface="Arial"/>
              </a:rPr>
              <a:t>increases</a:t>
            </a:r>
            <a:endParaRPr sz="1700">
              <a:latin typeface="Arial"/>
              <a:cs typeface="Aria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996950">
              <a:lnSpc>
                <a:spcPct val="100000"/>
              </a:lnSpc>
              <a:spcBef>
                <a:spcPts val="95"/>
              </a:spcBef>
            </a:pPr>
            <a:r>
              <a:rPr spc="-5" dirty="0"/>
              <a:t>FIEDLER’S </a:t>
            </a:r>
            <a:r>
              <a:rPr spc="-10" dirty="0"/>
              <a:t>CONTINGENCY</a:t>
            </a:r>
            <a:r>
              <a:rPr spc="-80" dirty="0"/>
              <a:t> </a:t>
            </a:r>
            <a:r>
              <a:rPr spc="-10" dirty="0"/>
              <a:t>MODEL</a:t>
            </a:r>
          </a:p>
        </p:txBody>
      </p:sp>
      <p:grpSp>
        <p:nvGrpSpPr>
          <p:cNvPr id="3" name="object 3"/>
          <p:cNvGrpSpPr/>
          <p:nvPr/>
        </p:nvGrpSpPr>
        <p:grpSpPr>
          <a:xfrm>
            <a:off x="451104" y="984503"/>
            <a:ext cx="11602720" cy="5873750"/>
            <a:chOff x="451104" y="984503"/>
            <a:chExt cx="11602720" cy="5873750"/>
          </a:xfrm>
        </p:grpSpPr>
        <p:sp>
          <p:nvSpPr>
            <p:cNvPr id="4" name="object 4"/>
            <p:cNvSpPr/>
            <p:nvPr/>
          </p:nvSpPr>
          <p:spPr>
            <a:xfrm>
              <a:off x="451104" y="984503"/>
              <a:ext cx="5591556" cy="587349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46175" y="1179418"/>
              <a:ext cx="5003222" cy="543778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914644" y="1562099"/>
              <a:ext cx="6138672" cy="472744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978651" y="1626107"/>
              <a:ext cx="5955792" cy="454456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959601" y="1607057"/>
              <a:ext cx="5994400" cy="4582795"/>
            </a:xfrm>
            <a:custGeom>
              <a:avLst/>
              <a:gdLst/>
              <a:ahLst/>
              <a:cxnLst/>
              <a:rect l="l" t="t" r="r" b="b"/>
              <a:pathLst>
                <a:path w="5994400" h="4582795">
                  <a:moveTo>
                    <a:pt x="0" y="4582668"/>
                  </a:moveTo>
                  <a:lnTo>
                    <a:pt x="5993892" y="4582668"/>
                  </a:lnTo>
                  <a:lnTo>
                    <a:pt x="5993892" y="0"/>
                  </a:lnTo>
                  <a:lnTo>
                    <a:pt x="0" y="0"/>
                  </a:lnTo>
                  <a:lnTo>
                    <a:pt x="0" y="4582668"/>
                  </a:lnTo>
                  <a:close/>
                </a:path>
              </a:pathLst>
            </a:custGeom>
            <a:ln w="38100">
              <a:solidFill>
                <a:srgbClr val="000000"/>
              </a:solidFill>
            </a:ln>
          </p:spPr>
          <p:txBody>
            <a:bodyPr wrap="square" lIns="0" tIns="0" rIns="0" bIns="0" rtlCol="0"/>
            <a:lstStyle/>
            <a:p>
              <a:endParaRPr/>
            </a:p>
          </p:txBody>
        </p:sp>
        <p:sp>
          <p:nvSpPr>
            <p:cNvPr id="9" name="object 9"/>
            <p:cNvSpPr/>
            <p:nvPr/>
          </p:nvSpPr>
          <p:spPr>
            <a:xfrm>
              <a:off x="7595615" y="1024127"/>
              <a:ext cx="3119628" cy="62331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8026908" y="1074419"/>
              <a:ext cx="2324100" cy="586739"/>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7609332" y="1075943"/>
              <a:ext cx="3015996" cy="519684"/>
            </a:xfrm>
            <a:prstGeom prst="rect">
              <a:avLst/>
            </a:prstGeom>
            <a:blipFill>
              <a:blip r:embed="rId8" cstate="print"/>
              <a:stretch>
                <a:fillRect/>
              </a:stretch>
            </a:blipFill>
          </p:spPr>
          <p:txBody>
            <a:bodyPr wrap="square" lIns="0" tIns="0" rIns="0" bIns="0" rtlCol="0"/>
            <a:lstStyle/>
            <a:p>
              <a:endParaRPr/>
            </a:p>
          </p:txBody>
        </p:sp>
      </p:grpSp>
      <p:sp>
        <p:nvSpPr>
          <p:cNvPr id="12" name="object 12"/>
          <p:cNvSpPr txBox="1"/>
          <p:nvPr/>
        </p:nvSpPr>
        <p:spPr>
          <a:xfrm>
            <a:off x="7684769" y="1151382"/>
            <a:ext cx="2865120" cy="368935"/>
          </a:xfrm>
          <a:prstGeom prst="rect">
            <a:avLst/>
          </a:prstGeom>
          <a:solidFill>
            <a:srgbClr val="C3B9E1"/>
          </a:solidFill>
          <a:ln w="19811">
            <a:solidFill>
              <a:srgbClr val="0D0D0D"/>
            </a:solidFill>
          </a:ln>
        </p:spPr>
        <p:txBody>
          <a:bodyPr vert="horz" wrap="square" lIns="0" tIns="38735" rIns="0" bIns="0" rtlCol="0">
            <a:spAutoFit/>
          </a:bodyPr>
          <a:lstStyle/>
          <a:p>
            <a:pPr marL="495300">
              <a:lnSpc>
                <a:spcPct val="100000"/>
              </a:lnSpc>
              <a:spcBef>
                <a:spcPts val="305"/>
              </a:spcBef>
            </a:pPr>
            <a:r>
              <a:rPr sz="1800" spc="-5" dirty="0">
                <a:latin typeface="Arial"/>
                <a:cs typeface="Arial"/>
              </a:rPr>
              <a:t>LPC</a:t>
            </a:r>
            <a:r>
              <a:rPr sz="1800" spc="-20" dirty="0">
                <a:latin typeface="Arial"/>
                <a:cs typeface="Arial"/>
              </a:rPr>
              <a:t> </a:t>
            </a:r>
            <a:r>
              <a:rPr sz="1800" spc="-5" dirty="0">
                <a:latin typeface="Arial"/>
                <a:cs typeface="Arial"/>
              </a:rPr>
              <a:t>questionnaire</a:t>
            </a:r>
            <a:endParaRPr sz="1800">
              <a:latin typeface="Arial"/>
              <a:cs typeface="Aria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4589" y="340563"/>
            <a:ext cx="9641840" cy="1068705"/>
          </a:xfrm>
          <a:prstGeom prst="rect">
            <a:avLst/>
          </a:prstGeom>
        </p:spPr>
        <p:txBody>
          <a:bodyPr vert="horz" wrap="square" lIns="0" tIns="74930" rIns="0" bIns="0" rtlCol="0">
            <a:spAutoFit/>
          </a:bodyPr>
          <a:lstStyle/>
          <a:p>
            <a:pPr marL="2344420" marR="5080" indent="-2332355">
              <a:lnSpc>
                <a:spcPts val="3890"/>
              </a:lnSpc>
              <a:spcBef>
                <a:spcPts val="590"/>
              </a:spcBef>
            </a:pPr>
            <a:r>
              <a:rPr sz="3600" spc="-5" dirty="0"/>
              <a:t>HERSEY AND BLANCHARD’S</a:t>
            </a:r>
            <a:r>
              <a:rPr sz="3600" spc="-240" dirty="0"/>
              <a:t> </a:t>
            </a:r>
            <a:r>
              <a:rPr sz="3600" spc="-30" dirty="0"/>
              <a:t>SITUATIONAL  </a:t>
            </a:r>
            <a:r>
              <a:rPr sz="3600" dirty="0"/>
              <a:t>LEADERSHIP</a:t>
            </a:r>
            <a:r>
              <a:rPr sz="3600" spc="-90" dirty="0"/>
              <a:t> </a:t>
            </a:r>
            <a:r>
              <a:rPr sz="3600" spc="-25" dirty="0"/>
              <a:t>THEORY</a:t>
            </a:r>
            <a:endParaRPr sz="3600"/>
          </a:p>
        </p:txBody>
      </p:sp>
      <p:sp>
        <p:nvSpPr>
          <p:cNvPr id="3" name="object 3"/>
          <p:cNvSpPr txBox="1"/>
          <p:nvPr/>
        </p:nvSpPr>
        <p:spPr>
          <a:xfrm>
            <a:off x="401827" y="2318080"/>
            <a:ext cx="7066915" cy="3302635"/>
          </a:xfrm>
          <a:prstGeom prst="rect">
            <a:avLst/>
          </a:prstGeom>
        </p:spPr>
        <p:txBody>
          <a:bodyPr vert="horz" wrap="square" lIns="0" tIns="12065" rIns="0" bIns="0" rtlCol="0">
            <a:spAutoFit/>
          </a:bodyPr>
          <a:lstStyle/>
          <a:p>
            <a:pPr marL="241300" marR="5080" indent="-228600" algn="just">
              <a:lnSpc>
                <a:spcPct val="100000"/>
              </a:lnSpc>
              <a:spcBef>
                <a:spcPts val="95"/>
              </a:spcBef>
              <a:buChar char="•"/>
              <a:tabLst>
                <a:tab pos="241300" algn="l"/>
              </a:tabLst>
            </a:pPr>
            <a:r>
              <a:rPr sz="1900" spc="-5" dirty="0">
                <a:latin typeface="Arial"/>
                <a:cs typeface="Arial"/>
              </a:rPr>
              <a:t>This </a:t>
            </a:r>
            <a:r>
              <a:rPr sz="1900" dirty="0">
                <a:latin typeface="Arial"/>
                <a:cs typeface="Arial"/>
              </a:rPr>
              <a:t>model also called </a:t>
            </a:r>
            <a:r>
              <a:rPr sz="1900" spc="-5" dirty="0">
                <a:latin typeface="Arial"/>
                <a:cs typeface="Arial"/>
              </a:rPr>
              <a:t>as </a:t>
            </a:r>
            <a:r>
              <a:rPr sz="1900" b="1" dirty="0">
                <a:latin typeface="Arial"/>
                <a:cs typeface="Arial"/>
              </a:rPr>
              <a:t>situational leadership </a:t>
            </a:r>
            <a:r>
              <a:rPr sz="1900" b="1" spc="-15" dirty="0">
                <a:latin typeface="Arial"/>
                <a:cs typeface="Arial"/>
              </a:rPr>
              <a:t>theory(SLT).  </a:t>
            </a:r>
            <a:r>
              <a:rPr sz="1900" spc="-5" dirty="0">
                <a:latin typeface="Arial"/>
                <a:cs typeface="Arial"/>
              </a:rPr>
              <a:t>This </a:t>
            </a:r>
            <a:r>
              <a:rPr sz="1900" dirty="0">
                <a:latin typeface="Arial"/>
                <a:cs typeface="Arial"/>
              </a:rPr>
              <a:t>theory focuses </a:t>
            </a:r>
            <a:r>
              <a:rPr sz="1900" spc="-5" dirty="0">
                <a:latin typeface="Arial"/>
                <a:cs typeface="Arial"/>
              </a:rPr>
              <a:t>main </a:t>
            </a:r>
            <a:r>
              <a:rPr sz="1900" dirty="0">
                <a:latin typeface="Arial"/>
                <a:cs typeface="Arial"/>
              </a:rPr>
              <a:t>attention </a:t>
            </a:r>
            <a:r>
              <a:rPr sz="1900" spc="-5" dirty="0">
                <a:latin typeface="Arial"/>
                <a:cs typeface="Arial"/>
              </a:rPr>
              <a:t>on </a:t>
            </a:r>
            <a:r>
              <a:rPr sz="1900" dirty="0">
                <a:latin typeface="Arial"/>
                <a:cs typeface="Arial"/>
              </a:rPr>
              <a:t>follower readiness </a:t>
            </a:r>
            <a:r>
              <a:rPr sz="1900" spc="-5" dirty="0">
                <a:latin typeface="Arial"/>
                <a:cs typeface="Arial"/>
              </a:rPr>
              <a:t>and  situation behavior of</a:t>
            </a:r>
            <a:r>
              <a:rPr sz="1900" spc="90" dirty="0">
                <a:latin typeface="Arial"/>
                <a:cs typeface="Arial"/>
              </a:rPr>
              <a:t> </a:t>
            </a:r>
            <a:r>
              <a:rPr sz="1900" spc="-20" dirty="0">
                <a:latin typeface="Arial"/>
                <a:cs typeface="Arial"/>
              </a:rPr>
              <a:t>leader.</a:t>
            </a:r>
            <a:endParaRPr sz="1900">
              <a:latin typeface="Arial"/>
              <a:cs typeface="Arial"/>
            </a:endParaRPr>
          </a:p>
          <a:p>
            <a:pPr marL="241300" indent="-228600" algn="just">
              <a:lnSpc>
                <a:spcPct val="100000"/>
              </a:lnSpc>
              <a:spcBef>
                <a:spcPts val="1015"/>
              </a:spcBef>
              <a:buChar char="•"/>
              <a:tabLst>
                <a:tab pos="241300" algn="l"/>
              </a:tabLst>
            </a:pPr>
            <a:r>
              <a:rPr sz="1900" dirty="0">
                <a:latin typeface="Arial"/>
                <a:cs typeface="Arial"/>
              </a:rPr>
              <a:t>Readiness</a:t>
            </a:r>
            <a:r>
              <a:rPr sz="1900" spc="75" dirty="0">
                <a:latin typeface="Arial"/>
                <a:cs typeface="Arial"/>
              </a:rPr>
              <a:t> </a:t>
            </a:r>
            <a:r>
              <a:rPr sz="1900" spc="-5" dirty="0">
                <a:latin typeface="Arial"/>
                <a:cs typeface="Arial"/>
              </a:rPr>
              <a:t>is</a:t>
            </a:r>
            <a:r>
              <a:rPr sz="1900" spc="70" dirty="0">
                <a:latin typeface="Arial"/>
                <a:cs typeface="Arial"/>
              </a:rPr>
              <a:t> </a:t>
            </a:r>
            <a:r>
              <a:rPr sz="1900" dirty="0">
                <a:latin typeface="Arial"/>
                <a:cs typeface="Arial"/>
              </a:rPr>
              <a:t>defined</a:t>
            </a:r>
            <a:r>
              <a:rPr sz="1900" spc="80" dirty="0">
                <a:latin typeface="Arial"/>
                <a:cs typeface="Arial"/>
              </a:rPr>
              <a:t> </a:t>
            </a:r>
            <a:r>
              <a:rPr sz="1900" spc="-5" dirty="0">
                <a:latin typeface="Arial"/>
                <a:cs typeface="Arial"/>
              </a:rPr>
              <a:t>as</a:t>
            </a:r>
            <a:r>
              <a:rPr sz="1900" spc="70" dirty="0">
                <a:latin typeface="Arial"/>
                <a:cs typeface="Arial"/>
              </a:rPr>
              <a:t> </a:t>
            </a:r>
            <a:r>
              <a:rPr sz="1900" spc="-5" dirty="0">
                <a:latin typeface="Arial"/>
                <a:cs typeface="Arial"/>
              </a:rPr>
              <a:t>extent</a:t>
            </a:r>
            <a:r>
              <a:rPr sz="1900" spc="80" dirty="0">
                <a:latin typeface="Arial"/>
                <a:cs typeface="Arial"/>
              </a:rPr>
              <a:t> </a:t>
            </a:r>
            <a:r>
              <a:rPr sz="1900" spc="-5" dirty="0">
                <a:latin typeface="Arial"/>
                <a:cs typeface="Arial"/>
              </a:rPr>
              <a:t>to</a:t>
            </a:r>
            <a:r>
              <a:rPr sz="1900" spc="70" dirty="0">
                <a:latin typeface="Arial"/>
                <a:cs typeface="Arial"/>
              </a:rPr>
              <a:t> </a:t>
            </a:r>
            <a:r>
              <a:rPr sz="1900" spc="-5" dirty="0">
                <a:latin typeface="Arial"/>
                <a:cs typeface="Arial"/>
              </a:rPr>
              <a:t>which</a:t>
            </a:r>
            <a:r>
              <a:rPr sz="1900" spc="75" dirty="0">
                <a:latin typeface="Arial"/>
                <a:cs typeface="Arial"/>
              </a:rPr>
              <a:t> </a:t>
            </a:r>
            <a:r>
              <a:rPr sz="1900" dirty="0">
                <a:latin typeface="Arial"/>
                <a:cs typeface="Arial"/>
              </a:rPr>
              <a:t>people</a:t>
            </a:r>
            <a:r>
              <a:rPr sz="1900" spc="80" dirty="0">
                <a:latin typeface="Arial"/>
                <a:cs typeface="Arial"/>
              </a:rPr>
              <a:t> </a:t>
            </a:r>
            <a:r>
              <a:rPr sz="1900" dirty="0">
                <a:latin typeface="Arial"/>
                <a:cs typeface="Arial"/>
              </a:rPr>
              <a:t>have</a:t>
            </a:r>
            <a:r>
              <a:rPr sz="1900" spc="75" dirty="0">
                <a:latin typeface="Arial"/>
                <a:cs typeface="Arial"/>
              </a:rPr>
              <a:t> </a:t>
            </a:r>
            <a:r>
              <a:rPr sz="1900" spc="-5" dirty="0">
                <a:latin typeface="Arial"/>
                <a:cs typeface="Arial"/>
              </a:rPr>
              <a:t>the</a:t>
            </a:r>
            <a:r>
              <a:rPr sz="1900" spc="70" dirty="0">
                <a:latin typeface="Arial"/>
                <a:cs typeface="Arial"/>
              </a:rPr>
              <a:t> </a:t>
            </a:r>
            <a:r>
              <a:rPr sz="1900" dirty="0">
                <a:latin typeface="Arial"/>
                <a:cs typeface="Arial"/>
              </a:rPr>
              <a:t>ability</a:t>
            </a:r>
            <a:endParaRPr sz="1900">
              <a:latin typeface="Arial"/>
              <a:cs typeface="Arial"/>
            </a:endParaRPr>
          </a:p>
          <a:p>
            <a:pPr marL="241300" algn="just">
              <a:lnSpc>
                <a:spcPct val="100000"/>
              </a:lnSpc>
            </a:pPr>
            <a:r>
              <a:rPr sz="1900" spc="-5" dirty="0">
                <a:latin typeface="Arial"/>
                <a:cs typeface="Arial"/>
              </a:rPr>
              <a:t>and willingness to accomplish a specific</a:t>
            </a:r>
            <a:r>
              <a:rPr sz="1900" spc="160" dirty="0">
                <a:latin typeface="Arial"/>
                <a:cs typeface="Arial"/>
              </a:rPr>
              <a:t> </a:t>
            </a:r>
            <a:r>
              <a:rPr sz="1900" spc="-5" dirty="0">
                <a:latin typeface="Arial"/>
                <a:cs typeface="Arial"/>
              </a:rPr>
              <a:t>task.</a:t>
            </a:r>
            <a:endParaRPr sz="1900">
              <a:latin typeface="Arial"/>
              <a:cs typeface="Arial"/>
            </a:endParaRPr>
          </a:p>
          <a:p>
            <a:pPr marL="241300" marR="6985" indent="-228600" algn="just">
              <a:lnSpc>
                <a:spcPct val="100000"/>
              </a:lnSpc>
              <a:spcBef>
                <a:spcPts val="994"/>
              </a:spcBef>
              <a:buChar char="•"/>
              <a:tabLst>
                <a:tab pos="241300" algn="l"/>
              </a:tabLst>
            </a:pPr>
            <a:r>
              <a:rPr sz="1900" spc="-55" dirty="0">
                <a:latin typeface="Arial"/>
                <a:cs typeface="Arial"/>
              </a:rPr>
              <a:t>SLT </a:t>
            </a:r>
            <a:r>
              <a:rPr sz="1900" dirty="0">
                <a:latin typeface="Arial"/>
                <a:cs typeface="Arial"/>
              </a:rPr>
              <a:t>uses the same </a:t>
            </a:r>
            <a:r>
              <a:rPr sz="1900" spc="-5" dirty="0">
                <a:latin typeface="Arial"/>
                <a:cs typeface="Arial"/>
              </a:rPr>
              <a:t>two </a:t>
            </a:r>
            <a:r>
              <a:rPr sz="1900" dirty="0">
                <a:latin typeface="Arial"/>
                <a:cs typeface="Arial"/>
              </a:rPr>
              <a:t>leadership dimensions that </a:t>
            </a:r>
            <a:r>
              <a:rPr sz="1900" spc="-5" dirty="0">
                <a:latin typeface="Arial"/>
                <a:cs typeface="Arial"/>
              </a:rPr>
              <a:t>fielder  identified- task and relationship</a:t>
            </a:r>
            <a:r>
              <a:rPr sz="1900" spc="130" dirty="0">
                <a:latin typeface="Arial"/>
                <a:cs typeface="Arial"/>
              </a:rPr>
              <a:t> </a:t>
            </a:r>
            <a:r>
              <a:rPr sz="1900" spc="-15" dirty="0">
                <a:latin typeface="Arial"/>
                <a:cs typeface="Arial"/>
              </a:rPr>
              <a:t>behaviour.</a:t>
            </a:r>
            <a:endParaRPr sz="1900">
              <a:latin typeface="Arial"/>
              <a:cs typeface="Arial"/>
            </a:endParaRPr>
          </a:p>
          <a:p>
            <a:pPr marL="241300" marR="5080" indent="-228600" algn="just">
              <a:lnSpc>
                <a:spcPct val="100000"/>
              </a:lnSpc>
              <a:spcBef>
                <a:spcPts val="994"/>
              </a:spcBef>
              <a:buChar char="•"/>
              <a:tabLst>
                <a:tab pos="241300" algn="l"/>
              </a:tabLst>
            </a:pPr>
            <a:r>
              <a:rPr sz="1900" spc="-5" dirty="0">
                <a:latin typeface="Arial"/>
                <a:cs typeface="Arial"/>
              </a:rPr>
              <a:t>They </a:t>
            </a:r>
            <a:r>
              <a:rPr sz="1900" dirty="0">
                <a:latin typeface="Arial"/>
                <a:cs typeface="Arial"/>
              </a:rPr>
              <a:t>go </a:t>
            </a:r>
            <a:r>
              <a:rPr sz="1900" spc="-5" dirty="0">
                <a:latin typeface="Arial"/>
                <a:cs typeface="Arial"/>
              </a:rPr>
              <a:t>a </a:t>
            </a:r>
            <a:r>
              <a:rPr sz="1900" dirty="0">
                <a:latin typeface="Arial"/>
                <a:cs typeface="Arial"/>
              </a:rPr>
              <a:t>step further </a:t>
            </a:r>
            <a:r>
              <a:rPr sz="1900" spc="-5" dirty="0">
                <a:latin typeface="Arial"/>
                <a:cs typeface="Arial"/>
              </a:rPr>
              <a:t>by </a:t>
            </a:r>
            <a:r>
              <a:rPr sz="1900" dirty="0">
                <a:latin typeface="Arial"/>
                <a:cs typeface="Arial"/>
              </a:rPr>
              <a:t>considering each </a:t>
            </a:r>
            <a:r>
              <a:rPr sz="1900" spc="-5" dirty="0">
                <a:latin typeface="Arial"/>
                <a:cs typeface="Arial"/>
              </a:rPr>
              <a:t>as </a:t>
            </a:r>
            <a:r>
              <a:rPr sz="1900" dirty="0">
                <a:latin typeface="Arial"/>
                <a:cs typeface="Arial"/>
              </a:rPr>
              <a:t>either high </a:t>
            </a:r>
            <a:r>
              <a:rPr sz="1900" spc="-5" dirty="0">
                <a:latin typeface="Arial"/>
                <a:cs typeface="Arial"/>
              </a:rPr>
              <a:t>or   </a:t>
            </a:r>
            <a:r>
              <a:rPr sz="1900" dirty="0">
                <a:latin typeface="Arial"/>
                <a:cs typeface="Arial"/>
              </a:rPr>
              <a:t>low and then combining them into four </a:t>
            </a:r>
            <a:r>
              <a:rPr sz="1900" spc="-5" dirty="0">
                <a:latin typeface="Arial"/>
                <a:cs typeface="Arial"/>
              </a:rPr>
              <a:t>specific </a:t>
            </a:r>
            <a:r>
              <a:rPr sz="1900" dirty="0">
                <a:latin typeface="Arial"/>
                <a:cs typeface="Arial"/>
              </a:rPr>
              <a:t>leadership  </a:t>
            </a:r>
            <a:r>
              <a:rPr sz="1900" spc="-5" dirty="0">
                <a:latin typeface="Arial"/>
                <a:cs typeface="Arial"/>
              </a:rPr>
              <a:t>styles.</a:t>
            </a:r>
            <a:endParaRPr sz="1900">
              <a:latin typeface="Arial"/>
              <a:cs typeface="Arial"/>
            </a:endParaRPr>
          </a:p>
        </p:txBody>
      </p:sp>
      <p:grpSp>
        <p:nvGrpSpPr>
          <p:cNvPr id="4" name="object 4"/>
          <p:cNvGrpSpPr/>
          <p:nvPr/>
        </p:nvGrpSpPr>
        <p:grpSpPr>
          <a:xfrm>
            <a:off x="8051292" y="1679448"/>
            <a:ext cx="4006850" cy="5179060"/>
            <a:chOff x="8051292" y="1679448"/>
            <a:chExt cx="4006850" cy="5179060"/>
          </a:xfrm>
        </p:grpSpPr>
        <p:sp>
          <p:nvSpPr>
            <p:cNvPr id="5" name="object 5"/>
            <p:cNvSpPr/>
            <p:nvPr/>
          </p:nvSpPr>
          <p:spPr>
            <a:xfrm>
              <a:off x="8662416" y="1679448"/>
              <a:ext cx="3395472" cy="250850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857488" y="1874520"/>
              <a:ext cx="2807207" cy="19202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051292" y="5585458"/>
              <a:ext cx="2854452" cy="127254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066532" y="3794760"/>
              <a:ext cx="2824480" cy="1801495"/>
            </a:xfrm>
            <a:custGeom>
              <a:avLst/>
              <a:gdLst/>
              <a:ahLst/>
              <a:cxnLst/>
              <a:rect l="l" t="t" r="r" b="b"/>
              <a:pathLst>
                <a:path w="2824479" h="1801495">
                  <a:moveTo>
                    <a:pt x="2669159" y="0"/>
                  </a:moveTo>
                  <a:lnTo>
                    <a:pt x="154813" y="0"/>
                  </a:lnTo>
                  <a:lnTo>
                    <a:pt x="105891" y="7895"/>
                  </a:lnTo>
                  <a:lnTo>
                    <a:pt x="63395" y="29878"/>
                  </a:lnTo>
                  <a:lnTo>
                    <a:pt x="29878" y="63395"/>
                  </a:lnTo>
                  <a:lnTo>
                    <a:pt x="7895" y="105891"/>
                  </a:lnTo>
                  <a:lnTo>
                    <a:pt x="0" y="154812"/>
                  </a:lnTo>
                  <a:lnTo>
                    <a:pt x="0" y="1646554"/>
                  </a:lnTo>
                  <a:lnTo>
                    <a:pt x="7895" y="1695476"/>
                  </a:lnTo>
                  <a:lnTo>
                    <a:pt x="29878" y="1737972"/>
                  </a:lnTo>
                  <a:lnTo>
                    <a:pt x="63395" y="1771489"/>
                  </a:lnTo>
                  <a:lnTo>
                    <a:pt x="105891" y="1793472"/>
                  </a:lnTo>
                  <a:lnTo>
                    <a:pt x="154813" y="1801367"/>
                  </a:lnTo>
                  <a:lnTo>
                    <a:pt x="2669159" y="1801367"/>
                  </a:lnTo>
                  <a:lnTo>
                    <a:pt x="2718080" y="1793472"/>
                  </a:lnTo>
                  <a:lnTo>
                    <a:pt x="2760576" y="1771489"/>
                  </a:lnTo>
                  <a:lnTo>
                    <a:pt x="2794093" y="1737972"/>
                  </a:lnTo>
                  <a:lnTo>
                    <a:pt x="2816076" y="1695476"/>
                  </a:lnTo>
                  <a:lnTo>
                    <a:pt x="2823972" y="1646554"/>
                  </a:lnTo>
                  <a:lnTo>
                    <a:pt x="2823972" y="154812"/>
                  </a:lnTo>
                  <a:lnTo>
                    <a:pt x="2816076" y="105891"/>
                  </a:lnTo>
                  <a:lnTo>
                    <a:pt x="2794093" y="63395"/>
                  </a:lnTo>
                  <a:lnTo>
                    <a:pt x="2760576" y="29878"/>
                  </a:lnTo>
                  <a:lnTo>
                    <a:pt x="2718080" y="7895"/>
                  </a:lnTo>
                  <a:lnTo>
                    <a:pt x="2669159" y="0"/>
                  </a:lnTo>
                  <a:close/>
                </a:path>
              </a:pathLst>
            </a:custGeom>
            <a:solidFill>
              <a:srgbClr val="ECECEC"/>
            </a:solidFill>
          </p:spPr>
          <p:txBody>
            <a:bodyPr wrap="square" lIns="0" tIns="0" rIns="0" bIns="0" rtlCol="0"/>
            <a:lstStyle/>
            <a:p>
              <a:endParaRPr/>
            </a:p>
          </p:txBody>
        </p:sp>
        <p:sp>
          <p:nvSpPr>
            <p:cNvPr id="9" name="object 9"/>
            <p:cNvSpPr/>
            <p:nvPr/>
          </p:nvSpPr>
          <p:spPr>
            <a:xfrm>
              <a:off x="8066532" y="3794760"/>
              <a:ext cx="2823972" cy="1801367"/>
            </a:xfrm>
            <a:prstGeom prst="rect">
              <a:avLst/>
            </a:prstGeom>
            <a:blipFill>
              <a:blip r:embed="rId5"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9214" y="147319"/>
            <a:ext cx="9026525" cy="635000"/>
          </a:xfrm>
          <a:prstGeom prst="rect">
            <a:avLst/>
          </a:prstGeom>
        </p:spPr>
        <p:txBody>
          <a:bodyPr vert="horz" wrap="square" lIns="0" tIns="12065" rIns="0" bIns="0" rtlCol="0">
            <a:spAutoFit/>
          </a:bodyPr>
          <a:lstStyle/>
          <a:p>
            <a:pPr marL="12700">
              <a:lnSpc>
                <a:spcPct val="100000"/>
              </a:lnSpc>
              <a:spcBef>
                <a:spcPts val="95"/>
              </a:spcBef>
            </a:pPr>
            <a:r>
              <a:rPr spc="-35" dirty="0"/>
              <a:t>SITUATIONAL </a:t>
            </a:r>
            <a:r>
              <a:rPr spc="-10" dirty="0"/>
              <a:t>LEADERSHIP</a:t>
            </a:r>
            <a:r>
              <a:rPr spc="-80" dirty="0"/>
              <a:t> </a:t>
            </a:r>
            <a:r>
              <a:rPr spc="-35" dirty="0"/>
              <a:t>THEORY</a:t>
            </a:r>
          </a:p>
        </p:txBody>
      </p:sp>
      <p:grpSp>
        <p:nvGrpSpPr>
          <p:cNvPr id="3" name="object 3"/>
          <p:cNvGrpSpPr/>
          <p:nvPr/>
        </p:nvGrpSpPr>
        <p:grpSpPr>
          <a:xfrm>
            <a:off x="1531619" y="1539239"/>
            <a:ext cx="9107805" cy="2334895"/>
            <a:chOff x="1531619" y="1539239"/>
            <a:chExt cx="9107805" cy="2334895"/>
          </a:xfrm>
        </p:grpSpPr>
        <p:sp>
          <p:nvSpPr>
            <p:cNvPr id="4" name="object 4"/>
            <p:cNvSpPr/>
            <p:nvPr/>
          </p:nvSpPr>
          <p:spPr>
            <a:xfrm>
              <a:off x="1539239" y="1546859"/>
              <a:ext cx="9092565" cy="2319655"/>
            </a:xfrm>
            <a:custGeom>
              <a:avLst/>
              <a:gdLst/>
              <a:ahLst/>
              <a:cxnLst/>
              <a:rect l="l" t="t" r="r" b="b"/>
              <a:pathLst>
                <a:path w="9092565" h="2319654">
                  <a:moveTo>
                    <a:pt x="9092184" y="0"/>
                  </a:moveTo>
                  <a:lnTo>
                    <a:pt x="0" y="0"/>
                  </a:lnTo>
                  <a:lnTo>
                    <a:pt x="0" y="2319528"/>
                  </a:lnTo>
                  <a:lnTo>
                    <a:pt x="9092184" y="2319528"/>
                  </a:lnTo>
                  <a:lnTo>
                    <a:pt x="9092184" y="0"/>
                  </a:lnTo>
                  <a:close/>
                </a:path>
              </a:pathLst>
            </a:custGeom>
            <a:solidFill>
              <a:srgbClr val="FFFFFF">
                <a:alpha val="90194"/>
              </a:srgbClr>
            </a:solidFill>
          </p:spPr>
          <p:txBody>
            <a:bodyPr wrap="square" lIns="0" tIns="0" rIns="0" bIns="0" rtlCol="0"/>
            <a:lstStyle/>
            <a:p>
              <a:endParaRPr/>
            </a:p>
          </p:txBody>
        </p:sp>
        <p:sp>
          <p:nvSpPr>
            <p:cNvPr id="5" name="object 5"/>
            <p:cNvSpPr/>
            <p:nvPr/>
          </p:nvSpPr>
          <p:spPr>
            <a:xfrm>
              <a:off x="1539239" y="1546859"/>
              <a:ext cx="9092565" cy="2319655"/>
            </a:xfrm>
            <a:custGeom>
              <a:avLst/>
              <a:gdLst/>
              <a:ahLst/>
              <a:cxnLst/>
              <a:rect l="l" t="t" r="r" b="b"/>
              <a:pathLst>
                <a:path w="9092565" h="2319654">
                  <a:moveTo>
                    <a:pt x="0" y="2319528"/>
                  </a:moveTo>
                  <a:lnTo>
                    <a:pt x="9092184" y="2319528"/>
                  </a:lnTo>
                  <a:lnTo>
                    <a:pt x="9092184" y="0"/>
                  </a:lnTo>
                  <a:lnTo>
                    <a:pt x="0" y="0"/>
                  </a:lnTo>
                  <a:lnTo>
                    <a:pt x="0" y="2319528"/>
                  </a:lnTo>
                  <a:close/>
                </a:path>
              </a:pathLst>
            </a:custGeom>
            <a:ln w="15240">
              <a:solidFill>
                <a:srgbClr val="E24A79"/>
              </a:solidFill>
            </a:ln>
          </p:spPr>
          <p:txBody>
            <a:bodyPr wrap="square" lIns="0" tIns="0" rIns="0" bIns="0" rtlCol="0"/>
            <a:lstStyle/>
            <a:p>
              <a:endParaRPr/>
            </a:p>
          </p:txBody>
        </p:sp>
      </p:grpSp>
      <p:sp>
        <p:nvSpPr>
          <p:cNvPr id="6" name="object 6"/>
          <p:cNvSpPr txBox="1"/>
          <p:nvPr/>
        </p:nvSpPr>
        <p:spPr>
          <a:xfrm>
            <a:off x="2233041" y="2078862"/>
            <a:ext cx="7632700" cy="1636395"/>
          </a:xfrm>
          <a:prstGeom prst="rect">
            <a:avLst/>
          </a:prstGeom>
        </p:spPr>
        <p:txBody>
          <a:bodyPr vert="horz" wrap="square" lIns="0" tIns="12065" rIns="0" bIns="0" rtlCol="0">
            <a:spAutoFit/>
          </a:bodyPr>
          <a:lstStyle/>
          <a:p>
            <a:pPr marL="184785" indent="-172720">
              <a:lnSpc>
                <a:spcPct val="100000"/>
              </a:lnSpc>
              <a:spcBef>
                <a:spcPts val="95"/>
              </a:spcBef>
              <a:buFont typeface="Arial"/>
              <a:buChar char="•"/>
              <a:tabLst>
                <a:tab pos="185420" algn="l"/>
              </a:tabLst>
            </a:pPr>
            <a:r>
              <a:rPr sz="1600" b="1" spc="-20" dirty="0">
                <a:latin typeface="Arial"/>
                <a:cs typeface="Arial"/>
              </a:rPr>
              <a:t>Telling </a:t>
            </a:r>
            <a:r>
              <a:rPr sz="1600" b="1" spc="-5" dirty="0">
                <a:latin typeface="Arial"/>
                <a:cs typeface="Arial"/>
              </a:rPr>
              <a:t>– (high task and low relationship</a:t>
            </a:r>
            <a:r>
              <a:rPr sz="1600" spc="-5" dirty="0">
                <a:latin typeface="Arial"/>
                <a:cs typeface="Arial"/>
              </a:rPr>
              <a:t>)- leader defines</a:t>
            </a:r>
            <a:r>
              <a:rPr sz="1600" spc="145" dirty="0">
                <a:latin typeface="Arial"/>
                <a:cs typeface="Arial"/>
              </a:rPr>
              <a:t> </a:t>
            </a:r>
            <a:r>
              <a:rPr sz="1600" spc="-5" dirty="0">
                <a:latin typeface="Arial"/>
                <a:cs typeface="Arial"/>
              </a:rPr>
              <a:t>roles.</a:t>
            </a:r>
            <a:endParaRPr sz="1600">
              <a:latin typeface="Arial"/>
              <a:cs typeface="Arial"/>
            </a:endParaRPr>
          </a:p>
          <a:p>
            <a:pPr marL="184785" marR="55244" indent="-172720">
              <a:lnSpc>
                <a:spcPts val="1660"/>
              </a:lnSpc>
              <a:spcBef>
                <a:spcPts val="285"/>
              </a:spcBef>
              <a:buFont typeface="Arial"/>
              <a:buChar char="•"/>
              <a:tabLst>
                <a:tab pos="185420" algn="l"/>
              </a:tabLst>
            </a:pPr>
            <a:r>
              <a:rPr sz="1600" b="1" spc="-5" dirty="0">
                <a:latin typeface="Arial"/>
                <a:cs typeface="Arial"/>
              </a:rPr>
              <a:t>Selling-(high task and high relationship</a:t>
            </a:r>
            <a:r>
              <a:rPr sz="1600" spc="-5" dirty="0">
                <a:latin typeface="Arial"/>
                <a:cs typeface="Arial"/>
              </a:rPr>
              <a:t>)- the leader provides both directive and  supportive</a:t>
            </a:r>
            <a:r>
              <a:rPr sz="1600" spc="-10" dirty="0">
                <a:latin typeface="Arial"/>
                <a:cs typeface="Arial"/>
              </a:rPr>
              <a:t> </a:t>
            </a:r>
            <a:r>
              <a:rPr sz="1600" spc="-15" dirty="0">
                <a:latin typeface="Arial"/>
                <a:cs typeface="Arial"/>
              </a:rPr>
              <a:t>behaviour.</a:t>
            </a:r>
            <a:endParaRPr sz="1600">
              <a:latin typeface="Arial"/>
              <a:cs typeface="Arial"/>
            </a:endParaRPr>
          </a:p>
          <a:p>
            <a:pPr marL="256540" marR="5080" lvl="1" indent="-256540">
              <a:lnSpc>
                <a:spcPts val="1660"/>
              </a:lnSpc>
              <a:spcBef>
                <a:spcPts val="265"/>
              </a:spcBef>
              <a:buFont typeface="Arial"/>
              <a:buChar char="•"/>
              <a:tabLst>
                <a:tab pos="256540" algn="l"/>
              </a:tabLst>
            </a:pPr>
            <a:r>
              <a:rPr sz="1600" b="1" spc="-5" dirty="0">
                <a:latin typeface="Arial"/>
                <a:cs typeface="Arial"/>
              </a:rPr>
              <a:t>Participating-( low task and high relationship)- </a:t>
            </a:r>
            <a:r>
              <a:rPr sz="1600" spc="-5" dirty="0">
                <a:latin typeface="Arial"/>
                <a:cs typeface="Arial"/>
              </a:rPr>
              <a:t>the leader and follower share in  decision making. Main role of leader is facilitating and</a:t>
            </a:r>
            <a:r>
              <a:rPr sz="1600" spc="55" dirty="0">
                <a:latin typeface="Arial"/>
                <a:cs typeface="Arial"/>
              </a:rPr>
              <a:t> </a:t>
            </a:r>
            <a:r>
              <a:rPr sz="1600" spc="-5" dirty="0">
                <a:latin typeface="Arial"/>
                <a:cs typeface="Arial"/>
              </a:rPr>
              <a:t>communicating.</a:t>
            </a:r>
            <a:endParaRPr sz="1600">
              <a:latin typeface="Arial"/>
              <a:cs typeface="Arial"/>
            </a:endParaRPr>
          </a:p>
          <a:p>
            <a:pPr marL="241300" indent="-228600">
              <a:lnSpc>
                <a:spcPts val="1785"/>
              </a:lnSpc>
              <a:buFont typeface="Arial"/>
              <a:buChar char="•"/>
              <a:tabLst>
                <a:tab pos="240665" algn="l"/>
                <a:tab pos="241300" algn="l"/>
              </a:tabLst>
            </a:pPr>
            <a:r>
              <a:rPr sz="1600" b="1" spc="-5" dirty="0">
                <a:latin typeface="Arial"/>
                <a:cs typeface="Arial"/>
              </a:rPr>
              <a:t>Delegating- (low task and low relationship)- </a:t>
            </a:r>
            <a:r>
              <a:rPr sz="1600" spc="-5" dirty="0">
                <a:latin typeface="Arial"/>
                <a:cs typeface="Arial"/>
              </a:rPr>
              <a:t>the leader provides </a:t>
            </a:r>
            <a:r>
              <a:rPr sz="1600" dirty="0">
                <a:latin typeface="Arial"/>
                <a:cs typeface="Arial"/>
              </a:rPr>
              <a:t>little</a:t>
            </a:r>
            <a:r>
              <a:rPr sz="1600" spc="195" dirty="0">
                <a:latin typeface="Arial"/>
                <a:cs typeface="Arial"/>
              </a:rPr>
              <a:t> </a:t>
            </a:r>
            <a:r>
              <a:rPr sz="1600" spc="-5" dirty="0">
                <a:latin typeface="Arial"/>
                <a:cs typeface="Arial"/>
              </a:rPr>
              <a:t>direction</a:t>
            </a:r>
            <a:endParaRPr sz="1600">
              <a:latin typeface="Arial"/>
              <a:cs typeface="Arial"/>
            </a:endParaRPr>
          </a:p>
          <a:p>
            <a:pPr marL="184785">
              <a:lnSpc>
                <a:spcPts val="1789"/>
              </a:lnSpc>
            </a:pPr>
            <a:r>
              <a:rPr sz="1600" spc="-5" dirty="0">
                <a:latin typeface="Arial"/>
                <a:cs typeface="Arial"/>
              </a:rPr>
              <a:t>and</a:t>
            </a:r>
            <a:r>
              <a:rPr sz="1600" spc="5" dirty="0">
                <a:latin typeface="Arial"/>
                <a:cs typeface="Arial"/>
              </a:rPr>
              <a:t> </a:t>
            </a:r>
            <a:r>
              <a:rPr sz="1600" spc="-5" dirty="0">
                <a:latin typeface="Arial"/>
                <a:cs typeface="Arial"/>
              </a:rPr>
              <a:t>support.</a:t>
            </a:r>
            <a:endParaRPr sz="1600">
              <a:latin typeface="Arial"/>
              <a:cs typeface="Arial"/>
            </a:endParaRPr>
          </a:p>
        </p:txBody>
      </p:sp>
      <p:grpSp>
        <p:nvGrpSpPr>
          <p:cNvPr id="7" name="object 7"/>
          <p:cNvGrpSpPr/>
          <p:nvPr/>
        </p:nvGrpSpPr>
        <p:grpSpPr>
          <a:xfrm>
            <a:off x="1973579" y="1316736"/>
            <a:ext cx="6379845" cy="487680"/>
            <a:chOff x="1973579" y="1316736"/>
            <a:chExt cx="6379845" cy="487680"/>
          </a:xfrm>
        </p:grpSpPr>
        <p:sp>
          <p:nvSpPr>
            <p:cNvPr id="8" name="object 8"/>
            <p:cNvSpPr/>
            <p:nvPr/>
          </p:nvSpPr>
          <p:spPr>
            <a:xfrm>
              <a:off x="1981199" y="1324356"/>
              <a:ext cx="6364605" cy="472440"/>
            </a:xfrm>
            <a:custGeom>
              <a:avLst/>
              <a:gdLst/>
              <a:ahLst/>
              <a:cxnLst/>
              <a:rect l="l" t="t" r="r" b="b"/>
              <a:pathLst>
                <a:path w="6364605" h="472439">
                  <a:moveTo>
                    <a:pt x="6285483" y="0"/>
                  </a:moveTo>
                  <a:lnTo>
                    <a:pt x="78739" y="0"/>
                  </a:lnTo>
                  <a:lnTo>
                    <a:pt x="48113" y="6195"/>
                  </a:lnTo>
                  <a:lnTo>
                    <a:pt x="23082" y="23082"/>
                  </a:lnTo>
                  <a:lnTo>
                    <a:pt x="6195" y="48113"/>
                  </a:lnTo>
                  <a:lnTo>
                    <a:pt x="0" y="78740"/>
                  </a:lnTo>
                  <a:lnTo>
                    <a:pt x="0" y="393700"/>
                  </a:lnTo>
                  <a:lnTo>
                    <a:pt x="6195" y="424326"/>
                  </a:lnTo>
                  <a:lnTo>
                    <a:pt x="23082" y="449357"/>
                  </a:lnTo>
                  <a:lnTo>
                    <a:pt x="48113" y="466244"/>
                  </a:lnTo>
                  <a:lnTo>
                    <a:pt x="78739" y="472440"/>
                  </a:lnTo>
                  <a:lnTo>
                    <a:pt x="6285483" y="472440"/>
                  </a:lnTo>
                  <a:lnTo>
                    <a:pt x="6316110" y="466244"/>
                  </a:lnTo>
                  <a:lnTo>
                    <a:pt x="6341141" y="449357"/>
                  </a:lnTo>
                  <a:lnTo>
                    <a:pt x="6358028" y="424326"/>
                  </a:lnTo>
                  <a:lnTo>
                    <a:pt x="6364224" y="393700"/>
                  </a:lnTo>
                  <a:lnTo>
                    <a:pt x="6364224" y="78740"/>
                  </a:lnTo>
                  <a:lnTo>
                    <a:pt x="6358028" y="48113"/>
                  </a:lnTo>
                  <a:lnTo>
                    <a:pt x="6341141" y="23082"/>
                  </a:lnTo>
                  <a:lnTo>
                    <a:pt x="6316110" y="6195"/>
                  </a:lnTo>
                  <a:lnTo>
                    <a:pt x="6285483" y="0"/>
                  </a:lnTo>
                  <a:close/>
                </a:path>
              </a:pathLst>
            </a:custGeom>
            <a:solidFill>
              <a:srgbClr val="E24A79"/>
            </a:solidFill>
          </p:spPr>
          <p:txBody>
            <a:bodyPr wrap="square" lIns="0" tIns="0" rIns="0" bIns="0" rtlCol="0"/>
            <a:lstStyle/>
            <a:p>
              <a:endParaRPr/>
            </a:p>
          </p:txBody>
        </p:sp>
        <p:sp>
          <p:nvSpPr>
            <p:cNvPr id="9" name="object 9"/>
            <p:cNvSpPr/>
            <p:nvPr/>
          </p:nvSpPr>
          <p:spPr>
            <a:xfrm>
              <a:off x="1981199" y="1324356"/>
              <a:ext cx="6364605" cy="472440"/>
            </a:xfrm>
            <a:custGeom>
              <a:avLst/>
              <a:gdLst/>
              <a:ahLst/>
              <a:cxnLst/>
              <a:rect l="l" t="t" r="r" b="b"/>
              <a:pathLst>
                <a:path w="6364605" h="472439">
                  <a:moveTo>
                    <a:pt x="0" y="78740"/>
                  </a:moveTo>
                  <a:lnTo>
                    <a:pt x="6195" y="48113"/>
                  </a:lnTo>
                  <a:lnTo>
                    <a:pt x="23082" y="23082"/>
                  </a:lnTo>
                  <a:lnTo>
                    <a:pt x="48113" y="6195"/>
                  </a:lnTo>
                  <a:lnTo>
                    <a:pt x="78739" y="0"/>
                  </a:lnTo>
                  <a:lnTo>
                    <a:pt x="6285483" y="0"/>
                  </a:lnTo>
                  <a:lnTo>
                    <a:pt x="6316110" y="6195"/>
                  </a:lnTo>
                  <a:lnTo>
                    <a:pt x="6341141" y="23082"/>
                  </a:lnTo>
                  <a:lnTo>
                    <a:pt x="6358028" y="48113"/>
                  </a:lnTo>
                  <a:lnTo>
                    <a:pt x="6364224" y="78740"/>
                  </a:lnTo>
                  <a:lnTo>
                    <a:pt x="6364224" y="393700"/>
                  </a:lnTo>
                  <a:lnTo>
                    <a:pt x="6358028" y="424326"/>
                  </a:lnTo>
                  <a:lnTo>
                    <a:pt x="6341141" y="449357"/>
                  </a:lnTo>
                  <a:lnTo>
                    <a:pt x="6316110" y="466244"/>
                  </a:lnTo>
                  <a:lnTo>
                    <a:pt x="6285483" y="472440"/>
                  </a:lnTo>
                  <a:lnTo>
                    <a:pt x="78739" y="472440"/>
                  </a:lnTo>
                  <a:lnTo>
                    <a:pt x="48113" y="466244"/>
                  </a:lnTo>
                  <a:lnTo>
                    <a:pt x="23082" y="449357"/>
                  </a:lnTo>
                  <a:lnTo>
                    <a:pt x="6195" y="424326"/>
                  </a:lnTo>
                  <a:lnTo>
                    <a:pt x="0" y="393700"/>
                  </a:lnTo>
                  <a:lnTo>
                    <a:pt x="0" y="78740"/>
                  </a:lnTo>
                  <a:close/>
                </a:path>
              </a:pathLst>
            </a:custGeom>
            <a:ln w="15240">
              <a:solidFill>
                <a:srgbClr val="FFFFFF"/>
              </a:solidFill>
            </a:ln>
          </p:spPr>
          <p:txBody>
            <a:bodyPr wrap="square" lIns="0" tIns="0" rIns="0" bIns="0" rtlCol="0"/>
            <a:lstStyle/>
            <a:p>
              <a:endParaRPr/>
            </a:p>
          </p:txBody>
        </p:sp>
      </p:grpSp>
      <p:sp>
        <p:nvSpPr>
          <p:cNvPr id="10" name="object 10"/>
          <p:cNvSpPr txBox="1"/>
          <p:nvPr/>
        </p:nvSpPr>
        <p:spPr>
          <a:xfrm>
            <a:off x="2232786" y="1302258"/>
            <a:ext cx="488505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Arial"/>
                <a:cs typeface="Arial"/>
              </a:rPr>
              <a:t>Four </a:t>
            </a:r>
            <a:r>
              <a:rPr sz="2800" dirty="0">
                <a:solidFill>
                  <a:srgbClr val="FFFFFF"/>
                </a:solidFill>
                <a:latin typeface="Arial"/>
                <a:cs typeface="Arial"/>
              </a:rPr>
              <a:t>specific </a:t>
            </a:r>
            <a:r>
              <a:rPr sz="2800" spc="-5" dirty="0">
                <a:solidFill>
                  <a:srgbClr val="FFFFFF"/>
                </a:solidFill>
                <a:latin typeface="Arial"/>
                <a:cs typeface="Arial"/>
              </a:rPr>
              <a:t>leadership</a:t>
            </a:r>
            <a:r>
              <a:rPr sz="2800" spc="-75" dirty="0">
                <a:solidFill>
                  <a:srgbClr val="FFFFFF"/>
                </a:solidFill>
                <a:latin typeface="Arial"/>
                <a:cs typeface="Arial"/>
              </a:rPr>
              <a:t> </a:t>
            </a:r>
            <a:r>
              <a:rPr sz="2800" dirty="0">
                <a:solidFill>
                  <a:srgbClr val="FFFFFF"/>
                </a:solidFill>
                <a:latin typeface="Arial"/>
                <a:cs typeface="Arial"/>
              </a:rPr>
              <a:t>styles.</a:t>
            </a:r>
            <a:endParaRPr sz="2800">
              <a:latin typeface="Arial"/>
              <a:cs typeface="Arial"/>
            </a:endParaRPr>
          </a:p>
        </p:txBody>
      </p:sp>
      <p:grpSp>
        <p:nvGrpSpPr>
          <p:cNvPr id="11" name="object 11"/>
          <p:cNvGrpSpPr/>
          <p:nvPr/>
        </p:nvGrpSpPr>
        <p:grpSpPr>
          <a:xfrm>
            <a:off x="1531619" y="4180332"/>
            <a:ext cx="9107805" cy="1679575"/>
            <a:chOff x="1531619" y="4180332"/>
            <a:chExt cx="9107805" cy="1679575"/>
          </a:xfrm>
        </p:grpSpPr>
        <p:sp>
          <p:nvSpPr>
            <p:cNvPr id="12" name="object 12"/>
            <p:cNvSpPr/>
            <p:nvPr/>
          </p:nvSpPr>
          <p:spPr>
            <a:xfrm>
              <a:off x="1539239" y="4187952"/>
              <a:ext cx="9092565" cy="1664335"/>
            </a:xfrm>
            <a:custGeom>
              <a:avLst/>
              <a:gdLst/>
              <a:ahLst/>
              <a:cxnLst/>
              <a:rect l="l" t="t" r="r" b="b"/>
              <a:pathLst>
                <a:path w="9092565" h="1664335">
                  <a:moveTo>
                    <a:pt x="9092184" y="0"/>
                  </a:moveTo>
                  <a:lnTo>
                    <a:pt x="0" y="0"/>
                  </a:lnTo>
                  <a:lnTo>
                    <a:pt x="0" y="1664208"/>
                  </a:lnTo>
                  <a:lnTo>
                    <a:pt x="9092184" y="1664208"/>
                  </a:lnTo>
                  <a:lnTo>
                    <a:pt x="9092184" y="0"/>
                  </a:lnTo>
                  <a:close/>
                </a:path>
              </a:pathLst>
            </a:custGeom>
            <a:solidFill>
              <a:srgbClr val="FFFFFF">
                <a:alpha val="90194"/>
              </a:srgbClr>
            </a:solidFill>
          </p:spPr>
          <p:txBody>
            <a:bodyPr wrap="square" lIns="0" tIns="0" rIns="0" bIns="0" rtlCol="0"/>
            <a:lstStyle/>
            <a:p>
              <a:endParaRPr/>
            </a:p>
          </p:txBody>
        </p:sp>
        <p:sp>
          <p:nvSpPr>
            <p:cNvPr id="13" name="object 13"/>
            <p:cNvSpPr/>
            <p:nvPr/>
          </p:nvSpPr>
          <p:spPr>
            <a:xfrm>
              <a:off x="1539239" y="4187952"/>
              <a:ext cx="9092565" cy="1664335"/>
            </a:xfrm>
            <a:custGeom>
              <a:avLst/>
              <a:gdLst/>
              <a:ahLst/>
              <a:cxnLst/>
              <a:rect l="l" t="t" r="r" b="b"/>
              <a:pathLst>
                <a:path w="9092565" h="1664335">
                  <a:moveTo>
                    <a:pt x="0" y="1664208"/>
                  </a:moveTo>
                  <a:lnTo>
                    <a:pt x="9092184" y="1664208"/>
                  </a:lnTo>
                  <a:lnTo>
                    <a:pt x="9092184" y="0"/>
                  </a:lnTo>
                  <a:lnTo>
                    <a:pt x="0" y="0"/>
                  </a:lnTo>
                  <a:lnTo>
                    <a:pt x="0" y="1664208"/>
                  </a:lnTo>
                  <a:close/>
                </a:path>
              </a:pathLst>
            </a:custGeom>
            <a:ln w="15240">
              <a:solidFill>
                <a:srgbClr val="E24A79"/>
              </a:solidFill>
            </a:ln>
          </p:spPr>
          <p:txBody>
            <a:bodyPr wrap="square" lIns="0" tIns="0" rIns="0" bIns="0" rtlCol="0"/>
            <a:lstStyle/>
            <a:p>
              <a:endParaRPr/>
            </a:p>
          </p:txBody>
        </p:sp>
      </p:grpSp>
      <p:sp>
        <p:nvSpPr>
          <p:cNvPr id="14" name="object 14"/>
          <p:cNvSpPr txBox="1"/>
          <p:nvPr/>
        </p:nvSpPr>
        <p:spPr>
          <a:xfrm>
            <a:off x="2233041" y="4720209"/>
            <a:ext cx="7649209" cy="1005205"/>
          </a:xfrm>
          <a:prstGeom prst="rect">
            <a:avLst/>
          </a:prstGeom>
        </p:spPr>
        <p:txBody>
          <a:bodyPr vert="horz" wrap="square" lIns="0" tIns="12065" rIns="0" bIns="0" rtlCol="0">
            <a:spAutoFit/>
          </a:bodyPr>
          <a:lstStyle/>
          <a:p>
            <a:pPr marL="184785" indent="-172720">
              <a:lnSpc>
                <a:spcPct val="100000"/>
              </a:lnSpc>
              <a:spcBef>
                <a:spcPts val="95"/>
              </a:spcBef>
              <a:buFont typeface="Arial"/>
              <a:buChar char="•"/>
              <a:tabLst>
                <a:tab pos="185420" algn="l"/>
              </a:tabLst>
            </a:pPr>
            <a:r>
              <a:rPr sz="1600" b="1" spc="-5" dirty="0">
                <a:latin typeface="Arial"/>
                <a:cs typeface="Arial"/>
              </a:rPr>
              <a:t>R1</a:t>
            </a:r>
            <a:r>
              <a:rPr sz="1600" spc="-5" dirty="0">
                <a:latin typeface="Arial"/>
                <a:cs typeface="Arial"/>
              </a:rPr>
              <a:t>- People are both unable and unwilling to take responsibility for doing</a:t>
            </a:r>
            <a:r>
              <a:rPr sz="1600" spc="155" dirty="0">
                <a:latin typeface="Arial"/>
                <a:cs typeface="Arial"/>
              </a:rPr>
              <a:t> </a:t>
            </a:r>
            <a:r>
              <a:rPr sz="1600" spc="-5" dirty="0">
                <a:latin typeface="Arial"/>
                <a:cs typeface="Arial"/>
              </a:rPr>
              <a:t>something</a:t>
            </a:r>
            <a:endParaRPr sz="1600">
              <a:latin typeface="Arial"/>
              <a:cs typeface="Arial"/>
            </a:endParaRPr>
          </a:p>
          <a:p>
            <a:pPr marL="184785" indent="-172720">
              <a:lnSpc>
                <a:spcPct val="100000"/>
              </a:lnSpc>
              <a:spcBef>
                <a:spcPts val="10"/>
              </a:spcBef>
              <a:buFont typeface="Arial"/>
              <a:buChar char="•"/>
              <a:tabLst>
                <a:tab pos="185420" algn="l"/>
              </a:tabLst>
            </a:pPr>
            <a:r>
              <a:rPr sz="1600" b="1" spc="-5" dirty="0">
                <a:latin typeface="Arial"/>
                <a:cs typeface="Arial"/>
              </a:rPr>
              <a:t>R2</a:t>
            </a:r>
            <a:r>
              <a:rPr sz="1600" spc="-5" dirty="0">
                <a:latin typeface="Arial"/>
                <a:cs typeface="Arial"/>
              </a:rPr>
              <a:t>-People are unable but willing to the job</a:t>
            </a:r>
            <a:r>
              <a:rPr sz="1600" spc="50" dirty="0">
                <a:latin typeface="Arial"/>
                <a:cs typeface="Arial"/>
              </a:rPr>
              <a:t> </a:t>
            </a:r>
            <a:r>
              <a:rPr sz="1600" spc="-5" dirty="0">
                <a:latin typeface="Arial"/>
                <a:cs typeface="Arial"/>
              </a:rPr>
              <a:t>tasks.</a:t>
            </a:r>
            <a:endParaRPr sz="1600">
              <a:latin typeface="Arial"/>
              <a:cs typeface="Arial"/>
            </a:endParaRPr>
          </a:p>
          <a:p>
            <a:pPr marL="184785" indent="-172720">
              <a:lnSpc>
                <a:spcPct val="100000"/>
              </a:lnSpc>
              <a:spcBef>
                <a:spcPts val="15"/>
              </a:spcBef>
              <a:buFont typeface="Arial"/>
              <a:buChar char="•"/>
              <a:tabLst>
                <a:tab pos="185420" algn="l"/>
              </a:tabLst>
            </a:pPr>
            <a:r>
              <a:rPr sz="1600" b="1" spc="-5" dirty="0">
                <a:latin typeface="Arial"/>
                <a:cs typeface="Arial"/>
              </a:rPr>
              <a:t>R3</a:t>
            </a:r>
            <a:r>
              <a:rPr sz="1600" spc="-5" dirty="0">
                <a:latin typeface="Arial"/>
                <a:cs typeface="Arial"/>
              </a:rPr>
              <a:t>- People are able but unwilling to do the </a:t>
            </a:r>
            <a:r>
              <a:rPr sz="1600" spc="-10" dirty="0">
                <a:latin typeface="Arial"/>
                <a:cs typeface="Arial"/>
              </a:rPr>
              <a:t>what </a:t>
            </a:r>
            <a:r>
              <a:rPr sz="1600" spc="-5" dirty="0">
                <a:latin typeface="Arial"/>
                <a:cs typeface="Arial"/>
              </a:rPr>
              <a:t>the leader</a:t>
            </a:r>
            <a:r>
              <a:rPr sz="1600" spc="100" dirty="0">
                <a:latin typeface="Arial"/>
                <a:cs typeface="Arial"/>
              </a:rPr>
              <a:t> </a:t>
            </a:r>
            <a:r>
              <a:rPr sz="1600" spc="-5" dirty="0">
                <a:latin typeface="Arial"/>
                <a:cs typeface="Arial"/>
              </a:rPr>
              <a:t>wants.</a:t>
            </a:r>
            <a:endParaRPr sz="1600">
              <a:latin typeface="Arial"/>
              <a:cs typeface="Arial"/>
            </a:endParaRPr>
          </a:p>
          <a:p>
            <a:pPr marL="184785" indent="-172720">
              <a:lnSpc>
                <a:spcPct val="100000"/>
              </a:lnSpc>
              <a:spcBef>
                <a:spcPts val="15"/>
              </a:spcBef>
              <a:buFont typeface="Arial"/>
              <a:buChar char="•"/>
              <a:tabLst>
                <a:tab pos="185420" algn="l"/>
              </a:tabLst>
            </a:pPr>
            <a:r>
              <a:rPr sz="1600" b="1" spc="-5" dirty="0">
                <a:latin typeface="Arial"/>
                <a:cs typeface="Arial"/>
              </a:rPr>
              <a:t>R4</a:t>
            </a:r>
            <a:r>
              <a:rPr sz="1600" spc="-5" dirty="0">
                <a:latin typeface="Arial"/>
                <a:cs typeface="Arial"/>
              </a:rPr>
              <a:t>- People are both able and willing to </a:t>
            </a:r>
            <a:r>
              <a:rPr sz="1600" spc="-10" dirty="0">
                <a:latin typeface="Arial"/>
                <a:cs typeface="Arial"/>
              </a:rPr>
              <a:t>what </a:t>
            </a:r>
            <a:r>
              <a:rPr sz="1600" spc="-5" dirty="0">
                <a:latin typeface="Arial"/>
                <a:cs typeface="Arial"/>
              </a:rPr>
              <a:t>is asked of</a:t>
            </a:r>
            <a:r>
              <a:rPr sz="1600" spc="75" dirty="0">
                <a:latin typeface="Arial"/>
                <a:cs typeface="Arial"/>
              </a:rPr>
              <a:t> </a:t>
            </a:r>
            <a:r>
              <a:rPr sz="1600" spc="-5" dirty="0">
                <a:latin typeface="Arial"/>
                <a:cs typeface="Arial"/>
              </a:rPr>
              <a:t>them.</a:t>
            </a:r>
            <a:endParaRPr sz="1600">
              <a:latin typeface="Arial"/>
              <a:cs typeface="Arial"/>
            </a:endParaRPr>
          </a:p>
        </p:txBody>
      </p:sp>
      <p:grpSp>
        <p:nvGrpSpPr>
          <p:cNvPr id="15" name="object 15"/>
          <p:cNvGrpSpPr/>
          <p:nvPr/>
        </p:nvGrpSpPr>
        <p:grpSpPr>
          <a:xfrm>
            <a:off x="1987295" y="3944111"/>
            <a:ext cx="6379845" cy="487680"/>
            <a:chOff x="1987295" y="3944111"/>
            <a:chExt cx="6379845" cy="487680"/>
          </a:xfrm>
        </p:grpSpPr>
        <p:sp>
          <p:nvSpPr>
            <p:cNvPr id="16" name="object 16"/>
            <p:cNvSpPr/>
            <p:nvPr/>
          </p:nvSpPr>
          <p:spPr>
            <a:xfrm>
              <a:off x="1994915" y="3951731"/>
              <a:ext cx="6364605" cy="472440"/>
            </a:xfrm>
            <a:custGeom>
              <a:avLst/>
              <a:gdLst/>
              <a:ahLst/>
              <a:cxnLst/>
              <a:rect l="l" t="t" r="r" b="b"/>
              <a:pathLst>
                <a:path w="6364605" h="472439">
                  <a:moveTo>
                    <a:pt x="6285483" y="0"/>
                  </a:moveTo>
                  <a:lnTo>
                    <a:pt x="78739" y="0"/>
                  </a:lnTo>
                  <a:lnTo>
                    <a:pt x="48113" y="6195"/>
                  </a:lnTo>
                  <a:lnTo>
                    <a:pt x="23082" y="23082"/>
                  </a:lnTo>
                  <a:lnTo>
                    <a:pt x="6195" y="48113"/>
                  </a:lnTo>
                  <a:lnTo>
                    <a:pt x="0" y="78740"/>
                  </a:lnTo>
                  <a:lnTo>
                    <a:pt x="0" y="393700"/>
                  </a:lnTo>
                  <a:lnTo>
                    <a:pt x="6195" y="424326"/>
                  </a:lnTo>
                  <a:lnTo>
                    <a:pt x="23082" y="449357"/>
                  </a:lnTo>
                  <a:lnTo>
                    <a:pt x="48113" y="466244"/>
                  </a:lnTo>
                  <a:lnTo>
                    <a:pt x="78739" y="472440"/>
                  </a:lnTo>
                  <a:lnTo>
                    <a:pt x="6285483" y="472440"/>
                  </a:lnTo>
                  <a:lnTo>
                    <a:pt x="6316110" y="466244"/>
                  </a:lnTo>
                  <a:lnTo>
                    <a:pt x="6341141" y="449357"/>
                  </a:lnTo>
                  <a:lnTo>
                    <a:pt x="6358028" y="424326"/>
                  </a:lnTo>
                  <a:lnTo>
                    <a:pt x="6364224" y="393700"/>
                  </a:lnTo>
                  <a:lnTo>
                    <a:pt x="6364224" y="78740"/>
                  </a:lnTo>
                  <a:lnTo>
                    <a:pt x="6358028" y="48113"/>
                  </a:lnTo>
                  <a:lnTo>
                    <a:pt x="6341141" y="23082"/>
                  </a:lnTo>
                  <a:lnTo>
                    <a:pt x="6316110" y="6195"/>
                  </a:lnTo>
                  <a:lnTo>
                    <a:pt x="6285483" y="0"/>
                  </a:lnTo>
                  <a:close/>
                </a:path>
              </a:pathLst>
            </a:custGeom>
            <a:solidFill>
              <a:srgbClr val="E24A79"/>
            </a:solidFill>
          </p:spPr>
          <p:txBody>
            <a:bodyPr wrap="square" lIns="0" tIns="0" rIns="0" bIns="0" rtlCol="0"/>
            <a:lstStyle/>
            <a:p>
              <a:endParaRPr/>
            </a:p>
          </p:txBody>
        </p:sp>
        <p:sp>
          <p:nvSpPr>
            <p:cNvPr id="17" name="object 17"/>
            <p:cNvSpPr/>
            <p:nvPr/>
          </p:nvSpPr>
          <p:spPr>
            <a:xfrm>
              <a:off x="1994915" y="3951731"/>
              <a:ext cx="6364605" cy="472440"/>
            </a:xfrm>
            <a:custGeom>
              <a:avLst/>
              <a:gdLst/>
              <a:ahLst/>
              <a:cxnLst/>
              <a:rect l="l" t="t" r="r" b="b"/>
              <a:pathLst>
                <a:path w="6364605" h="472439">
                  <a:moveTo>
                    <a:pt x="0" y="78740"/>
                  </a:moveTo>
                  <a:lnTo>
                    <a:pt x="6195" y="48113"/>
                  </a:lnTo>
                  <a:lnTo>
                    <a:pt x="23082" y="23082"/>
                  </a:lnTo>
                  <a:lnTo>
                    <a:pt x="48113" y="6195"/>
                  </a:lnTo>
                  <a:lnTo>
                    <a:pt x="78739" y="0"/>
                  </a:lnTo>
                  <a:lnTo>
                    <a:pt x="6285483" y="0"/>
                  </a:lnTo>
                  <a:lnTo>
                    <a:pt x="6316110" y="6195"/>
                  </a:lnTo>
                  <a:lnTo>
                    <a:pt x="6341141" y="23082"/>
                  </a:lnTo>
                  <a:lnTo>
                    <a:pt x="6358028" y="48113"/>
                  </a:lnTo>
                  <a:lnTo>
                    <a:pt x="6364224" y="78740"/>
                  </a:lnTo>
                  <a:lnTo>
                    <a:pt x="6364224" y="393700"/>
                  </a:lnTo>
                  <a:lnTo>
                    <a:pt x="6358028" y="424326"/>
                  </a:lnTo>
                  <a:lnTo>
                    <a:pt x="6341141" y="449357"/>
                  </a:lnTo>
                  <a:lnTo>
                    <a:pt x="6316110" y="466244"/>
                  </a:lnTo>
                  <a:lnTo>
                    <a:pt x="6285483" y="472440"/>
                  </a:lnTo>
                  <a:lnTo>
                    <a:pt x="78739" y="472440"/>
                  </a:lnTo>
                  <a:lnTo>
                    <a:pt x="48113" y="466244"/>
                  </a:lnTo>
                  <a:lnTo>
                    <a:pt x="23082" y="449357"/>
                  </a:lnTo>
                  <a:lnTo>
                    <a:pt x="6195" y="424326"/>
                  </a:lnTo>
                  <a:lnTo>
                    <a:pt x="0" y="393700"/>
                  </a:lnTo>
                  <a:lnTo>
                    <a:pt x="0" y="78740"/>
                  </a:lnTo>
                  <a:close/>
                </a:path>
              </a:pathLst>
            </a:custGeom>
            <a:ln w="15240">
              <a:solidFill>
                <a:srgbClr val="FFFFFF"/>
              </a:solidFill>
            </a:ln>
          </p:spPr>
          <p:txBody>
            <a:bodyPr wrap="square" lIns="0" tIns="0" rIns="0" bIns="0" rtlCol="0"/>
            <a:lstStyle/>
            <a:p>
              <a:endParaRPr/>
            </a:p>
          </p:txBody>
        </p:sp>
      </p:grpSp>
      <p:sp>
        <p:nvSpPr>
          <p:cNvPr id="18" name="object 18"/>
          <p:cNvSpPr txBox="1"/>
          <p:nvPr/>
        </p:nvSpPr>
        <p:spPr>
          <a:xfrm>
            <a:off x="2245614" y="3930141"/>
            <a:ext cx="526224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Arial"/>
                <a:cs typeface="Arial"/>
              </a:rPr>
              <a:t>Four </a:t>
            </a:r>
            <a:r>
              <a:rPr sz="2800" dirty="0">
                <a:solidFill>
                  <a:srgbClr val="FFFFFF"/>
                </a:solidFill>
                <a:latin typeface="Arial"/>
                <a:cs typeface="Arial"/>
              </a:rPr>
              <a:t>stages </a:t>
            </a:r>
            <a:r>
              <a:rPr sz="2800" spc="-5" dirty="0">
                <a:solidFill>
                  <a:srgbClr val="FFFFFF"/>
                </a:solidFill>
                <a:latin typeface="Arial"/>
                <a:cs typeface="Arial"/>
              </a:rPr>
              <a:t>of follower</a:t>
            </a:r>
            <a:r>
              <a:rPr sz="2800" spc="-55" dirty="0">
                <a:solidFill>
                  <a:srgbClr val="FFFFFF"/>
                </a:solidFill>
                <a:latin typeface="Arial"/>
                <a:cs typeface="Arial"/>
              </a:rPr>
              <a:t> </a:t>
            </a:r>
            <a:r>
              <a:rPr sz="2800" dirty="0">
                <a:solidFill>
                  <a:srgbClr val="FFFFFF"/>
                </a:solidFill>
                <a:latin typeface="Arial"/>
                <a:cs typeface="Arial"/>
              </a:rPr>
              <a:t>readiness</a:t>
            </a:r>
            <a:endParaRPr sz="2800">
              <a:latin typeface="Arial"/>
              <a:cs typeface="Aria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9191" y="331470"/>
            <a:ext cx="10170795" cy="696595"/>
          </a:xfrm>
          <a:prstGeom prst="rect">
            <a:avLst/>
          </a:prstGeom>
        </p:spPr>
        <p:txBody>
          <a:bodyPr vert="horz" wrap="square" lIns="0" tIns="12700" rIns="0" bIns="0" rtlCol="0">
            <a:spAutoFit/>
          </a:bodyPr>
          <a:lstStyle/>
          <a:p>
            <a:pPr marL="12700">
              <a:lnSpc>
                <a:spcPct val="100000"/>
              </a:lnSpc>
              <a:spcBef>
                <a:spcPts val="100"/>
              </a:spcBef>
            </a:pPr>
            <a:r>
              <a:rPr sz="4400" dirty="0"/>
              <a:t>LEADERSHIP </a:t>
            </a:r>
            <a:r>
              <a:rPr sz="4400" spc="-75" dirty="0"/>
              <a:t>PARTICIPATION</a:t>
            </a:r>
            <a:r>
              <a:rPr sz="4400" spc="-175" dirty="0"/>
              <a:t> </a:t>
            </a:r>
            <a:r>
              <a:rPr sz="4400" dirty="0"/>
              <a:t>MODEL</a:t>
            </a:r>
            <a:endParaRPr sz="4400"/>
          </a:p>
        </p:txBody>
      </p:sp>
      <p:sp>
        <p:nvSpPr>
          <p:cNvPr id="3" name="object 3"/>
          <p:cNvSpPr txBox="1"/>
          <p:nvPr/>
        </p:nvSpPr>
        <p:spPr>
          <a:xfrm>
            <a:off x="310083" y="1589887"/>
            <a:ext cx="7601584" cy="3206750"/>
          </a:xfrm>
          <a:prstGeom prst="rect">
            <a:avLst/>
          </a:prstGeom>
        </p:spPr>
        <p:txBody>
          <a:bodyPr vert="horz" wrap="square" lIns="0" tIns="12700" rIns="0" bIns="0" rtlCol="0">
            <a:spAutoFit/>
          </a:bodyPr>
          <a:lstStyle/>
          <a:p>
            <a:pPr marL="240665" marR="195580" indent="-228600">
              <a:lnSpc>
                <a:spcPct val="120000"/>
              </a:lnSpc>
              <a:spcBef>
                <a:spcPts val="100"/>
              </a:spcBef>
              <a:buChar char="•"/>
              <a:tabLst>
                <a:tab pos="240665" algn="l"/>
                <a:tab pos="241300" algn="l"/>
              </a:tabLst>
            </a:pPr>
            <a:r>
              <a:rPr sz="2000" dirty="0">
                <a:latin typeface="Arial"/>
                <a:cs typeface="Arial"/>
              </a:rPr>
              <a:t>Leadership participation model related the leadership</a:t>
            </a:r>
            <a:r>
              <a:rPr sz="2000" spc="-155" dirty="0">
                <a:latin typeface="Arial"/>
                <a:cs typeface="Arial"/>
              </a:rPr>
              <a:t> </a:t>
            </a:r>
            <a:r>
              <a:rPr sz="2000" dirty="0">
                <a:latin typeface="Arial"/>
                <a:cs typeface="Arial"/>
              </a:rPr>
              <a:t>behaviour  and participation to decision</a:t>
            </a:r>
            <a:r>
              <a:rPr sz="2000" spc="-95" dirty="0">
                <a:latin typeface="Arial"/>
                <a:cs typeface="Arial"/>
              </a:rPr>
              <a:t> </a:t>
            </a:r>
            <a:r>
              <a:rPr sz="2000" dirty="0">
                <a:latin typeface="Arial"/>
                <a:cs typeface="Arial"/>
              </a:rPr>
              <a:t>making.</a:t>
            </a:r>
            <a:endParaRPr sz="2000">
              <a:latin typeface="Arial"/>
              <a:cs typeface="Arial"/>
            </a:endParaRPr>
          </a:p>
          <a:p>
            <a:pPr marL="241300" indent="-228600">
              <a:lnSpc>
                <a:spcPct val="100000"/>
              </a:lnSpc>
              <a:spcBef>
                <a:spcPts val="1475"/>
              </a:spcBef>
              <a:buChar char="•"/>
              <a:tabLst>
                <a:tab pos="240665" algn="l"/>
                <a:tab pos="241300" algn="l"/>
              </a:tabLst>
            </a:pPr>
            <a:r>
              <a:rPr sz="2000" dirty="0">
                <a:latin typeface="Arial"/>
                <a:cs typeface="Arial"/>
              </a:rPr>
              <a:t>The model argued that leader behaviour must adjust to reflect</a:t>
            </a:r>
            <a:r>
              <a:rPr sz="2000" spc="-195" dirty="0">
                <a:latin typeface="Arial"/>
                <a:cs typeface="Arial"/>
              </a:rPr>
              <a:t> </a:t>
            </a:r>
            <a:r>
              <a:rPr sz="2000" dirty="0">
                <a:latin typeface="Arial"/>
                <a:cs typeface="Arial"/>
              </a:rPr>
              <a:t>the</a:t>
            </a:r>
            <a:endParaRPr sz="2000">
              <a:latin typeface="Arial"/>
              <a:cs typeface="Arial"/>
            </a:endParaRPr>
          </a:p>
          <a:p>
            <a:pPr marL="240665">
              <a:lnSpc>
                <a:spcPct val="100000"/>
              </a:lnSpc>
              <a:spcBef>
                <a:spcPts val="480"/>
              </a:spcBef>
            </a:pPr>
            <a:r>
              <a:rPr sz="2000" dirty="0">
                <a:latin typeface="Arial"/>
                <a:cs typeface="Arial"/>
              </a:rPr>
              <a:t>task structure- whether it was routine, non routine or in</a:t>
            </a:r>
            <a:r>
              <a:rPr sz="2000" spc="-229" dirty="0">
                <a:latin typeface="Arial"/>
                <a:cs typeface="Arial"/>
              </a:rPr>
              <a:t> </a:t>
            </a:r>
            <a:r>
              <a:rPr sz="2000" dirty="0">
                <a:latin typeface="Arial"/>
                <a:cs typeface="Arial"/>
              </a:rPr>
              <a:t>between.</a:t>
            </a:r>
            <a:endParaRPr sz="2000">
              <a:latin typeface="Arial"/>
              <a:cs typeface="Arial"/>
            </a:endParaRPr>
          </a:p>
          <a:p>
            <a:pPr marL="240665" marR="52705" indent="-228600">
              <a:lnSpc>
                <a:spcPct val="120000"/>
              </a:lnSpc>
              <a:spcBef>
                <a:spcPts val="1010"/>
              </a:spcBef>
              <a:buChar char="•"/>
              <a:tabLst>
                <a:tab pos="240665" algn="l"/>
                <a:tab pos="241300" algn="l"/>
                <a:tab pos="2948305" algn="l"/>
              </a:tabLst>
            </a:pPr>
            <a:r>
              <a:rPr sz="2000" dirty="0">
                <a:latin typeface="Arial"/>
                <a:cs typeface="Arial"/>
              </a:rPr>
              <a:t>The model provides the sequential set of rules (norms)that the  leader followed in determining the form and amount of decision  making,</a:t>
            </a:r>
            <a:r>
              <a:rPr sz="2000" spc="-10" dirty="0">
                <a:latin typeface="Arial"/>
                <a:cs typeface="Arial"/>
              </a:rPr>
              <a:t> </a:t>
            </a:r>
            <a:r>
              <a:rPr sz="2000" dirty="0">
                <a:latin typeface="Arial"/>
                <a:cs typeface="Arial"/>
              </a:rPr>
              <a:t>as</a:t>
            </a:r>
            <a:r>
              <a:rPr sz="2000" spc="20" dirty="0">
                <a:latin typeface="Arial"/>
                <a:cs typeface="Arial"/>
              </a:rPr>
              <a:t> </a:t>
            </a:r>
            <a:r>
              <a:rPr sz="2000" dirty="0">
                <a:latin typeface="Arial"/>
                <a:cs typeface="Arial"/>
              </a:rPr>
              <a:t>determined	by </a:t>
            </a:r>
            <a:r>
              <a:rPr sz="2000" spc="-5" dirty="0">
                <a:latin typeface="Arial"/>
                <a:cs typeface="Arial"/>
              </a:rPr>
              <a:t>the different </a:t>
            </a:r>
            <a:r>
              <a:rPr sz="2000" dirty="0">
                <a:latin typeface="Arial"/>
                <a:cs typeface="Arial"/>
              </a:rPr>
              <a:t>situations and thus</a:t>
            </a:r>
            <a:r>
              <a:rPr sz="2000" spc="-130" dirty="0">
                <a:latin typeface="Arial"/>
                <a:cs typeface="Arial"/>
              </a:rPr>
              <a:t> </a:t>
            </a:r>
            <a:r>
              <a:rPr sz="2000" dirty="0">
                <a:latin typeface="Arial"/>
                <a:cs typeface="Arial"/>
              </a:rPr>
              <a:t>called  </a:t>
            </a:r>
            <a:r>
              <a:rPr sz="2000" b="1" i="1" dirty="0">
                <a:latin typeface="Arial"/>
                <a:cs typeface="Arial"/>
              </a:rPr>
              <a:t>normative</a:t>
            </a:r>
            <a:r>
              <a:rPr sz="2000" b="1" i="1" spc="-35" dirty="0">
                <a:latin typeface="Arial"/>
                <a:cs typeface="Arial"/>
              </a:rPr>
              <a:t> </a:t>
            </a:r>
            <a:r>
              <a:rPr sz="2000" b="1" i="1" spc="-5" dirty="0">
                <a:latin typeface="Arial"/>
                <a:cs typeface="Arial"/>
              </a:rPr>
              <a:t>model</a:t>
            </a:r>
            <a:r>
              <a:rPr sz="2000" spc="-5" dirty="0">
                <a:latin typeface="Arial"/>
                <a:cs typeface="Arial"/>
              </a:rPr>
              <a:t>.</a:t>
            </a:r>
            <a:endParaRPr sz="2000">
              <a:latin typeface="Arial"/>
              <a:cs typeface="Arial"/>
            </a:endParaRPr>
          </a:p>
        </p:txBody>
      </p:sp>
      <p:grpSp>
        <p:nvGrpSpPr>
          <p:cNvPr id="4" name="object 4"/>
          <p:cNvGrpSpPr/>
          <p:nvPr/>
        </p:nvGrpSpPr>
        <p:grpSpPr>
          <a:xfrm>
            <a:off x="8991600" y="1869948"/>
            <a:ext cx="2771140" cy="1888489"/>
            <a:chOff x="8991600" y="1869948"/>
            <a:chExt cx="2771140" cy="1888489"/>
          </a:xfrm>
        </p:grpSpPr>
        <p:sp>
          <p:nvSpPr>
            <p:cNvPr id="5" name="object 5"/>
            <p:cNvSpPr/>
            <p:nvPr/>
          </p:nvSpPr>
          <p:spPr>
            <a:xfrm>
              <a:off x="9032748" y="1888236"/>
              <a:ext cx="2729483" cy="186994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991600" y="1869948"/>
              <a:ext cx="2615183" cy="1684019"/>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9063228" y="1918716"/>
            <a:ext cx="2613660" cy="1754505"/>
          </a:xfrm>
          <a:prstGeom prst="rect">
            <a:avLst/>
          </a:prstGeom>
          <a:solidFill>
            <a:srgbClr val="D779C9"/>
          </a:solidFill>
          <a:ln w="9144">
            <a:solidFill>
              <a:srgbClr val="0D0D0D"/>
            </a:solidFill>
          </a:ln>
        </p:spPr>
        <p:txBody>
          <a:bodyPr vert="horz" wrap="square" lIns="0" tIns="40005" rIns="0" bIns="0" rtlCol="0">
            <a:spAutoFit/>
          </a:bodyPr>
          <a:lstStyle/>
          <a:p>
            <a:pPr marL="92710">
              <a:lnSpc>
                <a:spcPct val="100000"/>
              </a:lnSpc>
              <a:spcBef>
                <a:spcPts val="315"/>
              </a:spcBef>
            </a:pPr>
            <a:r>
              <a:rPr sz="1800" b="1" spc="-5" dirty="0">
                <a:latin typeface="Arial"/>
                <a:cs typeface="Arial"/>
              </a:rPr>
              <a:t>Leadership styles:-</a:t>
            </a:r>
            <a:endParaRPr sz="1800">
              <a:latin typeface="Arial"/>
              <a:cs typeface="Arial"/>
            </a:endParaRPr>
          </a:p>
          <a:p>
            <a:pPr marL="379095" indent="-287020">
              <a:lnSpc>
                <a:spcPct val="100000"/>
              </a:lnSpc>
              <a:buChar char="•"/>
              <a:tabLst>
                <a:tab pos="379095" algn="l"/>
                <a:tab pos="379730" algn="l"/>
              </a:tabLst>
            </a:pPr>
            <a:r>
              <a:rPr sz="1800" spc="-5" dirty="0">
                <a:latin typeface="Arial"/>
                <a:cs typeface="Arial"/>
              </a:rPr>
              <a:t>Decide</a:t>
            </a:r>
            <a:endParaRPr sz="1800">
              <a:latin typeface="Arial"/>
              <a:cs typeface="Arial"/>
            </a:endParaRPr>
          </a:p>
          <a:p>
            <a:pPr marL="379095" indent="-287020">
              <a:lnSpc>
                <a:spcPct val="100000"/>
              </a:lnSpc>
              <a:spcBef>
                <a:spcPts val="5"/>
              </a:spcBef>
              <a:buChar char="•"/>
              <a:tabLst>
                <a:tab pos="379095" algn="l"/>
                <a:tab pos="379730" algn="l"/>
              </a:tabLst>
            </a:pPr>
            <a:r>
              <a:rPr sz="1800" spc="-5" dirty="0">
                <a:latin typeface="Arial"/>
                <a:cs typeface="Arial"/>
              </a:rPr>
              <a:t>Consult</a:t>
            </a:r>
            <a:r>
              <a:rPr sz="1800" spc="-70" dirty="0">
                <a:latin typeface="Arial"/>
                <a:cs typeface="Arial"/>
              </a:rPr>
              <a:t> </a:t>
            </a:r>
            <a:r>
              <a:rPr sz="1800" spc="-5" dirty="0">
                <a:latin typeface="Arial"/>
                <a:cs typeface="Arial"/>
              </a:rPr>
              <a:t>individually</a:t>
            </a:r>
            <a:endParaRPr sz="1800">
              <a:latin typeface="Arial"/>
              <a:cs typeface="Arial"/>
            </a:endParaRPr>
          </a:p>
          <a:p>
            <a:pPr marL="379095" indent="-287020">
              <a:lnSpc>
                <a:spcPct val="100000"/>
              </a:lnSpc>
              <a:buChar char="•"/>
              <a:tabLst>
                <a:tab pos="379095" algn="l"/>
                <a:tab pos="379730" algn="l"/>
              </a:tabLst>
            </a:pPr>
            <a:r>
              <a:rPr sz="1800" spc="-5" dirty="0">
                <a:latin typeface="Arial"/>
                <a:cs typeface="Arial"/>
              </a:rPr>
              <a:t>Facilitate</a:t>
            </a:r>
            <a:endParaRPr sz="1800">
              <a:latin typeface="Arial"/>
              <a:cs typeface="Arial"/>
            </a:endParaRPr>
          </a:p>
          <a:p>
            <a:pPr marL="379095" indent="-287020">
              <a:lnSpc>
                <a:spcPct val="100000"/>
              </a:lnSpc>
              <a:buChar char="•"/>
              <a:tabLst>
                <a:tab pos="379095" algn="l"/>
                <a:tab pos="379730" algn="l"/>
              </a:tabLst>
            </a:pPr>
            <a:r>
              <a:rPr sz="1800" spc="-5" dirty="0">
                <a:latin typeface="Arial"/>
                <a:cs typeface="Arial"/>
              </a:rPr>
              <a:t>Delegate</a:t>
            </a:r>
            <a:endParaRPr sz="1800">
              <a:latin typeface="Arial"/>
              <a:cs typeface="Aria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3766" y="417956"/>
            <a:ext cx="9239250" cy="635000"/>
          </a:xfrm>
          <a:prstGeom prst="rect">
            <a:avLst/>
          </a:prstGeom>
        </p:spPr>
        <p:txBody>
          <a:bodyPr vert="horz" wrap="square" lIns="0" tIns="12065" rIns="0" bIns="0" rtlCol="0">
            <a:spAutoFit/>
          </a:bodyPr>
          <a:lstStyle/>
          <a:p>
            <a:pPr marL="12700">
              <a:lnSpc>
                <a:spcPct val="100000"/>
              </a:lnSpc>
              <a:spcBef>
                <a:spcPts val="95"/>
              </a:spcBef>
            </a:pPr>
            <a:r>
              <a:rPr spc="-5" dirty="0"/>
              <a:t>LEADERSHIP </a:t>
            </a:r>
            <a:r>
              <a:rPr spc="-75" dirty="0"/>
              <a:t>PARTICIPATION</a:t>
            </a:r>
            <a:r>
              <a:rPr spc="-70" dirty="0"/>
              <a:t> </a:t>
            </a:r>
            <a:r>
              <a:rPr spc="-5" dirty="0"/>
              <a:t>MODEL</a:t>
            </a:r>
          </a:p>
        </p:txBody>
      </p:sp>
      <p:sp>
        <p:nvSpPr>
          <p:cNvPr id="3" name="object 3"/>
          <p:cNvSpPr txBox="1"/>
          <p:nvPr/>
        </p:nvSpPr>
        <p:spPr>
          <a:xfrm>
            <a:off x="683463" y="1518666"/>
            <a:ext cx="7367905" cy="4008120"/>
          </a:xfrm>
          <a:prstGeom prst="rect">
            <a:avLst/>
          </a:prstGeom>
        </p:spPr>
        <p:txBody>
          <a:bodyPr vert="horz" wrap="square" lIns="0" tIns="12065" rIns="0" bIns="0" rtlCol="0">
            <a:spAutoFit/>
          </a:bodyPr>
          <a:lstStyle/>
          <a:p>
            <a:pPr marL="241300" marR="575945" indent="-228600">
              <a:lnSpc>
                <a:spcPct val="100000"/>
              </a:lnSpc>
              <a:spcBef>
                <a:spcPts val="95"/>
              </a:spcBef>
              <a:buChar char="•"/>
              <a:tabLst>
                <a:tab pos="240665" algn="l"/>
                <a:tab pos="241300" algn="l"/>
              </a:tabLst>
            </a:pPr>
            <a:r>
              <a:rPr sz="1900" spc="-5" dirty="0">
                <a:latin typeface="Arial"/>
                <a:cs typeface="Arial"/>
              </a:rPr>
              <a:t>There is also a current model </a:t>
            </a:r>
            <a:r>
              <a:rPr sz="1900" spc="-10" dirty="0">
                <a:latin typeface="Arial"/>
                <a:cs typeface="Arial"/>
              </a:rPr>
              <a:t>which </a:t>
            </a:r>
            <a:r>
              <a:rPr sz="1900" spc="-5" dirty="0">
                <a:latin typeface="Arial"/>
                <a:cs typeface="Arial"/>
              </a:rPr>
              <a:t>reflects the how and </a:t>
            </a:r>
            <a:r>
              <a:rPr sz="1900" spc="-10" dirty="0">
                <a:latin typeface="Arial"/>
                <a:cs typeface="Arial"/>
              </a:rPr>
              <a:t>with  whom </a:t>
            </a:r>
            <a:r>
              <a:rPr sz="1900" spc="-5" dirty="0">
                <a:latin typeface="Arial"/>
                <a:cs typeface="Arial"/>
              </a:rPr>
              <a:t>decisions are made and uses variations of leadership  styles.</a:t>
            </a:r>
            <a:endParaRPr sz="1900">
              <a:latin typeface="Arial"/>
              <a:cs typeface="Arial"/>
            </a:endParaRPr>
          </a:p>
          <a:p>
            <a:pPr marL="241300" marR="5080" indent="-228600">
              <a:lnSpc>
                <a:spcPct val="100000"/>
              </a:lnSpc>
              <a:spcBef>
                <a:spcPts val="1000"/>
              </a:spcBef>
              <a:buChar char="•"/>
              <a:tabLst>
                <a:tab pos="240665" algn="l"/>
                <a:tab pos="241300" algn="l"/>
              </a:tabLst>
            </a:pPr>
            <a:r>
              <a:rPr sz="1900" spc="-5" dirty="0">
                <a:latin typeface="Arial"/>
                <a:cs typeface="Arial"/>
              </a:rPr>
              <a:t>It also expand upon the decision making contingencies leader look  at in </a:t>
            </a:r>
            <a:r>
              <a:rPr sz="1900" spc="-10" dirty="0">
                <a:latin typeface="Arial"/>
                <a:cs typeface="Arial"/>
              </a:rPr>
              <a:t>what </a:t>
            </a:r>
            <a:r>
              <a:rPr sz="1900" spc="-5" dirty="0">
                <a:latin typeface="Arial"/>
                <a:cs typeface="Arial"/>
              </a:rPr>
              <a:t>leadership style </a:t>
            </a:r>
            <a:r>
              <a:rPr sz="1900" spc="-10" dirty="0">
                <a:latin typeface="Arial"/>
                <a:cs typeface="Arial"/>
              </a:rPr>
              <a:t>would </a:t>
            </a:r>
            <a:r>
              <a:rPr sz="1900" spc="-5" dirty="0">
                <a:latin typeface="Arial"/>
                <a:cs typeface="Arial"/>
              </a:rPr>
              <a:t>be most</a:t>
            </a:r>
            <a:r>
              <a:rPr sz="1900" spc="200" dirty="0">
                <a:latin typeface="Arial"/>
                <a:cs typeface="Arial"/>
              </a:rPr>
              <a:t> </a:t>
            </a:r>
            <a:r>
              <a:rPr sz="1900" spc="-10" dirty="0">
                <a:latin typeface="Arial"/>
                <a:cs typeface="Arial"/>
              </a:rPr>
              <a:t>effective.</a:t>
            </a:r>
            <a:endParaRPr sz="1900">
              <a:latin typeface="Arial"/>
              <a:cs typeface="Arial"/>
            </a:endParaRPr>
          </a:p>
          <a:p>
            <a:pPr marL="241300" indent="-228600">
              <a:lnSpc>
                <a:spcPct val="100000"/>
              </a:lnSpc>
              <a:spcBef>
                <a:spcPts val="1005"/>
              </a:spcBef>
              <a:buChar char="•"/>
              <a:tabLst>
                <a:tab pos="240665" algn="l"/>
                <a:tab pos="241300" algn="l"/>
              </a:tabLst>
            </a:pPr>
            <a:r>
              <a:rPr sz="1900" spc="-5" dirty="0">
                <a:latin typeface="Arial"/>
                <a:cs typeface="Arial"/>
              </a:rPr>
              <a:t>These contingencies are either present (H </a:t>
            </a:r>
            <a:r>
              <a:rPr sz="1900" dirty="0">
                <a:latin typeface="Arial"/>
                <a:cs typeface="Arial"/>
              </a:rPr>
              <a:t>for </a:t>
            </a:r>
            <a:r>
              <a:rPr sz="1900" spc="-5" dirty="0">
                <a:latin typeface="Arial"/>
                <a:cs typeface="Arial"/>
              </a:rPr>
              <a:t>High) or absent</a:t>
            </a:r>
            <a:r>
              <a:rPr sz="1900" spc="250" dirty="0">
                <a:latin typeface="Arial"/>
                <a:cs typeface="Arial"/>
              </a:rPr>
              <a:t> </a:t>
            </a:r>
            <a:r>
              <a:rPr sz="1900" spc="-5" dirty="0">
                <a:latin typeface="Arial"/>
                <a:cs typeface="Arial"/>
              </a:rPr>
              <a:t>(L</a:t>
            </a:r>
            <a:endParaRPr sz="1900">
              <a:latin typeface="Arial"/>
              <a:cs typeface="Arial"/>
            </a:endParaRPr>
          </a:p>
          <a:p>
            <a:pPr marL="241300">
              <a:lnSpc>
                <a:spcPct val="100000"/>
              </a:lnSpc>
            </a:pPr>
            <a:r>
              <a:rPr sz="1900" spc="-5" dirty="0">
                <a:latin typeface="Arial"/>
                <a:cs typeface="Arial"/>
              </a:rPr>
              <a:t>for</a:t>
            </a:r>
            <a:r>
              <a:rPr sz="1900" spc="-10" dirty="0">
                <a:latin typeface="Arial"/>
                <a:cs typeface="Arial"/>
              </a:rPr>
              <a:t> </a:t>
            </a:r>
            <a:r>
              <a:rPr sz="1900" spc="-5" dirty="0">
                <a:latin typeface="Arial"/>
                <a:cs typeface="Arial"/>
              </a:rPr>
              <a:t>Low).</a:t>
            </a:r>
            <a:endParaRPr sz="1900">
              <a:latin typeface="Arial"/>
              <a:cs typeface="Arial"/>
            </a:endParaRPr>
          </a:p>
          <a:p>
            <a:pPr marL="241300" marR="29845" indent="-228600">
              <a:lnSpc>
                <a:spcPct val="100000"/>
              </a:lnSpc>
              <a:spcBef>
                <a:spcPts val="1000"/>
              </a:spcBef>
              <a:buChar char="•"/>
              <a:tabLst>
                <a:tab pos="240665" algn="l"/>
                <a:tab pos="241300" algn="l"/>
              </a:tabLst>
            </a:pPr>
            <a:r>
              <a:rPr sz="1900" spc="-20" dirty="0">
                <a:latin typeface="Arial"/>
                <a:cs typeface="Arial"/>
              </a:rPr>
              <a:t>Time </a:t>
            </a:r>
            <a:r>
              <a:rPr sz="1900" spc="-5" dirty="0">
                <a:latin typeface="Arial"/>
                <a:cs typeface="Arial"/>
              </a:rPr>
              <a:t>driven model have short term orientation and concerned </a:t>
            </a:r>
            <a:r>
              <a:rPr sz="1900" spc="-10" dirty="0">
                <a:latin typeface="Arial"/>
                <a:cs typeface="Arial"/>
              </a:rPr>
              <a:t>with  </a:t>
            </a:r>
            <a:r>
              <a:rPr sz="1900" spc="-5" dirty="0">
                <a:latin typeface="Arial"/>
                <a:cs typeface="Arial"/>
              </a:rPr>
              <a:t>making </a:t>
            </a:r>
            <a:r>
              <a:rPr sz="1900" spc="-10" dirty="0">
                <a:latin typeface="Arial"/>
                <a:cs typeface="Arial"/>
              </a:rPr>
              <a:t>effective </a:t>
            </a:r>
            <a:r>
              <a:rPr sz="1900" spc="-5" dirty="0">
                <a:latin typeface="Arial"/>
                <a:cs typeface="Arial"/>
              </a:rPr>
              <a:t>decisions </a:t>
            </a:r>
            <a:r>
              <a:rPr sz="1900" spc="-10" dirty="0">
                <a:latin typeface="Arial"/>
                <a:cs typeface="Arial"/>
              </a:rPr>
              <a:t>with </a:t>
            </a:r>
            <a:r>
              <a:rPr sz="1900" spc="-5" dirty="0">
                <a:latin typeface="Arial"/>
                <a:cs typeface="Arial"/>
              </a:rPr>
              <a:t>minimum cost</a:t>
            </a:r>
            <a:r>
              <a:rPr sz="1900" spc="175" dirty="0">
                <a:latin typeface="Arial"/>
                <a:cs typeface="Arial"/>
              </a:rPr>
              <a:t> </a:t>
            </a:r>
            <a:r>
              <a:rPr sz="1900" spc="-5" dirty="0">
                <a:latin typeface="Arial"/>
                <a:cs typeface="Arial"/>
              </a:rPr>
              <a:t>.</a:t>
            </a:r>
            <a:endParaRPr sz="1900">
              <a:latin typeface="Arial"/>
              <a:cs typeface="Arial"/>
            </a:endParaRPr>
          </a:p>
          <a:p>
            <a:pPr marL="241300" marR="129539" indent="-228600">
              <a:lnSpc>
                <a:spcPct val="100000"/>
              </a:lnSpc>
              <a:spcBef>
                <a:spcPts val="994"/>
              </a:spcBef>
              <a:buChar char="•"/>
              <a:tabLst>
                <a:tab pos="240665" algn="l"/>
                <a:tab pos="241300" algn="l"/>
              </a:tabLst>
            </a:pPr>
            <a:r>
              <a:rPr sz="1900" spc="-5" dirty="0">
                <a:latin typeface="Arial"/>
                <a:cs typeface="Arial"/>
              </a:rPr>
              <a:t>Development driven model is also structured in the same </a:t>
            </a:r>
            <a:r>
              <a:rPr sz="1900" spc="-10" dirty="0">
                <a:latin typeface="Arial"/>
                <a:cs typeface="Arial"/>
              </a:rPr>
              <a:t>way </a:t>
            </a:r>
            <a:r>
              <a:rPr sz="1900" spc="-5" dirty="0">
                <a:latin typeface="Arial"/>
                <a:cs typeface="Arial"/>
              </a:rPr>
              <a:t>but  emphasizes making </a:t>
            </a:r>
            <a:r>
              <a:rPr sz="1900" spc="-10" dirty="0">
                <a:latin typeface="Arial"/>
                <a:cs typeface="Arial"/>
              </a:rPr>
              <a:t>effective </a:t>
            </a:r>
            <a:r>
              <a:rPr sz="1900" spc="-5" dirty="0">
                <a:latin typeface="Arial"/>
                <a:cs typeface="Arial"/>
              </a:rPr>
              <a:t>decisions </a:t>
            </a:r>
            <a:r>
              <a:rPr sz="1900" spc="-10" dirty="0">
                <a:latin typeface="Arial"/>
                <a:cs typeface="Arial"/>
              </a:rPr>
              <a:t>with </a:t>
            </a:r>
            <a:r>
              <a:rPr sz="1900" spc="-5" dirty="0">
                <a:latin typeface="Arial"/>
                <a:cs typeface="Arial"/>
              </a:rPr>
              <a:t>maximum employee  development outcomes and places no value on</a:t>
            </a:r>
            <a:r>
              <a:rPr sz="1900" spc="195" dirty="0">
                <a:latin typeface="Arial"/>
                <a:cs typeface="Arial"/>
              </a:rPr>
              <a:t> </a:t>
            </a:r>
            <a:r>
              <a:rPr sz="1900" spc="-5" dirty="0">
                <a:latin typeface="Arial"/>
                <a:cs typeface="Arial"/>
              </a:rPr>
              <a:t>time.</a:t>
            </a:r>
            <a:endParaRPr sz="1900">
              <a:latin typeface="Arial"/>
              <a:cs typeface="Arial"/>
            </a:endParaRPr>
          </a:p>
        </p:txBody>
      </p:sp>
      <p:grpSp>
        <p:nvGrpSpPr>
          <p:cNvPr id="4" name="object 4"/>
          <p:cNvGrpSpPr/>
          <p:nvPr/>
        </p:nvGrpSpPr>
        <p:grpSpPr>
          <a:xfrm>
            <a:off x="8353043" y="1763267"/>
            <a:ext cx="3685540" cy="2537460"/>
            <a:chOff x="8353043" y="1763267"/>
            <a:chExt cx="3685540" cy="2537460"/>
          </a:xfrm>
        </p:grpSpPr>
        <p:sp>
          <p:nvSpPr>
            <p:cNvPr id="5" name="object 5"/>
            <p:cNvSpPr/>
            <p:nvPr/>
          </p:nvSpPr>
          <p:spPr>
            <a:xfrm>
              <a:off x="8403335" y="1790699"/>
              <a:ext cx="3593591" cy="242468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353043" y="1763267"/>
              <a:ext cx="3685032" cy="253746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499347" y="1848611"/>
              <a:ext cx="3477895" cy="2308860"/>
            </a:xfrm>
            <a:custGeom>
              <a:avLst/>
              <a:gdLst/>
              <a:ahLst/>
              <a:cxnLst/>
              <a:rect l="l" t="t" r="r" b="b"/>
              <a:pathLst>
                <a:path w="3477895" h="2308860">
                  <a:moveTo>
                    <a:pt x="3477767" y="0"/>
                  </a:moveTo>
                  <a:lnTo>
                    <a:pt x="0" y="0"/>
                  </a:lnTo>
                  <a:lnTo>
                    <a:pt x="0" y="2308860"/>
                  </a:lnTo>
                  <a:lnTo>
                    <a:pt x="3477767" y="2308860"/>
                  </a:lnTo>
                  <a:lnTo>
                    <a:pt x="3477767" y="0"/>
                  </a:lnTo>
                  <a:close/>
                </a:path>
              </a:pathLst>
            </a:custGeom>
            <a:solidFill>
              <a:srgbClr val="A497D3"/>
            </a:solidFill>
          </p:spPr>
          <p:txBody>
            <a:bodyPr wrap="square" lIns="0" tIns="0" rIns="0" bIns="0" rtlCol="0"/>
            <a:lstStyle/>
            <a:p>
              <a:endParaRPr/>
            </a:p>
          </p:txBody>
        </p:sp>
        <p:sp>
          <p:nvSpPr>
            <p:cNvPr id="8" name="object 8"/>
            <p:cNvSpPr/>
            <p:nvPr/>
          </p:nvSpPr>
          <p:spPr>
            <a:xfrm>
              <a:off x="8499347" y="1848611"/>
              <a:ext cx="3477895" cy="2308860"/>
            </a:xfrm>
            <a:custGeom>
              <a:avLst/>
              <a:gdLst/>
              <a:ahLst/>
              <a:cxnLst/>
              <a:rect l="l" t="t" r="r" b="b"/>
              <a:pathLst>
                <a:path w="3477895" h="2308860">
                  <a:moveTo>
                    <a:pt x="0" y="2308860"/>
                  </a:moveTo>
                  <a:lnTo>
                    <a:pt x="3477767" y="2308860"/>
                  </a:lnTo>
                  <a:lnTo>
                    <a:pt x="3477767" y="0"/>
                  </a:lnTo>
                  <a:lnTo>
                    <a:pt x="0" y="0"/>
                  </a:lnTo>
                  <a:lnTo>
                    <a:pt x="0" y="2308860"/>
                  </a:lnTo>
                  <a:close/>
                </a:path>
              </a:pathLst>
            </a:custGeom>
            <a:ln w="9144">
              <a:solidFill>
                <a:srgbClr val="0D0D0D"/>
              </a:solidFill>
            </a:ln>
          </p:spPr>
          <p:txBody>
            <a:bodyPr wrap="square" lIns="0" tIns="0" rIns="0" bIns="0" rtlCol="0"/>
            <a:lstStyle/>
            <a:p>
              <a:endParaRPr/>
            </a:p>
          </p:txBody>
        </p:sp>
        <p:sp>
          <p:nvSpPr>
            <p:cNvPr id="9" name="object 9"/>
            <p:cNvSpPr/>
            <p:nvPr/>
          </p:nvSpPr>
          <p:spPr>
            <a:xfrm>
              <a:off x="8442959" y="1815083"/>
              <a:ext cx="3505200" cy="513588"/>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1640311" y="1815083"/>
              <a:ext cx="384048" cy="513588"/>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442959" y="2089403"/>
              <a:ext cx="2505455" cy="513588"/>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8442959" y="2363723"/>
              <a:ext cx="3011424" cy="513588"/>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8442959" y="2638043"/>
              <a:ext cx="2005583" cy="513588"/>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8442959" y="2912363"/>
              <a:ext cx="2897124" cy="513588"/>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8442959" y="3186683"/>
              <a:ext cx="1766316" cy="513588"/>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8442959" y="3461003"/>
              <a:ext cx="1929383" cy="513588"/>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8442959" y="3735323"/>
              <a:ext cx="2171700" cy="513588"/>
            </a:xfrm>
            <a:prstGeom prst="rect">
              <a:avLst/>
            </a:prstGeom>
            <a:blipFill>
              <a:blip r:embed="rId12" cstate="print"/>
              <a:stretch>
                <a:fillRect/>
              </a:stretch>
            </a:blipFill>
          </p:spPr>
          <p:txBody>
            <a:bodyPr wrap="square" lIns="0" tIns="0" rIns="0" bIns="0" rtlCol="0"/>
            <a:lstStyle/>
            <a:p>
              <a:endParaRPr/>
            </a:p>
          </p:txBody>
        </p:sp>
      </p:grpSp>
      <p:sp>
        <p:nvSpPr>
          <p:cNvPr id="18" name="object 18"/>
          <p:cNvSpPr txBox="1"/>
          <p:nvPr/>
        </p:nvSpPr>
        <p:spPr>
          <a:xfrm>
            <a:off x="8579866" y="1876805"/>
            <a:ext cx="3300095" cy="222059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Decision making contingencies:-  Decision significance  Importance </a:t>
            </a:r>
            <a:r>
              <a:rPr sz="1800" dirty="0">
                <a:latin typeface="Arial"/>
                <a:cs typeface="Arial"/>
              </a:rPr>
              <a:t>of </a:t>
            </a:r>
            <a:r>
              <a:rPr sz="1800" spc="-5" dirty="0">
                <a:latin typeface="Arial"/>
                <a:cs typeface="Arial"/>
              </a:rPr>
              <a:t>commitment  </a:t>
            </a:r>
            <a:r>
              <a:rPr sz="1800" spc="-10" dirty="0">
                <a:latin typeface="Arial"/>
                <a:cs typeface="Arial"/>
              </a:rPr>
              <a:t>Leader</a:t>
            </a:r>
            <a:r>
              <a:rPr sz="1800" spc="5" dirty="0">
                <a:latin typeface="Arial"/>
                <a:cs typeface="Arial"/>
              </a:rPr>
              <a:t> </a:t>
            </a:r>
            <a:r>
              <a:rPr sz="1800" spc="-5" dirty="0">
                <a:latin typeface="Arial"/>
                <a:cs typeface="Arial"/>
              </a:rPr>
              <a:t>expertise</a:t>
            </a:r>
            <a:endParaRPr sz="1800">
              <a:latin typeface="Arial"/>
              <a:cs typeface="Arial"/>
            </a:endParaRPr>
          </a:p>
          <a:p>
            <a:pPr marL="12700" marR="690245">
              <a:lnSpc>
                <a:spcPct val="100000"/>
              </a:lnSpc>
            </a:pPr>
            <a:r>
              <a:rPr sz="1800" spc="-5" dirty="0">
                <a:latin typeface="Arial"/>
                <a:cs typeface="Arial"/>
              </a:rPr>
              <a:t>Likelihood </a:t>
            </a:r>
            <a:r>
              <a:rPr sz="1800" dirty="0">
                <a:latin typeface="Arial"/>
                <a:cs typeface="Arial"/>
              </a:rPr>
              <a:t>of</a:t>
            </a:r>
            <a:r>
              <a:rPr sz="1800" spc="-40" dirty="0">
                <a:latin typeface="Arial"/>
                <a:cs typeface="Arial"/>
              </a:rPr>
              <a:t> </a:t>
            </a:r>
            <a:r>
              <a:rPr sz="1800" spc="-5" dirty="0">
                <a:latin typeface="Arial"/>
                <a:cs typeface="Arial"/>
              </a:rPr>
              <a:t>commitment  Group support</a:t>
            </a:r>
            <a:endParaRPr sz="1800">
              <a:latin typeface="Arial"/>
              <a:cs typeface="Arial"/>
            </a:endParaRPr>
          </a:p>
          <a:p>
            <a:pPr marL="12700" marR="1413510">
              <a:lnSpc>
                <a:spcPct val="100000"/>
              </a:lnSpc>
            </a:pPr>
            <a:r>
              <a:rPr sz="1800" spc="-5" dirty="0">
                <a:latin typeface="Arial"/>
                <a:cs typeface="Arial"/>
              </a:rPr>
              <a:t>Group expertise  </a:t>
            </a:r>
            <a:r>
              <a:rPr sz="1800" spc="-55" dirty="0">
                <a:latin typeface="Arial"/>
                <a:cs typeface="Arial"/>
              </a:rPr>
              <a:t>Team</a:t>
            </a:r>
            <a:r>
              <a:rPr sz="1800" spc="-60" dirty="0">
                <a:latin typeface="Arial"/>
                <a:cs typeface="Arial"/>
              </a:rPr>
              <a:t> </a:t>
            </a:r>
            <a:r>
              <a:rPr sz="1800" spc="-5" dirty="0">
                <a:latin typeface="Arial"/>
                <a:cs typeface="Arial"/>
              </a:rPr>
              <a:t>competence</a:t>
            </a:r>
            <a:endParaRPr sz="180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322" y="609600"/>
            <a:ext cx="9563354" cy="7620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
            </a:r>
            <a:br>
              <a:rPr lang="en-US" dirty="0" smtClean="0"/>
            </a:br>
            <a:r>
              <a:rPr lang="en-US" sz="4900" b="1" dirty="0" smtClean="0">
                <a:latin typeface="Times New Roman" pitchFamily="18" charset="0"/>
                <a:cs typeface="Times New Roman" pitchFamily="18" charset="0"/>
              </a:rPr>
              <a:t>Importance of Leadership</a:t>
            </a:r>
            <a:r>
              <a:rPr lang="en-US" dirty="0" smtClean="0"/>
              <a:t/>
            </a:r>
            <a:br>
              <a:rPr lang="en-US" dirty="0" smtClean="0"/>
            </a:br>
            <a:endParaRPr lang="en-US" dirty="0"/>
          </a:p>
        </p:txBody>
      </p:sp>
      <p:sp>
        <p:nvSpPr>
          <p:cNvPr id="3" name="Text Placeholder 2"/>
          <p:cNvSpPr>
            <a:spLocks noGrp="1"/>
          </p:cNvSpPr>
          <p:nvPr>
            <p:ph sz="quarter" idx="1"/>
          </p:nvPr>
        </p:nvSpPr>
        <p:spPr>
          <a:xfrm>
            <a:off x="427126" y="990600"/>
            <a:ext cx="11383874" cy="4455320"/>
          </a:xfrm>
        </p:spPr>
        <p:txBody>
          <a:bodyPr>
            <a:noAutofit/>
          </a:bodyPr>
          <a:lstStyle/>
          <a:p>
            <a:pPr algn="just"/>
            <a:r>
              <a:rPr lang="en-US" b="1" dirty="0" smtClean="0">
                <a:latin typeface="Times New Roman" pitchFamily="18" charset="0"/>
                <a:cs typeface="Times New Roman" pitchFamily="18" charset="0"/>
              </a:rPr>
              <a:t>Building morale-</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Morale denotes willing co-operation of the employees towards their work and getting them into confidence and winning their trust. A leader can be a morale booster by achieving full co-operation so that they perform with best of their abilities as they work to achieve goals.</a:t>
            </a:r>
          </a:p>
          <a:p>
            <a:pPr algn="just"/>
            <a:r>
              <a:rPr lang="en-US" b="1" dirty="0" smtClean="0">
                <a:latin typeface="Times New Roman" pitchFamily="18" charset="0"/>
                <a:cs typeface="Times New Roman" pitchFamily="18" charset="0"/>
              </a:rPr>
              <a:t>Builds work environment-</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Management is getting things done from people. An efficient work environment helps in sound and stable growth. Therefore, human relations should be kept into mind by a leader. He should have personal contacts with employees and should listen to their problems and solve them. He should treat employees on humanitarian terms.</a:t>
            </a:r>
          </a:p>
          <a:p>
            <a:pPr algn="just"/>
            <a:r>
              <a:rPr lang="en-US" b="1" dirty="0" smtClean="0">
                <a:latin typeface="Times New Roman" pitchFamily="18" charset="0"/>
                <a:cs typeface="Times New Roman" pitchFamily="18" charset="0"/>
              </a:rPr>
              <a:t>Co-ordination-</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Co-ordination can be achieved through reconciling personal interests with organizational goals. This synchronization can be achieved through proper and effective co-ordination which should be primary motive of a leader.</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7760" y="103631"/>
            <a:ext cx="10437876" cy="6022848"/>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203704" y="6234682"/>
            <a:ext cx="8004175" cy="586740"/>
            <a:chOff x="2203704" y="6234682"/>
            <a:chExt cx="8004175" cy="586740"/>
          </a:xfrm>
        </p:grpSpPr>
        <p:sp>
          <p:nvSpPr>
            <p:cNvPr id="4" name="object 4"/>
            <p:cNvSpPr/>
            <p:nvPr/>
          </p:nvSpPr>
          <p:spPr>
            <a:xfrm>
              <a:off x="2203704" y="6252970"/>
              <a:ext cx="8004048" cy="48463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667000" y="6234682"/>
              <a:ext cx="7138416" cy="586740"/>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p:nvPr/>
        </p:nvSpPr>
        <p:spPr>
          <a:xfrm>
            <a:off x="2299716" y="6310884"/>
            <a:ext cx="7888605" cy="368935"/>
          </a:xfrm>
          <a:prstGeom prst="rect">
            <a:avLst/>
          </a:prstGeom>
          <a:solidFill>
            <a:srgbClr val="6097CE"/>
          </a:solidFill>
          <a:ln w="9144">
            <a:solidFill>
              <a:srgbClr val="0D0D0D"/>
            </a:solidFill>
          </a:ln>
        </p:spPr>
        <p:txBody>
          <a:bodyPr vert="horz" wrap="square" lIns="0" tIns="40640" rIns="0" bIns="0" rtlCol="0">
            <a:spAutoFit/>
          </a:bodyPr>
          <a:lstStyle/>
          <a:p>
            <a:pPr marL="596265">
              <a:lnSpc>
                <a:spcPct val="100000"/>
              </a:lnSpc>
              <a:spcBef>
                <a:spcPts val="320"/>
              </a:spcBef>
            </a:pPr>
            <a:r>
              <a:rPr sz="1800" b="1" spc="-20" dirty="0">
                <a:latin typeface="Arial"/>
                <a:cs typeface="Arial"/>
              </a:rPr>
              <a:t>TO </a:t>
            </a:r>
            <a:r>
              <a:rPr sz="1800" b="1" spc="-5" dirty="0">
                <a:latin typeface="Arial"/>
                <a:cs typeface="Arial"/>
              </a:rPr>
              <a:t>USE </a:t>
            </a:r>
            <a:r>
              <a:rPr sz="1800" b="1" dirty="0">
                <a:latin typeface="Arial"/>
                <a:cs typeface="Arial"/>
              </a:rPr>
              <a:t>THIS MODEL </a:t>
            </a:r>
            <a:r>
              <a:rPr sz="1800" b="1" spc="-10" dirty="0">
                <a:latin typeface="Arial"/>
                <a:cs typeface="Arial"/>
              </a:rPr>
              <a:t>LEADER </a:t>
            </a:r>
            <a:r>
              <a:rPr sz="1800" b="1" dirty="0">
                <a:latin typeface="Arial"/>
                <a:cs typeface="Arial"/>
              </a:rPr>
              <a:t>GOES FROM LEFT </a:t>
            </a:r>
            <a:r>
              <a:rPr sz="1800" b="1" spc="-20" dirty="0">
                <a:latin typeface="Arial"/>
                <a:cs typeface="Arial"/>
              </a:rPr>
              <a:t>TO</a:t>
            </a:r>
            <a:r>
              <a:rPr sz="1800" b="1" spc="-10" dirty="0">
                <a:latin typeface="Arial"/>
                <a:cs typeface="Arial"/>
              </a:rPr>
              <a:t> </a:t>
            </a:r>
            <a:r>
              <a:rPr sz="1800" b="1" dirty="0">
                <a:latin typeface="Arial"/>
                <a:cs typeface="Arial"/>
              </a:rPr>
              <a:t>RIGHT</a:t>
            </a:r>
            <a:r>
              <a:rPr sz="1800" dirty="0">
                <a:latin typeface="Arial"/>
                <a:cs typeface="Arial"/>
              </a:rPr>
              <a:t>.</a:t>
            </a:r>
            <a:endParaRPr sz="1800">
              <a:latin typeface="Arial"/>
              <a:cs typeface="Aria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3664" y="341121"/>
            <a:ext cx="7672070" cy="756920"/>
          </a:xfrm>
          <a:prstGeom prst="rect">
            <a:avLst/>
          </a:prstGeom>
        </p:spPr>
        <p:txBody>
          <a:bodyPr vert="horz" wrap="square" lIns="0" tIns="12700" rIns="0" bIns="0" rtlCol="0">
            <a:spAutoFit/>
          </a:bodyPr>
          <a:lstStyle/>
          <a:p>
            <a:pPr marL="12700">
              <a:lnSpc>
                <a:spcPct val="100000"/>
              </a:lnSpc>
              <a:spcBef>
                <a:spcPts val="100"/>
              </a:spcBef>
            </a:pPr>
            <a:r>
              <a:rPr sz="4800" spc="-185" dirty="0"/>
              <a:t>PATH </a:t>
            </a:r>
            <a:r>
              <a:rPr sz="4800" spc="-5" dirty="0"/>
              <a:t>AND </a:t>
            </a:r>
            <a:r>
              <a:rPr sz="4800" dirty="0"/>
              <a:t>GOAL</a:t>
            </a:r>
            <a:r>
              <a:rPr sz="4800" spc="-120" dirty="0"/>
              <a:t> </a:t>
            </a:r>
            <a:r>
              <a:rPr sz="4800" spc="-30" dirty="0"/>
              <a:t>THEORY</a:t>
            </a:r>
            <a:endParaRPr sz="4800"/>
          </a:p>
        </p:txBody>
      </p:sp>
      <p:sp>
        <p:nvSpPr>
          <p:cNvPr id="3" name="object 3"/>
          <p:cNvSpPr txBox="1"/>
          <p:nvPr/>
        </p:nvSpPr>
        <p:spPr>
          <a:xfrm>
            <a:off x="241808" y="1458569"/>
            <a:ext cx="8451850" cy="5177790"/>
          </a:xfrm>
          <a:prstGeom prst="rect">
            <a:avLst/>
          </a:prstGeom>
        </p:spPr>
        <p:txBody>
          <a:bodyPr vert="horz" wrap="square" lIns="0" tIns="12700" rIns="0" bIns="0" rtlCol="0">
            <a:spAutoFit/>
          </a:bodyPr>
          <a:lstStyle/>
          <a:p>
            <a:pPr marL="241300" marR="5080" indent="-228600">
              <a:lnSpc>
                <a:spcPct val="120000"/>
              </a:lnSpc>
              <a:spcBef>
                <a:spcPts val="100"/>
              </a:spcBef>
              <a:buChar char="•"/>
              <a:tabLst>
                <a:tab pos="240665" algn="l"/>
                <a:tab pos="241300" algn="l"/>
                <a:tab pos="3955415" algn="l"/>
              </a:tabLst>
            </a:pPr>
            <a:r>
              <a:rPr sz="2000" dirty="0">
                <a:latin typeface="Arial"/>
                <a:cs typeface="Arial"/>
              </a:rPr>
              <a:t>The term </a:t>
            </a:r>
            <a:r>
              <a:rPr sz="2000" b="1" i="1" dirty="0">
                <a:latin typeface="Arial"/>
                <a:cs typeface="Arial"/>
              </a:rPr>
              <a:t>path goal </a:t>
            </a:r>
            <a:r>
              <a:rPr sz="2000" dirty="0">
                <a:latin typeface="Arial"/>
                <a:cs typeface="Arial"/>
              </a:rPr>
              <a:t>is derived from the belief that </a:t>
            </a:r>
            <a:r>
              <a:rPr sz="2000" spc="-5" dirty="0">
                <a:latin typeface="Arial"/>
                <a:cs typeface="Arial"/>
              </a:rPr>
              <a:t>effective </a:t>
            </a:r>
            <a:r>
              <a:rPr sz="2000" dirty="0">
                <a:latin typeface="Arial"/>
                <a:cs typeface="Arial"/>
              </a:rPr>
              <a:t>leaders</a:t>
            </a:r>
            <a:r>
              <a:rPr sz="2000" spc="-145" dirty="0">
                <a:latin typeface="Arial"/>
                <a:cs typeface="Arial"/>
              </a:rPr>
              <a:t> </a:t>
            </a:r>
            <a:r>
              <a:rPr sz="2000" dirty="0">
                <a:latin typeface="Arial"/>
                <a:cs typeface="Arial"/>
              </a:rPr>
              <a:t>clarify  the path to help their followers get from where they </a:t>
            </a:r>
            <a:r>
              <a:rPr sz="2000" spc="5" dirty="0">
                <a:latin typeface="Arial"/>
                <a:cs typeface="Arial"/>
              </a:rPr>
              <a:t>are </a:t>
            </a:r>
            <a:r>
              <a:rPr sz="2000" dirty="0">
                <a:latin typeface="Arial"/>
                <a:cs typeface="Arial"/>
              </a:rPr>
              <a:t>to the  achievement of their</a:t>
            </a:r>
            <a:r>
              <a:rPr sz="2000" spc="-30" dirty="0">
                <a:latin typeface="Arial"/>
                <a:cs typeface="Arial"/>
              </a:rPr>
              <a:t> </a:t>
            </a:r>
            <a:r>
              <a:rPr sz="2000" spc="5" dirty="0">
                <a:latin typeface="Arial"/>
                <a:cs typeface="Arial"/>
              </a:rPr>
              <a:t>work</a:t>
            </a:r>
            <a:r>
              <a:rPr sz="2000" spc="-15" dirty="0">
                <a:latin typeface="Arial"/>
                <a:cs typeface="Arial"/>
              </a:rPr>
              <a:t> </a:t>
            </a:r>
            <a:r>
              <a:rPr sz="2000" dirty="0">
                <a:latin typeface="Arial"/>
                <a:cs typeface="Arial"/>
              </a:rPr>
              <a:t>goals	and make the journey along the path  easier by reducing road </a:t>
            </a:r>
            <a:r>
              <a:rPr sz="2000" spc="5" dirty="0">
                <a:latin typeface="Arial"/>
                <a:cs typeface="Arial"/>
              </a:rPr>
              <a:t>blocks </a:t>
            </a:r>
            <a:r>
              <a:rPr sz="2000" dirty="0">
                <a:latin typeface="Arial"/>
                <a:cs typeface="Arial"/>
              </a:rPr>
              <a:t>and</a:t>
            </a:r>
            <a:r>
              <a:rPr sz="2000" spc="-130" dirty="0">
                <a:latin typeface="Arial"/>
                <a:cs typeface="Arial"/>
              </a:rPr>
              <a:t> </a:t>
            </a:r>
            <a:r>
              <a:rPr sz="2000" dirty="0">
                <a:latin typeface="Arial"/>
                <a:cs typeface="Arial"/>
              </a:rPr>
              <a:t>pitfalls.</a:t>
            </a:r>
            <a:endParaRPr sz="2000">
              <a:latin typeface="Arial"/>
              <a:cs typeface="Arial"/>
            </a:endParaRPr>
          </a:p>
          <a:p>
            <a:pPr marL="241300" marR="426084" indent="-228600">
              <a:lnSpc>
                <a:spcPct val="120000"/>
              </a:lnSpc>
              <a:spcBef>
                <a:spcPts val="994"/>
              </a:spcBef>
              <a:buChar char="•"/>
              <a:tabLst>
                <a:tab pos="240665" algn="l"/>
                <a:tab pos="241300" algn="l"/>
              </a:tabLst>
            </a:pPr>
            <a:r>
              <a:rPr sz="2000" dirty="0">
                <a:latin typeface="Arial"/>
                <a:cs typeface="Arial"/>
              </a:rPr>
              <a:t>According to House, there are four </a:t>
            </a:r>
            <a:r>
              <a:rPr sz="2000" spc="-5" dirty="0">
                <a:latin typeface="Arial"/>
                <a:cs typeface="Arial"/>
              </a:rPr>
              <a:t>different types </a:t>
            </a:r>
            <a:r>
              <a:rPr sz="2000" dirty="0">
                <a:latin typeface="Arial"/>
                <a:cs typeface="Arial"/>
              </a:rPr>
              <a:t>of leadership</a:t>
            </a:r>
            <a:r>
              <a:rPr sz="2000" spc="-215" dirty="0">
                <a:latin typeface="Arial"/>
                <a:cs typeface="Arial"/>
              </a:rPr>
              <a:t> </a:t>
            </a:r>
            <a:r>
              <a:rPr sz="2000" dirty="0">
                <a:latin typeface="Arial"/>
                <a:cs typeface="Arial"/>
              </a:rPr>
              <a:t>styles  depending on the</a:t>
            </a:r>
            <a:r>
              <a:rPr sz="2000" spc="-60" dirty="0">
                <a:latin typeface="Arial"/>
                <a:cs typeface="Arial"/>
              </a:rPr>
              <a:t> </a:t>
            </a:r>
            <a:r>
              <a:rPr sz="2000" dirty="0">
                <a:latin typeface="Arial"/>
                <a:cs typeface="Arial"/>
              </a:rPr>
              <a:t>situation:</a:t>
            </a:r>
            <a:endParaRPr sz="2000">
              <a:latin typeface="Arial"/>
              <a:cs typeface="Arial"/>
            </a:endParaRPr>
          </a:p>
          <a:p>
            <a:pPr marL="469900" indent="-457834">
              <a:lnSpc>
                <a:spcPct val="100000"/>
              </a:lnSpc>
              <a:spcBef>
                <a:spcPts val="1490"/>
              </a:spcBef>
              <a:buAutoNum type="arabicPeriod"/>
              <a:tabLst>
                <a:tab pos="469900" algn="l"/>
                <a:tab pos="470534" algn="l"/>
              </a:tabLst>
            </a:pPr>
            <a:r>
              <a:rPr sz="2000" b="1" spc="-5" dirty="0">
                <a:latin typeface="Arial"/>
                <a:cs typeface="Arial"/>
              </a:rPr>
              <a:t>Directive</a:t>
            </a:r>
            <a:r>
              <a:rPr sz="2000" b="1" spc="-20" dirty="0">
                <a:latin typeface="Arial"/>
                <a:cs typeface="Arial"/>
              </a:rPr>
              <a:t> </a:t>
            </a:r>
            <a:r>
              <a:rPr sz="2000" b="1" dirty="0">
                <a:latin typeface="Arial"/>
                <a:cs typeface="Arial"/>
              </a:rPr>
              <a:t>Leadership</a:t>
            </a:r>
            <a:endParaRPr sz="2000">
              <a:latin typeface="Arial"/>
              <a:cs typeface="Arial"/>
            </a:endParaRPr>
          </a:p>
          <a:p>
            <a:pPr marL="469900" indent="-457834">
              <a:lnSpc>
                <a:spcPct val="100000"/>
              </a:lnSpc>
              <a:spcBef>
                <a:spcPts val="1480"/>
              </a:spcBef>
              <a:buAutoNum type="arabicPeriod"/>
              <a:tabLst>
                <a:tab pos="469900" algn="l"/>
                <a:tab pos="470534" algn="l"/>
              </a:tabLst>
            </a:pPr>
            <a:r>
              <a:rPr sz="2000" b="1" spc="-5" dirty="0">
                <a:latin typeface="Arial"/>
                <a:cs typeface="Arial"/>
              </a:rPr>
              <a:t>Supportive</a:t>
            </a:r>
            <a:r>
              <a:rPr sz="2000" b="1" spc="5" dirty="0">
                <a:latin typeface="Arial"/>
                <a:cs typeface="Arial"/>
              </a:rPr>
              <a:t> </a:t>
            </a:r>
            <a:r>
              <a:rPr sz="2000" b="1" dirty="0">
                <a:latin typeface="Arial"/>
                <a:cs typeface="Arial"/>
              </a:rPr>
              <a:t>Leadership</a:t>
            </a:r>
            <a:endParaRPr sz="2000">
              <a:latin typeface="Arial"/>
              <a:cs typeface="Arial"/>
            </a:endParaRPr>
          </a:p>
          <a:p>
            <a:pPr marL="469900" indent="-457834">
              <a:lnSpc>
                <a:spcPct val="100000"/>
              </a:lnSpc>
              <a:spcBef>
                <a:spcPts val="1475"/>
              </a:spcBef>
              <a:buAutoNum type="arabicPeriod"/>
              <a:tabLst>
                <a:tab pos="469900" algn="l"/>
                <a:tab pos="470534" algn="l"/>
              </a:tabLst>
            </a:pPr>
            <a:r>
              <a:rPr sz="2000" b="1" spc="-5" dirty="0">
                <a:latin typeface="Arial"/>
                <a:cs typeface="Arial"/>
              </a:rPr>
              <a:t>Participative</a:t>
            </a:r>
            <a:r>
              <a:rPr sz="2000" b="1" spc="-35" dirty="0">
                <a:latin typeface="Arial"/>
                <a:cs typeface="Arial"/>
              </a:rPr>
              <a:t> </a:t>
            </a:r>
            <a:r>
              <a:rPr sz="2000" b="1" dirty="0">
                <a:latin typeface="Arial"/>
                <a:cs typeface="Arial"/>
              </a:rPr>
              <a:t>Leadership</a:t>
            </a:r>
            <a:endParaRPr sz="2000">
              <a:latin typeface="Arial"/>
              <a:cs typeface="Arial"/>
            </a:endParaRPr>
          </a:p>
          <a:p>
            <a:pPr marL="469900" indent="-457834">
              <a:lnSpc>
                <a:spcPct val="100000"/>
              </a:lnSpc>
              <a:spcBef>
                <a:spcPts val="1485"/>
              </a:spcBef>
              <a:buAutoNum type="arabicPeriod"/>
              <a:tabLst>
                <a:tab pos="469900" algn="l"/>
                <a:tab pos="470534" algn="l"/>
              </a:tabLst>
            </a:pPr>
            <a:r>
              <a:rPr sz="2000" b="1" dirty="0">
                <a:latin typeface="Arial"/>
                <a:cs typeface="Arial"/>
              </a:rPr>
              <a:t>Achievement-oriented</a:t>
            </a:r>
            <a:r>
              <a:rPr sz="2000" b="1" spc="-45" dirty="0">
                <a:latin typeface="Arial"/>
                <a:cs typeface="Arial"/>
              </a:rPr>
              <a:t> </a:t>
            </a:r>
            <a:r>
              <a:rPr sz="2000" b="1" dirty="0">
                <a:latin typeface="Arial"/>
                <a:cs typeface="Arial"/>
              </a:rPr>
              <a:t>Leadership</a:t>
            </a:r>
            <a:endParaRPr sz="2000">
              <a:latin typeface="Arial"/>
              <a:cs typeface="Arial"/>
            </a:endParaRPr>
          </a:p>
          <a:p>
            <a:pPr marL="12700" marR="40005">
              <a:lnSpc>
                <a:spcPct val="120000"/>
              </a:lnSpc>
              <a:spcBef>
                <a:spcPts val="1000"/>
              </a:spcBef>
              <a:tabLst>
                <a:tab pos="887094" algn="l"/>
                <a:tab pos="2056764" algn="l"/>
              </a:tabLst>
            </a:pPr>
            <a:r>
              <a:rPr sz="2000" dirty="0">
                <a:latin typeface="Arial"/>
                <a:cs typeface="Arial"/>
              </a:rPr>
              <a:t>House	assumed	</a:t>
            </a:r>
            <a:r>
              <a:rPr sz="2000" spc="-5" dirty="0">
                <a:latin typeface="Arial"/>
                <a:cs typeface="Arial"/>
              </a:rPr>
              <a:t>that </a:t>
            </a:r>
            <a:r>
              <a:rPr sz="2000" dirty="0">
                <a:latin typeface="Arial"/>
                <a:cs typeface="Arial"/>
              </a:rPr>
              <a:t>the leaders are flexible and same leader can</a:t>
            </a:r>
            <a:r>
              <a:rPr sz="2000" spc="-165" dirty="0">
                <a:latin typeface="Arial"/>
                <a:cs typeface="Arial"/>
              </a:rPr>
              <a:t> </a:t>
            </a:r>
            <a:r>
              <a:rPr sz="2000" dirty="0">
                <a:latin typeface="Arial"/>
                <a:cs typeface="Arial"/>
              </a:rPr>
              <a:t>display  any of all these leadership styles depending upon the</a:t>
            </a:r>
            <a:r>
              <a:rPr sz="2000" spc="-165" dirty="0">
                <a:latin typeface="Arial"/>
                <a:cs typeface="Arial"/>
              </a:rPr>
              <a:t> </a:t>
            </a:r>
            <a:r>
              <a:rPr sz="2000" dirty="0">
                <a:latin typeface="Arial"/>
                <a:cs typeface="Arial"/>
              </a:rPr>
              <a:t>situation.</a:t>
            </a:r>
            <a:endParaRPr sz="2000">
              <a:latin typeface="Arial"/>
              <a:cs typeface="Arial"/>
            </a:endParaRPr>
          </a:p>
        </p:txBody>
      </p:sp>
      <p:grpSp>
        <p:nvGrpSpPr>
          <p:cNvPr id="4" name="object 4"/>
          <p:cNvGrpSpPr/>
          <p:nvPr/>
        </p:nvGrpSpPr>
        <p:grpSpPr>
          <a:xfrm>
            <a:off x="6060947" y="1363980"/>
            <a:ext cx="5901055" cy="4747260"/>
            <a:chOff x="6060947" y="1363980"/>
            <a:chExt cx="5901055" cy="4747260"/>
          </a:xfrm>
        </p:grpSpPr>
        <p:sp>
          <p:nvSpPr>
            <p:cNvPr id="5" name="object 5"/>
            <p:cNvSpPr/>
            <p:nvPr/>
          </p:nvSpPr>
          <p:spPr>
            <a:xfrm>
              <a:off x="6060947" y="3284219"/>
              <a:ext cx="5900928" cy="282701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256019" y="3479291"/>
              <a:ext cx="5312664" cy="223875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582911" y="1363980"/>
              <a:ext cx="2081783" cy="2039112"/>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2257" y="208025"/>
            <a:ext cx="7047865" cy="1183640"/>
          </a:xfrm>
          <a:prstGeom prst="rect">
            <a:avLst/>
          </a:prstGeom>
        </p:spPr>
        <p:txBody>
          <a:bodyPr vert="horz" wrap="square" lIns="0" tIns="81280" rIns="0" bIns="0" rtlCol="0">
            <a:spAutoFit/>
          </a:bodyPr>
          <a:lstStyle/>
          <a:p>
            <a:pPr marL="1890395" marR="5080" indent="-1878330">
              <a:lnSpc>
                <a:spcPts val="4320"/>
              </a:lnSpc>
              <a:spcBef>
                <a:spcPts val="640"/>
              </a:spcBef>
            </a:pPr>
            <a:r>
              <a:rPr spc="-20" dirty="0"/>
              <a:t>CONTEMPORARY </a:t>
            </a:r>
            <a:r>
              <a:rPr spc="-5" dirty="0"/>
              <a:t>VIEWS</a:t>
            </a:r>
            <a:r>
              <a:rPr spc="-90" dirty="0"/>
              <a:t> </a:t>
            </a:r>
            <a:r>
              <a:rPr spc="-5" dirty="0"/>
              <a:t>ON  </a:t>
            </a:r>
            <a:r>
              <a:rPr spc="-10" dirty="0"/>
              <a:t>LEADERSHIP</a:t>
            </a:r>
          </a:p>
        </p:txBody>
      </p:sp>
      <p:sp>
        <p:nvSpPr>
          <p:cNvPr id="3" name="object 3"/>
          <p:cNvSpPr/>
          <p:nvPr/>
        </p:nvSpPr>
        <p:spPr>
          <a:xfrm>
            <a:off x="582168" y="1673351"/>
            <a:ext cx="10151364" cy="195986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87197" y="1738960"/>
            <a:ext cx="10141585" cy="4544060"/>
          </a:xfrm>
          <a:prstGeom prst="rect">
            <a:avLst/>
          </a:prstGeom>
        </p:spPr>
        <p:txBody>
          <a:bodyPr vert="horz" wrap="square" lIns="0" tIns="12700" rIns="0" bIns="0" rtlCol="0">
            <a:spAutoFit/>
          </a:bodyPr>
          <a:lstStyle/>
          <a:p>
            <a:pPr marL="386080">
              <a:lnSpc>
                <a:spcPct val="100000"/>
              </a:lnSpc>
              <a:spcBef>
                <a:spcPts val="100"/>
              </a:spcBef>
            </a:pPr>
            <a:r>
              <a:rPr sz="1800" b="1" spc="-15" dirty="0">
                <a:latin typeface="Arial"/>
                <a:cs typeface="Arial"/>
              </a:rPr>
              <a:t>TRANSFORMATIONAL</a:t>
            </a:r>
            <a:r>
              <a:rPr sz="1800" b="1" spc="25" dirty="0">
                <a:latin typeface="Arial"/>
                <a:cs typeface="Arial"/>
              </a:rPr>
              <a:t> </a:t>
            </a:r>
            <a:r>
              <a:rPr sz="1800" b="1" spc="-10" dirty="0">
                <a:latin typeface="Arial"/>
                <a:cs typeface="Arial"/>
              </a:rPr>
              <a:t>LEADERSHIP</a:t>
            </a:r>
            <a:endParaRPr sz="1800">
              <a:latin typeface="Arial"/>
              <a:cs typeface="Arial"/>
            </a:endParaRPr>
          </a:p>
          <a:p>
            <a:pPr marL="672465" indent="-287020">
              <a:lnSpc>
                <a:spcPct val="100000"/>
              </a:lnSpc>
              <a:spcBef>
                <a:spcPts val="5"/>
              </a:spcBef>
              <a:buChar char="•"/>
              <a:tabLst>
                <a:tab pos="672465" algn="l"/>
                <a:tab pos="673100" algn="l"/>
              </a:tabLst>
            </a:pPr>
            <a:r>
              <a:rPr sz="1800" spc="-5" dirty="0">
                <a:latin typeface="Arial"/>
                <a:cs typeface="Arial"/>
              </a:rPr>
              <a:t>Leaders </a:t>
            </a:r>
            <a:r>
              <a:rPr sz="1800" spc="-15" dirty="0">
                <a:latin typeface="Arial"/>
                <a:cs typeface="Arial"/>
              </a:rPr>
              <a:t>who </a:t>
            </a:r>
            <a:r>
              <a:rPr sz="1800" spc="-5" dirty="0">
                <a:latin typeface="Arial"/>
                <a:cs typeface="Arial"/>
              </a:rPr>
              <a:t>stimulates and inspire(transforms) </a:t>
            </a:r>
            <a:r>
              <a:rPr sz="1800" spc="-10" dirty="0">
                <a:latin typeface="Arial"/>
                <a:cs typeface="Arial"/>
              </a:rPr>
              <a:t>followers </a:t>
            </a:r>
            <a:r>
              <a:rPr sz="1800" dirty="0">
                <a:latin typeface="Arial"/>
                <a:cs typeface="Arial"/>
              </a:rPr>
              <a:t>to </a:t>
            </a:r>
            <a:r>
              <a:rPr sz="1800" spc="-5" dirty="0">
                <a:latin typeface="Arial"/>
                <a:cs typeface="Arial"/>
              </a:rPr>
              <a:t>achieve extraordinary</a:t>
            </a:r>
            <a:r>
              <a:rPr sz="1800" spc="305" dirty="0">
                <a:latin typeface="Arial"/>
                <a:cs typeface="Arial"/>
              </a:rPr>
              <a:t> </a:t>
            </a:r>
            <a:r>
              <a:rPr sz="1800" spc="-5" dirty="0">
                <a:latin typeface="Arial"/>
                <a:cs typeface="Arial"/>
              </a:rPr>
              <a:t>outcomes.</a:t>
            </a:r>
            <a:endParaRPr sz="1800">
              <a:latin typeface="Arial"/>
              <a:cs typeface="Arial"/>
            </a:endParaRPr>
          </a:p>
          <a:p>
            <a:pPr>
              <a:lnSpc>
                <a:spcPct val="100000"/>
              </a:lnSpc>
              <a:spcBef>
                <a:spcPts val="30"/>
              </a:spcBef>
              <a:buFont typeface="Arial"/>
              <a:buChar char="•"/>
            </a:pPr>
            <a:endParaRPr sz="1850">
              <a:latin typeface="Arial"/>
              <a:cs typeface="Arial"/>
            </a:endParaRPr>
          </a:p>
          <a:p>
            <a:pPr marL="386080">
              <a:lnSpc>
                <a:spcPct val="100000"/>
              </a:lnSpc>
            </a:pPr>
            <a:r>
              <a:rPr sz="1800" b="1" spc="-10" dirty="0">
                <a:latin typeface="Arial"/>
                <a:cs typeface="Arial"/>
              </a:rPr>
              <a:t>TRANSACTIONAL</a:t>
            </a:r>
            <a:r>
              <a:rPr sz="1800" b="1" spc="35" dirty="0">
                <a:latin typeface="Arial"/>
                <a:cs typeface="Arial"/>
              </a:rPr>
              <a:t> </a:t>
            </a:r>
            <a:r>
              <a:rPr sz="1800" b="1" spc="-10" dirty="0">
                <a:latin typeface="Arial"/>
                <a:cs typeface="Arial"/>
              </a:rPr>
              <a:t>LEADERSHIP</a:t>
            </a:r>
            <a:endParaRPr sz="1800">
              <a:latin typeface="Arial"/>
              <a:cs typeface="Arial"/>
            </a:endParaRPr>
          </a:p>
          <a:p>
            <a:pPr marL="672465" indent="-287020">
              <a:lnSpc>
                <a:spcPct val="100000"/>
              </a:lnSpc>
              <a:buChar char="•"/>
              <a:tabLst>
                <a:tab pos="672465" algn="l"/>
                <a:tab pos="673100" algn="l"/>
              </a:tabLst>
            </a:pPr>
            <a:r>
              <a:rPr sz="1800" spc="-5" dirty="0">
                <a:latin typeface="Arial"/>
                <a:cs typeface="Arial"/>
              </a:rPr>
              <a:t>Leaders </a:t>
            </a:r>
            <a:r>
              <a:rPr sz="1800" spc="-15" dirty="0">
                <a:latin typeface="Arial"/>
                <a:cs typeface="Arial"/>
              </a:rPr>
              <a:t>who </a:t>
            </a:r>
            <a:r>
              <a:rPr sz="1800" spc="-5" dirty="0">
                <a:latin typeface="Arial"/>
                <a:cs typeface="Arial"/>
              </a:rPr>
              <a:t>guide or </a:t>
            </a:r>
            <a:r>
              <a:rPr sz="1800" dirty="0">
                <a:latin typeface="Arial"/>
                <a:cs typeface="Arial"/>
              </a:rPr>
              <a:t>motivate </a:t>
            </a:r>
            <a:r>
              <a:rPr sz="1800" spc="-10" dirty="0">
                <a:latin typeface="Arial"/>
                <a:cs typeface="Arial"/>
              </a:rPr>
              <a:t>followers </a:t>
            </a:r>
            <a:r>
              <a:rPr sz="1800" dirty="0">
                <a:latin typeface="Arial"/>
                <a:cs typeface="Arial"/>
              </a:rPr>
              <a:t>to </a:t>
            </a:r>
            <a:r>
              <a:rPr sz="1800" spc="-10" dirty="0">
                <a:latin typeface="Arial"/>
                <a:cs typeface="Arial"/>
              </a:rPr>
              <a:t>work towards </a:t>
            </a:r>
            <a:r>
              <a:rPr sz="1800" spc="-5" dirty="0">
                <a:latin typeface="Arial"/>
                <a:cs typeface="Arial"/>
              </a:rPr>
              <a:t>established goals by</a:t>
            </a:r>
            <a:r>
              <a:rPr sz="1800" spc="390" dirty="0">
                <a:latin typeface="Arial"/>
                <a:cs typeface="Arial"/>
              </a:rPr>
              <a:t> </a:t>
            </a:r>
            <a:r>
              <a:rPr sz="1800" spc="-5" dirty="0">
                <a:latin typeface="Arial"/>
                <a:cs typeface="Arial"/>
              </a:rPr>
              <a:t>exchanging</a:t>
            </a:r>
            <a:endParaRPr sz="1800">
              <a:latin typeface="Arial"/>
              <a:cs typeface="Arial"/>
            </a:endParaRPr>
          </a:p>
          <a:p>
            <a:pPr marL="672465">
              <a:lnSpc>
                <a:spcPct val="100000"/>
              </a:lnSpc>
            </a:pPr>
            <a:r>
              <a:rPr sz="1800" spc="-5" dirty="0">
                <a:latin typeface="Arial"/>
                <a:cs typeface="Arial"/>
              </a:rPr>
              <a:t>rewards </a:t>
            </a:r>
            <a:r>
              <a:rPr sz="1800" dirty="0">
                <a:latin typeface="Arial"/>
                <a:cs typeface="Arial"/>
              </a:rPr>
              <a:t>for </a:t>
            </a:r>
            <a:r>
              <a:rPr sz="1800" spc="-5" dirty="0">
                <a:latin typeface="Arial"/>
                <a:cs typeface="Arial"/>
              </a:rPr>
              <a:t>their</a:t>
            </a:r>
            <a:r>
              <a:rPr sz="1800" spc="45" dirty="0">
                <a:latin typeface="Arial"/>
                <a:cs typeface="Arial"/>
              </a:rPr>
              <a:t> </a:t>
            </a:r>
            <a:r>
              <a:rPr sz="1800" spc="-15" dirty="0">
                <a:latin typeface="Arial"/>
                <a:cs typeface="Arial"/>
              </a:rPr>
              <a:t>productivity.</a:t>
            </a:r>
            <a:endParaRPr sz="1800">
              <a:latin typeface="Arial"/>
              <a:cs typeface="Arial"/>
            </a:endParaRPr>
          </a:p>
          <a:p>
            <a:pPr>
              <a:lnSpc>
                <a:spcPct val="100000"/>
              </a:lnSpc>
              <a:spcBef>
                <a:spcPts val="40"/>
              </a:spcBef>
            </a:pPr>
            <a:endParaRPr sz="1950">
              <a:latin typeface="Arial"/>
              <a:cs typeface="Arial"/>
            </a:endParaRPr>
          </a:p>
          <a:p>
            <a:pPr marL="241300" indent="-228600">
              <a:lnSpc>
                <a:spcPct val="100000"/>
              </a:lnSpc>
              <a:buChar char="•"/>
              <a:tabLst>
                <a:tab pos="240665" algn="l"/>
                <a:tab pos="241300" algn="l"/>
              </a:tabLst>
            </a:pPr>
            <a:r>
              <a:rPr sz="1900" spc="-10" dirty="0">
                <a:latin typeface="Arial"/>
                <a:cs typeface="Arial"/>
              </a:rPr>
              <a:t>Transformational </a:t>
            </a:r>
            <a:r>
              <a:rPr sz="1900" spc="-5" dirty="0">
                <a:latin typeface="Arial"/>
                <a:cs typeface="Arial"/>
              </a:rPr>
              <a:t>leadership is built on the top </a:t>
            </a:r>
            <a:r>
              <a:rPr sz="1900" dirty="0">
                <a:latin typeface="Arial"/>
                <a:cs typeface="Arial"/>
              </a:rPr>
              <a:t>of </a:t>
            </a:r>
            <a:r>
              <a:rPr sz="1900" spc="-5" dirty="0">
                <a:latin typeface="Arial"/>
                <a:cs typeface="Arial"/>
              </a:rPr>
              <a:t>transactional</a:t>
            </a:r>
            <a:r>
              <a:rPr sz="1900" spc="235" dirty="0">
                <a:latin typeface="Arial"/>
                <a:cs typeface="Arial"/>
              </a:rPr>
              <a:t> </a:t>
            </a:r>
            <a:r>
              <a:rPr sz="1900" spc="-5" dirty="0">
                <a:latin typeface="Arial"/>
                <a:cs typeface="Arial"/>
              </a:rPr>
              <a:t>leadership.</a:t>
            </a:r>
            <a:endParaRPr sz="1900">
              <a:latin typeface="Arial"/>
              <a:cs typeface="Arial"/>
            </a:endParaRPr>
          </a:p>
          <a:p>
            <a:pPr marL="241300" marR="15875" indent="-228600">
              <a:lnSpc>
                <a:spcPct val="110000"/>
              </a:lnSpc>
              <a:spcBef>
                <a:spcPts val="1005"/>
              </a:spcBef>
              <a:buChar char="•"/>
              <a:tabLst>
                <a:tab pos="240665" algn="l"/>
                <a:tab pos="241300" algn="l"/>
              </a:tabLst>
            </a:pPr>
            <a:r>
              <a:rPr sz="1900" spc="-5" dirty="0">
                <a:latin typeface="Arial"/>
                <a:cs typeface="Arial"/>
              </a:rPr>
              <a:t>It produces levels of employee </a:t>
            </a:r>
            <a:r>
              <a:rPr sz="1900" spc="-10" dirty="0">
                <a:latin typeface="Arial"/>
                <a:cs typeface="Arial"/>
              </a:rPr>
              <a:t>effort </a:t>
            </a:r>
            <a:r>
              <a:rPr sz="1900" spc="-5" dirty="0">
                <a:latin typeface="Arial"/>
                <a:cs typeface="Arial"/>
              </a:rPr>
              <a:t>and performance that go beyond </a:t>
            </a:r>
            <a:r>
              <a:rPr sz="1900" spc="-10" dirty="0">
                <a:latin typeface="Arial"/>
                <a:cs typeface="Arial"/>
              </a:rPr>
              <a:t>what would </a:t>
            </a:r>
            <a:r>
              <a:rPr sz="1900" spc="-5" dirty="0">
                <a:latin typeface="Arial"/>
                <a:cs typeface="Arial"/>
              </a:rPr>
              <a:t>occur </a:t>
            </a:r>
            <a:r>
              <a:rPr sz="1900" spc="-10" dirty="0">
                <a:latin typeface="Arial"/>
                <a:cs typeface="Arial"/>
              </a:rPr>
              <a:t>with  </a:t>
            </a:r>
            <a:r>
              <a:rPr sz="1900" spc="-5" dirty="0">
                <a:latin typeface="Arial"/>
                <a:cs typeface="Arial"/>
              </a:rPr>
              <a:t>a transactional approach</a:t>
            </a:r>
            <a:r>
              <a:rPr sz="1900" spc="85" dirty="0">
                <a:latin typeface="Arial"/>
                <a:cs typeface="Arial"/>
              </a:rPr>
              <a:t> </a:t>
            </a:r>
            <a:r>
              <a:rPr sz="1900" spc="-5" dirty="0">
                <a:latin typeface="Arial"/>
                <a:cs typeface="Arial"/>
              </a:rPr>
              <a:t>alone.</a:t>
            </a:r>
            <a:endParaRPr sz="1900">
              <a:latin typeface="Arial"/>
              <a:cs typeface="Arial"/>
            </a:endParaRPr>
          </a:p>
          <a:p>
            <a:pPr marL="241300" indent="-228600">
              <a:lnSpc>
                <a:spcPct val="100000"/>
              </a:lnSpc>
              <a:spcBef>
                <a:spcPts val="1225"/>
              </a:spcBef>
              <a:buChar char="•"/>
              <a:tabLst>
                <a:tab pos="240665" algn="l"/>
                <a:tab pos="241300" algn="l"/>
              </a:tabLst>
            </a:pPr>
            <a:r>
              <a:rPr sz="1900" spc="-5" dirty="0">
                <a:latin typeface="Arial"/>
                <a:cs typeface="Arial"/>
              </a:rPr>
              <a:t>Transformational leaders </a:t>
            </a:r>
            <a:r>
              <a:rPr sz="1900" spc="-10" dirty="0">
                <a:latin typeface="Arial"/>
                <a:cs typeface="Arial"/>
              </a:rPr>
              <a:t>were </a:t>
            </a:r>
            <a:r>
              <a:rPr sz="1900" spc="-5" dirty="0">
                <a:latin typeface="Arial"/>
                <a:cs typeface="Arial"/>
              </a:rPr>
              <a:t>evaluated as </a:t>
            </a:r>
            <a:r>
              <a:rPr sz="1900" dirty="0">
                <a:latin typeface="Arial"/>
                <a:cs typeface="Arial"/>
              </a:rPr>
              <a:t>more </a:t>
            </a:r>
            <a:r>
              <a:rPr sz="1900" spc="-5" dirty="0">
                <a:latin typeface="Arial"/>
                <a:cs typeface="Arial"/>
              </a:rPr>
              <a:t>effective, higher </a:t>
            </a:r>
            <a:r>
              <a:rPr sz="1900" dirty="0">
                <a:latin typeface="Arial"/>
                <a:cs typeface="Arial"/>
              </a:rPr>
              <a:t>performers,</a:t>
            </a:r>
            <a:r>
              <a:rPr sz="1900" spc="265" dirty="0">
                <a:latin typeface="Arial"/>
                <a:cs typeface="Arial"/>
              </a:rPr>
              <a:t> </a:t>
            </a:r>
            <a:r>
              <a:rPr sz="1900" dirty="0">
                <a:latin typeface="Arial"/>
                <a:cs typeface="Arial"/>
              </a:rPr>
              <a:t>more</a:t>
            </a:r>
            <a:endParaRPr sz="1900">
              <a:latin typeface="Arial"/>
              <a:cs typeface="Arial"/>
            </a:endParaRPr>
          </a:p>
          <a:p>
            <a:pPr marL="241300">
              <a:lnSpc>
                <a:spcPct val="100000"/>
              </a:lnSpc>
              <a:spcBef>
                <a:spcPts val="229"/>
              </a:spcBef>
            </a:pPr>
            <a:r>
              <a:rPr sz="1900" spc="-5" dirty="0">
                <a:latin typeface="Arial"/>
                <a:cs typeface="Arial"/>
              </a:rPr>
              <a:t>promotable, than their transactional counterparts, and more interpersonally</a:t>
            </a:r>
            <a:r>
              <a:rPr sz="1900" spc="335" dirty="0">
                <a:latin typeface="Arial"/>
                <a:cs typeface="Arial"/>
              </a:rPr>
              <a:t> </a:t>
            </a:r>
            <a:r>
              <a:rPr sz="1900" spc="-5" dirty="0">
                <a:latin typeface="Arial"/>
                <a:cs typeface="Arial"/>
              </a:rPr>
              <a:t>sensitive.</a:t>
            </a:r>
            <a:endParaRPr sz="1900">
              <a:latin typeface="Arial"/>
              <a:cs typeface="Arial"/>
            </a:endParaRPr>
          </a:p>
          <a:p>
            <a:pPr marL="241300" marR="5080" indent="-228600">
              <a:lnSpc>
                <a:spcPct val="110000"/>
              </a:lnSpc>
              <a:spcBef>
                <a:spcPts val="1000"/>
              </a:spcBef>
              <a:buChar char="•"/>
              <a:tabLst>
                <a:tab pos="240665" algn="l"/>
                <a:tab pos="241300" algn="l"/>
                <a:tab pos="575310" algn="l"/>
              </a:tabLst>
            </a:pPr>
            <a:r>
              <a:rPr sz="1900" spc="-10" dirty="0">
                <a:latin typeface="Arial"/>
                <a:cs typeface="Arial"/>
              </a:rPr>
              <a:t>Transformational </a:t>
            </a:r>
            <a:r>
              <a:rPr sz="1900" spc="-5" dirty="0">
                <a:latin typeface="Arial"/>
                <a:cs typeface="Arial"/>
              </a:rPr>
              <a:t>leadership is strongly correlated </a:t>
            </a:r>
            <a:r>
              <a:rPr sz="1900" spc="-10" dirty="0">
                <a:latin typeface="Arial"/>
                <a:cs typeface="Arial"/>
              </a:rPr>
              <a:t>with lower </a:t>
            </a:r>
            <a:r>
              <a:rPr sz="1900" spc="-5" dirty="0">
                <a:latin typeface="Arial"/>
                <a:cs typeface="Arial"/>
              </a:rPr>
              <a:t>turnover rates and higher levels  of	</a:t>
            </a:r>
            <a:r>
              <a:rPr sz="1900" spc="-15" dirty="0">
                <a:latin typeface="Arial"/>
                <a:cs typeface="Arial"/>
              </a:rPr>
              <a:t>productivity, </a:t>
            </a:r>
            <a:r>
              <a:rPr sz="1900" spc="-5" dirty="0">
                <a:latin typeface="Arial"/>
                <a:cs typeface="Arial"/>
              </a:rPr>
              <a:t>employee satisfaction, </a:t>
            </a:r>
            <a:r>
              <a:rPr sz="1900" spc="-15" dirty="0">
                <a:latin typeface="Arial"/>
                <a:cs typeface="Arial"/>
              </a:rPr>
              <a:t>creativity, </a:t>
            </a:r>
            <a:r>
              <a:rPr sz="1900" spc="-5" dirty="0">
                <a:latin typeface="Arial"/>
                <a:cs typeface="Arial"/>
              </a:rPr>
              <a:t>goal attainment, and follower </a:t>
            </a:r>
            <a:r>
              <a:rPr sz="1900" spc="-10" dirty="0">
                <a:latin typeface="Arial"/>
                <a:cs typeface="Arial"/>
              </a:rPr>
              <a:t>well</a:t>
            </a:r>
            <a:r>
              <a:rPr sz="1900" spc="380" dirty="0">
                <a:latin typeface="Arial"/>
                <a:cs typeface="Arial"/>
              </a:rPr>
              <a:t> </a:t>
            </a:r>
            <a:r>
              <a:rPr sz="1900" spc="-5" dirty="0">
                <a:latin typeface="Arial"/>
                <a:cs typeface="Arial"/>
              </a:rPr>
              <a:t>being.</a:t>
            </a:r>
            <a:endParaRPr sz="1900">
              <a:latin typeface="Arial"/>
              <a:cs typeface="Aria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8990" y="289052"/>
            <a:ext cx="6266180" cy="574040"/>
          </a:xfrm>
          <a:prstGeom prst="rect">
            <a:avLst/>
          </a:prstGeom>
        </p:spPr>
        <p:txBody>
          <a:bodyPr vert="horz" wrap="square" lIns="0" tIns="12700" rIns="0" bIns="0" rtlCol="0">
            <a:spAutoFit/>
          </a:bodyPr>
          <a:lstStyle/>
          <a:p>
            <a:pPr marL="12700">
              <a:lnSpc>
                <a:spcPct val="100000"/>
              </a:lnSpc>
              <a:spcBef>
                <a:spcPts val="100"/>
              </a:spcBef>
            </a:pPr>
            <a:r>
              <a:rPr sz="3600" spc="-25" dirty="0"/>
              <a:t>CHARISMATIC</a:t>
            </a:r>
            <a:r>
              <a:rPr sz="3600" spc="-95" dirty="0"/>
              <a:t> </a:t>
            </a:r>
            <a:r>
              <a:rPr sz="3600" dirty="0"/>
              <a:t>LEADERSHIP</a:t>
            </a:r>
            <a:endParaRPr sz="3600"/>
          </a:p>
        </p:txBody>
      </p:sp>
      <p:grpSp>
        <p:nvGrpSpPr>
          <p:cNvPr id="3" name="object 3"/>
          <p:cNvGrpSpPr/>
          <p:nvPr/>
        </p:nvGrpSpPr>
        <p:grpSpPr>
          <a:xfrm>
            <a:off x="134112" y="1545336"/>
            <a:ext cx="11977370" cy="1073150"/>
            <a:chOff x="134112" y="1545336"/>
            <a:chExt cx="11977370" cy="1073150"/>
          </a:xfrm>
        </p:grpSpPr>
        <p:sp>
          <p:nvSpPr>
            <p:cNvPr id="4" name="object 4"/>
            <p:cNvSpPr/>
            <p:nvPr/>
          </p:nvSpPr>
          <p:spPr>
            <a:xfrm>
              <a:off x="190500" y="1545336"/>
              <a:ext cx="11920728" cy="10728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4112" y="1546860"/>
              <a:ext cx="11756136" cy="1005839"/>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210311" y="1603247"/>
            <a:ext cx="11805285" cy="957580"/>
          </a:xfrm>
          <a:prstGeom prst="rect">
            <a:avLst/>
          </a:prstGeom>
          <a:solidFill>
            <a:srgbClr val="D779C9"/>
          </a:solidFill>
          <a:ln w="9144">
            <a:solidFill>
              <a:srgbClr val="0D0D0D"/>
            </a:solidFill>
          </a:ln>
        </p:spPr>
        <p:txBody>
          <a:bodyPr vert="horz" wrap="square" lIns="0" tIns="5715" rIns="0" bIns="0" rtlCol="0">
            <a:spAutoFit/>
          </a:bodyPr>
          <a:lstStyle/>
          <a:p>
            <a:pPr marL="90805" marR="434340">
              <a:lnSpc>
                <a:spcPct val="120000"/>
              </a:lnSpc>
              <a:spcBef>
                <a:spcPts val="45"/>
              </a:spcBef>
            </a:pPr>
            <a:r>
              <a:rPr sz="2000" dirty="0">
                <a:latin typeface="Arial"/>
                <a:cs typeface="Arial"/>
              </a:rPr>
              <a:t>A charismatic leader is an enthusiastic, self confident leader whose personality and actions</a:t>
            </a:r>
            <a:r>
              <a:rPr sz="2000" spc="-345" dirty="0">
                <a:latin typeface="Arial"/>
                <a:cs typeface="Arial"/>
              </a:rPr>
              <a:t> </a:t>
            </a:r>
            <a:r>
              <a:rPr sz="2000" dirty="0">
                <a:latin typeface="Arial"/>
                <a:cs typeface="Arial"/>
              </a:rPr>
              <a:t>influence  people to behave in a certain</a:t>
            </a:r>
            <a:r>
              <a:rPr sz="2000" spc="-114" dirty="0">
                <a:latin typeface="Arial"/>
                <a:cs typeface="Arial"/>
              </a:rPr>
              <a:t> </a:t>
            </a:r>
            <a:r>
              <a:rPr sz="2000" dirty="0">
                <a:latin typeface="Arial"/>
                <a:cs typeface="Arial"/>
              </a:rPr>
              <a:t>ways.</a:t>
            </a:r>
            <a:endParaRPr sz="2000">
              <a:latin typeface="Arial"/>
              <a:cs typeface="Arial"/>
            </a:endParaRPr>
          </a:p>
        </p:txBody>
      </p:sp>
      <p:grpSp>
        <p:nvGrpSpPr>
          <p:cNvPr id="7" name="object 7"/>
          <p:cNvGrpSpPr/>
          <p:nvPr/>
        </p:nvGrpSpPr>
        <p:grpSpPr>
          <a:xfrm>
            <a:off x="1307591" y="2791967"/>
            <a:ext cx="9046845" cy="3797935"/>
            <a:chOff x="1307591" y="2791967"/>
            <a:chExt cx="9046845" cy="3797935"/>
          </a:xfrm>
        </p:grpSpPr>
        <p:sp>
          <p:nvSpPr>
            <p:cNvPr id="8" name="object 8"/>
            <p:cNvSpPr/>
            <p:nvPr/>
          </p:nvSpPr>
          <p:spPr>
            <a:xfrm>
              <a:off x="1307591" y="2791967"/>
              <a:ext cx="9046845" cy="3797935"/>
            </a:xfrm>
            <a:custGeom>
              <a:avLst/>
              <a:gdLst/>
              <a:ahLst/>
              <a:cxnLst/>
              <a:rect l="l" t="t" r="r" b="b"/>
              <a:pathLst>
                <a:path w="9046845" h="3797934">
                  <a:moveTo>
                    <a:pt x="8666734" y="0"/>
                  </a:moveTo>
                  <a:lnTo>
                    <a:pt x="379730" y="0"/>
                  </a:lnTo>
                  <a:lnTo>
                    <a:pt x="332105" y="2959"/>
                  </a:lnTo>
                  <a:lnTo>
                    <a:pt x="286244" y="11599"/>
                  </a:lnTo>
                  <a:lnTo>
                    <a:pt x="242502" y="25565"/>
                  </a:lnTo>
                  <a:lnTo>
                    <a:pt x="201235" y="44499"/>
                  </a:lnTo>
                  <a:lnTo>
                    <a:pt x="162800" y="68046"/>
                  </a:lnTo>
                  <a:lnTo>
                    <a:pt x="127553" y="95849"/>
                  </a:lnTo>
                  <a:lnTo>
                    <a:pt x="95849" y="127553"/>
                  </a:lnTo>
                  <a:lnTo>
                    <a:pt x="68046" y="162800"/>
                  </a:lnTo>
                  <a:lnTo>
                    <a:pt x="44499" y="201235"/>
                  </a:lnTo>
                  <a:lnTo>
                    <a:pt x="25565" y="242502"/>
                  </a:lnTo>
                  <a:lnTo>
                    <a:pt x="11599" y="286244"/>
                  </a:lnTo>
                  <a:lnTo>
                    <a:pt x="2959" y="332105"/>
                  </a:lnTo>
                  <a:lnTo>
                    <a:pt x="0" y="379730"/>
                  </a:lnTo>
                  <a:lnTo>
                    <a:pt x="0" y="3418027"/>
                  </a:lnTo>
                  <a:lnTo>
                    <a:pt x="2959" y="3465664"/>
                  </a:lnTo>
                  <a:lnTo>
                    <a:pt x="11599" y="3511536"/>
                  </a:lnTo>
                  <a:lnTo>
                    <a:pt x="25565" y="3555287"/>
                  </a:lnTo>
                  <a:lnTo>
                    <a:pt x="44499" y="3596561"/>
                  </a:lnTo>
                  <a:lnTo>
                    <a:pt x="68046" y="3635001"/>
                  </a:lnTo>
                  <a:lnTo>
                    <a:pt x="95849" y="3670252"/>
                  </a:lnTo>
                  <a:lnTo>
                    <a:pt x="127553" y="3701957"/>
                  </a:lnTo>
                  <a:lnTo>
                    <a:pt x="162800" y="3729762"/>
                  </a:lnTo>
                  <a:lnTo>
                    <a:pt x="201235" y="3753309"/>
                  </a:lnTo>
                  <a:lnTo>
                    <a:pt x="242502" y="3772243"/>
                  </a:lnTo>
                  <a:lnTo>
                    <a:pt x="286244" y="3786208"/>
                  </a:lnTo>
                  <a:lnTo>
                    <a:pt x="332105" y="3794848"/>
                  </a:lnTo>
                  <a:lnTo>
                    <a:pt x="379730" y="3797808"/>
                  </a:lnTo>
                  <a:lnTo>
                    <a:pt x="8666734" y="3797820"/>
                  </a:lnTo>
                  <a:lnTo>
                    <a:pt x="8714358" y="3794861"/>
                  </a:lnTo>
                  <a:lnTo>
                    <a:pt x="8760219" y="3786221"/>
                  </a:lnTo>
                  <a:lnTo>
                    <a:pt x="8803961" y="3772256"/>
                  </a:lnTo>
                  <a:lnTo>
                    <a:pt x="8845228" y="3753321"/>
                  </a:lnTo>
                  <a:lnTo>
                    <a:pt x="8883663" y="3729774"/>
                  </a:lnTo>
                  <a:lnTo>
                    <a:pt x="8918910" y="3701969"/>
                  </a:lnTo>
                  <a:lnTo>
                    <a:pt x="8950614" y="3670262"/>
                  </a:lnTo>
                  <a:lnTo>
                    <a:pt x="8978417" y="3635010"/>
                  </a:lnTo>
                  <a:lnTo>
                    <a:pt x="9001964" y="3596569"/>
                  </a:lnTo>
                  <a:lnTo>
                    <a:pt x="9020898" y="3555294"/>
                  </a:lnTo>
                  <a:lnTo>
                    <a:pt x="9034864" y="3511541"/>
                  </a:lnTo>
                  <a:lnTo>
                    <a:pt x="9043504" y="3465667"/>
                  </a:lnTo>
                  <a:lnTo>
                    <a:pt x="9046464" y="3418027"/>
                  </a:lnTo>
                  <a:lnTo>
                    <a:pt x="9046464" y="379730"/>
                  </a:lnTo>
                  <a:lnTo>
                    <a:pt x="9043504" y="332105"/>
                  </a:lnTo>
                  <a:lnTo>
                    <a:pt x="9034864" y="286244"/>
                  </a:lnTo>
                  <a:lnTo>
                    <a:pt x="9020898" y="242502"/>
                  </a:lnTo>
                  <a:lnTo>
                    <a:pt x="9001964" y="201235"/>
                  </a:lnTo>
                  <a:lnTo>
                    <a:pt x="8978417" y="162800"/>
                  </a:lnTo>
                  <a:lnTo>
                    <a:pt x="8950614" y="127553"/>
                  </a:lnTo>
                  <a:lnTo>
                    <a:pt x="8918910" y="95849"/>
                  </a:lnTo>
                  <a:lnTo>
                    <a:pt x="8883663" y="68046"/>
                  </a:lnTo>
                  <a:lnTo>
                    <a:pt x="8845228" y="44499"/>
                  </a:lnTo>
                  <a:lnTo>
                    <a:pt x="8803961" y="25565"/>
                  </a:lnTo>
                  <a:lnTo>
                    <a:pt x="8760219" y="11599"/>
                  </a:lnTo>
                  <a:lnTo>
                    <a:pt x="8714358" y="2959"/>
                  </a:lnTo>
                  <a:lnTo>
                    <a:pt x="8666734" y="0"/>
                  </a:lnTo>
                  <a:close/>
                </a:path>
              </a:pathLst>
            </a:custGeom>
            <a:solidFill>
              <a:srgbClr val="D3D1E6"/>
            </a:solidFill>
          </p:spPr>
          <p:txBody>
            <a:bodyPr wrap="square" lIns="0" tIns="0" rIns="0" bIns="0" rtlCol="0"/>
            <a:lstStyle/>
            <a:p>
              <a:endParaRPr/>
            </a:p>
          </p:txBody>
        </p:sp>
        <p:sp>
          <p:nvSpPr>
            <p:cNvPr id="9" name="object 9"/>
            <p:cNvSpPr/>
            <p:nvPr/>
          </p:nvSpPr>
          <p:spPr>
            <a:xfrm>
              <a:off x="2217419" y="3931919"/>
              <a:ext cx="7237730" cy="440690"/>
            </a:xfrm>
            <a:custGeom>
              <a:avLst/>
              <a:gdLst/>
              <a:ahLst/>
              <a:cxnLst/>
              <a:rect l="l" t="t" r="r" b="b"/>
              <a:pathLst>
                <a:path w="7237730" h="440689">
                  <a:moveTo>
                    <a:pt x="7193407" y="0"/>
                  </a:moveTo>
                  <a:lnTo>
                    <a:pt x="44068" y="0"/>
                  </a:lnTo>
                  <a:lnTo>
                    <a:pt x="26896" y="3456"/>
                  </a:lnTo>
                  <a:lnTo>
                    <a:pt x="12890" y="12890"/>
                  </a:lnTo>
                  <a:lnTo>
                    <a:pt x="3456" y="26896"/>
                  </a:lnTo>
                  <a:lnTo>
                    <a:pt x="0" y="44068"/>
                  </a:lnTo>
                  <a:lnTo>
                    <a:pt x="0" y="396366"/>
                  </a:lnTo>
                  <a:lnTo>
                    <a:pt x="3456" y="413539"/>
                  </a:lnTo>
                  <a:lnTo>
                    <a:pt x="12890" y="427545"/>
                  </a:lnTo>
                  <a:lnTo>
                    <a:pt x="26896" y="436979"/>
                  </a:lnTo>
                  <a:lnTo>
                    <a:pt x="44068" y="440435"/>
                  </a:lnTo>
                  <a:lnTo>
                    <a:pt x="7193407" y="440435"/>
                  </a:lnTo>
                  <a:lnTo>
                    <a:pt x="7210579" y="436979"/>
                  </a:lnTo>
                  <a:lnTo>
                    <a:pt x="7224585" y="427545"/>
                  </a:lnTo>
                  <a:lnTo>
                    <a:pt x="7234019" y="413539"/>
                  </a:lnTo>
                  <a:lnTo>
                    <a:pt x="7237476" y="396366"/>
                  </a:lnTo>
                  <a:lnTo>
                    <a:pt x="7237476" y="44068"/>
                  </a:lnTo>
                  <a:lnTo>
                    <a:pt x="7234019" y="26896"/>
                  </a:lnTo>
                  <a:lnTo>
                    <a:pt x="7224585" y="12890"/>
                  </a:lnTo>
                  <a:lnTo>
                    <a:pt x="7210579" y="3456"/>
                  </a:lnTo>
                  <a:lnTo>
                    <a:pt x="7193407" y="0"/>
                  </a:lnTo>
                  <a:close/>
                </a:path>
              </a:pathLst>
            </a:custGeom>
            <a:solidFill>
              <a:srgbClr val="6952B7"/>
            </a:solidFill>
          </p:spPr>
          <p:txBody>
            <a:bodyPr wrap="square" lIns="0" tIns="0" rIns="0" bIns="0" rtlCol="0"/>
            <a:lstStyle/>
            <a:p>
              <a:endParaRPr/>
            </a:p>
          </p:txBody>
        </p:sp>
        <p:sp>
          <p:nvSpPr>
            <p:cNvPr id="10" name="object 10"/>
            <p:cNvSpPr/>
            <p:nvPr/>
          </p:nvSpPr>
          <p:spPr>
            <a:xfrm>
              <a:off x="2217419" y="3931919"/>
              <a:ext cx="7237730" cy="440690"/>
            </a:xfrm>
            <a:custGeom>
              <a:avLst/>
              <a:gdLst/>
              <a:ahLst/>
              <a:cxnLst/>
              <a:rect l="l" t="t" r="r" b="b"/>
              <a:pathLst>
                <a:path w="7237730" h="440689">
                  <a:moveTo>
                    <a:pt x="0" y="44068"/>
                  </a:moveTo>
                  <a:lnTo>
                    <a:pt x="3456" y="26896"/>
                  </a:lnTo>
                  <a:lnTo>
                    <a:pt x="12890" y="12890"/>
                  </a:lnTo>
                  <a:lnTo>
                    <a:pt x="26896" y="3456"/>
                  </a:lnTo>
                  <a:lnTo>
                    <a:pt x="44068" y="0"/>
                  </a:lnTo>
                  <a:lnTo>
                    <a:pt x="7193407" y="0"/>
                  </a:lnTo>
                  <a:lnTo>
                    <a:pt x="7210579" y="3456"/>
                  </a:lnTo>
                  <a:lnTo>
                    <a:pt x="7224585" y="12890"/>
                  </a:lnTo>
                  <a:lnTo>
                    <a:pt x="7234019" y="26896"/>
                  </a:lnTo>
                  <a:lnTo>
                    <a:pt x="7237476" y="44068"/>
                  </a:lnTo>
                  <a:lnTo>
                    <a:pt x="7237476" y="396366"/>
                  </a:lnTo>
                  <a:lnTo>
                    <a:pt x="7234019" y="413539"/>
                  </a:lnTo>
                  <a:lnTo>
                    <a:pt x="7224585" y="427545"/>
                  </a:lnTo>
                  <a:lnTo>
                    <a:pt x="7210579" y="436979"/>
                  </a:lnTo>
                  <a:lnTo>
                    <a:pt x="7193407" y="440435"/>
                  </a:lnTo>
                  <a:lnTo>
                    <a:pt x="44068" y="440435"/>
                  </a:lnTo>
                  <a:lnTo>
                    <a:pt x="26896" y="436979"/>
                  </a:lnTo>
                  <a:lnTo>
                    <a:pt x="12890" y="427545"/>
                  </a:lnTo>
                  <a:lnTo>
                    <a:pt x="3456" y="413539"/>
                  </a:lnTo>
                  <a:lnTo>
                    <a:pt x="0" y="396366"/>
                  </a:lnTo>
                  <a:lnTo>
                    <a:pt x="0" y="44068"/>
                  </a:lnTo>
                  <a:close/>
                </a:path>
              </a:pathLst>
            </a:custGeom>
            <a:ln w="15240">
              <a:solidFill>
                <a:srgbClr val="FFFFFF"/>
              </a:solidFill>
            </a:ln>
          </p:spPr>
          <p:txBody>
            <a:bodyPr wrap="square" lIns="0" tIns="0" rIns="0" bIns="0" rtlCol="0"/>
            <a:lstStyle/>
            <a:p>
              <a:endParaRPr/>
            </a:p>
          </p:txBody>
        </p:sp>
        <p:sp>
          <p:nvSpPr>
            <p:cNvPr id="11" name="object 11"/>
            <p:cNvSpPr/>
            <p:nvPr/>
          </p:nvSpPr>
          <p:spPr>
            <a:xfrm>
              <a:off x="2217419" y="4439411"/>
              <a:ext cx="7237730" cy="439420"/>
            </a:xfrm>
            <a:custGeom>
              <a:avLst/>
              <a:gdLst/>
              <a:ahLst/>
              <a:cxnLst/>
              <a:rect l="l" t="t" r="r" b="b"/>
              <a:pathLst>
                <a:path w="7237730" h="439420">
                  <a:moveTo>
                    <a:pt x="7193533" y="0"/>
                  </a:moveTo>
                  <a:lnTo>
                    <a:pt x="43942" y="0"/>
                  </a:lnTo>
                  <a:lnTo>
                    <a:pt x="26842" y="3454"/>
                  </a:lnTo>
                  <a:lnTo>
                    <a:pt x="12874" y="12874"/>
                  </a:lnTo>
                  <a:lnTo>
                    <a:pt x="3454" y="26842"/>
                  </a:lnTo>
                  <a:lnTo>
                    <a:pt x="0" y="43942"/>
                  </a:lnTo>
                  <a:lnTo>
                    <a:pt x="0" y="394969"/>
                  </a:lnTo>
                  <a:lnTo>
                    <a:pt x="3454" y="412069"/>
                  </a:lnTo>
                  <a:lnTo>
                    <a:pt x="12874" y="426037"/>
                  </a:lnTo>
                  <a:lnTo>
                    <a:pt x="26842" y="435457"/>
                  </a:lnTo>
                  <a:lnTo>
                    <a:pt x="43942" y="438912"/>
                  </a:lnTo>
                  <a:lnTo>
                    <a:pt x="7193533" y="438912"/>
                  </a:lnTo>
                  <a:lnTo>
                    <a:pt x="7210633" y="435457"/>
                  </a:lnTo>
                  <a:lnTo>
                    <a:pt x="7224601" y="426037"/>
                  </a:lnTo>
                  <a:lnTo>
                    <a:pt x="7234021" y="412069"/>
                  </a:lnTo>
                  <a:lnTo>
                    <a:pt x="7237476" y="394969"/>
                  </a:lnTo>
                  <a:lnTo>
                    <a:pt x="7237476" y="43942"/>
                  </a:lnTo>
                  <a:lnTo>
                    <a:pt x="7234021" y="26842"/>
                  </a:lnTo>
                  <a:lnTo>
                    <a:pt x="7224601" y="12874"/>
                  </a:lnTo>
                  <a:lnTo>
                    <a:pt x="7210633" y="3454"/>
                  </a:lnTo>
                  <a:lnTo>
                    <a:pt x="7193533" y="0"/>
                  </a:lnTo>
                  <a:close/>
                </a:path>
              </a:pathLst>
            </a:custGeom>
            <a:solidFill>
              <a:srgbClr val="4041B8"/>
            </a:solidFill>
          </p:spPr>
          <p:txBody>
            <a:bodyPr wrap="square" lIns="0" tIns="0" rIns="0" bIns="0" rtlCol="0"/>
            <a:lstStyle/>
            <a:p>
              <a:endParaRPr/>
            </a:p>
          </p:txBody>
        </p:sp>
        <p:sp>
          <p:nvSpPr>
            <p:cNvPr id="12" name="object 12"/>
            <p:cNvSpPr/>
            <p:nvPr/>
          </p:nvSpPr>
          <p:spPr>
            <a:xfrm>
              <a:off x="2217419" y="4439411"/>
              <a:ext cx="7237730" cy="439420"/>
            </a:xfrm>
            <a:custGeom>
              <a:avLst/>
              <a:gdLst/>
              <a:ahLst/>
              <a:cxnLst/>
              <a:rect l="l" t="t" r="r" b="b"/>
              <a:pathLst>
                <a:path w="7237730" h="439420">
                  <a:moveTo>
                    <a:pt x="0" y="43942"/>
                  </a:moveTo>
                  <a:lnTo>
                    <a:pt x="3454" y="26842"/>
                  </a:lnTo>
                  <a:lnTo>
                    <a:pt x="12874" y="12874"/>
                  </a:lnTo>
                  <a:lnTo>
                    <a:pt x="26842" y="3454"/>
                  </a:lnTo>
                  <a:lnTo>
                    <a:pt x="43942" y="0"/>
                  </a:lnTo>
                  <a:lnTo>
                    <a:pt x="7193533" y="0"/>
                  </a:lnTo>
                  <a:lnTo>
                    <a:pt x="7210633" y="3454"/>
                  </a:lnTo>
                  <a:lnTo>
                    <a:pt x="7224601" y="12874"/>
                  </a:lnTo>
                  <a:lnTo>
                    <a:pt x="7234021" y="26842"/>
                  </a:lnTo>
                  <a:lnTo>
                    <a:pt x="7237476" y="43942"/>
                  </a:lnTo>
                  <a:lnTo>
                    <a:pt x="7237476" y="394969"/>
                  </a:lnTo>
                  <a:lnTo>
                    <a:pt x="7234021" y="412069"/>
                  </a:lnTo>
                  <a:lnTo>
                    <a:pt x="7224601" y="426037"/>
                  </a:lnTo>
                  <a:lnTo>
                    <a:pt x="7210633" y="435457"/>
                  </a:lnTo>
                  <a:lnTo>
                    <a:pt x="7193533" y="438912"/>
                  </a:lnTo>
                  <a:lnTo>
                    <a:pt x="43942" y="438912"/>
                  </a:lnTo>
                  <a:lnTo>
                    <a:pt x="26842" y="435457"/>
                  </a:lnTo>
                  <a:lnTo>
                    <a:pt x="12874" y="426037"/>
                  </a:lnTo>
                  <a:lnTo>
                    <a:pt x="3454" y="412069"/>
                  </a:lnTo>
                  <a:lnTo>
                    <a:pt x="0" y="394969"/>
                  </a:lnTo>
                  <a:lnTo>
                    <a:pt x="0" y="43942"/>
                  </a:lnTo>
                  <a:close/>
                </a:path>
              </a:pathLst>
            </a:custGeom>
            <a:ln w="15240">
              <a:solidFill>
                <a:srgbClr val="FFFFFF"/>
              </a:solidFill>
            </a:ln>
          </p:spPr>
          <p:txBody>
            <a:bodyPr wrap="square" lIns="0" tIns="0" rIns="0" bIns="0" rtlCol="0"/>
            <a:lstStyle/>
            <a:p>
              <a:endParaRPr/>
            </a:p>
          </p:txBody>
        </p:sp>
        <p:sp>
          <p:nvSpPr>
            <p:cNvPr id="13" name="object 13"/>
            <p:cNvSpPr/>
            <p:nvPr/>
          </p:nvSpPr>
          <p:spPr>
            <a:xfrm>
              <a:off x="2217419" y="4946903"/>
              <a:ext cx="7237730" cy="439420"/>
            </a:xfrm>
            <a:custGeom>
              <a:avLst/>
              <a:gdLst/>
              <a:ahLst/>
              <a:cxnLst/>
              <a:rect l="l" t="t" r="r" b="b"/>
              <a:pathLst>
                <a:path w="7237730" h="439420">
                  <a:moveTo>
                    <a:pt x="7193533" y="0"/>
                  </a:moveTo>
                  <a:lnTo>
                    <a:pt x="43942" y="0"/>
                  </a:lnTo>
                  <a:lnTo>
                    <a:pt x="26842" y="3454"/>
                  </a:lnTo>
                  <a:lnTo>
                    <a:pt x="12874" y="12874"/>
                  </a:lnTo>
                  <a:lnTo>
                    <a:pt x="3454" y="26842"/>
                  </a:lnTo>
                  <a:lnTo>
                    <a:pt x="0" y="43942"/>
                  </a:lnTo>
                  <a:lnTo>
                    <a:pt x="0" y="394970"/>
                  </a:lnTo>
                  <a:lnTo>
                    <a:pt x="3454" y="412069"/>
                  </a:lnTo>
                  <a:lnTo>
                    <a:pt x="12874" y="426037"/>
                  </a:lnTo>
                  <a:lnTo>
                    <a:pt x="26842" y="435457"/>
                  </a:lnTo>
                  <a:lnTo>
                    <a:pt x="43942" y="438912"/>
                  </a:lnTo>
                  <a:lnTo>
                    <a:pt x="7193533" y="438912"/>
                  </a:lnTo>
                  <a:lnTo>
                    <a:pt x="7210633" y="435457"/>
                  </a:lnTo>
                  <a:lnTo>
                    <a:pt x="7224601" y="426037"/>
                  </a:lnTo>
                  <a:lnTo>
                    <a:pt x="7234021" y="412069"/>
                  </a:lnTo>
                  <a:lnTo>
                    <a:pt x="7237476" y="394970"/>
                  </a:lnTo>
                  <a:lnTo>
                    <a:pt x="7237476" y="43942"/>
                  </a:lnTo>
                  <a:lnTo>
                    <a:pt x="7234021" y="26842"/>
                  </a:lnTo>
                  <a:lnTo>
                    <a:pt x="7224601" y="12874"/>
                  </a:lnTo>
                  <a:lnTo>
                    <a:pt x="7210633" y="3454"/>
                  </a:lnTo>
                  <a:lnTo>
                    <a:pt x="7193533" y="0"/>
                  </a:lnTo>
                  <a:close/>
                </a:path>
              </a:pathLst>
            </a:custGeom>
            <a:solidFill>
              <a:srgbClr val="3351B6"/>
            </a:solidFill>
          </p:spPr>
          <p:txBody>
            <a:bodyPr wrap="square" lIns="0" tIns="0" rIns="0" bIns="0" rtlCol="0"/>
            <a:lstStyle/>
            <a:p>
              <a:endParaRPr/>
            </a:p>
          </p:txBody>
        </p:sp>
        <p:sp>
          <p:nvSpPr>
            <p:cNvPr id="14" name="object 14"/>
            <p:cNvSpPr/>
            <p:nvPr/>
          </p:nvSpPr>
          <p:spPr>
            <a:xfrm>
              <a:off x="2217419" y="4946903"/>
              <a:ext cx="7237730" cy="439420"/>
            </a:xfrm>
            <a:custGeom>
              <a:avLst/>
              <a:gdLst/>
              <a:ahLst/>
              <a:cxnLst/>
              <a:rect l="l" t="t" r="r" b="b"/>
              <a:pathLst>
                <a:path w="7237730" h="439420">
                  <a:moveTo>
                    <a:pt x="0" y="43942"/>
                  </a:moveTo>
                  <a:lnTo>
                    <a:pt x="3454" y="26842"/>
                  </a:lnTo>
                  <a:lnTo>
                    <a:pt x="12874" y="12874"/>
                  </a:lnTo>
                  <a:lnTo>
                    <a:pt x="26842" y="3454"/>
                  </a:lnTo>
                  <a:lnTo>
                    <a:pt x="43942" y="0"/>
                  </a:lnTo>
                  <a:lnTo>
                    <a:pt x="7193533" y="0"/>
                  </a:lnTo>
                  <a:lnTo>
                    <a:pt x="7210633" y="3454"/>
                  </a:lnTo>
                  <a:lnTo>
                    <a:pt x="7224601" y="12874"/>
                  </a:lnTo>
                  <a:lnTo>
                    <a:pt x="7234021" y="26842"/>
                  </a:lnTo>
                  <a:lnTo>
                    <a:pt x="7237476" y="43942"/>
                  </a:lnTo>
                  <a:lnTo>
                    <a:pt x="7237476" y="394970"/>
                  </a:lnTo>
                  <a:lnTo>
                    <a:pt x="7234021" y="412069"/>
                  </a:lnTo>
                  <a:lnTo>
                    <a:pt x="7224601" y="426037"/>
                  </a:lnTo>
                  <a:lnTo>
                    <a:pt x="7210633" y="435457"/>
                  </a:lnTo>
                  <a:lnTo>
                    <a:pt x="7193533" y="438912"/>
                  </a:lnTo>
                  <a:lnTo>
                    <a:pt x="43942" y="438912"/>
                  </a:lnTo>
                  <a:lnTo>
                    <a:pt x="26842" y="435457"/>
                  </a:lnTo>
                  <a:lnTo>
                    <a:pt x="12874" y="426037"/>
                  </a:lnTo>
                  <a:lnTo>
                    <a:pt x="3454" y="412069"/>
                  </a:lnTo>
                  <a:lnTo>
                    <a:pt x="0" y="394970"/>
                  </a:lnTo>
                  <a:lnTo>
                    <a:pt x="0" y="43942"/>
                  </a:lnTo>
                  <a:close/>
                </a:path>
              </a:pathLst>
            </a:custGeom>
            <a:ln w="15240">
              <a:solidFill>
                <a:srgbClr val="FFFFFF"/>
              </a:solidFill>
            </a:ln>
          </p:spPr>
          <p:txBody>
            <a:bodyPr wrap="square" lIns="0" tIns="0" rIns="0" bIns="0" rtlCol="0"/>
            <a:lstStyle/>
            <a:p>
              <a:endParaRPr/>
            </a:p>
          </p:txBody>
        </p:sp>
        <p:sp>
          <p:nvSpPr>
            <p:cNvPr id="15" name="object 15"/>
            <p:cNvSpPr/>
            <p:nvPr/>
          </p:nvSpPr>
          <p:spPr>
            <a:xfrm>
              <a:off x="2217419" y="5452872"/>
              <a:ext cx="7237730" cy="439420"/>
            </a:xfrm>
            <a:custGeom>
              <a:avLst/>
              <a:gdLst/>
              <a:ahLst/>
              <a:cxnLst/>
              <a:rect l="l" t="t" r="r" b="b"/>
              <a:pathLst>
                <a:path w="7237730" h="439420">
                  <a:moveTo>
                    <a:pt x="7193533" y="0"/>
                  </a:moveTo>
                  <a:lnTo>
                    <a:pt x="43942" y="0"/>
                  </a:lnTo>
                  <a:lnTo>
                    <a:pt x="26842" y="3454"/>
                  </a:lnTo>
                  <a:lnTo>
                    <a:pt x="12874" y="12874"/>
                  </a:lnTo>
                  <a:lnTo>
                    <a:pt x="3454" y="26842"/>
                  </a:lnTo>
                  <a:lnTo>
                    <a:pt x="0" y="43941"/>
                  </a:lnTo>
                  <a:lnTo>
                    <a:pt x="0" y="395020"/>
                  </a:lnTo>
                  <a:lnTo>
                    <a:pt x="3454" y="412106"/>
                  </a:lnTo>
                  <a:lnTo>
                    <a:pt x="12874" y="426058"/>
                  </a:lnTo>
                  <a:lnTo>
                    <a:pt x="26842" y="435463"/>
                  </a:lnTo>
                  <a:lnTo>
                    <a:pt x="43942" y="438911"/>
                  </a:lnTo>
                  <a:lnTo>
                    <a:pt x="7193533" y="438911"/>
                  </a:lnTo>
                  <a:lnTo>
                    <a:pt x="7210633" y="435463"/>
                  </a:lnTo>
                  <a:lnTo>
                    <a:pt x="7224601" y="426058"/>
                  </a:lnTo>
                  <a:lnTo>
                    <a:pt x="7234021" y="412106"/>
                  </a:lnTo>
                  <a:lnTo>
                    <a:pt x="7237476" y="395020"/>
                  </a:lnTo>
                  <a:lnTo>
                    <a:pt x="7237476" y="43941"/>
                  </a:lnTo>
                  <a:lnTo>
                    <a:pt x="7234021" y="26842"/>
                  </a:lnTo>
                  <a:lnTo>
                    <a:pt x="7224601" y="12874"/>
                  </a:lnTo>
                  <a:lnTo>
                    <a:pt x="7210633" y="3454"/>
                  </a:lnTo>
                  <a:lnTo>
                    <a:pt x="7193533" y="0"/>
                  </a:lnTo>
                  <a:close/>
                </a:path>
              </a:pathLst>
            </a:custGeom>
            <a:solidFill>
              <a:srgbClr val="2866B0"/>
            </a:solidFill>
          </p:spPr>
          <p:txBody>
            <a:bodyPr wrap="square" lIns="0" tIns="0" rIns="0" bIns="0" rtlCol="0"/>
            <a:lstStyle/>
            <a:p>
              <a:endParaRPr/>
            </a:p>
          </p:txBody>
        </p:sp>
        <p:sp>
          <p:nvSpPr>
            <p:cNvPr id="16" name="object 16"/>
            <p:cNvSpPr/>
            <p:nvPr/>
          </p:nvSpPr>
          <p:spPr>
            <a:xfrm>
              <a:off x="2217419" y="5452872"/>
              <a:ext cx="7237730" cy="439420"/>
            </a:xfrm>
            <a:custGeom>
              <a:avLst/>
              <a:gdLst/>
              <a:ahLst/>
              <a:cxnLst/>
              <a:rect l="l" t="t" r="r" b="b"/>
              <a:pathLst>
                <a:path w="7237730" h="439420">
                  <a:moveTo>
                    <a:pt x="0" y="43941"/>
                  </a:moveTo>
                  <a:lnTo>
                    <a:pt x="3454" y="26842"/>
                  </a:lnTo>
                  <a:lnTo>
                    <a:pt x="12874" y="12874"/>
                  </a:lnTo>
                  <a:lnTo>
                    <a:pt x="26842" y="3454"/>
                  </a:lnTo>
                  <a:lnTo>
                    <a:pt x="43942" y="0"/>
                  </a:lnTo>
                  <a:lnTo>
                    <a:pt x="7193533" y="0"/>
                  </a:lnTo>
                  <a:lnTo>
                    <a:pt x="7210633" y="3454"/>
                  </a:lnTo>
                  <a:lnTo>
                    <a:pt x="7224601" y="12874"/>
                  </a:lnTo>
                  <a:lnTo>
                    <a:pt x="7234021" y="26842"/>
                  </a:lnTo>
                  <a:lnTo>
                    <a:pt x="7237476" y="43941"/>
                  </a:lnTo>
                  <a:lnTo>
                    <a:pt x="7237476" y="395020"/>
                  </a:lnTo>
                  <a:lnTo>
                    <a:pt x="7234021" y="412106"/>
                  </a:lnTo>
                  <a:lnTo>
                    <a:pt x="7224601" y="426058"/>
                  </a:lnTo>
                  <a:lnTo>
                    <a:pt x="7210633" y="435463"/>
                  </a:lnTo>
                  <a:lnTo>
                    <a:pt x="7193533" y="438911"/>
                  </a:lnTo>
                  <a:lnTo>
                    <a:pt x="43942" y="438911"/>
                  </a:lnTo>
                  <a:lnTo>
                    <a:pt x="26842" y="435463"/>
                  </a:lnTo>
                  <a:lnTo>
                    <a:pt x="12874" y="426058"/>
                  </a:lnTo>
                  <a:lnTo>
                    <a:pt x="3454" y="412106"/>
                  </a:lnTo>
                  <a:lnTo>
                    <a:pt x="0" y="395020"/>
                  </a:lnTo>
                  <a:lnTo>
                    <a:pt x="0" y="43941"/>
                  </a:lnTo>
                  <a:close/>
                </a:path>
              </a:pathLst>
            </a:custGeom>
            <a:ln w="15240">
              <a:solidFill>
                <a:srgbClr val="FFFFFF"/>
              </a:solidFill>
            </a:ln>
          </p:spPr>
          <p:txBody>
            <a:bodyPr wrap="square" lIns="0" tIns="0" rIns="0" bIns="0" rtlCol="0"/>
            <a:lstStyle/>
            <a:p>
              <a:endParaRPr/>
            </a:p>
          </p:txBody>
        </p:sp>
        <p:sp>
          <p:nvSpPr>
            <p:cNvPr id="17" name="object 17"/>
            <p:cNvSpPr/>
            <p:nvPr/>
          </p:nvSpPr>
          <p:spPr>
            <a:xfrm>
              <a:off x="2217419" y="5960363"/>
              <a:ext cx="7237730" cy="439420"/>
            </a:xfrm>
            <a:custGeom>
              <a:avLst/>
              <a:gdLst/>
              <a:ahLst/>
              <a:cxnLst/>
              <a:rect l="l" t="t" r="r" b="b"/>
              <a:pathLst>
                <a:path w="7237730" h="439420">
                  <a:moveTo>
                    <a:pt x="7193533" y="0"/>
                  </a:moveTo>
                  <a:lnTo>
                    <a:pt x="43942" y="0"/>
                  </a:lnTo>
                  <a:lnTo>
                    <a:pt x="26842" y="3448"/>
                  </a:lnTo>
                  <a:lnTo>
                    <a:pt x="12874" y="12853"/>
                  </a:lnTo>
                  <a:lnTo>
                    <a:pt x="3454" y="26805"/>
                  </a:lnTo>
                  <a:lnTo>
                    <a:pt x="0" y="43891"/>
                  </a:lnTo>
                  <a:lnTo>
                    <a:pt x="0" y="395020"/>
                  </a:lnTo>
                  <a:lnTo>
                    <a:pt x="3454" y="412106"/>
                  </a:lnTo>
                  <a:lnTo>
                    <a:pt x="12874" y="426058"/>
                  </a:lnTo>
                  <a:lnTo>
                    <a:pt x="26842" y="435463"/>
                  </a:lnTo>
                  <a:lnTo>
                    <a:pt x="43942" y="438912"/>
                  </a:lnTo>
                  <a:lnTo>
                    <a:pt x="7193533" y="438912"/>
                  </a:lnTo>
                  <a:lnTo>
                    <a:pt x="7210633" y="435463"/>
                  </a:lnTo>
                  <a:lnTo>
                    <a:pt x="7224601" y="426058"/>
                  </a:lnTo>
                  <a:lnTo>
                    <a:pt x="7234021" y="412106"/>
                  </a:lnTo>
                  <a:lnTo>
                    <a:pt x="7237476" y="395020"/>
                  </a:lnTo>
                  <a:lnTo>
                    <a:pt x="7237476" y="43891"/>
                  </a:lnTo>
                  <a:lnTo>
                    <a:pt x="7234021" y="26805"/>
                  </a:lnTo>
                  <a:lnTo>
                    <a:pt x="7224601" y="12853"/>
                  </a:lnTo>
                  <a:lnTo>
                    <a:pt x="7210633" y="3448"/>
                  </a:lnTo>
                  <a:lnTo>
                    <a:pt x="7193533" y="0"/>
                  </a:lnTo>
                  <a:close/>
                </a:path>
              </a:pathLst>
            </a:custGeom>
            <a:solidFill>
              <a:srgbClr val="1D7DAB"/>
            </a:solidFill>
          </p:spPr>
          <p:txBody>
            <a:bodyPr wrap="square" lIns="0" tIns="0" rIns="0" bIns="0" rtlCol="0"/>
            <a:lstStyle/>
            <a:p>
              <a:endParaRPr/>
            </a:p>
          </p:txBody>
        </p:sp>
        <p:sp>
          <p:nvSpPr>
            <p:cNvPr id="18" name="object 18"/>
            <p:cNvSpPr/>
            <p:nvPr/>
          </p:nvSpPr>
          <p:spPr>
            <a:xfrm>
              <a:off x="2217419" y="5960363"/>
              <a:ext cx="7237730" cy="439420"/>
            </a:xfrm>
            <a:custGeom>
              <a:avLst/>
              <a:gdLst/>
              <a:ahLst/>
              <a:cxnLst/>
              <a:rect l="l" t="t" r="r" b="b"/>
              <a:pathLst>
                <a:path w="7237730" h="439420">
                  <a:moveTo>
                    <a:pt x="0" y="43891"/>
                  </a:moveTo>
                  <a:lnTo>
                    <a:pt x="3454" y="26805"/>
                  </a:lnTo>
                  <a:lnTo>
                    <a:pt x="12874" y="12853"/>
                  </a:lnTo>
                  <a:lnTo>
                    <a:pt x="26842" y="3448"/>
                  </a:lnTo>
                  <a:lnTo>
                    <a:pt x="43942" y="0"/>
                  </a:lnTo>
                  <a:lnTo>
                    <a:pt x="7193533" y="0"/>
                  </a:lnTo>
                  <a:lnTo>
                    <a:pt x="7210633" y="3448"/>
                  </a:lnTo>
                  <a:lnTo>
                    <a:pt x="7224601" y="12853"/>
                  </a:lnTo>
                  <a:lnTo>
                    <a:pt x="7234021" y="26805"/>
                  </a:lnTo>
                  <a:lnTo>
                    <a:pt x="7237476" y="43891"/>
                  </a:lnTo>
                  <a:lnTo>
                    <a:pt x="7237476" y="395020"/>
                  </a:lnTo>
                  <a:lnTo>
                    <a:pt x="7234021" y="412106"/>
                  </a:lnTo>
                  <a:lnTo>
                    <a:pt x="7224601" y="426058"/>
                  </a:lnTo>
                  <a:lnTo>
                    <a:pt x="7210633" y="435463"/>
                  </a:lnTo>
                  <a:lnTo>
                    <a:pt x="7193533" y="438912"/>
                  </a:lnTo>
                  <a:lnTo>
                    <a:pt x="43942" y="438912"/>
                  </a:lnTo>
                  <a:lnTo>
                    <a:pt x="26842" y="435463"/>
                  </a:lnTo>
                  <a:lnTo>
                    <a:pt x="12874" y="426058"/>
                  </a:lnTo>
                  <a:lnTo>
                    <a:pt x="3454" y="412106"/>
                  </a:lnTo>
                  <a:lnTo>
                    <a:pt x="0" y="395020"/>
                  </a:lnTo>
                  <a:lnTo>
                    <a:pt x="0" y="43891"/>
                  </a:lnTo>
                  <a:close/>
                </a:path>
              </a:pathLst>
            </a:custGeom>
            <a:ln w="15240">
              <a:solidFill>
                <a:srgbClr val="FFFFFF"/>
              </a:solidFill>
            </a:ln>
          </p:spPr>
          <p:txBody>
            <a:bodyPr wrap="square" lIns="0" tIns="0" rIns="0" bIns="0" rtlCol="0"/>
            <a:lstStyle/>
            <a:p>
              <a:endParaRPr/>
            </a:p>
          </p:txBody>
        </p:sp>
      </p:grpSp>
      <p:sp>
        <p:nvSpPr>
          <p:cNvPr id="19" name="object 19"/>
          <p:cNvSpPr txBox="1"/>
          <p:nvPr/>
        </p:nvSpPr>
        <p:spPr>
          <a:xfrm>
            <a:off x="1987676" y="3139185"/>
            <a:ext cx="7686675" cy="3209290"/>
          </a:xfrm>
          <a:prstGeom prst="rect">
            <a:avLst/>
          </a:prstGeom>
        </p:spPr>
        <p:txBody>
          <a:bodyPr vert="horz" wrap="square" lIns="0" tIns="12700" rIns="0" bIns="0" rtlCol="0">
            <a:spAutoFit/>
          </a:bodyPr>
          <a:lstStyle/>
          <a:p>
            <a:pPr algn="ctr">
              <a:lnSpc>
                <a:spcPct val="100000"/>
              </a:lnSpc>
              <a:spcBef>
                <a:spcPts val="100"/>
              </a:spcBef>
            </a:pPr>
            <a:r>
              <a:rPr sz="2400" b="1" spc="-5" dirty="0">
                <a:latin typeface="Arial"/>
                <a:cs typeface="Arial"/>
              </a:rPr>
              <a:t>CHARACTERISTICS OF </a:t>
            </a:r>
            <a:r>
              <a:rPr sz="2400" b="1" spc="-20" dirty="0">
                <a:latin typeface="Arial"/>
                <a:cs typeface="Arial"/>
              </a:rPr>
              <a:t>CHARISMATIC</a:t>
            </a:r>
            <a:r>
              <a:rPr sz="2400" b="1" spc="30" dirty="0">
                <a:latin typeface="Arial"/>
                <a:cs typeface="Arial"/>
              </a:rPr>
              <a:t> </a:t>
            </a:r>
            <a:r>
              <a:rPr sz="2400" b="1" spc="-5" dirty="0">
                <a:latin typeface="Arial"/>
                <a:cs typeface="Arial"/>
              </a:rPr>
              <a:t>LEADERSHIP</a:t>
            </a:r>
            <a:endParaRPr sz="2400">
              <a:latin typeface="Arial"/>
              <a:cs typeface="Arial"/>
            </a:endParaRPr>
          </a:p>
          <a:p>
            <a:pPr>
              <a:lnSpc>
                <a:spcPct val="100000"/>
              </a:lnSpc>
              <a:spcBef>
                <a:spcPts val="10"/>
              </a:spcBef>
            </a:pPr>
            <a:endParaRPr sz="2650">
              <a:latin typeface="Arial"/>
              <a:cs typeface="Arial"/>
            </a:endParaRPr>
          </a:p>
          <a:p>
            <a:pPr marL="7620" algn="ctr">
              <a:lnSpc>
                <a:spcPct val="100000"/>
              </a:lnSpc>
            </a:pPr>
            <a:r>
              <a:rPr sz="2800" b="1" spc="-5" dirty="0">
                <a:solidFill>
                  <a:srgbClr val="FFFFFF"/>
                </a:solidFill>
                <a:latin typeface="Arial"/>
                <a:cs typeface="Arial"/>
              </a:rPr>
              <a:t>They have a</a:t>
            </a:r>
            <a:r>
              <a:rPr sz="2800" b="1" spc="20" dirty="0">
                <a:solidFill>
                  <a:srgbClr val="FFFFFF"/>
                </a:solidFill>
                <a:latin typeface="Arial"/>
                <a:cs typeface="Arial"/>
              </a:rPr>
              <a:t> </a:t>
            </a:r>
            <a:r>
              <a:rPr sz="2800" b="1" spc="-5" dirty="0">
                <a:solidFill>
                  <a:srgbClr val="FFFFFF"/>
                </a:solidFill>
                <a:latin typeface="Arial"/>
                <a:cs typeface="Arial"/>
              </a:rPr>
              <a:t>vision</a:t>
            </a:r>
            <a:endParaRPr sz="2800">
              <a:latin typeface="Arial"/>
              <a:cs typeface="Arial"/>
            </a:endParaRPr>
          </a:p>
          <a:p>
            <a:pPr marL="12065" algn="ctr">
              <a:lnSpc>
                <a:spcPct val="100000"/>
              </a:lnSpc>
              <a:spcBef>
                <a:spcPts val="915"/>
              </a:spcBef>
            </a:pPr>
            <a:r>
              <a:rPr sz="2400" b="1" spc="-5" dirty="0">
                <a:solidFill>
                  <a:srgbClr val="FFFFFF"/>
                </a:solidFill>
                <a:latin typeface="Arial"/>
                <a:cs typeface="Arial"/>
              </a:rPr>
              <a:t>Able </a:t>
            </a:r>
            <a:r>
              <a:rPr sz="2400" b="1" dirty="0">
                <a:solidFill>
                  <a:srgbClr val="FFFFFF"/>
                </a:solidFill>
                <a:latin typeface="Arial"/>
                <a:cs typeface="Arial"/>
              </a:rPr>
              <a:t>to articulate that</a:t>
            </a:r>
            <a:r>
              <a:rPr sz="2400" b="1" spc="-40" dirty="0">
                <a:solidFill>
                  <a:srgbClr val="FFFFFF"/>
                </a:solidFill>
                <a:latin typeface="Arial"/>
                <a:cs typeface="Arial"/>
              </a:rPr>
              <a:t> </a:t>
            </a:r>
            <a:r>
              <a:rPr sz="2400" b="1" dirty="0">
                <a:solidFill>
                  <a:srgbClr val="FFFFFF"/>
                </a:solidFill>
                <a:latin typeface="Arial"/>
                <a:cs typeface="Arial"/>
              </a:rPr>
              <a:t>vision</a:t>
            </a:r>
            <a:r>
              <a:rPr sz="2000" dirty="0">
                <a:solidFill>
                  <a:srgbClr val="FFFFFF"/>
                </a:solidFill>
                <a:latin typeface="Arial"/>
                <a:cs typeface="Arial"/>
              </a:rPr>
              <a:t>.</a:t>
            </a:r>
            <a:endParaRPr sz="2000">
              <a:latin typeface="Arial"/>
              <a:cs typeface="Arial"/>
            </a:endParaRPr>
          </a:p>
          <a:p>
            <a:pPr marL="9525" algn="ctr">
              <a:lnSpc>
                <a:spcPct val="100000"/>
              </a:lnSpc>
              <a:spcBef>
                <a:spcPts val="1110"/>
              </a:spcBef>
            </a:pPr>
            <a:r>
              <a:rPr sz="2400" b="1" spc="-5" dirty="0">
                <a:solidFill>
                  <a:srgbClr val="FFFFFF"/>
                </a:solidFill>
                <a:latin typeface="Arial"/>
                <a:cs typeface="Arial"/>
              </a:rPr>
              <a:t>Are </a:t>
            </a:r>
            <a:r>
              <a:rPr sz="2400" b="1" dirty="0">
                <a:solidFill>
                  <a:srgbClr val="FFFFFF"/>
                </a:solidFill>
                <a:latin typeface="Arial"/>
                <a:cs typeface="Arial"/>
              </a:rPr>
              <a:t>willing to </a:t>
            </a:r>
            <a:r>
              <a:rPr sz="2400" b="1" spc="-5" dirty="0">
                <a:solidFill>
                  <a:srgbClr val="FFFFFF"/>
                </a:solidFill>
                <a:latin typeface="Arial"/>
                <a:cs typeface="Arial"/>
              </a:rPr>
              <a:t>take risks </a:t>
            </a:r>
            <a:r>
              <a:rPr sz="2400" b="1" dirty="0">
                <a:solidFill>
                  <a:srgbClr val="FFFFFF"/>
                </a:solidFill>
                <a:latin typeface="Arial"/>
                <a:cs typeface="Arial"/>
              </a:rPr>
              <a:t>to </a:t>
            </a:r>
            <a:r>
              <a:rPr sz="2400" b="1" spc="-5" dirty="0">
                <a:solidFill>
                  <a:srgbClr val="FFFFFF"/>
                </a:solidFill>
                <a:latin typeface="Arial"/>
                <a:cs typeface="Arial"/>
              </a:rPr>
              <a:t>achieve </a:t>
            </a:r>
            <a:r>
              <a:rPr sz="2400" b="1" dirty="0">
                <a:solidFill>
                  <a:srgbClr val="FFFFFF"/>
                </a:solidFill>
                <a:latin typeface="Arial"/>
                <a:cs typeface="Arial"/>
              </a:rPr>
              <a:t>that</a:t>
            </a:r>
            <a:r>
              <a:rPr sz="2400" b="1" spc="-10" dirty="0">
                <a:solidFill>
                  <a:srgbClr val="FFFFFF"/>
                </a:solidFill>
                <a:latin typeface="Arial"/>
                <a:cs typeface="Arial"/>
              </a:rPr>
              <a:t> </a:t>
            </a:r>
            <a:r>
              <a:rPr sz="2400" b="1" dirty="0">
                <a:solidFill>
                  <a:srgbClr val="FFFFFF"/>
                </a:solidFill>
                <a:latin typeface="Arial"/>
                <a:cs typeface="Arial"/>
              </a:rPr>
              <a:t>vision</a:t>
            </a:r>
            <a:r>
              <a:rPr sz="1600" dirty="0">
                <a:solidFill>
                  <a:srgbClr val="FFFFFF"/>
                </a:solidFill>
                <a:latin typeface="Arial"/>
                <a:cs typeface="Arial"/>
              </a:rPr>
              <a:t>.</a:t>
            </a:r>
            <a:endParaRPr sz="1600">
              <a:latin typeface="Arial"/>
              <a:cs typeface="Arial"/>
            </a:endParaRPr>
          </a:p>
          <a:p>
            <a:pPr marL="9525" algn="ctr">
              <a:lnSpc>
                <a:spcPct val="100000"/>
              </a:lnSpc>
              <a:spcBef>
                <a:spcPts val="1520"/>
              </a:spcBef>
            </a:pPr>
            <a:r>
              <a:rPr sz="1800" b="1" spc="-10" dirty="0">
                <a:solidFill>
                  <a:srgbClr val="FFFFFF"/>
                </a:solidFill>
                <a:latin typeface="Arial"/>
                <a:cs typeface="Arial"/>
              </a:rPr>
              <a:t>Sensitive </a:t>
            </a:r>
            <a:r>
              <a:rPr sz="1800" b="1" dirty="0">
                <a:solidFill>
                  <a:srgbClr val="FFFFFF"/>
                </a:solidFill>
                <a:latin typeface="Arial"/>
                <a:cs typeface="Arial"/>
              </a:rPr>
              <a:t>to both </a:t>
            </a:r>
            <a:r>
              <a:rPr sz="1800" b="1" spc="-5" dirty="0">
                <a:solidFill>
                  <a:srgbClr val="FFFFFF"/>
                </a:solidFill>
                <a:latin typeface="Arial"/>
                <a:cs typeface="Arial"/>
              </a:rPr>
              <a:t>environmental constraints and </a:t>
            </a:r>
            <a:r>
              <a:rPr sz="1800" b="1" dirty="0">
                <a:solidFill>
                  <a:srgbClr val="FFFFFF"/>
                </a:solidFill>
                <a:latin typeface="Arial"/>
                <a:cs typeface="Arial"/>
              </a:rPr>
              <a:t>follower</a:t>
            </a:r>
            <a:r>
              <a:rPr sz="1800" b="1" spc="60" dirty="0">
                <a:solidFill>
                  <a:srgbClr val="FFFFFF"/>
                </a:solidFill>
                <a:latin typeface="Arial"/>
                <a:cs typeface="Arial"/>
              </a:rPr>
              <a:t> </a:t>
            </a:r>
            <a:r>
              <a:rPr sz="1800" b="1" dirty="0">
                <a:solidFill>
                  <a:srgbClr val="FFFFFF"/>
                </a:solidFill>
                <a:latin typeface="Arial"/>
                <a:cs typeface="Arial"/>
              </a:rPr>
              <a:t>needs</a:t>
            </a:r>
            <a:r>
              <a:rPr sz="1300" dirty="0">
                <a:solidFill>
                  <a:srgbClr val="FFFFFF"/>
                </a:solidFill>
                <a:latin typeface="Arial"/>
                <a:cs typeface="Arial"/>
              </a:rPr>
              <a:t>.</a:t>
            </a:r>
            <a:endParaRPr sz="1300">
              <a:latin typeface="Arial"/>
              <a:cs typeface="Arial"/>
            </a:endParaRPr>
          </a:p>
          <a:p>
            <a:pPr marL="11430" algn="ctr">
              <a:lnSpc>
                <a:spcPct val="100000"/>
              </a:lnSpc>
              <a:spcBef>
                <a:spcPts val="1425"/>
              </a:spcBef>
              <a:tabLst>
                <a:tab pos="1196975" algn="l"/>
              </a:tabLst>
            </a:pPr>
            <a:r>
              <a:rPr sz="2400" b="1" spc="-5" dirty="0">
                <a:solidFill>
                  <a:srgbClr val="FFFFFF"/>
                </a:solidFill>
                <a:latin typeface="Arial"/>
                <a:cs typeface="Arial"/>
              </a:rPr>
              <a:t>Exhibit	behaviour </a:t>
            </a:r>
            <a:r>
              <a:rPr sz="2400" b="1" dirty="0">
                <a:solidFill>
                  <a:srgbClr val="FFFFFF"/>
                </a:solidFill>
                <a:latin typeface="Arial"/>
                <a:cs typeface="Arial"/>
              </a:rPr>
              <a:t>that are </a:t>
            </a:r>
            <a:r>
              <a:rPr sz="2400" b="1" spc="-5" dirty="0">
                <a:solidFill>
                  <a:srgbClr val="FFFFFF"/>
                </a:solidFill>
                <a:latin typeface="Arial"/>
                <a:cs typeface="Arial"/>
              </a:rPr>
              <a:t>out </a:t>
            </a:r>
            <a:r>
              <a:rPr sz="2400" b="1" dirty="0">
                <a:solidFill>
                  <a:srgbClr val="FFFFFF"/>
                </a:solidFill>
                <a:latin typeface="Arial"/>
                <a:cs typeface="Arial"/>
              </a:rPr>
              <a:t>of the</a:t>
            </a:r>
            <a:r>
              <a:rPr sz="2400" b="1" spc="-20" dirty="0">
                <a:solidFill>
                  <a:srgbClr val="FFFFFF"/>
                </a:solidFill>
                <a:latin typeface="Arial"/>
                <a:cs typeface="Arial"/>
              </a:rPr>
              <a:t> </a:t>
            </a:r>
            <a:r>
              <a:rPr sz="2400" b="1" spc="-5" dirty="0">
                <a:solidFill>
                  <a:srgbClr val="FFFFFF"/>
                </a:solidFill>
                <a:latin typeface="Arial"/>
                <a:cs typeface="Arial"/>
              </a:rPr>
              <a:t>ordinary</a:t>
            </a:r>
            <a:r>
              <a:rPr sz="1300" spc="-5" dirty="0">
                <a:solidFill>
                  <a:srgbClr val="FFFFFF"/>
                </a:solidFill>
                <a:latin typeface="Arial"/>
                <a:cs typeface="Arial"/>
              </a:rPr>
              <a:t>.</a:t>
            </a:r>
            <a:endParaRPr sz="1300">
              <a:latin typeface="Arial"/>
              <a:cs typeface="Aria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5033" y="246710"/>
            <a:ext cx="6832600" cy="697230"/>
          </a:xfrm>
          <a:prstGeom prst="rect">
            <a:avLst/>
          </a:prstGeom>
        </p:spPr>
        <p:txBody>
          <a:bodyPr vert="horz" wrap="square" lIns="0" tIns="13335" rIns="0" bIns="0" rtlCol="0">
            <a:spAutoFit/>
          </a:bodyPr>
          <a:lstStyle/>
          <a:p>
            <a:pPr marL="12700">
              <a:lnSpc>
                <a:spcPct val="100000"/>
              </a:lnSpc>
              <a:spcBef>
                <a:spcPts val="105"/>
              </a:spcBef>
            </a:pPr>
            <a:r>
              <a:rPr sz="4400" spc="-20" dirty="0"/>
              <a:t>VISIONARY</a:t>
            </a:r>
            <a:r>
              <a:rPr sz="4400" spc="-120" dirty="0"/>
              <a:t> </a:t>
            </a:r>
            <a:r>
              <a:rPr sz="4400" dirty="0"/>
              <a:t>LEADERSHIP</a:t>
            </a:r>
            <a:endParaRPr sz="4400"/>
          </a:p>
        </p:txBody>
      </p:sp>
      <p:grpSp>
        <p:nvGrpSpPr>
          <p:cNvPr id="3" name="object 3"/>
          <p:cNvGrpSpPr/>
          <p:nvPr/>
        </p:nvGrpSpPr>
        <p:grpSpPr>
          <a:xfrm>
            <a:off x="210311" y="1818132"/>
            <a:ext cx="8056245" cy="3644265"/>
            <a:chOff x="210311" y="1818132"/>
            <a:chExt cx="8056245" cy="3644265"/>
          </a:xfrm>
        </p:grpSpPr>
        <p:sp>
          <p:nvSpPr>
            <p:cNvPr id="4" name="object 4"/>
            <p:cNvSpPr/>
            <p:nvPr/>
          </p:nvSpPr>
          <p:spPr>
            <a:xfrm>
              <a:off x="266699" y="1818132"/>
              <a:ext cx="7908035" cy="364388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10311" y="1819656"/>
              <a:ext cx="8055864" cy="347014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86511" y="1876044"/>
              <a:ext cx="7792720" cy="3528060"/>
            </a:xfrm>
            <a:custGeom>
              <a:avLst/>
              <a:gdLst/>
              <a:ahLst/>
              <a:cxnLst/>
              <a:rect l="l" t="t" r="r" b="b"/>
              <a:pathLst>
                <a:path w="7792720" h="3528060">
                  <a:moveTo>
                    <a:pt x="7792211" y="0"/>
                  </a:moveTo>
                  <a:lnTo>
                    <a:pt x="0" y="0"/>
                  </a:lnTo>
                  <a:lnTo>
                    <a:pt x="0" y="3528060"/>
                  </a:lnTo>
                  <a:lnTo>
                    <a:pt x="7792211" y="3528060"/>
                  </a:lnTo>
                  <a:lnTo>
                    <a:pt x="7792211" y="0"/>
                  </a:lnTo>
                  <a:close/>
                </a:path>
              </a:pathLst>
            </a:custGeom>
            <a:solidFill>
              <a:srgbClr val="A497D3"/>
            </a:solidFill>
          </p:spPr>
          <p:txBody>
            <a:bodyPr wrap="square" lIns="0" tIns="0" rIns="0" bIns="0" rtlCol="0"/>
            <a:lstStyle/>
            <a:p>
              <a:endParaRPr/>
            </a:p>
          </p:txBody>
        </p:sp>
        <p:sp>
          <p:nvSpPr>
            <p:cNvPr id="7" name="object 7"/>
            <p:cNvSpPr/>
            <p:nvPr/>
          </p:nvSpPr>
          <p:spPr>
            <a:xfrm>
              <a:off x="286511" y="1876044"/>
              <a:ext cx="7792720" cy="3528060"/>
            </a:xfrm>
            <a:custGeom>
              <a:avLst/>
              <a:gdLst/>
              <a:ahLst/>
              <a:cxnLst/>
              <a:rect l="l" t="t" r="r" b="b"/>
              <a:pathLst>
                <a:path w="7792720" h="3528060">
                  <a:moveTo>
                    <a:pt x="0" y="3528060"/>
                  </a:moveTo>
                  <a:lnTo>
                    <a:pt x="7792211" y="3528060"/>
                  </a:lnTo>
                  <a:lnTo>
                    <a:pt x="7792211" y="0"/>
                  </a:lnTo>
                  <a:lnTo>
                    <a:pt x="0" y="0"/>
                  </a:lnTo>
                  <a:lnTo>
                    <a:pt x="0" y="3528060"/>
                  </a:lnTo>
                  <a:close/>
                </a:path>
              </a:pathLst>
            </a:custGeom>
            <a:ln w="9144">
              <a:solidFill>
                <a:srgbClr val="252525"/>
              </a:solidFill>
            </a:ln>
          </p:spPr>
          <p:txBody>
            <a:bodyPr wrap="square" lIns="0" tIns="0" rIns="0" bIns="0" rtlCol="0"/>
            <a:lstStyle/>
            <a:p>
              <a:endParaRPr/>
            </a:p>
          </p:txBody>
        </p:sp>
      </p:grpSp>
      <p:sp>
        <p:nvSpPr>
          <p:cNvPr id="8" name="object 8"/>
          <p:cNvSpPr txBox="1"/>
          <p:nvPr/>
        </p:nvSpPr>
        <p:spPr>
          <a:xfrm>
            <a:off x="364642" y="1929130"/>
            <a:ext cx="7614920" cy="316166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Arial"/>
                <a:cs typeface="Arial"/>
              </a:rPr>
              <a:t>VISIONARY</a:t>
            </a:r>
            <a:r>
              <a:rPr sz="2000" b="1" spc="-60" dirty="0">
                <a:latin typeface="Arial"/>
                <a:cs typeface="Arial"/>
              </a:rPr>
              <a:t> </a:t>
            </a:r>
            <a:r>
              <a:rPr sz="2000" b="1" dirty="0">
                <a:latin typeface="Arial"/>
                <a:cs typeface="Arial"/>
              </a:rPr>
              <a:t>LEADERSHIP</a:t>
            </a:r>
            <a:endParaRPr sz="2000">
              <a:latin typeface="Arial"/>
              <a:cs typeface="Arial"/>
            </a:endParaRPr>
          </a:p>
          <a:p>
            <a:pPr marL="12700" marR="5080">
              <a:lnSpc>
                <a:spcPct val="120000"/>
              </a:lnSpc>
              <a:spcBef>
                <a:spcPts val="994"/>
              </a:spcBef>
            </a:pPr>
            <a:r>
              <a:rPr sz="2000" dirty="0">
                <a:latin typeface="Arial"/>
                <a:cs typeface="Arial"/>
              </a:rPr>
              <a:t>The ability to create and articulate a realistic, credible and</a:t>
            </a:r>
            <a:r>
              <a:rPr sz="2000" spc="-100" dirty="0">
                <a:latin typeface="Arial"/>
                <a:cs typeface="Arial"/>
              </a:rPr>
              <a:t> </a:t>
            </a:r>
            <a:r>
              <a:rPr sz="2000" dirty="0">
                <a:latin typeface="Arial"/>
                <a:cs typeface="Arial"/>
              </a:rPr>
              <a:t>attractive  vision of the future that improves upon the </a:t>
            </a:r>
            <a:r>
              <a:rPr sz="2000" spc="5" dirty="0">
                <a:latin typeface="Arial"/>
                <a:cs typeface="Arial"/>
              </a:rPr>
              <a:t>current</a:t>
            </a:r>
            <a:r>
              <a:rPr sz="2000" spc="-180" dirty="0">
                <a:latin typeface="Arial"/>
                <a:cs typeface="Arial"/>
              </a:rPr>
              <a:t> </a:t>
            </a:r>
            <a:r>
              <a:rPr sz="2000" dirty="0">
                <a:latin typeface="Arial"/>
                <a:cs typeface="Arial"/>
              </a:rPr>
              <a:t>situation</a:t>
            </a:r>
            <a:endParaRPr sz="2000">
              <a:latin typeface="Arial"/>
              <a:cs typeface="Arial"/>
            </a:endParaRPr>
          </a:p>
          <a:p>
            <a:pPr marL="241300" indent="-229235">
              <a:lnSpc>
                <a:spcPct val="100000"/>
              </a:lnSpc>
              <a:spcBef>
                <a:spcPts val="1490"/>
              </a:spcBef>
              <a:buChar char="•"/>
              <a:tabLst>
                <a:tab pos="241300" algn="l"/>
                <a:tab pos="241935" algn="l"/>
              </a:tabLst>
            </a:pPr>
            <a:r>
              <a:rPr sz="2000" spc="-5" dirty="0">
                <a:latin typeface="Arial"/>
                <a:cs typeface="Arial"/>
              </a:rPr>
              <a:t>Visionary </a:t>
            </a:r>
            <a:r>
              <a:rPr sz="2000" dirty="0">
                <a:latin typeface="Arial"/>
                <a:cs typeface="Arial"/>
              </a:rPr>
              <a:t>leaders have the ability</a:t>
            </a:r>
            <a:r>
              <a:rPr sz="2000" spc="-95" dirty="0">
                <a:latin typeface="Arial"/>
                <a:cs typeface="Arial"/>
              </a:rPr>
              <a:t> </a:t>
            </a:r>
            <a:r>
              <a:rPr sz="2000" dirty="0">
                <a:latin typeface="Arial"/>
                <a:cs typeface="Arial"/>
              </a:rPr>
              <a:t>to:</a:t>
            </a:r>
            <a:endParaRPr sz="2000">
              <a:latin typeface="Arial"/>
              <a:cs typeface="Arial"/>
            </a:endParaRPr>
          </a:p>
          <a:p>
            <a:pPr marL="241300" indent="-229235">
              <a:lnSpc>
                <a:spcPct val="100000"/>
              </a:lnSpc>
              <a:spcBef>
                <a:spcPts val="1475"/>
              </a:spcBef>
              <a:buChar char="•"/>
              <a:tabLst>
                <a:tab pos="241300" algn="l"/>
                <a:tab pos="241935" algn="l"/>
              </a:tabLst>
            </a:pPr>
            <a:r>
              <a:rPr sz="2000" dirty="0">
                <a:latin typeface="Arial"/>
                <a:cs typeface="Arial"/>
              </a:rPr>
              <a:t>Explain the </a:t>
            </a:r>
            <a:r>
              <a:rPr sz="2000" spc="-5" dirty="0">
                <a:latin typeface="Arial"/>
                <a:cs typeface="Arial"/>
              </a:rPr>
              <a:t>vision to</a:t>
            </a:r>
            <a:r>
              <a:rPr sz="2000" spc="-30" dirty="0">
                <a:latin typeface="Arial"/>
                <a:cs typeface="Arial"/>
              </a:rPr>
              <a:t> </a:t>
            </a:r>
            <a:r>
              <a:rPr sz="2000" dirty="0">
                <a:latin typeface="Arial"/>
                <a:cs typeface="Arial"/>
              </a:rPr>
              <a:t>others.</a:t>
            </a:r>
            <a:endParaRPr sz="2000">
              <a:latin typeface="Arial"/>
              <a:cs typeface="Arial"/>
            </a:endParaRPr>
          </a:p>
          <a:p>
            <a:pPr marL="241300" indent="-229235">
              <a:lnSpc>
                <a:spcPct val="100000"/>
              </a:lnSpc>
              <a:spcBef>
                <a:spcPts val="1475"/>
              </a:spcBef>
              <a:buChar char="•"/>
              <a:tabLst>
                <a:tab pos="241300" algn="l"/>
                <a:tab pos="241935" algn="l"/>
              </a:tabLst>
            </a:pPr>
            <a:r>
              <a:rPr sz="2000" dirty="0">
                <a:latin typeface="Arial"/>
                <a:cs typeface="Arial"/>
              </a:rPr>
              <a:t>Express the </a:t>
            </a:r>
            <a:r>
              <a:rPr sz="2000" spc="-5" dirty="0">
                <a:latin typeface="Arial"/>
                <a:cs typeface="Arial"/>
              </a:rPr>
              <a:t>vision </a:t>
            </a:r>
            <a:r>
              <a:rPr sz="2000" dirty="0">
                <a:latin typeface="Arial"/>
                <a:cs typeface="Arial"/>
              </a:rPr>
              <a:t>not just verbally but through</a:t>
            </a:r>
            <a:r>
              <a:rPr sz="2000" spc="-145" dirty="0">
                <a:latin typeface="Arial"/>
                <a:cs typeface="Arial"/>
              </a:rPr>
              <a:t> </a:t>
            </a:r>
            <a:r>
              <a:rPr sz="2000" spc="-15" dirty="0">
                <a:latin typeface="Arial"/>
                <a:cs typeface="Arial"/>
              </a:rPr>
              <a:t>behavior.</a:t>
            </a:r>
            <a:endParaRPr sz="2000">
              <a:latin typeface="Arial"/>
              <a:cs typeface="Arial"/>
            </a:endParaRPr>
          </a:p>
          <a:p>
            <a:pPr marL="241300" indent="-229235">
              <a:lnSpc>
                <a:spcPct val="100000"/>
              </a:lnSpc>
              <a:spcBef>
                <a:spcPts val="1490"/>
              </a:spcBef>
              <a:buChar char="•"/>
              <a:tabLst>
                <a:tab pos="241300" algn="l"/>
                <a:tab pos="241935" algn="l"/>
              </a:tabLst>
            </a:pPr>
            <a:r>
              <a:rPr sz="2000" dirty="0">
                <a:latin typeface="Arial"/>
                <a:cs typeface="Arial"/>
              </a:rPr>
              <a:t>Extend or apply the </a:t>
            </a:r>
            <a:r>
              <a:rPr sz="2000" spc="-5" dirty="0">
                <a:latin typeface="Arial"/>
                <a:cs typeface="Arial"/>
              </a:rPr>
              <a:t>vision to different </a:t>
            </a:r>
            <a:r>
              <a:rPr sz="2000" dirty="0">
                <a:latin typeface="Arial"/>
                <a:cs typeface="Arial"/>
              </a:rPr>
              <a:t>leadership</a:t>
            </a:r>
            <a:r>
              <a:rPr sz="2000" spc="-114" dirty="0">
                <a:latin typeface="Arial"/>
                <a:cs typeface="Arial"/>
              </a:rPr>
              <a:t> </a:t>
            </a:r>
            <a:r>
              <a:rPr sz="2000" dirty="0">
                <a:latin typeface="Arial"/>
                <a:cs typeface="Arial"/>
              </a:rPr>
              <a:t>contexts</a:t>
            </a:r>
            <a:endParaRPr sz="2000">
              <a:latin typeface="Arial"/>
              <a:cs typeface="Arial"/>
            </a:endParaRPr>
          </a:p>
        </p:txBody>
      </p:sp>
      <p:grpSp>
        <p:nvGrpSpPr>
          <p:cNvPr id="9" name="object 9"/>
          <p:cNvGrpSpPr/>
          <p:nvPr/>
        </p:nvGrpSpPr>
        <p:grpSpPr>
          <a:xfrm>
            <a:off x="8351519" y="2142744"/>
            <a:ext cx="3129280" cy="4715510"/>
            <a:chOff x="8351519" y="2142744"/>
            <a:chExt cx="3129280" cy="4715510"/>
          </a:xfrm>
        </p:grpSpPr>
        <p:sp>
          <p:nvSpPr>
            <p:cNvPr id="10" name="object 10"/>
            <p:cNvSpPr/>
            <p:nvPr/>
          </p:nvSpPr>
          <p:spPr>
            <a:xfrm>
              <a:off x="8351519" y="4832602"/>
              <a:ext cx="3128772" cy="2025396"/>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8366759" y="2142744"/>
              <a:ext cx="3098800" cy="2700655"/>
            </a:xfrm>
            <a:custGeom>
              <a:avLst/>
              <a:gdLst/>
              <a:ahLst/>
              <a:cxnLst/>
              <a:rect l="l" t="t" r="r" b="b"/>
              <a:pathLst>
                <a:path w="3098800" h="2700654">
                  <a:moveTo>
                    <a:pt x="2866263" y="0"/>
                  </a:moveTo>
                  <a:lnTo>
                    <a:pt x="232029" y="0"/>
                  </a:lnTo>
                  <a:lnTo>
                    <a:pt x="185267" y="4714"/>
                  </a:lnTo>
                  <a:lnTo>
                    <a:pt x="141714" y="18234"/>
                  </a:lnTo>
                  <a:lnTo>
                    <a:pt x="102300" y="39627"/>
                  </a:lnTo>
                  <a:lnTo>
                    <a:pt x="67960" y="67960"/>
                  </a:lnTo>
                  <a:lnTo>
                    <a:pt x="39627" y="102300"/>
                  </a:lnTo>
                  <a:lnTo>
                    <a:pt x="18234" y="141714"/>
                  </a:lnTo>
                  <a:lnTo>
                    <a:pt x="4714" y="185267"/>
                  </a:lnTo>
                  <a:lnTo>
                    <a:pt x="0" y="232028"/>
                  </a:lnTo>
                  <a:lnTo>
                    <a:pt x="0" y="2468498"/>
                  </a:lnTo>
                  <a:lnTo>
                    <a:pt x="4714" y="2515260"/>
                  </a:lnTo>
                  <a:lnTo>
                    <a:pt x="18234" y="2558813"/>
                  </a:lnTo>
                  <a:lnTo>
                    <a:pt x="39627" y="2598227"/>
                  </a:lnTo>
                  <a:lnTo>
                    <a:pt x="67960" y="2632567"/>
                  </a:lnTo>
                  <a:lnTo>
                    <a:pt x="102300" y="2660900"/>
                  </a:lnTo>
                  <a:lnTo>
                    <a:pt x="141714" y="2682293"/>
                  </a:lnTo>
                  <a:lnTo>
                    <a:pt x="185267" y="2695813"/>
                  </a:lnTo>
                  <a:lnTo>
                    <a:pt x="232029" y="2700528"/>
                  </a:lnTo>
                  <a:lnTo>
                    <a:pt x="2866263" y="2700528"/>
                  </a:lnTo>
                  <a:lnTo>
                    <a:pt x="2913024" y="2695813"/>
                  </a:lnTo>
                  <a:lnTo>
                    <a:pt x="2956577" y="2682293"/>
                  </a:lnTo>
                  <a:lnTo>
                    <a:pt x="2995991" y="2660900"/>
                  </a:lnTo>
                  <a:lnTo>
                    <a:pt x="3030331" y="2632567"/>
                  </a:lnTo>
                  <a:lnTo>
                    <a:pt x="3058664" y="2598227"/>
                  </a:lnTo>
                  <a:lnTo>
                    <a:pt x="3080057" y="2558813"/>
                  </a:lnTo>
                  <a:lnTo>
                    <a:pt x="3093577" y="2515260"/>
                  </a:lnTo>
                  <a:lnTo>
                    <a:pt x="3098292" y="2468498"/>
                  </a:lnTo>
                  <a:lnTo>
                    <a:pt x="3098292" y="232028"/>
                  </a:lnTo>
                  <a:lnTo>
                    <a:pt x="3093577" y="185267"/>
                  </a:lnTo>
                  <a:lnTo>
                    <a:pt x="3080057" y="141714"/>
                  </a:lnTo>
                  <a:lnTo>
                    <a:pt x="3058664" y="102300"/>
                  </a:lnTo>
                  <a:lnTo>
                    <a:pt x="3030331" y="67960"/>
                  </a:lnTo>
                  <a:lnTo>
                    <a:pt x="2995991" y="39627"/>
                  </a:lnTo>
                  <a:lnTo>
                    <a:pt x="2956577" y="18234"/>
                  </a:lnTo>
                  <a:lnTo>
                    <a:pt x="2913024" y="4714"/>
                  </a:lnTo>
                  <a:lnTo>
                    <a:pt x="2866263" y="0"/>
                  </a:lnTo>
                  <a:close/>
                </a:path>
              </a:pathLst>
            </a:custGeom>
            <a:solidFill>
              <a:srgbClr val="ECECEC"/>
            </a:solidFill>
          </p:spPr>
          <p:txBody>
            <a:bodyPr wrap="square" lIns="0" tIns="0" rIns="0" bIns="0" rtlCol="0"/>
            <a:lstStyle/>
            <a:p>
              <a:endParaRPr/>
            </a:p>
          </p:txBody>
        </p:sp>
        <p:sp>
          <p:nvSpPr>
            <p:cNvPr id="12" name="object 12"/>
            <p:cNvSpPr/>
            <p:nvPr/>
          </p:nvSpPr>
          <p:spPr>
            <a:xfrm>
              <a:off x="8366759" y="2142744"/>
              <a:ext cx="3098292" cy="2700528"/>
            </a:xfrm>
            <a:prstGeom prst="rect">
              <a:avLst/>
            </a:prstGeom>
            <a:blipFill>
              <a:blip r:embed="rId5"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6046" y="171957"/>
            <a:ext cx="5370830" cy="696595"/>
          </a:xfrm>
          <a:prstGeom prst="rect">
            <a:avLst/>
          </a:prstGeom>
        </p:spPr>
        <p:txBody>
          <a:bodyPr vert="horz" wrap="square" lIns="0" tIns="12700" rIns="0" bIns="0" rtlCol="0">
            <a:spAutoFit/>
          </a:bodyPr>
          <a:lstStyle/>
          <a:p>
            <a:pPr marL="12700">
              <a:lnSpc>
                <a:spcPct val="100000"/>
              </a:lnSpc>
              <a:spcBef>
                <a:spcPts val="100"/>
              </a:spcBef>
            </a:pPr>
            <a:r>
              <a:rPr sz="4400" dirty="0"/>
              <a:t>TEAM</a:t>
            </a:r>
            <a:r>
              <a:rPr sz="4400" spc="-65" dirty="0"/>
              <a:t> </a:t>
            </a:r>
            <a:r>
              <a:rPr sz="4400" dirty="0"/>
              <a:t>LEADERSHIP</a:t>
            </a:r>
            <a:endParaRPr sz="4400"/>
          </a:p>
        </p:txBody>
      </p:sp>
      <p:sp>
        <p:nvSpPr>
          <p:cNvPr id="3" name="object 3"/>
          <p:cNvSpPr/>
          <p:nvPr/>
        </p:nvSpPr>
        <p:spPr>
          <a:xfrm>
            <a:off x="7802880" y="3294888"/>
            <a:ext cx="2086355" cy="130911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557386" y="3629914"/>
            <a:ext cx="577850"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FFFF"/>
                </a:solidFill>
                <a:latin typeface="Arial"/>
                <a:cs typeface="Arial"/>
              </a:rPr>
              <a:t>Co</a:t>
            </a:r>
            <a:r>
              <a:rPr sz="1500" dirty="0">
                <a:solidFill>
                  <a:srgbClr val="FFFFFF"/>
                </a:solidFill>
                <a:latin typeface="Arial"/>
                <a:cs typeface="Arial"/>
              </a:rPr>
              <a:t>ac</a:t>
            </a:r>
            <a:r>
              <a:rPr sz="1500" spc="-5" dirty="0">
                <a:solidFill>
                  <a:srgbClr val="FFFFFF"/>
                </a:solidFill>
                <a:latin typeface="Arial"/>
                <a:cs typeface="Arial"/>
              </a:rPr>
              <a:t>h</a:t>
            </a:r>
            <a:endParaRPr sz="1500">
              <a:latin typeface="Arial"/>
              <a:cs typeface="Arial"/>
            </a:endParaRPr>
          </a:p>
        </p:txBody>
      </p:sp>
      <p:sp>
        <p:nvSpPr>
          <p:cNvPr id="5" name="object 5"/>
          <p:cNvSpPr/>
          <p:nvPr/>
        </p:nvSpPr>
        <p:spPr>
          <a:xfrm>
            <a:off x="9779507" y="3294888"/>
            <a:ext cx="2119883" cy="1309116"/>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9945751" y="3531234"/>
            <a:ext cx="1751330" cy="450850"/>
          </a:xfrm>
          <a:prstGeom prst="rect">
            <a:avLst/>
          </a:prstGeom>
        </p:spPr>
        <p:txBody>
          <a:bodyPr vert="horz" wrap="square" lIns="0" tIns="45720" rIns="0" bIns="0" rtlCol="0">
            <a:spAutoFit/>
          </a:bodyPr>
          <a:lstStyle/>
          <a:p>
            <a:pPr marL="271145" marR="5080" indent="-259079">
              <a:lnSpc>
                <a:spcPts val="1550"/>
              </a:lnSpc>
              <a:spcBef>
                <a:spcPts val="360"/>
              </a:spcBef>
            </a:pPr>
            <a:r>
              <a:rPr sz="1500" dirty="0">
                <a:solidFill>
                  <a:srgbClr val="FFFFFF"/>
                </a:solidFill>
                <a:latin typeface="Arial"/>
                <a:cs typeface="Arial"/>
              </a:rPr>
              <a:t>Liaison </a:t>
            </a:r>
            <a:r>
              <a:rPr sz="1500" spc="-5" dirty="0">
                <a:solidFill>
                  <a:srgbClr val="FFFFFF"/>
                </a:solidFill>
                <a:latin typeface="Arial"/>
                <a:cs typeface="Arial"/>
              </a:rPr>
              <a:t>with</a:t>
            </a:r>
            <a:r>
              <a:rPr sz="1500" spc="-80" dirty="0">
                <a:solidFill>
                  <a:srgbClr val="FFFFFF"/>
                </a:solidFill>
                <a:latin typeface="Arial"/>
                <a:cs typeface="Arial"/>
              </a:rPr>
              <a:t> </a:t>
            </a:r>
            <a:r>
              <a:rPr sz="1500" spc="-5" dirty="0">
                <a:solidFill>
                  <a:srgbClr val="FFFFFF"/>
                </a:solidFill>
                <a:latin typeface="Arial"/>
                <a:cs typeface="Arial"/>
              </a:rPr>
              <a:t>external  constituencies</a:t>
            </a:r>
            <a:endParaRPr sz="1500">
              <a:latin typeface="Arial"/>
              <a:cs typeface="Arial"/>
            </a:endParaRPr>
          </a:p>
        </p:txBody>
      </p:sp>
      <p:sp>
        <p:nvSpPr>
          <p:cNvPr id="7" name="object 7"/>
          <p:cNvSpPr/>
          <p:nvPr/>
        </p:nvSpPr>
        <p:spPr>
          <a:xfrm>
            <a:off x="7802880" y="4495800"/>
            <a:ext cx="2086355" cy="1307592"/>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8112379" y="5130800"/>
            <a:ext cx="146685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Arial"/>
                <a:cs typeface="Arial"/>
              </a:rPr>
              <a:t>Conflict</a:t>
            </a:r>
            <a:r>
              <a:rPr sz="1500" spc="-75" dirty="0">
                <a:solidFill>
                  <a:srgbClr val="FFFFFF"/>
                </a:solidFill>
                <a:latin typeface="Arial"/>
                <a:cs typeface="Arial"/>
              </a:rPr>
              <a:t> </a:t>
            </a:r>
            <a:r>
              <a:rPr sz="1500" spc="-5" dirty="0">
                <a:solidFill>
                  <a:srgbClr val="FFFFFF"/>
                </a:solidFill>
                <a:latin typeface="Arial"/>
                <a:cs typeface="Arial"/>
              </a:rPr>
              <a:t>manager</a:t>
            </a:r>
            <a:endParaRPr sz="1500">
              <a:latin typeface="Arial"/>
              <a:cs typeface="Arial"/>
            </a:endParaRPr>
          </a:p>
        </p:txBody>
      </p:sp>
      <p:sp>
        <p:nvSpPr>
          <p:cNvPr id="9" name="object 9"/>
          <p:cNvSpPr/>
          <p:nvPr/>
        </p:nvSpPr>
        <p:spPr>
          <a:xfrm>
            <a:off x="9779507" y="4495800"/>
            <a:ext cx="2084831" cy="1307592"/>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10139298" y="5130800"/>
            <a:ext cx="1367155"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FFFF"/>
                </a:solidFill>
                <a:latin typeface="Arial"/>
                <a:cs typeface="Arial"/>
              </a:rPr>
              <a:t>Trouble-shooter</a:t>
            </a:r>
            <a:endParaRPr sz="1500">
              <a:latin typeface="Arial"/>
              <a:cs typeface="Arial"/>
            </a:endParaRPr>
          </a:p>
        </p:txBody>
      </p:sp>
      <p:sp>
        <p:nvSpPr>
          <p:cNvPr id="11" name="object 11"/>
          <p:cNvSpPr/>
          <p:nvPr/>
        </p:nvSpPr>
        <p:spPr>
          <a:xfrm>
            <a:off x="9171431" y="4195571"/>
            <a:ext cx="1374648" cy="713232"/>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9323323" y="4281678"/>
            <a:ext cx="1022350" cy="450850"/>
          </a:xfrm>
          <a:prstGeom prst="rect">
            <a:avLst/>
          </a:prstGeom>
        </p:spPr>
        <p:txBody>
          <a:bodyPr vert="horz" wrap="square" lIns="0" tIns="12700" rIns="0" bIns="0" rtlCol="0">
            <a:spAutoFit/>
          </a:bodyPr>
          <a:lstStyle/>
          <a:p>
            <a:pPr algn="ctr">
              <a:lnSpc>
                <a:spcPts val="1675"/>
              </a:lnSpc>
              <a:spcBef>
                <a:spcPts val="100"/>
              </a:spcBef>
            </a:pPr>
            <a:r>
              <a:rPr sz="1500" spc="-45" dirty="0">
                <a:latin typeface="Arial"/>
                <a:cs typeface="Arial"/>
              </a:rPr>
              <a:t>Team</a:t>
            </a:r>
            <a:endParaRPr sz="1500">
              <a:latin typeface="Arial"/>
              <a:cs typeface="Arial"/>
            </a:endParaRPr>
          </a:p>
          <a:p>
            <a:pPr algn="ctr">
              <a:lnSpc>
                <a:spcPts val="1675"/>
              </a:lnSpc>
            </a:pPr>
            <a:r>
              <a:rPr sz="1500" dirty="0">
                <a:latin typeface="Arial"/>
                <a:cs typeface="Arial"/>
              </a:rPr>
              <a:t>leader</a:t>
            </a:r>
            <a:r>
              <a:rPr sz="1500" spc="-90" dirty="0">
                <a:latin typeface="Arial"/>
                <a:cs typeface="Arial"/>
              </a:rPr>
              <a:t> </a:t>
            </a:r>
            <a:r>
              <a:rPr sz="1500" dirty="0">
                <a:latin typeface="Arial"/>
                <a:cs typeface="Arial"/>
              </a:rPr>
              <a:t>roles</a:t>
            </a:r>
            <a:endParaRPr sz="1500">
              <a:latin typeface="Arial"/>
              <a:cs typeface="Arial"/>
            </a:endParaRPr>
          </a:p>
        </p:txBody>
      </p:sp>
      <p:sp>
        <p:nvSpPr>
          <p:cNvPr id="13" name="object 13"/>
          <p:cNvSpPr/>
          <p:nvPr/>
        </p:nvSpPr>
        <p:spPr>
          <a:xfrm>
            <a:off x="5966459" y="1403603"/>
            <a:ext cx="3639312" cy="1967484"/>
          </a:xfrm>
          <a:prstGeom prst="rect">
            <a:avLst/>
          </a:prstGeom>
          <a:blipFill>
            <a:blip r:embed="rId7" cstate="print"/>
            <a:stretch>
              <a:fillRect/>
            </a:stretch>
          </a:blipFill>
        </p:spPr>
        <p:txBody>
          <a:bodyPr wrap="square" lIns="0" tIns="0" rIns="0" bIns="0" rtlCol="0"/>
          <a:lstStyle/>
          <a:p>
            <a:endParaRPr/>
          </a:p>
        </p:txBody>
      </p:sp>
      <p:sp>
        <p:nvSpPr>
          <p:cNvPr id="14" name="object 14"/>
          <p:cNvSpPr txBox="1"/>
          <p:nvPr/>
        </p:nvSpPr>
        <p:spPr>
          <a:xfrm>
            <a:off x="6133846" y="1565909"/>
            <a:ext cx="3126740" cy="1551940"/>
          </a:xfrm>
          <a:prstGeom prst="rect">
            <a:avLst/>
          </a:prstGeom>
        </p:spPr>
        <p:txBody>
          <a:bodyPr vert="horz" wrap="square" lIns="0" tIns="13335" rIns="0" bIns="0" rtlCol="0">
            <a:spAutoFit/>
          </a:bodyPr>
          <a:lstStyle/>
          <a:p>
            <a:pPr marL="184785" indent="-172720">
              <a:lnSpc>
                <a:spcPct val="100000"/>
              </a:lnSpc>
              <a:spcBef>
                <a:spcPts val="105"/>
              </a:spcBef>
              <a:buChar char="•"/>
              <a:tabLst>
                <a:tab pos="185420" algn="l"/>
              </a:tabLst>
            </a:pPr>
            <a:r>
              <a:rPr sz="1700" dirty="0">
                <a:latin typeface="Arial"/>
                <a:cs typeface="Arial"/>
              </a:rPr>
              <a:t>Coaching</a:t>
            </a:r>
            <a:endParaRPr sz="1700">
              <a:latin typeface="Arial"/>
              <a:cs typeface="Arial"/>
            </a:endParaRPr>
          </a:p>
          <a:p>
            <a:pPr marL="184785" indent="-172720">
              <a:lnSpc>
                <a:spcPct val="100000"/>
              </a:lnSpc>
              <a:spcBef>
                <a:spcPts val="10"/>
              </a:spcBef>
              <a:buChar char="•"/>
              <a:tabLst>
                <a:tab pos="185420" algn="l"/>
              </a:tabLst>
            </a:pPr>
            <a:r>
              <a:rPr sz="1700" dirty="0">
                <a:latin typeface="Arial"/>
                <a:cs typeface="Arial"/>
              </a:rPr>
              <a:t>Facilitating</a:t>
            </a:r>
            <a:endParaRPr sz="1700">
              <a:latin typeface="Arial"/>
              <a:cs typeface="Arial"/>
            </a:endParaRPr>
          </a:p>
          <a:p>
            <a:pPr marL="184785" indent="-172720">
              <a:lnSpc>
                <a:spcPct val="100000"/>
              </a:lnSpc>
              <a:spcBef>
                <a:spcPts val="15"/>
              </a:spcBef>
              <a:buChar char="•"/>
              <a:tabLst>
                <a:tab pos="185420" algn="l"/>
              </a:tabLst>
            </a:pPr>
            <a:r>
              <a:rPr sz="1700" dirty="0">
                <a:latin typeface="Arial"/>
                <a:cs typeface="Arial"/>
              </a:rPr>
              <a:t>Handling disciplinary</a:t>
            </a:r>
            <a:r>
              <a:rPr sz="1700" spc="-114" dirty="0">
                <a:latin typeface="Arial"/>
                <a:cs typeface="Arial"/>
              </a:rPr>
              <a:t> </a:t>
            </a:r>
            <a:r>
              <a:rPr sz="1700" dirty="0">
                <a:latin typeface="Arial"/>
                <a:cs typeface="Arial"/>
              </a:rPr>
              <a:t>problems</a:t>
            </a:r>
            <a:endParaRPr sz="1700">
              <a:latin typeface="Arial"/>
              <a:cs typeface="Arial"/>
            </a:endParaRPr>
          </a:p>
          <a:p>
            <a:pPr marL="184785" marR="13970" indent="-172720">
              <a:lnSpc>
                <a:spcPts val="1750"/>
              </a:lnSpc>
              <a:spcBef>
                <a:spcPts val="310"/>
              </a:spcBef>
              <a:buChar char="•"/>
              <a:tabLst>
                <a:tab pos="185420" algn="l"/>
              </a:tabLst>
            </a:pPr>
            <a:r>
              <a:rPr sz="1700" dirty="0">
                <a:latin typeface="Arial"/>
                <a:cs typeface="Arial"/>
              </a:rPr>
              <a:t>Reviewing </a:t>
            </a:r>
            <a:r>
              <a:rPr sz="1700" spc="-5" dirty="0">
                <a:latin typeface="Arial"/>
                <a:cs typeface="Arial"/>
              </a:rPr>
              <a:t>team </a:t>
            </a:r>
            <a:r>
              <a:rPr sz="1700" dirty="0">
                <a:latin typeface="Arial"/>
                <a:cs typeface="Arial"/>
              </a:rPr>
              <a:t>and</a:t>
            </a:r>
            <a:r>
              <a:rPr sz="1700" spc="-80" dirty="0">
                <a:latin typeface="Arial"/>
                <a:cs typeface="Arial"/>
              </a:rPr>
              <a:t> </a:t>
            </a:r>
            <a:r>
              <a:rPr sz="1700" dirty="0">
                <a:latin typeface="Arial"/>
                <a:cs typeface="Arial"/>
              </a:rPr>
              <a:t>individual  performance.</a:t>
            </a:r>
            <a:endParaRPr sz="1700">
              <a:latin typeface="Arial"/>
              <a:cs typeface="Arial"/>
            </a:endParaRPr>
          </a:p>
          <a:p>
            <a:pPr marL="184785" indent="-172720">
              <a:lnSpc>
                <a:spcPct val="100000"/>
              </a:lnSpc>
              <a:spcBef>
                <a:spcPts val="15"/>
              </a:spcBef>
              <a:buChar char="•"/>
              <a:tabLst>
                <a:tab pos="185420" algn="l"/>
              </a:tabLst>
            </a:pPr>
            <a:r>
              <a:rPr sz="1700" spc="-5" dirty="0">
                <a:latin typeface="Arial"/>
                <a:cs typeface="Arial"/>
              </a:rPr>
              <a:t>Training </a:t>
            </a:r>
            <a:r>
              <a:rPr sz="1700" dirty="0">
                <a:latin typeface="Arial"/>
                <a:cs typeface="Arial"/>
              </a:rPr>
              <a:t>and</a:t>
            </a:r>
            <a:r>
              <a:rPr sz="1700" spc="-60" dirty="0">
                <a:latin typeface="Arial"/>
                <a:cs typeface="Arial"/>
              </a:rPr>
              <a:t> </a:t>
            </a:r>
            <a:r>
              <a:rPr sz="1700" dirty="0">
                <a:latin typeface="Arial"/>
                <a:cs typeface="Arial"/>
              </a:rPr>
              <a:t>communication</a:t>
            </a:r>
            <a:endParaRPr sz="1700">
              <a:latin typeface="Arial"/>
              <a:cs typeface="Arial"/>
            </a:endParaRPr>
          </a:p>
        </p:txBody>
      </p:sp>
      <p:sp>
        <p:nvSpPr>
          <p:cNvPr id="15" name="object 15"/>
          <p:cNvSpPr/>
          <p:nvPr/>
        </p:nvSpPr>
        <p:spPr>
          <a:xfrm>
            <a:off x="4119371" y="1178052"/>
            <a:ext cx="2057400" cy="2417064"/>
          </a:xfrm>
          <a:prstGeom prst="rect">
            <a:avLst/>
          </a:prstGeom>
          <a:blipFill>
            <a:blip r:embed="rId8" cstate="print"/>
            <a:stretch>
              <a:fillRect/>
            </a:stretch>
          </a:blipFill>
        </p:spPr>
        <p:txBody>
          <a:bodyPr wrap="square" lIns="0" tIns="0" rIns="0" bIns="0" rtlCol="0"/>
          <a:lstStyle/>
          <a:p>
            <a:endParaRPr/>
          </a:p>
        </p:txBody>
      </p:sp>
      <p:sp>
        <p:nvSpPr>
          <p:cNvPr id="16" name="object 16"/>
          <p:cNvSpPr txBox="1"/>
          <p:nvPr/>
        </p:nvSpPr>
        <p:spPr>
          <a:xfrm>
            <a:off x="4346194" y="2019680"/>
            <a:ext cx="1606550" cy="648970"/>
          </a:xfrm>
          <a:prstGeom prst="rect">
            <a:avLst/>
          </a:prstGeom>
        </p:spPr>
        <p:txBody>
          <a:bodyPr vert="horz" wrap="square" lIns="0" tIns="43815" rIns="0" bIns="0" rtlCol="0">
            <a:spAutoFit/>
          </a:bodyPr>
          <a:lstStyle/>
          <a:p>
            <a:pPr marL="12700" marR="5080" algn="ctr">
              <a:lnSpc>
                <a:spcPct val="86300"/>
              </a:lnSpc>
              <a:spcBef>
                <a:spcPts val="345"/>
              </a:spcBef>
            </a:pPr>
            <a:r>
              <a:rPr sz="1500" b="1" spc="-5" dirty="0">
                <a:solidFill>
                  <a:srgbClr val="FFFFFF"/>
                </a:solidFill>
                <a:latin typeface="Arial"/>
                <a:cs typeface="Arial"/>
              </a:rPr>
              <a:t>R</a:t>
            </a:r>
            <a:r>
              <a:rPr sz="1500" b="1" spc="-15" dirty="0">
                <a:solidFill>
                  <a:srgbClr val="FFFFFF"/>
                </a:solidFill>
                <a:latin typeface="Arial"/>
                <a:cs typeface="Arial"/>
              </a:rPr>
              <a:t>E</a:t>
            </a:r>
            <a:r>
              <a:rPr sz="1500" b="1" spc="-5" dirty="0">
                <a:solidFill>
                  <a:srgbClr val="FFFFFF"/>
                </a:solidFill>
                <a:latin typeface="Arial"/>
                <a:cs typeface="Arial"/>
              </a:rPr>
              <a:t>SPO</a:t>
            </a:r>
            <a:r>
              <a:rPr sz="1500" b="1" spc="-15" dirty="0">
                <a:solidFill>
                  <a:srgbClr val="FFFFFF"/>
                </a:solidFill>
                <a:latin typeface="Arial"/>
                <a:cs typeface="Arial"/>
              </a:rPr>
              <a:t>N</a:t>
            </a:r>
            <a:r>
              <a:rPr sz="1500" b="1" spc="-5" dirty="0">
                <a:solidFill>
                  <a:srgbClr val="FFFFFF"/>
                </a:solidFill>
                <a:latin typeface="Arial"/>
                <a:cs typeface="Arial"/>
              </a:rPr>
              <a:t>S</a:t>
            </a:r>
            <a:r>
              <a:rPr sz="1500" b="1" dirty="0">
                <a:solidFill>
                  <a:srgbClr val="FFFFFF"/>
                </a:solidFill>
                <a:latin typeface="Arial"/>
                <a:cs typeface="Arial"/>
              </a:rPr>
              <a:t>IBILI</a:t>
            </a:r>
            <a:r>
              <a:rPr sz="1500" b="1" spc="-30" dirty="0">
                <a:solidFill>
                  <a:srgbClr val="FFFFFF"/>
                </a:solidFill>
                <a:latin typeface="Arial"/>
                <a:cs typeface="Arial"/>
              </a:rPr>
              <a:t>T</a:t>
            </a:r>
            <a:r>
              <a:rPr sz="1500" b="1" dirty="0">
                <a:solidFill>
                  <a:srgbClr val="FFFFFF"/>
                </a:solidFill>
                <a:latin typeface="Arial"/>
                <a:cs typeface="Arial"/>
              </a:rPr>
              <a:t>Y  OF </a:t>
            </a:r>
            <a:r>
              <a:rPr sz="1500" b="1" spc="-20" dirty="0">
                <a:solidFill>
                  <a:srgbClr val="FFFFFF"/>
                </a:solidFill>
                <a:latin typeface="Arial"/>
                <a:cs typeface="Arial"/>
              </a:rPr>
              <a:t>TEAM  </a:t>
            </a:r>
            <a:r>
              <a:rPr sz="1500" b="1" spc="-10" dirty="0">
                <a:solidFill>
                  <a:srgbClr val="FFFFFF"/>
                </a:solidFill>
                <a:latin typeface="Arial"/>
                <a:cs typeface="Arial"/>
              </a:rPr>
              <a:t>LEADERS:-</a:t>
            </a:r>
            <a:endParaRPr sz="1500">
              <a:latin typeface="Arial"/>
              <a:cs typeface="Arial"/>
            </a:endParaRPr>
          </a:p>
        </p:txBody>
      </p:sp>
      <p:grpSp>
        <p:nvGrpSpPr>
          <p:cNvPr id="17" name="object 17"/>
          <p:cNvGrpSpPr/>
          <p:nvPr/>
        </p:nvGrpSpPr>
        <p:grpSpPr>
          <a:xfrm>
            <a:off x="434340" y="1709927"/>
            <a:ext cx="3550920" cy="4658995"/>
            <a:chOff x="434340" y="1709927"/>
            <a:chExt cx="3550920" cy="4658995"/>
          </a:xfrm>
        </p:grpSpPr>
        <p:sp>
          <p:nvSpPr>
            <p:cNvPr id="18" name="object 18"/>
            <p:cNvSpPr/>
            <p:nvPr/>
          </p:nvSpPr>
          <p:spPr>
            <a:xfrm>
              <a:off x="470916" y="1723644"/>
              <a:ext cx="3465576" cy="4645152"/>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434340" y="1709927"/>
              <a:ext cx="3550920" cy="4427220"/>
            </a:xfrm>
            <a:prstGeom prst="rect">
              <a:avLst/>
            </a:prstGeom>
            <a:blipFill>
              <a:blip r:embed="rId10" cstate="print"/>
              <a:stretch>
                <a:fillRect/>
              </a:stretch>
            </a:blipFill>
          </p:spPr>
          <p:txBody>
            <a:bodyPr wrap="square" lIns="0" tIns="0" rIns="0" bIns="0" rtlCol="0"/>
            <a:lstStyle/>
            <a:p>
              <a:endParaRPr/>
            </a:p>
          </p:txBody>
        </p:sp>
      </p:grpSp>
      <p:sp>
        <p:nvSpPr>
          <p:cNvPr id="20" name="object 20"/>
          <p:cNvSpPr txBox="1"/>
          <p:nvPr/>
        </p:nvSpPr>
        <p:spPr>
          <a:xfrm>
            <a:off x="496062" y="1786889"/>
            <a:ext cx="3339465" cy="4518660"/>
          </a:xfrm>
          <a:prstGeom prst="rect">
            <a:avLst/>
          </a:prstGeom>
          <a:solidFill>
            <a:srgbClr val="A497D3"/>
          </a:solidFill>
          <a:ln w="19811">
            <a:solidFill>
              <a:srgbClr val="0D0D0D"/>
            </a:solidFill>
          </a:ln>
        </p:spPr>
        <p:txBody>
          <a:bodyPr vert="horz" wrap="square" lIns="0" tIns="38735" rIns="0" bIns="0" rtlCol="0">
            <a:spAutoFit/>
          </a:bodyPr>
          <a:lstStyle/>
          <a:p>
            <a:pPr marL="377190" marR="362585" indent="-287020">
              <a:lnSpc>
                <a:spcPct val="100000"/>
              </a:lnSpc>
              <a:spcBef>
                <a:spcPts val="305"/>
              </a:spcBef>
              <a:buChar char="•"/>
              <a:tabLst>
                <a:tab pos="377190" algn="l"/>
                <a:tab pos="377825" algn="l"/>
              </a:tabLst>
            </a:pPr>
            <a:r>
              <a:rPr sz="1800" dirty="0">
                <a:latin typeface="Arial"/>
                <a:cs typeface="Arial"/>
              </a:rPr>
              <a:t>The </a:t>
            </a:r>
            <a:r>
              <a:rPr sz="1800" spc="-5" dirty="0">
                <a:latin typeface="Arial"/>
                <a:cs typeface="Arial"/>
              </a:rPr>
              <a:t>role </a:t>
            </a:r>
            <a:r>
              <a:rPr sz="1800" dirty="0">
                <a:latin typeface="Arial"/>
                <a:cs typeface="Arial"/>
              </a:rPr>
              <a:t>of </a:t>
            </a:r>
            <a:r>
              <a:rPr sz="1800" spc="-5" dirty="0">
                <a:latin typeface="Arial"/>
                <a:cs typeface="Arial"/>
              </a:rPr>
              <a:t>team leader</a:t>
            </a:r>
            <a:r>
              <a:rPr sz="1800" spc="-45" dirty="0">
                <a:latin typeface="Arial"/>
                <a:cs typeface="Arial"/>
              </a:rPr>
              <a:t> </a:t>
            </a:r>
            <a:r>
              <a:rPr sz="1800" spc="-5" dirty="0">
                <a:latin typeface="Arial"/>
                <a:cs typeface="Arial"/>
              </a:rPr>
              <a:t>is  </a:t>
            </a:r>
            <a:r>
              <a:rPr sz="1800" spc="-10" dirty="0">
                <a:latin typeface="Arial"/>
                <a:cs typeface="Arial"/>
              </a:rPr>
              <a:t>different </a:t>
            </a:r>
            <a:r>
              <a:rPr sz="1800" spc="-5" dirty="0">
                <a:latin typeface="Arial"/>
                <a:cs typeface="Arial"/>
              </a:rPr>
              <a:t>from traditional  </a:t>
            </a:r>
            <a:r>
              <a:rPr sz="1800" spc="-20" dirty="0">
                <a:latin typeface="Arial"/>
                <a:cs typeface="Arial"/>
              </a:rPr>
              <a:t>leader.</a:t>
            </a:r>
            <a:endParaRPr sz="1800">
              <a:latin typeface="Arial"/>
              <a:cs typeface="Arial"/>
            </a:endParaRPr>
          </a:p>
          <a:p>
            <a:pPr marL="90805">
              <a:lnSpc>
                <a:spcPct val="100000"/>
              </a:lnSpc>
            </a:pPr>
            <a:r>
              <a:rPr sz="1800" b="1" spc="-40" dirty="0">
                <a:latin typeface="Arial"/>
                <a:cs typeface="Arial"/>
              </a:rPr>
              <a:t>Team </a:t>
            </a:r>
            <a:r>
              <a:rPr sz="1800" b="1" spc="-5" dirty="0">
                <a:latin typeface="Arial"/>
                <a:cs typeface="Arial"/>
              </a:rPr>
              <a:t>leaders </a:t>
            </a:r>
            <a:r>
              <a:rPr sz="1800" spc="-5" dirty="0">
                <a:latin typeface="Arial"/>
                <a:cs typeface="Arial"/>
              </a:rPr>
              <a:t>should</a:t>
            </a:r>
            <a:r>
              <a:rPr sz="1800" spc="30" dirty="0">
                <a:latin typeface="Arial"/>
                <a:cs typeface="Arial"/>
              </a:rPr>
              <a:t> </a:t>
            </a:r>
            <a:r>
              <a:rPr sz="1800" spc="-5" dirty="0">
                <a:latin typeface="Arial"/>
                <a:cs typeface="Arial"/>
              </a:rPr>
              <a:t>have</a:t>
            </a:r>
            <a:endParaRPr sz="1800">
              <a:latin typeface="Arial"/>
              <a:cs typeface="Arial"/>
            </a:endParaRPr>
          </a:p>
          <a:p>
            <a:pPr marL="90805">
              <a:lnSpc>
                <a:spcPct val="100000"/>
              </a:lnSpc>
            </a:pPr>
            <a:r>
              <a:rPr sz="1800" b="1" spc="-5" dirty="0">
                <a:latin typeface="Arial"/>
                <a:cs typeface="Arial"/>
              </a:rPr>
              <a:t>skil</a:t>
            </a:r>
            <a:r>
              <a:rPr sz="1800" spc="-5" dirty="0">
                <a:latin typeface="Arial"/>
                <a:cs typeface="Arial"/>
              </a:rPr>
              <a:t>l such </a:t>
            </a:r>
            <a:r>
              <a:rPr sz="1800" dirty="0">
                <a:latin typeface="Arial"/>
                <a:cs typeface="Arial"/>
              </a:rPr>
              <a:t>as:</a:t>
            </a:r>
            <a:endParaRPr sz="1800">
              <a:latin typeface="Arial"/>
              <a:cs typeface="Arial"/>
            </a:endParaRPr>
          </a:p>
          <a:p>
            <a:pPr marL="377190" indent="-287020">
              <a:lnSpc>
                <a:spcPct val="100000"/>
              </a:lnSpc>
              <a:buChar char="•"/>
              <a:tabLst>
                <a:tab pos="377190" algn="l"/>
                <a:tab pos="377825" algn="l"/>
                <a:tab pos="1216025" algn="l"/>
              </a:tabLst>
            </a:pPr>
            <a:r>
              <a:rPr sz="1800" spc="-5" dirty="0">
                <a:latin typeface="Arial"/>
                <a:cs typeface="Arial"/>
              </a:rPr>
              <a:t>Having	patience </a:t>
            </a:r>
            <a:r>
              <a:rPr sz="1800" dirty="0">
                <a:latin typeface="Arial"/>
                <a:cs typeface="Arial"/>
              </a:rPr>
              <a:t>to</a:t>
            </a:r>
            <a:r>
              <a:rPr sz="1800" spc="-15" dirty="0">
                <a:latin typeface="Arial"/>
                <a:cs typeface="Arial"/>
              </a:rPr>
              <a:t> </a:t>
            </a:r>
            <a:r>
              <a:rPr sz="1800" spc="-5" dirty="0">
                <a:latin typeface="Arial"/>
                <a:cs typeface="Arial"/>
              </a:rPr>
              <a:t>share</a:t>
            </a:r>
            <a:endParaRPr sz="1800">
              <a:latin typeface="Arial"/>
              <a:cs typeface="Arial"/>
            </a:endParaRPr>
          </a:p>
          <a:p>
            <a:pPr marL="377190">
              <a:lnSpc>
                <a:spcPct val="100000"/>
              </a:lnSpc>
            </a:pPr>
            <a:r>
              <a:rPr sz="1800" spc="-5" dirty="0">
                <a:latin typeface="Arial"/>
                <a:cs typeface="Arial"/>
              </a:rPr>
              <a:t>information,</a:t>
            </a:r>
            <a:endParaRPr sz="1800">
              <a:latin typeface="Arial"/>
              <a:cs typeface="Arial"/>
            </a:endParaRPr>
          </a:p>
          <a:p>
            <a:pPr marL="377190" indent="-287020">
              <a:lnSpc>
                <a:spcPct val="100000"/>
              </a:lnSpc>
              <a:buChar char="•"/>
              <a:tabLst>
                <a:tab pos="377190" algn="l"/>
                <a:tab pos="377825" algn="l"/>
                <a:tab pos="1088390" algn="l"/>
              </a:tabLst>
            </a:pPr>
            <a:r>
              <a:rPr sz="1800" spc="-5" dirty="0">
                <a:latin typeface="Arial"/>
                <a:cs typeface="Arial"/>
              </a:rPr>
              <a:t>Being	able </a:t>
            </a:r>
            <a:r>
              <a:rPr sz="1800" dirty="0">
                <a:latin typeface="Arial"/>
                <a:cs typeface="Arial"/>
              </a:rPr>
              <a:t>to trust</a:t>
            </a:r>
            <a:r>
              <a:rPr sz="1800" spc="-15" dirty="0">
                <a:latin typeface="Arial"/>
                <a:cs typeface="Arial"/>
              </a:rPr>
              <a:t> </a:t>
            </a:r>
            <a:r>
              <a:rPr sz="1800" spc="-5" dirty="0">
                <a:latin typeface="Arial"/>
                <a:cs typeface="Arial"/>
              </a:rPr>
              <a:t>others</a:t>
            </a:r>
            <a:endParaRPr sz="1800">
              <a:latin typeface="Arial"/>
              <a:cs typeface="Arial"/>
            </a:endParaRPr>
          </a:p>
          <a:p>
            <a:pPr marL="377190" indent="-287020">
              <a:lnSpc>
                <a:spcPct val="100000"/>
              </a:lnSpc>
              <a:buChar char="•"/>
              <a:tabLst>
                <a:tab pos="377190" algn="l"/>
                <a:tab pos="377825" algn="l"/>
              </a:tabLst>
            </a:pPr>
            <a:r>
              <a:rPr sz="1800" dirty="0">
                <a:latin typeface="Arial"/>
                <a:cs typeface="Arial"/>
              </a:rPr>
              <a:t>to </a:t>
            </a:r>
            <a:r>
              <a:rPr sz="1800" spc="-5" dirty="0">
                <a:latin typeface="Arial"/>
                <a:cs typeface="Arial"/>
              </a:rPr>
              <a:t>give </a:t>
            </a:r>
            <a:r>
              <a:rPr sz="1800" spc="-10" dirty="0">
                <a:latin typeface="Arial"/>
                <a:cs typeface="Arial"/>
              </a:rPr>
              <a:t>up</a:t>
            </a:r>
            <a:r>
              <a:rPr sz="1800" spc="5" dirty="0">
                <a:latin typeface="Arial"/>
                <a:cs typeface="Arial"/>
              </a:rPr>
              <a:t> </a:t>
            </a:r>
            <a:r>
              <a:rPr sz="1800" spc="-5" dirty="0">
                <a:latin typeface="Arial"/>
                <a:cs typeface="Arial"/>
              </a:rPr>
              <a:t>authority</a:t>
            </a:r>
            <a:endParaRPr sz="1800">
              <a:latin typeface="Arial"/>
              <a:cs typeface="Arial"/>
            </a:endParaRPr>
          </a:p>
          <a:p>
            <a:pPr marL="377190" indent="-287020">
              <a:lnSpc>
                <a:spcPct val="100000"/>
              </a:lnSpc>
              <a:buChar char="•"/>
              <a:tabLst>
                <a:tab pos="377190" algn="l"/>
                <a:tab pos="377825" algn="l"/>
                <a:tab pos="1990089" algn="l"/>
              </a:tabLst>
            </a:pPr>
            <a:r>
              <a:rPr sz="1800" spc="-5" dirty="0">
                <a:latin typeface="Arial"/>
                <a:cs typeface="Arial"/>
              </a:rPr>
              <a:t>Understanding	</a:t>
            </a:r>
            <a:r>
              <a:rPr sz="1800" spc="-15" dirty="0">
                <a:latin typeface="Arial"/>
                <a:cs typeface="Arial"/>
              </a:rPr>
              <a:t>when</a:t>
            </a:r>
            <a:r>
              <a:rPr sz="1800" spc="30" dirty="0">
                <a:latin typeface="Arial"/>
                <a:cs typeface="Arial"/>
              </a:rPr>
              <a:t> </a:t>
            </a:r>
            <a:r>
              <a:rPr sz="1800" dirty="0">
                <a:latin typeface="Arial"/>
                <a:cs typeface="Arial"/>
              </a:rPr>
              <a:t>to</a:t>
            </a:r>
            <a:endParaRPr sz="1800">
              <a:latin typeface="Arial"/>
              <a:cs typeface="Arial"/>
            </a:endParaRPr>
          </a:p>
          <a:p>
            <a:pPr marL="377190">
              <a:lnSpc>
                <a:spcPct val="100000"/>
              </a:lnSpc>
            </a:pPr>
            <a:r>
              <a:rPr sz="1800" spc="-5" dirty="0">
                <a:latin typeface="Arial"/>
                <a:cs typeface="Arial"/>
              </a:rPr>
              <a:t>intervene.</a:t>
            </a:r>
            <a:endParaRPr sz="1800">
              <a:latin typeface="Arial"/>
              <a:cs typeface="Arial"/>
            </a:endParaRPr>
          </a:p>
          <a:p>
            <a:pPr marL="377190" marR="135255" indent="-287020">
              <a:lnSpc>
                <a:spcPct val="100000"/>
              </a:lnSpc>
              <a:spcBef>
                <a:spcPts val="5"/>
              </a:spcBef>
              <a:buChar char="•"/>
              <a:tabLst>
                <a:tab pos="377190" algn="l"/>
                <a:tab pos="377825" algn="l"/>
              </a:tabLst>
            </a:pPr>
            <a:r>
              <a:rPr sz="1800" spc="-10" dirty="0">
                <a:latin typeface="Arial"/>
                <a:cs typeface="Arial"/>
              </a:rPr>
              <a:t>Difficult </a:t>
            </a:r>
            <a:r>
              <a:rPr sz="1800" spc="-5" dirty="0">
                <a:latin typeface="Arial"/>
                <a:cs typeface="Arial"/>
              </a:rPr>
              <a:t>balancing </a:t>
            </a:r>
            <a:r>
              <a:rPr sz="1800" dirty="0">
                <a:latin typeface="Arial"/>
                <a:cs typeface="Arial"/>
              </a:rPr>
              <a:t>act of  </a:t>
            </a:r>
            <a:r>
              <a:rPr sz="1800" spc="-10" dirty="0">
                <a:latin typeface="Arial"/>
                <a:cs typeface="Arial"/>
              </a:rPr>
              <a:t>knowing </a:t>
            </a:r>
            <a:r>
              <a:rPr sz="1800" spc="-15" dirty="0">
                <a:latin typeface="Arial"/>
                <a:cs typeface="Arial"/>
              </a:rPr>
              <a:t>when </a:t>
            </a:r>
            <a:r>
              <a:rPr sz="1800" dirty="0">
                <a:latin typeface="Arial"/>
                <a:cs typeface="Arial"/>
              </a:rPr>
              <a:t>to </a:t>
            </a:r>
            <a:r>
              <a:rPr sz="1800" spc="-5" dirty="0">
                <a:latin typeface="Arial"/>
                <a:cs typeface="Arial"/>
              </a:rPr>
              <a:t>leave their  teams alone and </a:t>
            </a:r>
            <a:r>
              <a:rPr sz="1800" spc="-15" dirty="0">
                <a:latin typeface="Arial"/>
                <a:cs typeface="Arial"/>
              </a:rPr>
              <a:t>when </a:t>
            </a:r>
            <a:r>
              <a:rPr sz="1800" dirty="0">
                <a:latin typeface="Arial"/>
                <a:cs typeface="Arial"/>
              </a:rPr>
              <a:t>to  </a:t>
            </a:r>
            <a:r>
              <a:rPr sz="1800" spc="-5" dirty="0">
                <a:latin typeface="Arial"/>
                <a:cs typeface="Arial"/>
              </a:rPr>
              <a:t>get</a:t>
            </a:r>
            <a:r>
              <a:rPr sz="1800" dirty="0">
                <a:latin typeface="Arial"/>
                <a:cs typeface="Arial"/>
              </a:rPr>
              <a:t> </a:t>
            </a:r>
            <a:r>
              <a:rPr sz="1800" spc="-5" dirty="0">
                <a:latin typeface="Arial"/>
                <a:cs typeface="Arial"/>
              </a:rPr>
              <a:t>involved.</a:t>
            </a:r>
            <a:endParaRPr sz="1800">
              <a:latin typeface="Arial"/>
              <a:cs typeface="Aria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1194" y="542290"/>
            <a:ext cx="7316470" cy="574040"/>
          </a:xfrm>
          <a:prstGeom prst="rect">
            <a:avLst/>
          </a:prstGeom>
        </p:spPr>
        <p:txBody>
          <a:bodyPr vert="horz" wrap="square" lIns="0" tIns="12700" rIns="0" bIns="0" rtlCol="0">
            <a:spAutoFit/>
          </a:bodyPr>
          <a:lstStyle/>
          <a:p>
            <a:pPr marL="12700">
              <a:lnSpc>
                <a:spcPct val="100000"/>
              </a:lnSpc>
              <a:spcBef>
                <a:spcPts val="100"/>
              </a:spcBef>
            </a:pPr>
            <a:r>
              <a:rPr sz="3600" spc="-5" dirty="0"/>
              <a:t>MAJOR </a:t>
            </a:r>
            <a:r>
              <a:rPr sz="3600" dirty="0"/>
              <a:t>ISSUES </a:t>
            </a:r>
            <a:r>
              <a:rPr sz="3600" spc="-10" dirty="0"/>
              <a:t>OF</a:t>
            </a:r>
            <a:r>
              <a:rPr sz="3600" spc="-65" dirty="0"/>
              <a:t> </a:t>
            </a:r>
            <a:r>
              <a:rPr sz="3600" dirty="0"/>
              <a:t>LEADERSHIP</a:t>
            </a:r>
            <a:endParaRPr sz="3600"/>
          </a:p>
        </p:txBody>
      </p:sp>
      <p:sp>
        <p:nvSpPr>
          <p:cNvPr id="3" name="object 3"/>
          <p:cNvSpPr txBox="1"/>
          <p:nvPr/>
        </p:nvSpPr>
        <p:spPr>
          <a:xfrm>
            <a:off x="242417" y="1924913"/>
            <a:ext cx="6375400" cy="4267835"/>
          </a:xfrm>
          <a:prstGeom prst="rect">
            <a:avLst/>
          </a:prstGeom>
        </p:spPr>
        <p:txBody>
          <a:bodyPr vert="horz" wrap="square" lIns="0" tIns="12700" rIns="0" bIns="0" rtlCol="0">
            <a:spAutoFit/>
          </a:bodyPr>
          <a:lstStyle/>
          <a:p>
            <a:pPr marL="241300" marR="5080" indent="-229235">
              <a:lnSpc>
                <a:spcPct val="110000"/>
              </a:lnSpc>
              <a:spcBef>
                <a:spcPts val="100"/>
              </a:spcBef>
              <a:buChar char="•"/>
              <a:tabLst>
                <a:tab pos="241300" algn="l"/>
                <a:tab pos="241935" algn="l"/>
              </a:tabLst>
            </a:pPr>
            <a:r>
              <a:rPr sz="2000" dirty="0">
                <a:latin typeface="Arial"/>
                <a:cs typeface="Arial"/>
              </a:rPr>
              <a:t>Managing power:- Legitimate, coercive, reward,</a:t>
            </a:r>
            <a:r>
              <a:rPr sz="2000" spc="-195" dirty="0">
                <a:latin typeface="Arial"/>
                <a:cs typeface="Arial"/>
              </a:rPr>
              <a:t> </a:t>
            </a:r>
            <a:r>
              <a:rPr sz="2000" dirty="0">
                <a:latin typeface="Arial"/>
                <a:cs typeface="Arial"/>
              </a:rPr>
              <a:t>expert  and</a:t>
            </a:r>
            <a:r>
              <a:rPr sz="2000" spc="-20" dirty="0">
                <a:latin typeface="Arial"/>
                <a:cs typeface="Arial"/>
              </a:rPr>
              <a:t> </a:t>
            </a:r>
            <a:r>
              <a:rPr sz="2000" dirty="0">
                <a:latin typeface="Arial"/>
                <a:cs typeface="Arial"/>
              </a:rPr>
              <a:t>referent.</a:t>
            </a:r>
            <a:endParaRPr sz="2000">
              <a:latin typeface="Arial"/>
              <a:cs typeface="Arial"/>
            </a:endParaRPr>
          </a:p>
          <a:p>
            <a:pPr marL="241300" marR="105410" indent="-229235">
              <a:lnSpc>
                <a:spcPct val="110000"/>
              </a:lnSpc>
              <a:spcBef>
                <a:spcPts val="994"/>
              </a:spcBef>
              <a:buChar char="•"/>
              <a:tabLst>
                <a:tab pos="241300" algn="l"/>
                <a:tab pos="241935" algn="l"/>
              </a:tabLst>
            </a:pPr>
            <a:r>
              <a:rPr sz="2000" dirty="0">
                <a:latin typeface="Arial"/>
                <a:cs typeface="Arial"/>
              </a:rPr>
              <a:t>Developing trust:- </a:t>
            </a:r>
            <a:r>
              <a:rPr sz="2000" spc="-15" dirty="0">
                <a:latin typeface="Arial"/>
                <a:cs typeface="Arial"/>
              </a:rPr>
              <a:t>Integrity, </a:t>
            </a:r>
            <a:r>
              <a:rPr sz="2000" dirty="0">
                <a:latin typeface="Arial"/>
                <a:cs typeface="Arial"/>
              </a:rPr>
              <a:t>competence,</a:t>
            </a:r>
            <a:r>
              <a:rPr sz="2000" spc="-145" dirty="0">
                <a:latin typeface="Arial"/>
                <a:cs typeface="Arial"/>
              </a:rPr>
              <a:t> </a:t>
            </a:r>
            <a:r>
              <a:rPr sz="2000" dirty="0">
                <a:latin typeface="Arial"/>
                <a:cs typeface="Arial"/>
              </a:rPr>
              <a:t>consistence,  loyalty and</a:t>
            </a:r>
            <a:r>
              <a:rPr sz="2000" spc="-20" dirty="0">
                <a:latin typeface="Arial"/>
                <a:cs typeface="Arial"/>
              </a:rPr>
              <a:t> </a:t>
            </a:r>
            <a:r>
              <a:rPr sz="2000" dirty="0">
                <a:latin typeface="Arial"/>
                <a:cs typeface="Arial"/>
              </a:rPr>
              <a:t>openness.</a:t>
            </a:r>
            <a:endParaRPr sz="2000">
              <a:latin typeface="Arial"/>
              <a:cs typeface="Arial"/>
            </a:endParaRPr>
          </a:p>
          <a:p>
            <a:pPr marL="241300" indent="-229235">
              <a:lnSpc>
                <a:spcPct val="100000"/>
              </a:lnSpc>
              <a:spcBef>
                <a:spcPts val="1250"/>
              </a:spcBef>
              <a:buChar char="•"/>
              <a:tabLst>
                <a:tab pos="241300" algn="l"/>
                <a:tab pos="241935" algn="l"/>
              </a:tabLst>
            </a:pPr>
            <a:r>
              <a:rPr sz="2000" dirty="0">
                <a:latin typeface="Arial"/>
                <a:cs typeface="Arial"/>
              </a:rPr>
              <a:t>Providing ethical</a:t>
            </a:r>
            <a:r>
              <a:rPr sz="2000" spc="-20" dirty="0">
                <a:latin typeface="Arial"/>
                <a:cs typeface="Arial"/>
              </a:rPr>
              <a:t> </a:t>
            </a:r>
            <a:r>
              <a:rPr sz="2000" dirty="0">
                <a:latin typeface="Arial"/>
                <a:cs typeface="Arial"/>
              </a:rPr>
              <a:t>leadership</a:t>
            </a:r>
            <a:endParaRPr sz="2000">
              <a:latin typeface="Arial"/>
              <a:cs typeface="Arial"/>
            </a:endParaRPr>
          </a:p>
          <a:p>
            <a:pPr marL="241300" indent="-229235">
              <a:lnSpc>
                <a:spcPct val="100000"/>
              </a:lnSpc>
              <a:spcBef>
                <a:spcPts val="1235"/>
              </a:spcBef>
              <a:buChar char="•"/>
              <a:tabLst>
                <a:tab pos="241300" algn="l"/>
                <a:tab pos="241935" algn="l"/>
              </a:tabLst>
            </a:pPr>
            <a:r>
              <a:rPr sz="2000" dirty="0">
                <a:latin typeface="Arial"/>
                <a:cs typeface="Arial"/>
              </a:rPr>
              <a:t>Empowering</a:t>
            </a:r>
            <a:r>
              <a:rPr sz="2000" spc="-30" dirty="0">
                <a:latin typeface="Arial"/>
                <a:cs typeface="Arial"/>
              </a:rPr>
              <a:t> </a:t>
            </a:r>
            <a:r>
              <a:rPr sz="2000" dirty="0">
                <a:latin typeface="Arial"/>
                <a:cs typeface="Arial"/>
              </a:rPr>
              <a:t>employees</a:t>
            </a:r>
            <a:endParaRPr sz="2000">
              <a:latin typeface="Arial"/>
              <a:cs typeface="Arial"/>
            </a:endParaRPr>
          </a:p>
          <a:p>
            <a:pPr marL="241300" indent="-229235">
              <a:lnSpc>
                <a:spcPct val="100000"/>
              </a:lnSpc>
              <a:spcBef>
                <a:spcPts val="1240"/>
              </a:spcBef>
              <a:buChar char="•"/>
              <a:tabLst>
                <a:tab pos="241300" algn="l"/>
                <a:tab pos="241935" algn="l"/>
              </a:tabLst>
            </a:pPr>
            <a:r>
              <a:rPr sz="2000" dirty="0">
                <a:latin typeface="Arial"/>
                <a:cs typeface="Arial"/>
              </a:rPr>
              <a:t>Cross cultural</a:t>
            </a:r>
            <a:r>
              <a:rPr sz="2000" spc="-55" dirty="0">
                <a:latin typeface="Arial"/>
                <a:cs typeface="Arial"/>
              </a:rPr>
              <a:t> </a:t>
            </a:r>
            <a:r>
              <a:rPr sz="2000" dirty="0">
                <a:latin typeface="Arial"/>
                <a:cs typeface="Arial"/>
              </a:rPr>
              <a:t>leadership</a:t>
            </a:r>
            <a:endParaRPr sz="2000">
              <a:latin typeface="Arial"/>
              <a:cs typeface="Arial"/>
            </a:endParaRPr>
          </a:p>
          <a:p>
            <a:pPr marL="241300" indent="-229235">
              <a:lnSpc>
                <a:spcPct val="100000"/>
              </a:lnSpc>
              <a:spcBef>
                <a:spcPts val="1245"/>
              </a:spcBef>
              <a:buChar char="•"/>
              <a:tabLst>
                <a:tab pos="241300" algn="l"/>
                <a:tab pos="241935" algn="l"/>
              </a:tabLst>
            </a:pPr>
            <a:r>
              <a:rPr sz="2000" dirty="0">
                <a:latin typeface="Arial"/>
                <a:cs typeface="Arial"/>
              </a:rPr>
              <a:t>Gender </a:t>
            </a:r>
            <a:r>
              <a:rPr sz="2000" spc="-5" dirty="0">
                <a:latin typeface="Arial"/>
                <a:cs typeface="Arial"/>
              </a:rPr>
              <a:t>differences </a:t>
            </a:r>
            <a:r>
              <a:rPr sz="2000" dirty="0">
                <a:latin typeface="Arial"/>
                <a:cs typeface="Arial"/>
              </a:rPr>
              <a:t>in</a:t>
            </a:r>
            <a:r>
              <a:rPr sz="2000" spc="-80" dirty="0">
                <a:latin typeface="Arial"/>
                <a:cs typeface="Arial"/>
              </a:rPr>
              <a:t> </a:t>
            </a:r>
            <a:r>
              <a:rPr sz="2000" dirty="0">
                <a:latin typeface="Arial"/>
                <a:cs typeface="Arial"/>
              </a:rPr>
              <a:t>leadership</a:t>
            </a:r>
            <a:endParaRPr sz="2000">
              <a:latin typeface="Arial"/>
              <a:cs typeface="Arial"/>
            </a:endParaRPr>
          </a:p>
          <a:p>
            <a:pPr marL="241300" indent="-229235">
              <a:lnSpc>
                <a:spcPct val="100000"/>
              </a:lnSpc>
              <a:spcBef>
                <a:spcPts val="1235"/>
              </a:spcBef>
              <a:buChar char="•"/>
              <a:tabLst>
                <a:tab pos="241300" algn="l"/>
                <a:tab pos="241935" algn="l"/>
              </a:tabLst>
            </a:pPr>
            <a:r>
              <a:rPr sz="2000" dirty="0">
                <a:latin typeface="Arial"/>
                <a:cs typeface="Arial"/>
              </a:rPr>
              <a:t>Demise of celebrity</a:t>
            </a:r>
            <a:r>
              <a:rPr sz="2000" spc="-65" dirty="0">
                <a:latin typeface="Arial"/>
                <a:cs typeface="Arial"/>
              </a:rPr>
              <a:t> </a:t>
            </a:r>
            <a:r>
              <a:rPr sz="2000" dirty="0">
                <a:latin typeface="Arial"/>
                <a:cs typeface="Arial"/>
              </a:rPr>
              <a:t>leaders</a:t>
            </a:r>
            <a:endParaRPr sz="2000">
              <a:latin typeface="Arial"/>
              <a:cs typeface="Arial"/>
            </a:endParaRPr>
          </a:p>
          <a:p>
            <a:pPr marL="241300" indent="-229235">
              <a:lnSpc>
                <a:spcPct val="100000"/>
              </a:lnSpc>
              <a:spcBef>
                <a:spcPts val="1240"/>
              </a:spcBef>
              <a:buChar char="•"/>
              <a:tabLst>
                <a:tab pos="241300" algn="l"/>
                <a:tab pos="241935" algn="l"/>
              </a:tabLst>
            </a:pPr>
            <a:r>
              <a:rPr sz="2000" dirty="0">
                <a:latin typeface="Arial"/>
                <a:cs typeface="Arial"/>
              </a:rPr>
              <a:t>Substitutes of</a:t>
            </a:r>
            <a:r>
              <a:rPr sz="2000" spc="-50" dirty="0">
                <a:latin typeface="Arial"/>
                <a:cs typeface="Arial"/>
              </a:rPr>
              <a:t> </a:t>
            </a:r>
            <a:r>
              <a:rPr sz="2000" dirty="0">
                <a:latin typeface="Arial"/>
                <a:cs typeface="Arial"/>
              </a:rPr>
              <a:t>leadership</a:t>
            </a:r>
            <a:endParaRPr sz="2000">
              <a:latin typeface="Arial"/>
              <a:cs typeface="Arial"/>
            </a:endParaRPr>
          </a:p>
        </p:txBody>
      </p:sp>
      <p:grpSp>
        <p:nvGrpSpPr>
          <p:cNvPr id="4" name="object 4"/>
          <p:cNvGrpSpPr/>
          <p:nvPr/>
        </p:nvGrpSpPr>
        <p:grpSpPr>
          <a:xfrm>
            <a:off x="7200900" y="1984248"/>
            <a:ext cx="4573905" cy="4087495"/>
            <a:chOff x="7200900" y="1984248"/>
            <a:chExt cx="4573905" cy="4087495"/>
          </a:xfrm>
        </p:grpSpPr>
        <p:sp>
          <p:nvSpPr>
            <p:cNvPr id="5" name="object 5"/>
            <p:cNvSpPr/>
            <p:nvPr/>
          </p:nvSpPr>
          <p:spPr>
            <a:xfrm>
              <a:off x="8642603" y="1984248"/>
              <a:ext cx="3131820" cy="209854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706611" y="2048256"/>
              <a:ext cx="2948940" cy="191566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687561" y="2029206"/>
              <a:ext cx="2987040" cy="1953895"/>
            </a:xfrm>
            <a:custGeom>
              <a:avLst/>
              <a:gdLst/>
              <a:ahLst/>
              <a:cxnLst/>
              <a:rect l="l" t="t" r="r" b="b"/>
              <a:pathLst>
                <a:path w="2987040" h="1953895">
                  <a:moveTo>
                    <a:pt x="0" y="1953768"/>
                  </a:moveTo>
                  <a:lnTo>
                    <a:pt x="2987040" y="1953768"/>
                  </a:lnTo>
                  <a:lnTo>
                    <a:pt x="2987040" y="0"/>
                  </a:lnTo>
                  <a:lnTo>
                    <a:pt x="0" y="0"/>
                  </a:lnTo>
                  <a:lnTo>
                    <a:pt x="0" y="1953768"/>
                  </a:lnTo>
                  <a:close/>
                </a:path>
              </a:pathLst>
            </a:custGeom>
            <a:ln w="38100">
              <a:solidFill>
                <a:srgbClr val="000000"/>
              </a:solidFill>
            </a:ln>
          </p:spPr>
          <p:txBody>
            <a:bodyPr wrap="square" lIns="0" tIns="0" rIns="0" bIns="0" rtlCol="0"/>
            <a:lstStyle/>
            <a:p>
              <a:endParaRPr/>
            </a:p>
          </p:txBody>
        </p:sp>
        <p:sp>
          <p:nvSpPr>
            <p:cNvPr id="8" name="object 8"/>
            <p:cNvSpPr/>
            <p:nvPr/>
          </p:nvSpPr>
          <p:spPr>
            <a:xfrm>
              <a:off x="7200900" y="3899916"/>
              <a:ext cx="3467100" cy="21717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264907" y="3963924"/>
              <a:ext cx="3284220" cy="198882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7245857" y="3944874"/>
              <a:ext cx="3322320" cy="2026920"/>
            </a:xfrm>
            <a:custGeom>
              <a:avLst/>
              <a:gdLst/>
              <a:ahLst/>
              <a:cxnLst/>
              <a:rect l="l" t="t" r="r" b="b"/>
              <a:pathLst>
                <a:path w="3322320" h="2026920">
                  <a:moveTo>
                    <a:pt x="0" y="2026920"/>
                  </a:moveTo>
                  <a:lnTo>
                    <a:pt x="3322320" y="2026920"/>
                  </a:lnTo>
                  <a:lnTo>
                    <a:pt x="3322320" y="0"/>
                  </a:lnTo>
                  <a:lnTo>
                    <a:pt x="0" y="0"/>
                  </a:lnTo>
                  <a:lnTo>
                    <a:pt x="0" y="2026920"/>
                  </a:lnTo>
                  <a:close/>
                </a:path>
              </a:pathLst>
            </a:custGeom>
            <a:ln w="38100">
              <a:solidFill>
                <a:srgbClr val="000000"/>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3252" y="614172"/>
            <a:ext cx="9895332" cy="59496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322" y="609600"/>
            <a:ext cx="9563354" cy="7620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sz="4900" b="1" dirty="0" smtClean="0">
                <a:latin typeface="Times New Roman" pitchFamily="18" charset="0"/>
                <a:cs typeface="Times New Roman" pitchFamily="18" charset="0"/>
              </a:rPr>
              <a:t/>
            </a:r>
            <a:br>
              <a:rPr lang="en-US" sz="4900" b="1" dirty="0" smtClean="0">
                <a:latin typeface="Times New Roman" pitchFamily="18" charset="0"/>
                <a:cs typeface="Times New Roman" pitchFamily="18" charset="0"/>
              </a:rPr>
            </a:br>
            <a:r>
              <a:rPr lang="en-US" sz="4900" b="1" dirty="0" smtClean="0">
                <a:latin typeface="Times New Roman" pitchFamily="18" charset="0"/>
                <a:cs typeface="Times New Roman" pitchFamily="18" charset="0"/>
              </a:rPr>
              <a:t/>
            </a:r>
            <a:br>
              <a:rPr lang="en-US" sz="4900" b="1" dirty="0" smtClean="0">
                <a:latin typeface="Times New Roman" pitchFamily="18" charset="0"/>
                <a:cs typeface="Times New Roman" pitchFamily="18" charset="0"/>
              </a:rPr>
            </a:br>
            <a:r>
              <a:rPr lang="en-US" sz="4900" b="1" dirty="0" smtClean="0">
                <a:latin typeface="Times New Roman" pitchFamily="18" charset="0"/>
                <a:cs typeface="Times New Roman" pitchFamily="18" charset="0"/>
              </a:rPr>
              <a:t/>
            </a:r>
            <a:br>
              <a:rPr lang="en-US" sz="4900" b="1" dirty="0" smtClean="0">
                <a:latin typeface="Times New Roman" pitchFamily="18" charset="0"/>
                <a:cs typeface="Times New Roman" pitchFamily="18" charset="0"/>
              </a:rPr>
            </a:br>
            <a:r>
              <a:rPr lang="en-US" sz="4900" b="1" dirty="0" smtClean="0">
                <a:latin typeface="Times New Roman" pitchFamily="18" charset="0"/>
                <a:cs typeface="Times New Roman" pitchFamily="18" charset="0"/>
              </a:rPr>
              <a:t/>
            </a:r>
            <a:br>
              <a:rPr lang="en-US" sz="4900" b="1" dirty="0" smtClean="0">
                <a:latin typeface="Times New Roman" pitchFamily="18" charset="0"/>
                <a:cs typeface="Times New Roman" pitchFamily="18" charset="0"/>
              </a:rPr>
            </a:br>
            <a:r>
              <a:rPr lang="en-US" sz="4900" b="1" dirty="0" smtClean="0">
                <a:latin typeface="Times New Roman" pitchFamily="18" charset="0"/>
                <a:cs typeface="Times New Roman" pitchFamily="18" charset="0"/>
              </a:rPr>
              <a:t>Qualities of a Leader</a:t>
            </a:r>
            <a:br>
              <a:rPr lang="en-US" sz="4900" b="1" dirty="0" smtClean="0">
                <a:latin typeface="Times New Roman" pitchFamily="18" charset="0"/>
                <a:cs typeface="Times New Roman" pitchFamily="18" charset="0"/>
              </a:rPr>
            </a:br>
            <a:r>
              <a:rPr lang="en-US" dirty="0" smtClean="0"/>
              <a:t/>
            </a:r>
            <a:br>
              <a:rPr lang="en-US" dirty="0" smtClean="0"/>
            </a:br>
            <a:endParaRPr lang="en-US" dirty="0"/>
          </a:p>
        </p:txBody>
      </p:sp>
      <p:sp>
        <p:nvSpPr>
          <p:cNvPr id="3" name="Text Placeholder 2"/>
          <p:cNvSpPr>
            <a:spLocks noGrp="1"/>
          </p:cNvSpPr>
          <p:nvPr>
            <p:ph sz="quarter" idx="1"/>
          </p:nvPr>
        </p:nvSpPr>
        <p:spPr>
          <a:xfrm>
            <a:off x="427126" y="609600"/>
            <a:ext cx="11383874" cy="5791200"/>
          </a:xfrm>
        </p:spPr>
        <p:txBody>
          <a:bodyPr>
            <a:normAutofit fontScale="92500" lnSpcReduction="20000"/>
          </a:bodyPr>
          <a:lstStyle/>
          <a:p>
            <a:pPr algn="just"/>
            <a:r>
              <a:rPr lang="en-US" b="1" dirty="0" smtClean="0">
                <a:latin typeface="Times New Roman" pitchFamily="18" charset="0"/>
                <a:cs typeface="Times New Roman" pitchFamily="18" charset="0"/>
              </a:rPr>
              <a:t>Physical appearance-</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A leader must have a pleasing appearance. Physique and health are very important for a good leader.</a:t>
            </a:r>
          </a:p>
          <a:p>
            <a:pPr algn="just"/>
            <a:r>
              <a:rPr lang="en-US" b="1" dirty="0" smtClean="0">
                <a:latin typeface="Times New Roman" pitchFamily="18" charset="0"/>
                <a:cs typeface="Times New Roman" pitchFamily="18" charset="0"/>
              </a:rPr>
              <a:t>Vision and foresight-</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A leader cannot maintain influence unless he exhibits that he is forward looking. He has to visualize situations and thereby has to frame logical </a:t>
            </a:r>
            <a:r>
              <a:rPr lang="en-US" dirty="0" err="1" smtClean="0">
                <a:latin typeface="Times New Roman" pitchFamily="18" charset="0"/>
                <a:cs typeface="Times New Roman" pitchFamily="18" charset="0"/>
              </a:rPr>
              <a:t>programmes</a:t>
            </a:r>
            <a:r>
              <a:rPr lang="en-US" dirty="0" smtClean="0">
                <a:latin typeface="Times New Roman" pitchFamily="18" charset="0"/>
                <a:cs typeface="Times New Roman" pitchFamily="18" charset="0"/>
              </a:rPr>
              <a:t>.</a:t>
            </a:r>
          </a:p>
          <a:p>
            <a:pPr algn="just"/>
            <a:r>
              <a:rPr lang="en-US" b="1" dirty="0" smtClean="0">
                <a:latin typeface="Times New Roman" pitchFamily="18" charset="0"/>
                <a:cs typeface="Times New Roman" pitchFamily="18" charset="0"/>
              </a:rPr>
              <a:t>Intelligence-</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A leader should be intelligent enough to examine problems and difficult situations. He should be analytical who weighs pros and cons and then summarizes the situation. Therefore, a positive bent of mind and mature outlook is very important.</a:t>
            </a:r>
          </a:p>
          <a:p>
            <a:pPr algn="just"/>
            <a:r>
              <a:rPr lang="en-US" b="1" dirty="0" smtClean="0">
                <a:latin typeface="Times New Roman" pitchFamily="18" charset="0"/>
                <a:cs typeface="Times New Roman" pitchFamily="18" charset="0"/>
              </a:rPr>
              <a:t>Communicative skills-</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A leader must be able to communicate the policies and procedures clearly, precisely and effectively. This can be helpful in persuasion and stimulation.</a:t>
            </a:r>
          </a:p>
          <a:p>
            <a:pPr algn="just"/>
            <a:r>
              <a:rPr lang="en-US" b="1" dirty="0" smtClean="0">
                <a:latin typeface="Times New Roman" pitchFamily="18" charset="0"/>
                <a:cs typeface="Times New Roman" pitchFamily="18" charset="0"/>
              </a:rPr>
              <a:t>Objective-</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A leader has to be having a fair outlook which is free from bias and which does not reflects his willingness towards a particular individual. He should develop his own opinion and should base his </a:t>
            </a:r>
            <a:r>
              <a:rPr lang="en-US" dirty="0" err="1" smtClean="0">
                <a:latin typeface="Times New Roman" pitchFamily="18" charset="0"/>
                <a:cs typeface="Times New Roman" pitchFamily="18" charset="0"/>
              </a:rPr>
              <a:t>judgement</a:t>
            </a:r>
            <a:r>
              <a:rPr lang="en-US" dirty="0" smtClean="0">
                <a:latin typeface="Times New Roman" pitchFamily="18" charset="0"/>
                <a:cs typeface="Times New Roman" pitchFamily="18" charset="0"/>
              </a:rPr>
              <a:t> on facts and logic.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322" y="609600"/>
            <a:ext cx="9563354" cy="7620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
            </a:r>
            <a:br>
              <a:rPr lang="en-US" dirty="0" smtClean="0"/>
            </a:br>
            <a:r>
              <a:rPr lang="en-US" dirty="0" smtClean="0"/>
              <a:t>Qualities of a Leader</a:t>
            </a:r>
            <a:br>
              <a:rPr lang="en-US" dirty="0" smtClean="0"/>
            </a:br>
            <a:r>
              <a:rPr lang="en-US" dirty="0" smtClean="0"/>
              <a:t/>
            </a:r>
            <a:br>
              <a:rPr lang="en-US" dirty="0" smtClean="0"/>
            </a:br>
            <a:endParaRPr lang="en-US" dirty="0"/>
          </a:p>
        </p:txBody>
      </p:sp>
      <p:sp>
        <p:nvSpPr>
          <p:cNvPr id="3" name="Text Placeholder 2"/>
          <p:cNvSpPr>
            <a:spLocks noGrp="1"/>
          </p:cNvSpPr>
          <p:nvPr>
            <p:ph sz="quarter" idx="1"/>
          </p:nvPr>
        </p:nvSpPr>
        <p:spPr>
          <a:xfrm>
            <a:off x="427126" y="457200"/>
            <a:ext cx="11383874" cy="6172200"/>
          </a:xfrm>
        </p:spPr>
        <p:txBody>
          <a:bodyPr>
            <a:noAutofit/>
          </a:bodyPr>
          <a:lstStyle/>
          <a:p>
            <a:pPr algn="just"/>
            <a:r>
              <a:rPr lang="en-US" b="1" dirty="0" smtClean="0">
                <a:latin typeface="Times New Roman" pitchFamily="18" charset="0"/>
                <a:cs typeface="Times New Roman" pitchFamily="18" charset="0"/>
              </a:rPr>
              <a:t>Knowledge of work-</a:t>
            </a:r>
          </a:p>
          <a:p>
            <a:pPr algn="just">
              <a:buNone/>
            </a:pPr>
            <a:r>
              <a:rPr lang="en-US" dirty="0" smtClean="0">
                <a:latin typeface="Times New Roman" pitchFamily="18" charset="0"/>
                <a:cs typeface="Times New Roman" pitchFamily="18" charset="0"/>
              </a:rPr>
              <a:t> A leader should be very precisely knowing the nature of work of his subordinates because it is then he can win the trust and confidence of his subordinates.</a:t>
            </a:r>
          </a:p>
          <a:p>
            <a:pPr algn="just"/>
            <a:r>
              <a:rPr lang="en-US" b="1" dirty="0" smtClean="0">
                <a:latin typeface="Times New Roman" pitchFamily="18" charset="0"/>
                <a:cs typeface="Times New Roman" pitchFamily="18" charset="0"/>
              </a:rPr>
              <a:t>Sense of responsibility-</a:t>
            </a:r>
          </a:p>
          <a:p>
            <a:pPr algn="just">
              <a:buNone/>
            </a:pPr>
            <a:r>
              <a:rPr lang="en-US" dirty="0" smtClean="0">
                <a:latin typeface="Times New Roman" pitchFamily="18" charset="0"/>
                <a:cs typeface="Times New Roman" pitchFamily="18" charset="0"/>
              </a:rPr>
              <a:t> Responsibility and accountability towards an individual’s work is very important to bring a sense of influence. A leader must have a sense of responsibility towards organizational goals because only then he can get maximum of capabilities exploited in a real sense. For this, he has to motivate himself and arouse and urge to give best of his abilities. Only then he can motivate the subordinates to the best.</a:t>
            </a:r>
          </a:p>
          <a:p>
            <a:pPr algn="just"/>
            <a:r>
              <a:rPr lang="en-US" b="1" dirty="0" smtClean="0">
                <a:latin typeface="Times New Roman" pitchFamily="18" charset="0"/>
                <a:cs typeface="Times New Roman" pitchFamily="18" charset="0"/>
              </a:rPr>
              <a:t>Self-confidence and will-power-</a:t>
            </a:r>
          </a:p>
          <a:p>
            <a:pPr algn="just">
              <a:buNone/>
            </a:pPr>
            <a:r>
              <a:rPr lang="en-US" dirty="0" smtClean="0">
                <a:latin typeface="Times New Roman" pitchFamily="18" charset="0"/>
                <a:cs typeface="Times New Roman" pitchFamily="18" charset="0"/>
              </a:rPr>
              <a:t> Confidence in himself is important to earn the confidence of the subordinates. He should be trustworthy and should handle the situations with full will power.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322" y="609600"/>
            <a:ext cx="9563354" cy="7620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
            </a:r>
            <a:br>
              <a:rPr lang="en-US" dirty="0" smtClean="0"/>
            </a:br>
            <a:r>
              <a:rPr lang="en-US" dirty="0" smtClean="0"/>
              <a:t>Qualities of a Leader</a:t>
            </a:r>
            <a:br>
              <a:rPr lang="en-US" dirty="0" smtClean="0"/>
            </a:br>
            <a:r>
              <a:rPr lang="en-US" dirty="0" smtClean="0"/>
              <a:t/>
            </a:r>
            <a:br>
              <a:rPr lang="en-US" dirty="0" smtClean="0"/>
            </a:br>
            <a:endParaRPr lang="en-US" dirty="0"/>
          </a:p>
        </p:txBody>
      </p:sp>
      <p:sp>
        <p:nvSpPr>
          <p:cNvPr id="3" name="Text Placeholder 2"/>
          <p:cNvSpPr>
            <a:spLocks noGrp="1"/>
          </p:cNvSpPr>
          <p:nvPr>
            <p:ph sz="quarter" idx="1"/>
          </p:nvPr>
        </p:nvSpPr>
        <p:spPr>
          <a:xfrm>
            <a:off x="427126" y="457200"/>
            <a:ext cx="11383874" cy="6172200"/>
          </a:xfrm>
        </p:spPr>
        <p:txBody>
          <a:bodyPr>
            <a:noAutofit/>
          </a:bodyPr>
          <a:lstStyle/>
          <a:p>
            <a:pPr algn="just"/>
            <a:r>
              <a:rPr lang="en-US" b="1" dirty="0" smtClean="0">
                <a:latin typeface="Times New Roman" pitchFamily="18" charset="0"/>
                <a:cs typeface="Times New Roman" pitchFamily="18" charset="0"/>
              </a:rPr>
              <a:t>Humanist</a:t>
            </a:r>
          </a:p>
          <a:p>
            <a:pPr algn="just">
              <a:buNone/>
            </a:pPr>
            <a:r>
              <a:rPr lang="en-US" dirty="0" smtClean="0">
                <a:latin typeface="Times New Roman" pitchFamily="18" charset="0"/>
                <a:cs typeface="Times New Roman" pitchFamily="18" charset="0"/>
              </a:rPr>
              <a:t>This trait to be present in a leader is essential because he deals with human beings and is in personal contact with them. He has to handle the personal problems of his subordinates with great care and attention. Therefore, treating the human beings on humanitarian grounds is essential for building a congenial environment.</a:t>
            </a:r>
          </a:p>
          <a:p>
            <a:pPr algn="just"/>
            <a:r>
              <a:rPr lang="en-US" b="1" dirty="0" smtClean="0">
                <a:latin typeface="Times New Roman" pitchFamily="18" charset="0"/>
                <a:cs typeface="Times New Roman" pitchFamily="18" charset="0"/>
              </a:rPr>
              <a:t>Empathy-</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It is an old adage “Stepping into the shoes of others”. This is very important because fair </a:t>
            </a:r>
            <a:r>
              <a:rPr lang="en-US" dirty="0" err="1" smtClean="0">
                <a:latin typeface="Times New Roman" pitchFamily="18" charset="0"/>
                <a:cs typeface="Times New Roman" pitchFamily="18" charset="0"/>
              </a:rPr>
              <a:t>judgement</a:t>
            </a:r>
            <a:r>
              <a:rPr lang="en-US" dirty="0" smtClean="0">
                <a:latin typeface="Times New Roman" pitchFamily="18" charset="0"/>
                <a:cs typeface="Times New Roman" pitchFamily="18" charset="0"/>
              </a:rPr>
              <a:t> and objectivity comes only then. A leader should understand the problems and complaints of employees and should also have a complete view of the needs and aspirations of the employees. This helps in improving human relations and personal contacts with the employees.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110</TotalTime>
  <Words>3397</Words>
  <Application>Microsoft Office PowerPoint</Application>
  <PresentationFormat>Custom</PresentationFormat>
  <Paragraphs>478</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Oriel</vt:lpstr>
      <vt:lpstr>Slide 1</vt:lpstr>
      <vt:lpstr>WHO ARE LEADERS? WHAT IS LEADERSHIP?</vt:lpstr>
      <vt:lpstr>What is Leadership </vt:lpstr>
      <vt:lpstr>     Characteristics of Leadership  </vt:lpstr>
      <vt:lpstr>            Importance of Leadership </vt:lpstr>
      <vt:lpstr>            Importance of Leadership </vt:lpstr>
      <vt:lpstr>            Qualities of a Leader  </vt:lpstr>
      <vt:lpstr>            Qualities of a Leader  </vt:lpstr>
      <vt:lpstr>            Qualities of a Leader  </vt:lpstr>
      <vt:lpstr>Slide 10</vt:lpstr>
      <vt:lpstr>Styles of Leadership</vt:lpstr>
      <vt:lpstr>Autocratic Leaders</vt:lpstr>
      <vt:lpstr>  A leadership style where  the leader makes all  decisions independently or  without consulting with  subordinate</vt:lpstr>
      <vt:lpstr>Democratic Leaders</vt:lpstr>
      <vt:lpstr>A leadership style where a leader encourages employee  participation in decision-making </vt:lpstr>
      <vt:lpstr>Laissez-faire</vt:lpstr>
      <vt:lpstr>A leadership style where employees are  encouraged to make their own decisions within  limits </vt:lpstr>
      <vt:lpstr>Scenarios</vt:lpstr>
      <vt:lpstr>Scenarios: Autocratic</vt:lpstr>
      <vt:lpstr>Scenarios: Democratic</vt:lpstr>
      <vt:lpstr>Scenarios: Laissez-faire</vt:lpstr>
      <vt:lpstr>OVERVIEW OF THEORIES</vt:lpstr>
      <vt:lpstr>EARLY LEADERSHIP THEORIES</vt:lpstr>
      <vt:lpstr>TRAIT THEORY OF LEADERSHIP</vt:lpstr>
      <vt:lpstr>BEHAVIOURAL THEORIES</vt:lpstr>
      <vt:lpstr>Behavioural Theory</vt:lpstr>
      <vt:lpstr>THEORIES OF LEADERSHIP</vt:lpstr>
      <vt:lpstr>Slide 28</vt:lpstr>
      <vt:lpstr>Slide 29</vt:lpstr>
      <vt:lpstr>CONSIDERATION</vt:lpstr>
      <vt:lpstr>INITIATING STRUCTURE</vt:lpstr>
      <vt:lpstr>Slide 32</vt:lpstr>
      <vt:lpstr>Slide 33</vt:lpstr>
      <vt:lpstr>Slide 34</vt:lpstr>
      <vt:lpstr>Production Centered Leadership (Task  Oriented)</vt:lpstr>
      <vt:lpstr>Employee Centered Leadership (Relation  Oriented Leadership)</vt:lpstr>
      <vt:lpstr>WHAT CAN WE CONCLUDE?</vt:lpstr>
      <vt:lpstr>MANAGERIAL GRID THEORY</vt:lpstr>
      <vt:lpstr>MANAGERIAL GRID;A BRIEF INSIGHT</vt:lpstr>
      <vt:lpstr>MANAGERIAL GRID ; A BRIEF INSIGHT</vt:lpstr>
      <vt:lpstr>FIVE KEY ELEMETS OF GRID THEORY</vt:lpstr>
      <vt:lpstr>Concern for people</vt:lpstr>
      <vt:lpstr>CONCERN FOR PRODUCTION</vt:lpstr>
      <vt:lpstr>STYLE OF MANAGERIAL GRID</vt:lpstr>
      <vt:lpstr>STYLE OF MANAGERIAL GRID Cont...</vt:lpstr>
      <vt:lpstr>STYLE OF MANAGERIAL GRID Cont...</vt:lpstr>
      <vt:lpstr>STYLE OF MANAGERIAL GRID Cont...</vt:lpstr>
      <vt:lpstr>STYLE OF MANAGERIAL GRID Cont...</vt:lpstr>
      <vt:lpstr>STYLE OF MANAGERIAL GRID Cont...</vt:lpstr>
      <vt:lpstr>ADVANTAGES</vt:lpstr>
      <vt:lpstr>DISADVANTAGES</vt:lpstr>
      <vt:lpstr>Conclusion</vt:lpstr>
      <vt:lpstr>CONTINGENCY THEORIES OF  LEADERSHIP</vt:lpstr>
      <vt:lpstr>FIEDLER’S CONTINGENCY MODEL</vt:lpstr>
      <vt:lpstr>FIEDLER’S CONTINGENCY MODEL</vt:lpstr>
      <vt:lpstr>HERSEY AND BLANCHARD’S SITUATIONAL  LEADERSHIP THEORY</vt:lpstr>
      <vt:lpstr>SITUATIONAL LEADERSHIP THEORY</vt:lpstr>
      <vt:lpstr>LEADERSHIP PARTICIPATION MODEL</vt:lpstr>
      <vt:lpstr>LEADERSHIP PARTICIPATION MODEL</vt:lpstr>
      <vt:lpstr>Slide 60</vt:lpstr>
      <vt:lpstr>PATH AND GOAL THEORY</vt:lpstr>
      <vt:lpstr>CONTEMPORARY VIEWS ON  LEADERSHIP</vt:lpstr>
      <vt:lpstr>CHARISMATIC LEADERSHIP</vt:lpstr>
      <vt:lpstr>VISIONARY LEADERSHIP</vt:lpstr>
      <vt:lpstr>TEAM LEADERSHIP</vt:lpstr>
      <vt:lpstr>MAJOR ISSUES OF LEADERSHIP</vt:lpstr>
      <vt:lpstr>Slide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dc:title>
  <dc:creator>USHA IT</dc:creator>
  <cp:lastModifiedBy>Windows User</cp:lastModifiedBy>
  <cp:revision>20</cp:revision>
  <dcterms:created xsi:type="dcterms:W3CDTF">2020-02-17T13:45:59Z</dcterms:created>
  <dcterms:modified xsi:type="dcterms:W3CDTF">2020-02-21T15:31:48Z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2014-10-03T00:00:00Z</vt:filetime>
  </property>
  <property fmtid="{D5CDD505-2E9C-101B-9397-08002B2CF9AE}" pid="3" name="Creator">
    <vt:lpwstr>Microsoft® PowerPoint® 2013</vt:lpwstr>
  </property>
  <property fmtid="{D5CDD505-2E9C-101B-9397-08002B2CF9AE}" pid="4" name="LastSaved">
    <vt:filetime>2020-02-17T00:00:00Z</vt:filetime>
  </property>
</Properties>
</file>