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8" r:id="rId4"/>
    <p:sldId id="271" r:id="rId5"/>
    <p:sldId id="259" r:id="rId6"/>
    <p:sldId id="260" r:id="rId7"/>
    <p:sldId id="261" r:id="rId8"/>
    <p:sldId id="273" r:id="rId9"/>
    <p:sldId id="274" r:id="rId10"/>
    <p:sldId id="275" r:id="rId11"/>
    <p:sldId id="276" r:id="rId12"/>
    <p:sldId id="263" r:id="rId13"/>
    <p:sldId id="277" r:id="rId14"/>
    <p:sldId id="278" r:id="rId15"/>
    <p:sldId id="279" r:id="rId16"/>
    <p:sldId id="265" r:id="rId17"/>
    <p:sldId id="280" r:id="rId18"/>
    <p:sldId id="266" r:id="rId19"/>
    <p:sldId id="267" r:id="rId20"/>
    <p:sldId id="257" r:id="rId21"/>
    <p:sldId id="270"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gendra" userId="2a25996c3d440370" providerId="LiveId" clId="{F3D62053-D3F4-445A-973C-6EE63A93273C}"/>
    <pc:docChg chg="custSel modSld">
      <pc:chgData name="Khagendra" userId="2a25996c3d440370" providerId="LiveId" clId="{F3D62053-D3F4-445A-973C-6EE63A93273C}" dt="2020-09-15T03:29:39.478" v="46" actId="20577"/>
      <pc:docMkLst>
        <pc:docMk/>
      </pc:docMkLst>
      <pc:sldChg chg="modSp mod">
        <pc:chgData name="Khagendra" userId="2a25996c3d440370" providerId="LiveId" clId="{F3D62053-D3F4-445A-973C-6EE63A93273C}" dt="2020-09-15T03:25:31.747" v="0" actId="313"/>
        <pc:sldMkLst>
          <pc:docMk/>
          <pc:sldMk cId="4057365284" sldId="256"/>
        </pc:sldMkLst>
        <pc:spChg chg="mod">
          <ac:chgData name="Khagendra" userId="2a25996c3d440370" providerId="LiveId" clId="{F3D62053-D3F4-445A-973C-6EE63A93273C}" dt="2020-09-15T03:25:31.747" v="0" actId="313"/>
          <ac:spMkLst>
            <pc:docMk/>
            <pc:sldMk cId="4057365284" sldId="256"/>
            <ac:spMk id="3" creationId="{3C1E1BEA-0CFC-40B3-8F7D-7E3694FF8D55}"/>
          </ac:spMkLst>
        </pc:spChg>
      </pc:sldChg>
      <pc:sldChg chg="modSp mod">
        <pc:chgData name="Khagendra" userId="2a25996c3d440370" providerId="LiveId" clId="{F3D62053-D3F4-445A-973C-6EE63A93273C}" dt="2020-09-15T03:29:39.478" v="46" actId="20577"/>
        <pc:sldMkLst>
          <pc:docMk/>
          <pc:sldMk cId="1600550249" sldId="258"/>
        </pc:sldMkLst>
        <pc:spChg chg="mod">
          <ac:chgData name="Khagendra" userId="2a25996c3d440370" providerId="LiveId" clId="{F3D62053-D3F4-445A-973C-6EE63A93273C}" dt="2020-09-15T03:29:39.478" v="46" actId="20577"/>
          <ac:spMkLst>
            <pc:docMk/>
            <pc:sldMk cId="1600550249" sldId="258"/>
            <ac:spMk id="3" creationId="{42B563DE-C1F7-476D-BF02-E63AC8B1DEDD}"/>
          </ac:spMkLst>
        </pc:spChg>
      </pc:sldChg>
    </pc:docChg>
  </pc:docChgLst>
  <pc:docChgLst>
    <pc:chgData name="Khagendra" userId="2a25996c3d440370" providerId="LiveId" clId="{A5BBA544-F741-4284-B82E-39D63CDEFFBE}"/>
    <pc:docChg chg="modSld">
      <pc:chgData name="Khagendra" userId="2a25996c3d440370" providerId="LiveId" clId="{A5BBA544-F741-4284-B82E-39D63CDEFFBE}" dt="2021-02-14T03:31:22.080" v="181" actId="6549"/>
      <pc:docMkLst>
        <pc:docMk/>
      </pc:docMkLst>
      <pc:sldChg chg="modSp mod">
        <pc:chgData name="Khagendra" userId="2a25996c3d440370" providerId="LiveId" clId="{A5BBA544-F741-4284-B82E-39D63CDEFFBE}" dt="2021-02-14T03:27:57.812" v="102" actId="20577"/>
        <pc:sldMkLst>
          <pc:docMk/>
          <pc:sldMk cId="1524125715" sldId="257"/>
        </pc:sldMkLst>
        <pc:spChg chg="mod">
          <ac:chgData name="Khagendra" userId="2a25996c3d440370" providerId="LiveId" clId="{A5BBA544-F741-4284-B82E-39D63CDEFFBE}" dt="2021-02-14T03:27:57.812" v="102" actId="20577"/>
          <ac:spMkLst>
            <pc:docMk/>
            <pc:sldMk cId="1524125715" sldId="257"/>
            <ac:spMk id="3" creationId="{2EEF9161-A250-4180-A87B-BEF0C14D8C1E}"/>
          </ac:spMkLst>
        </pc:spChg>
      </pc:sldChg>
      <pc:sldChg chg="modSp mod">
        <pc:chgData name="Khagendra" userId="2a25996c3d440370" providerId="LiveId" clId="{A5BBA544-F741-4284-B82E-39D63CDEFFBE}" dt="2021-02-14T03:31:22.080" v="181" actId="6549"/>
        <pc:sldMkLst>
          <pc:docMk/>
          <pc:sldMk cId="1600550249" sldId="258"/>
        </pc:sldMkLst>
        <pc:spChg chg="mod">
          <ac:chgData name="Khagendra" userId="2a25996c3d440370" providerId="LiveId" clId="{A5BBA544-F741-4284-B82E-39D63CDEFFBE}" dt="2021-02-14T03:31:22.080" v="181" actId="6549"/>
          <ac:spMkLst>
            <pc:docMk/>
            <pc:sldMk cId="1600550249" sldId="258"/>
            <ac:spMk id="3" creationId="{42B563DE-C1F7-476D-BF02-E63AC8B1DEDD}"/>
          </ac:spMkLst>
        </pc:spChg>
      </pc:sldChg>
    </pc:docChg>
  </pc:docChgLst>
  <pc:docChgLst>
    <pc:chgData name="Khagendra" userId="2a25996c3d440370" providerId="LiveId" clId="{18BA1B23-DEBA-4AD4-B96C-FF78A771B39F}"/>
    <pc:docChg chg="custSel modSld">
      <pc:chgData name="Khagendra" userId="2a25996c3d440370" providerId="LiveId" clId="{18BA1B23-DEBA-4AD4-B96C-FF78A771B39F}" dt="2020-09-13T05:25:56.641" v="57" actId="207"/>
      <pc:docMkLst>
        <pc:docMk/>
      </pc:docMkLst>
      <pc:sldChg chg="modSp mod">
        <pc:chgData name="Khagendra" userId="2a25996c3d440370" providerId="LiveId" clId="{18BA1B23-DEBA-4AD4-B96C-FF78A771B39F}" dt="2020-09-13T05:24:08.228" v="54" actId="27636"/>
        <pc:sldMkLst>
          <pc:docMk/>
          <pc:sldMk cId="4057365284" sldId="256"/>
        </pc:sldMkLst>
        <pc:spChg chg="mod">
          <ac:chgData name="Khagendra" userId="2a25996c3d440370" providerId="LiveId" clId="{18BA1B23-DEBA-4AD4-B96C-FF78A771B39F}" dt="2020-09-13T05:24:08.228" v="54" actId="27636"/>
          <ac:spMkLst>
            <pc:docMk/>
            <pc:sldMk cId="4057365284" sldId="256"/>
            <ac:spMk id="3" creationId="{3C1E1BEA-0CFC-40B3-8F7D-7E3694FF8D55}"/>
          </ac:spMkLst>
        </pc:spChg>
      </pc:sldChg>
      <pc:sldChg chg="modSp mod">
        <pc:chgData name="Khagendra" userId="2a25996c3d440370" providerId="LiveId" clId="{18BA1B23-DEBA-4AD4-B96C-FF78A771B39F}" dt="2020-09-13T05:25:56.641" v="57" actId="207"/>
        <pc:sldMkLst>
          <pc:docMk/>
          <pc:sldMk cId="1600550249" sldId="258"/>
        </pc:sldMkLst>
        <pc:spChg chg="mod">
          <ac:chgData name="Khagendra" userId="2a25996c3d440370" providerId="LiveId" clId="{18BA1B23-DEBA-4AD4-B96C-FF78A771B39F}" dt="2020-09-13T05:25:56.641" v="57" actId="207"/>
          <ac:spMkLst>
            <pc:docMk/>
            <pc:sldMk cId="1600550249" sldId="258"/>
            <ac:spMk id="3" creationId="{42B563DE-C1F7-476D-BF02-E63AC8B1DEDD}"/>
          </ac:spMkLst>
        </pc:spChg>
      </pc:sldChg>
    </pc:docChg>
  </pc:docChgLst>
  <pc:docChgLst>
    <pc:chgData name="Khagendra" userId="2a25996c3d440370" providerId="LiveId" clId="{489B08DC-8691-44EA-B343-75B25AA4D16E}"/>
    <pc:docChg chg="custSel addSld modSld">
      <pc:chgData name="Khagendra" userId="2a25996c3d440370" providerId="LiveId" clId="{489B08DC-8691-44EA-B343-75B25AA4D16E}" dt="2020-09-13T02:33:23.700" v="2033" actId="20577"/>
      <pc:docMkLst>
        <pc:docMk/>
      </pc:docMkLst>
      <pc:sldChg chg="modSp new mod">
        <pc:chgData name="Khagendra" userId="2a25996c3d440370" providerId="LiveId" clId="{489B08DC-8691-44EA-B343-75B25AA4D16E}" dt="2020-09-13T02:27:22.808" v="1740" actId="20577"/>
        <pc:sldMkLst>
          <pc:docMk/>
          <pc:sldMk cId="4057365284" sldId="256"/>
        </pc:sldMkLst>
        <pc:spChg chg="mod">
          <ac:chgData name="Khagendra" userId="2a25996c3d440370" providerId="LiveId" clId="{489B08DC-8691-44EA-B343-75B25AA4D16E}" dt="2020-09-13T02:27:22.808" v="1740" actId="20577"/>
          <ac:spMkLst>
            <pc:docMk/>
            <pc:sldMk cId="4057365284" sldId="256"/>
            <ac:spMk id="2" creationId="{29737387-707B-4987-B383-2D80D733F742}"/>
          </ac:spMkLst>
        </pc:spChg>
        <pc:spChg chg="mod">
          <ac:chgData name="Khagendra" userId="2a25996c3d440370" providerId="LiveId" clId="{489B08DC-8691-44EA-B343-75B25AA4D16E}" dt="2020-09-13T02:26:53.122" v="1723" actId="14100"/>
          <ac:spMkLst>
            <pc:docMk/>
            <pc:sldMk cId="4057365284" sldId="256"/>
            <ac:spMk id="3" creationId="{3C1E1BEA-0CFC-40B3-8F7D-7E3694FF8D55}"/>
          </ac:spMkLst>
        </pc:spChg>
      </pc:sldChg>
      <pc:sldChg chg="modSp new mod">
        <pc:chgData name="Khagendra" userId="2a25996c3d440370" providerId="LiveId" clId="{489B08DC-8691-44EA-B343-75B25AA4D16E}" dt="2020-09-13T02:30:13.644" v="1801" actId="5793"/>
        <pc:sldMkLst>
          <pc:docMk/>
          <pc:sldMk cId="1524125715" sldId="257"/>
        </pc:sldMkLst>
        <pc:spChg chg="mod">
          <ac:chgData name="Khagendra" userId="2a25996c3d440370" providerId="LiveId" clId="{489B08DC-8691-44EA-B343-75B25AA4D16E}" dt="2020-09-13T02:28:38.297" v="1774" actId="20577"/>
          <ac:spMkLst>
            <pc:docMk/>
            <pc:sldMk cId="1524125715" sldId="257"/>
            <ac:spMk id="2" creationId="{51E5C759-9466-4260-B6F7-C8445063FBCD}"/>
          </ac:spMkLst>
        </pc:spChg>
        <pc:spChg chg="mod">
          <ac:chgData name="Khagendra" userId="2a25996c3d440370" providerId="LiveId" clId="{489B08DC-8691-44EA-B343-75B25AA4D16E}" dt="2020-09-13T02:30:13.644" v="1801" actId="5793"/>
          <ac:spMkLst>
            <pc:docMk/>
            <pc:sldMk cId="1524125715" sldId="257"/>
            <ac:spMk id="3" creationId="{2EEF9161-A250-4180-A87B-BEF0C14D8C1E}"/>
          </ac:spMkLst>
        </pc:spChg>
      </pc:sldChg>
      <pc:sldChg chg="modSp new mod">
        <pc:chgData name="Khagendra" userId="2a25996c3d440370" providerId="LiveId" clId="{489B08DC-8691-44EA-B343-75B25AA4D16E}" dt="2020-09-13T02:33:23.700" v="2033" actId="20577"/>
        <pc:sldMkLst>
          <pc:docMk/>
          <pc:sldMk cId="1600550249" sldId="258"/>
        </pc:sldMkLst>
        <pc:spChg chg="mod">
          <ac:chgData name="Khagendra" userId="2a25996c3d440370" providerId="LiveId" clId="{489B08DC-8691-44EA-B343-75B25AA4D16E}" dt="2020-09-13T02:29:21.905" v="1793" actId="14100"/>
          <ac:spMkLst>
            <pc:docMk/>
            <pc:sldMk cId="1600550249" sldId="258"/>
            <ac:spMk id="2" creationId="{91FCE925-EDE5-41F9-86A2-8E1BE1A03FD5}"/>
          </ac:spMkLst>
        </pc:spChg>
        <pc:spChg chg="mod">
          <ac:chgData name="Khagendra" userId="2a25996c3d440370" providerId="LiveId" clId="{489B08DC-8691-44EA-B343-75B25AA4D16E}" dt="2020-09-13T02:33:23.700" v="2033" actId="20577"/>
          <ac:spMkLst>
            <pc:docMk/>
            <pc:sldMk cId="1600550249" sldId="258"/>
            <ac:spMk id="3" creationId="{42B563DE-C1F7-476D-BF02-E63AC8B1DE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251D-4221-45F6-B75D-D964CB18A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A5CDE-9EF4-436E-AA1C-8235E5FBB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C39F3-6CB1-49B4-99BA-A0D0E3BABC75}"/>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5" name="Footer Placeholder 4">
            <a:extLst>
              <a:ext uri="{FF2B5EF4-FFF2-40B4-BE49-F238E27FC236}">
                <a16:creationId xmlns:a16="http://schemas.microsoft.com/office/drawing/2014/main" id="{2E4CAD5F-23B1-4982-AB58-A91C3FEE7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01D19-9D90-40DF-A9A5-525B8FBC7289}"/>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313046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2E17-0400-4DFC-A01A-8E1C729DCC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940B95-0A33-46FD-B31C-519DD4198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62DFE-49C9-4A69-9059-8FA9312EEC38}"/>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5" name="Footer Placeholder 4">
            <a:extLst>
              <a:ext uri="{FF2B5EF4-FFF2-40B4-BE49-F238E27FC236}">
                <a16:creationId xmlns:a16="http://schemas.microsoft.com/office/drawing/2014/main" id="{C9985386-335C-4562-B1A6-3E175123A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9ADB2-4B05-4B3F-9222-70138AE5F38C}"/>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23724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E1DF0-B012-4156-AFF5-C6D3ACED85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6AC7D-FC84-4E38-8BAE-F3806223C0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24CF9-40D8-48CC-906C-854CBAD5D32F}"/>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5" name="Footer Placeholder 4">
            <a:extLst>
              <a:ext uri="{FF2B5EF4-FFF2-40B4-BE49-F238E27FC236}">
                <a16:creationId xmlns:a16="http://schemas.microsoft.com/office/drawing/2014/main" id="{F8D39F24-3380-49F9-95FC-8AE58ED05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5B2B4-999E-4F30-B88D-9A42726510D8}"/>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178461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DFB3-558F-4570-9A4C-D5BE38400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1F007-34BA-493C-9217-AA64FB0D77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30D80-BC41-4FA1-8029-10BD9089FE71}"/>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5" name="Footer Placeholder 4">
            <a:extLst>
              <a:ext uri="{FF2B5EF4-FFF2-40B4-BE49-F238E27FC236}">
                <a16:creationId xmlns:a16="http://schemas.microsoft.com/office/drawing/2014/main" id="{80261056-AA71-4104-972E-BDAB16F48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4046D-DD2E-496E-A81A-ABB5D4701DE7}"/>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21856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A545-45AA-446E-AD80-AC7F674EC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6BE6F-0BC7-4D5D-855E-175F9E4FE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91B51-6DF5-4334-A96F-F6CF737AA49D}"/>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5" name="Footer Placeholder 4">
            <a:extLst>
              <a:ext uri="{FF2B5EF4-FFF2-40B4-BE49-F238E27FC236}">
                <a16:creationId xmlns:a16="http://schemas.microsoft.com/office/drawing/2014/main" id="{2F87208E-214F-4E16-9ACE-3E34259CE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16F22-7095-40AD-A774-FB5577A21BDD}"/>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7348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9AD9-584A-4991-8264-2E83626BC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2D82A-7238-4F41-9A89-12ED26F49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B5FF60-BAD2-4BF7-A9EE-9A56A610C4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954F7-43FE-49C7-8D35-A2CCE35ADB7F}"/>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6" name="Footer Placeholder 5">
            <a:extLst>
              <a:ext uri="{FF2B5EF4-FFF2-40B4-BE49-F238E27FC236}">
                <a16:creationId xmlns:a16="http://schemas.microsoft.com/office/drawing/2014/main" id="{F8402C88-E692-46EC-A88F-BD89821CE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0DA32-D0B7-46AF-B8D9-4CDA21D2CACC}"/>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413778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700F-9F1B-4661-BAA9-312029B22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4B5637-B686-46A3-BC44-8E58A2F7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6ABF95-345F-4DB1-922A-84450392D6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E3DD49-BE4E-4096-B224-722EEF577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6F7F74-F0EB-4CFA-BD3E-F42DCADA0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9C4874-8EE1-4920-B99A-B4B8DD11DB5B}"/>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8" name="Footer Placeholder 7">
            <a:extLst>
              <a:ext uri="{FF2B5EF4-FFF2-40B4-BE49-F238E27FC236}">
                <a16:creationId xmlns:a16="http://schemas.microsoft.com/office/drawing/2014/main" id="{6C045E1C-7E4C-43DB-9351-2FE830A012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8F597E-1657-4E9A-9343-DAB5FD22597C}"/>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18343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4F97-CBBB-49FE-8A38-68E0AFD13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EE164-1B8F-4B3C-8640-C1143F2F0B18}"/>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4" name="Footer Placeholder 3">
            <a:extLst>
              <a:ext uri="{FF2B5EF4-FFF2-40B4-BE49-F238E27FC236}">
                <a16:creationId xmlns:a16="http://schemas.microsoft.com/office/drawing/2014/main" id="{2FF3CC6A-EE54-4D3F-989F-E3CD657CB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C34F81-227A-4396-900B-551262F44177}"/>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277136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B74B7-CAE3-4839-A87F-E1052B808035}"/>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3" name="Footer Placeholder 2">
            <a:extLst>
              <a:ext uri="{FF2B5EF4-FFF2-40B4-BE49-F238E27FC236}">
                <a16:creationId xmlns:a16="http://schemas.microsoft.com/office/drawing/2014/main" id="{92F530D8-26F0-451A-BEBA-1450A8FAE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353753-2189-454C-A1F7-04B5DA8E3B81}"/>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39585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475E-CFF2-41C0-A2F2-7E06E6604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BE984-F40F-4F49-B9A1-C439D6D88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BE642-06A1-4FEE-BEBA-4BEC547A7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195A9-F29F-42CC-ABC2-CED3A2FD6967}"/>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6" name="Footer Placeholder 5">
            <a:extLst>
              <a:ext uri="{FF2B5EF4-FFF2-40B4-BE49-F238E27FC236}">
                <a16:creationId xmlns:a16="http://schemas.microsoft.com/office/drawing/2014/main" id="{67E8B6FD-75ED-4F86-BC58-AEE20C5DD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1F7C9-D577-420B-9BF5-E94AA7B62C83}"/>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165194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9F07-E45A-49E4-8CF8-967908578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021AAD-8445-4FF6-A083-B2E11BB2F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D87903-C3D8-410A-9ED6-CF2387165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B9CBC-2458-4089-9EE1-0DC171A0D203}"/>
              </a:ext>
            </a:extLst>
          </p:cNvPr>
          <p:cNvSpPr>
            <a:spLocks noGrp="1"/>
          </p:cNvSpPr>
          <p:nvPr>
            <p:ph type="dt" sz="half" idx="10"/>
          </p:nvPr>
        </p:nvSpPr>
        <p:spPr/>
        <p:txBody>
          <a:bodyPr/>
          <a:lstStyle/>
          <a:p>
            <a:fld id="{436BE7F0-1AEB-4E4B-8914-FC84F0A18653}" type="datetimeFigureOut">
              <a:rPr lang="en-US" smtClean="0"/>
              <a:t>1/2/2022</a:t>
            </a:fld>
            <a:endParaRPr lang="en-US"/>
          </a:p>
        </p:txBody>
      </p:sp>
      <p:sp>
        <p:nvSpPr>
          <p:cNvPr id="6" name="Footer Placeholder 5">
            <a:extLst>
              <a:ext uri="{FF2B5EF4-FFF2-40B4-BE49-F238E27FC236}">
                <a16:creationId xmlns:a16="http://schemas.microsoft.com/office/drawing/2014/main" id="{23CCE74E-AF7B-4135-A480-794E13C31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42F81-D6CF-43BA-BA5B-6CD54541C8D2}"/>
              </a:ext>
            </a:extLst>
          </p:cNvPr>
          <p:cNvSpPr>
            <a:spLocks noGrp="1"/>
          </p:cNvSpPr>
          <p:nvPr>
            <p:ph type="sldNum" sz="quarter" idx="12"/>
          </p:nvPr>
        </p:nvSpPr>
        <p:spPr/>
        <p:txBody>
          <a:bodyPr/>
          <a:lstStyle/>
          <a:p>
            <a:fld id="{E900837F-6584-454C-A186-817259962E86}" type="slidenum">
              <a:rPr lang="en-US" smtClean="0"/>
              <a:t>‹#›</a:t>
            </a:fld>
            <a:endParaRPr lang="en-US"/>
          </a:p>
        </p:txBody>
      </p:sp>
    </p:spTree>
    <p:extLst>
      <p:ext uri="{BB962C8B-B14F-4D97-AF65-F5344CB8AC3E}">
        <p14:creationId xmlns:p14="http://schemas.microsoft.com/office/powerpoint/2010/main" val="244534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CC0B-91F3-4FE0-BE89-AE9A9D5FA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AE8E2-A331-437C-B156-2D0EF9F9A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9AAC3-82D2-4D55-9822-86900B6CA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BE7F0-1AEB-4E4B-8914-FC84F0A18653}" type="datetimeFigureOut">
              <a:rPr lang="en-US" smtClean="0"/>
              <a:t>1/2/2022</a:t>
            </a:fld>
            <a:endParaRPr lang="en-US"/>
          </a:p>
        </p:txBody>
      </p:sp>
      <p:sp>
        <p:nvSpPr>
          <p:cNvPr id="5" name="Footer Placeholder 4">
            <a:extLst>
              <a:ext uri="{FF2B5EF4-FFF2-40B4-BE49-F238E27FC236}">
                <a16:creationId xmlns:a16="http://schemas.microsoft.com/office/drawing/2014/main" id="{866538DB-0C4E-4629-B6B7-ED6CE47AB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C29A4E-66C5-4BD9-9FDA-A745987ED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0837F-6584-454C-A186-817259962E86}" type="slidenum">
              <a:rPr lang="en-US" smtClean="0"/>
              <a:t>‹#›</a:t>
            </a:fld>
            <a:endParaRPr lang="en-US"/>
          </a:p>
        </p:txBody>
      </p:sp>
    </p:spTree>
    <p:extLst>
      <p:ext uri="{BB962C8B-B14F-4D97-AF65-F5344CB8AC3E}">
        <p14:creationId xmlns:p14="http://schemas.microsoft.com/office/powerpoint/2010/main" val="249688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18120"/>
          </a:xfrm>
        </p:spPr>
        <p:txBody>
          <a:bodyPr>
            <a:normAutofit fontScale="92500" lnSpcReduction="20000"/>
          </a:bodyPr>
          <a:lstStyle/>
          <a:p>
            <a:pPr marL="0" indent="0" algn="ctr">
              <a:buNone/>
            </a:pPr>
            <a:r>
              <a:rPr lang="en-US" sz="4800" b="1" dirty="0" smtClean="0">
                <a:solidFill>
                  <a:srgbClr val="FF0000"/>
                </a:solidFill>
                <a:effectLst>
                  <a:outerShdw blurRad="38100" dist="38100" dir="2700000" algn="tl">
                    <a:srgbClr val="000000">
                      <a:alpha val="43137"/>
                    </a:srgbClr>
                  </a:outerShdw>
                </a:effectLst>
                <a:latin typeface="Algerian" panose="04020705040A02060702" pitchFamily="82" charset="0"/>
              </a:rPr>
              <a:t>Introduction to Economics</a:t>
            </a:r>
          </a:p>
          <a:p>
            <a:pPr marL="0" indent="0" algn="ctr">
              <a:buNone/>
            </a:pPr>
            <a:r>
              <a:rPr lang="en-US" sz="4800" b="1" dirty="0" smtClean="0">
                <a:solidFill>
                  <a:srgbClr val="FF0000"/>
                </a:solidFill>
                <a:effectLst>
                  <a:outerShdw blurRad="38100" dist="38100" dir="2700000" algn="tl">
                    <a:srgbClr val="000000">
                      <a:alpha val="43137"/>
                    </a:srgbClr>
                  </a:outerShdw>
                </a:effectLst>
                <a:latin typeface="Algerian" panose="04020705040A02060702" pitchFamily="82" charset="0"/>
              </a:rPr>
              <a:t> </a:t>
            </a:r>
          </a:p>
          <a:p>
            <a:pPr marL="0" indent="0" algn="ctr">
              <a:buNone/>
            </a:pPr>
            <a:r>
              <a:rPr lang="en-US" sz="3600" b="1" dirty="0" smtClean="0">
                <a:solidFill>
                  <a:srgbClr val="002060"/>
                </a:solidFill>
                <a:effectLst>
                  <a:outerShdw blurRad="38100" dist="38100" dir="2700000" algn="tl">
                    <a:srgbClr val="000000">
                      <a:alpha val="43137"/>
                    </a:srgbClr>
                  </a:outerShdw>
                </a:effectLst>
                <a:latin typeface="Algerian" panose="04020705040A02060702" pitchFamily="82" charset="0"/>
              </a:rPr>
              <a:t>BCA Sixth Semester </a:t>
            </a:r>
            <a:endParaRPr lang="en-US" sz="3600"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3180281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a:bodyPr>
          <a:lstStyle/>
          <a:p>
            <a:pPr marL="0" indent="0" algn="just">
              <a:buNone/>
            </a:pPr>
            <a:r>
              <a:rPr lang="en-US" sz="3600" b="1" dirty="0">
                <a:solidFill>
                  <a:srgbClr val="002060"/>
                </a:solidFill>
                <a:latin typeface="Times New Roman" panose="02020603050405020304" pitchFamily="18" charset="0"/>
                <a:cs typeface="Times New Roman" panose="02020603050405020304" pitchFamily="18" charset="0"/>
              </a:rPr>
              <a:t>Modern Period (1932 onwards</a:t>
            </a:r>
            <a:r>
              <a:rPr lang="en-US" sz="3600" b="1" dirty="0" smtClean="0">
                <a:solidFill>
                  <a:srgbClr val="002060"/>
                </a:solidFill>
                <a:latin typeface="Times New Roman" panose="02020603050405020304" pitchFamily="18" charset="0"/>
                <a:cs typeface="Times New Roman" panose="02020603050405020304" pitchFamily="18" charset="0"/>
              </a:rPr>
              <a:t>):-</a:t>
            </a:r>
          </a:p>
          <a:p>
            <a:pPr algn="just"/>
            <a:r>
              <a:rPr lang="en-US" sz="3600" b="1" i="1" dirty="0" smtClean="0">
                <a:solidFill>
                  <a:srgbClr val="002060"/>
                </a:solidFill>
                <a:latin typeface="Times New Roman" panose="02020603050405020304" pitchFamily="18" charset="0"/>
                <a:cs typeface="Times New Roman" panose="02020603050405020304" pitchFamily="18" charset="0"/>
              </a:rPr>
              <a:t>Robbins:- An </a:t>
            </a:r>
            <a:r>
              <a:rPr lang="en-US" sz="3600" b="1" i="1" dirty="0">
                <a:solidFill>
                  <a:srgbClr val="002060"/>
                </a:solidFill>
                <a:latin typeface="Times New Roman" panose="02020603050405020304" pitchFamily="18" charset="0"/>
                <a:cs typeface="Times New Roman" panose="02020603050405020304" pitchFamily="18" charset="0"/>
              </a:rPr>
              <a:t>Essay on the Nature and Significance of Economic Science (1932</a:t>
            </a:r>
            <a:r>
              <a:rPr lang="en-US" sz="3600" b="1" i="1" dirty="0" smtClean="0">
                <a:solidFill>
                  <a:srgbClr val="002060"/>
                </a:solidFill>
                <a:latin typeface="Times New Roman" panose="02020603050405020304" pitchFamily="18" charset="0"/>
                <a:cs typeface="Times New Roman" panose="02020603050405020304" pitchFamily="18" charset="0"/>
              </a:rPr>
              <a:t>)</a:t>
            </a:r>
            <a:endParaRPr lang="en-US" sz="3600" b="1" dirty="0" smtClean="0">
              <a:solidFill>
                <a:srgbClr val="002060"/>
              </a:solidFill>
              <a:latin typeface="Times New Roman" panose="02020603050405020304" pitchFamily="18" charset="0"/>
              <a:cs typeface="Times New Roman" panose="02020603050405020304" pitchFamily="18" charset="0"/>
            </a:endParaRPr>
          </a:p>
          <a:p>
            <a:pPr algn="just"/>
            <a:r>
              <a:rPr lang="en-US" sz="3600" b="1" dirty="0" smtClean="0">
                <a:solidFill>
                  <a:srgbClr val="002060"/>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era of the twentieth century is popularly known as the modern period in the history of economics. </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In </a:t>
            </a:r>
            <a:r>
              <a:rPr lang="en-US" sz="3600" dirty="0">
                <a:latin typeface="Times New Roman" panose="02020603050405020304" pitchFamily="18" charset="0"/>
                <a:cs typeface="Times New Roman" panose="02020603050405020304" pitchFamily="18" charset="0"/>
              </a:rPr>
              <a:t>this period many new economists contributed in defining economics in scientific way. </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famous economists of this period are Lionel Robbins, Barbara Wotton, J. M. Keynes, Samuelson etc. </a:t>
            </a:r>
            <a:endParaRPr lang="en-US" sz="3600" dirty="0"/>
          </a:p>
        </p:txBody>
      </p:sp>
    </p:spTree>
    <p:extLst>
      <p:ext uri="{BB962C8B-B14F-4D97-AF65-F5344CB8AC3E}">
        <p14:creationId xmlns:p14="http://schemas.microsoft.com/office/powerpoint/2010/main" val="3576029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According to Robbins, </a:t>
            </a:r>
            <a:r>
              <a:rPr lang="en-US" sz="3600" dirty="0">
                <a:solidFill>
                  <a:srgbClr val="FF0000"/>
                </a:solidFill>
                <a:latin typeface="Times New Roman" panose="02020603050405020304" pitchFamily="18" charset="0"/>
                <a:cs typeface="Times New Roman" panose="02020603050405020304" pitchFamily="18" charset="0"/>
              </a:rPr>
              <a:t>“Economics is the science which studies human behavior as a relationship between ends and scarce means which have alternative uses”.</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Unlimited wants</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Scarce resources</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Alternative uses</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Problems of choice</a:t>
            </a:r>
          </a:p>
          <a:p>
            <a:pPr marL="0" indent="0">
              <a:buNone/>
            </a:pPr>
            <a:endParaRPr lang="en-US" sz="3600" dirty="0"/>
          </a:p>
        </p:txBody>
      </p:sp>
    </p:spTree>
    <p:extLst>
      <p:ext uri="{BB962C8B-B14F-4D97-AF65-F5344CB8AC3E}">
        <p14:creationId xmlns:p14="http://schemas.microsoft.com/office/powerpoint/2010/main" val="1433457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Subject Matter of economics </a:t>
            </a:r>
          </a:p>
          <a:p>
            <a:pPr marL="514350" indent="-514350">
              <a:buFont typeface="+mj-lt"/>
              <a:buAutoNum type="arabicPeriod"/>
            </a:pPr>
            <a:r>
              <a:rPr lang="en-US" sz="3600" dirty="0" smtClean="0">
                <a:latin typeface="Times New Roman" panose="02020603050405020304" pitchFamily="18" charset="0"/>
                <a:cs typeface="Times New Roman" panose="02020603050405020304" pitchFamily="18" charset="0"/>
              </a:rPr>
              <a:t>Consumption </a:t>
            </a:r>
          </a:p>
          <a:p>
            <a:pPr marL="514350" indent="-514350">
              <a:buFont typeface="+mj-lt"/>
              <a:buAutoNum type="arabicPeriod"/>
            </a:pPr>
            <a:r>
              <a:rPr lang="en-US" sz="3600" dirty="0" smtClean="0">
                <a:latin typeface="Times New Roman" panose="02020603050405020304" pitchFamily="18" charset="0"/>
                <a:cs typeface="Times New Roman" panose="02020603050405020304" pitchFamily="18" charset="0"/>
              </a:rPr>
              <a:t>Production </a:t>
            </a:r>
          </a:p>
          <a:p>
            <a:pPr marL="514350" indent="-514350">
              <a:buFont typeface="+mj-lt"/>
              <a:buAutoNum type="arabicPeriod"/>
            </a:pPr>
            <a:r>
              <a:rPr lang="en-US" sz="3600" dirty="0" smtClean="0">
                <a:latin typeface="Times New Roman" panose="02020603050405020304" pitchFamily="18" charset="0"/>
                <a:cs typeface="Times New Roman" panose="02020603050405020304" pitchFamily="18" charset="0"/>
              </a:rPr>
              <a:t>Exchange </a:t>
            </a:r>
          </a:p>
          <a:p>
            <a:pPr marL="514350" indent="-514350">
              <a:buFont typeface="+mj-lt"/>
              <a:buAutoNum type="arabicPeriod"/>
            </a:pPr>
            <a:r>
              <a:rPr lang="en-US" sz="3600" dirty="0" smtClean="0">
                <a:latin typeface="Times New Roman" panose="02020603050405020304" pitchFamily="18" charset="0"/>
                <a:cs typeface="Times New Roman" panose="02020603050405020304" pitchFamily="18" charset="0"/>
              </a:rPr>
              <a:t>Distribution </a:t>
            </a:r>
          </a:p>
          <a:p>
            <a:pPr marL="514350" indent="-514350">
              <a:buFont typeface="+mj-lt"/>
              <a:buAutoNum type="arabicPeriod"/>
            </a:pPr>
            <a:r>
              <a:rPr lang="en-US" sz="3600" dirty="0" smtClean="0">
                <a:latin typeface="Times New Roman" panose="02020603050405020304" pitchFamily="18" charset="0"/>
                <a:cs typeface="Times New Roman" panose="02020603050405020304" pitchFamily="18" charset="0"/>
              </a:rPr>
              <a:t>Public Finance</a:t>
            </a:r>
          </a:p>
          <a:p>
            <a:pPr marL="514350" indent="-514350">
              <a:buFont typeface="+mj-lt"/>
              <a:buAutoNum type="arabicPeriod"/>
            </a:pPr>
            <a:r>
              <a:rPr lang="en-US" sz="3600" dirty="0" smtClean="0">
                <a:latin typeface="Times New Roman" panose="02020603050405020304" pitchFamily="18" charset="0"/>
                <a:cs typeface="Times New Roman" panose="02020603050405020304" pitchFamily="18" charset="0"/>
              </a:rPr>
              <a:t>Economic Development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45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ircle(in)">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a:bodyPr>
          <a:lstStyle/>
          <a:p>
            <a:pPr marL="0" indent="0" algn="just">
              <a:buNone/>
            </a:pPr>
            <a:r>
              <a:rPr lang="en-US" sz="3600" b="1" dirty="0">
                <a:latin typeface="Times New Roman" panose="02020603050405020304" pitchFamily="18" charset="0"/>
                <a:cs typeface="Times New Roman" panose="02020603050405020304" pitchFamily="18" charset="0"/>
              </a:rPr>
              <a:t>Consumption: </a:t>
            </a:r>
            <a:r>
              <a:rPr lang="en-US" sz="3600" dirty="0">
                <a:latin typeface="Times New Roman" panose="02020603050405020304" pitchFamily="18" charset="0"/>
                <a:cs typeface="Times New Roman" panose="02020603050405020304" pitchFamily="18" charset="0"/>
              </a:rPr>
              <a:t>Destruction of utility of goods and service. Utility refers to the human want satisfying power of the commodity. </a:t>
            </a:r>
          </a:p>
          <a:p>
            <a:pPr marL="0" indent="0" algn="just">
              <a:buNone/>
            </a:pPr>
            <a:r>
              <a:rPr lang="en-US" sz="3600" b="1" dirty="0">
                <a:latin typeface="Times New Roman" panose="02020603050405020304" pitchFamily="18" charset="0"/>
                <a:cs typeface="Times New Roman" panose="02020603050405020304" pitchFamily="18" charset="0"/>
              </a:rPr>
              <a:t>Production: </a:t>
            </a:r>
            <a:r>
              <a:rPr lang="en-US" sz="3600" dirty="0">
                <a:latin typeface="Times New Roman" panose="02020603050405020304" pitchFamily="18" charset="0"/>
                <a:cs typeface="Times New Roman" panose="02020603050405020304" pitchFamily="18" charset="0"/>
              </a:rPr>
              <a:t>Creation of utility for sales of goods and services. </a:t>
            </a:r>
          </a:p>
          <a:p>
            <a:pPr marL="0" indent="0" algn="just">
              <a:buNone/>
            </a:pPr>
            <a:r>
              <a:rPr lang="en-US" sz="3600" b="1" dirty="0">
                <a:latin typeface="Times New Roman" panose="02020603050405020304" pitchFamily="18" charset="0"/>
                <a:cs typeface="Times New Roman" panose="02020603050405020304" pitchFamily="18" charset="0"/>
              </a:rPr>
              <a:t>Exchange: </a:t>
            </a:r>
            <a:r>
              <a:rPr lang="en-US" sz="3600" dirty="0">
                <a:latin typeface="Times New Roman" panose="02020603050405020304" pitchFamily="18" charset="0"/>
                <a:cs typeface="Times New Roman" panose="02020603050405020304" pitchFamily="18" charset="0"/>
              </a:rPr>
              <a:t>Transfer of goods and services from surplus unit to deficit or from the side of supply to demand. </a:t>
            </a:r>
          </a:p>
          <a:p>
            <a:pPr marL="0" indent="0" algn="just">
              <a:buNone/>
            </a:pPr>
            <a:r>
              <a:rPr lang="en-US" sz="3600" b="1" dirty="0">
                <a:latin typeface="Times New Roman" panose="02020603050405020304" pitchFamily="18" charset="0"/>
                <a:cs typeface="Times New Roman" panose="02020603050405020304" pitchFamily="18" charset="0"/>
              </a:rPr>
              <a:t>Distribution: </a:t>
            </a:r>
            <a:r>
              <a:rPr lang="en-US" sz="3600" dirty="0">
                <a:latin typeface="Times New Roman" panose="02020603050405020304" pitchFamily="18" charset="0"/>
                <a:cs typeface="Times New Roman" panose="02020603050405020304" pitchFamily="18" charset="0"/>
              </a:rPr>
              <a:t>Allocation of </a:t>
            </a:r>
            <a:r>
              <a:rPr lang="en-US" sz="3600" dirty="0" smtClean="0">
                <a:latin typeface="Times New Roman" panose="02020603050405020304" pitchFamily="18" charset="0"/>
                <a:cs typeface="Times New Roman" panose="02020603050405020304" pitchFamily="18" charset="0"/>
              </a:rPr>
              <a:t>(resources) revenues </a:t>
            </a:r>
            <a:r>
              <a:rPr lang="en-US" sz="3600" dirty="0">
                <a:latin typeface="Times New Roman" panose="02020603050405020304" pitchFamily="18" charset="0"/>
                <a:cs typeface="Times New Roman" panose="02020603050405020304" pitchFamily="18" charset="0"/>
              </a:rPr>
              <a:t>to the factors of production</a:t>
            </a:r>
          </a:p>
          <a:p>
            <a:pPr marL="0" indent="0" algn="just">
              <a:buNone/>
            </a:pPr>
            <a:r>
              <a:rPr lang="en-US" sz="3600" b="1" dirty="0">
                <a:latin typeface="Times New Roman" panose="02020603050405020304" pitchFamily="18" charset="0"/>
                <a:cs typeface="Times New Roman" panose="02020603050405020304" pitchFamily="18" charset="0"/>
              </a:rPr>
              <a:t>Public Finance: </a:t>
            </a:r>
            <a:r>
              <a:rPr lang="en-US" sz="3600" dirty="0">
                <a:latin typeface="Times New Roman" panose="02020603050405020304" pitchFamily="18" charset="0"/>
                <a:cs typeface="Times New Roman" panose="02020603050405020304" pitchFamily="18" charset="0"/>
              </a:rPr>
              <a:t>It is the policy of government. </a:t>
            </a:r>
          </a:p>
          <a:p>
            <a:pPr marL="0" indent="0">
              <a:buNone/>
            </a:pPr>
            <a:endParaRPr lang="en-US" sz="3600" dirty="0"/>
          </a:p>
        </p:txBody>
      </p:sp>
    </p:spTree>
    <p:extLst>
      <p:ext uri="{BB962C8B-B14F-4D97-AF65-F5344CB8AC3E}">
        <p14:creationId xmlns:p14="http://schemas.microsoft.com/office/powerpoint/2010/main" val="203584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Autofit/>
          </a:bodyPr>
          <a:lstStyle/>
          <a:p>
            <a:pPr marL="0" indent="0" algn="just">
              <a:buNone/>
            </a:pPr>
            <a:r>
              <a:rPr lang="en-US" sz="3200" b="1" dirty="0">
                <a:latin typeface="Times New Roman" panose="02020603050405020304" pitchFamily="18" charset="0"/>
                <a:cs typeface="Times New Roman" panose="02020603050405020304" pitchFamily="18" charset="0"/>
              </a:rPr>
              <a:t>Economic Development : </a:t>
            </a:r>
            <a:r>
              <a:rPr lang="en-US" sz="3200" dirty="0">
                <a:solidFill>
                  <a:srgbClr val="002060"/>
                </a:solidFill>
                <a:latin typeface="Times New Roman" panose="02020603050405020304" pitchFamily="18" charset="0"/>
                <a:cs typeface="Times New Roman" panose="02020603050405020304" pitchFamily="18" charset="0"/>
              </a:rPr>
              <a:t>Economic development is the growth of the living </a:t>
            </a:r>
            <a:r>
              <a:rPr lang="en-US" sz="3200" dirty="0" smtClean="0">
                <a:solidFill>
                  <a:srgbClr val="002060"/>
                </a:solidFill>
                <a:latin typeface="Times New Roman" panose="02020603050405020304" pitchFamily="18" charset="0"/>
                <a:cs typeface="Times New Roman" panose="02020603050405020304" pitchFamily="18" charset="0"/>
              </a:rPr>
              <a:t>standard </a:t>
            </a:r>
            <a:r>
              <a:rPr lang="en-US" sz="3200" dirty="0">
                <a:solidFill>
                  <a:srgbClr val="002060"/>
                </a:solidFill>
                <a:latin typeface="Times New Roman" panose="02020603050405020304" pitchFamily="18" charset="0"/>
                <a:cs typeface="Times New Roman" panose="02020603050405020304" pitchFamily="18" charset="0"/>
              </a:rPr>
              <a:t>of a </a:t>
            </a:r>
            <a:r>
              <a:rPr lang="en-US" sz="3200" dirty="0" smtClean="0">
                <a:solidFill>
                  <a:srgbClr val="002060"/>
                </a:solidFill>
                <a:latin typeface="Times New Roman" panose="02020603050405020304" pitchFamily="18" charset="0"/>
                <a:cs typeface="Times New Roman" panose="02020603050405020304" pitchFamily="18" charset="0"/>
              </a:rPr>
              <a:t>nations’ </a:t>
            </a:r>
            <a:r>
              <a:rPr lang="en-US" sz="3200" dirty="0">
                <a:solidFill>
                  <a:srgbClr val="002060"/>
                </a:solidFill>
                <a:latin typeface="Times New Roman" panose="02020603050405020304" pitchFamily="18" charset="0"/>
                <a:cs typeface="Times New Roman" panose="02020603050405020304" pitchFamily="18" charset="0"/>
              </a:rPr>
              <a:t>people from a </a:t>
            </a:r>
            <a:r>
              <a:rPr lang="en-US" sz="3200" i="1" dirty="0">
                <a:solidFill>
                  <a:srgbClr val="002060"/>
                </a:solidFill>
                <a:latin typeface="Times New Roman" panose="02020603050405020304" pitchFamily="18" charset="0"/>
                <a:cs typeface="Times New Roman" panose="02020603050405020304" pitchFamily="18" charset="0"/>
              </a:rPr>
              <a:t>low-income</a:t>
            </a:r>
            <a:r>
              <a:rPr lang="en-US" sz="3200" dirty="0">
                <a:solidFill>
                  <a:srgbClr val="002060"/>
                </a:solidFill>
                <a:latin typeface="Times New Roman" panose="02020603050405020304" pitchFamily="18" charset="0"/>
                <a:cs typeface="Times New Roman" panose="02020603050405020304" pitchFamily="18" charset="0"/>
              </a:rPr>
              <a:t> (poor) economy to a </a:t>
            </a:r>
            <a:r>
              <a:rPr lang="en-US" sz="3200" i="1" dirty="0">
                <a:solidFill>
                  <a:srgbClr val="002060"/>
                </a:solidFill>
                <a:latin typeface="Times New Roman" panose="02020603050405020304" pitchFamily="18" charset="0"/>
                <a:cs typeface="Times New Roman" panose="02020603050405020304" pitchFamily="18" charset="0"/>
              </a:rPr>
              <a:t>high-income</a:t>
            </a:r>
            <a:r>
              <a:rPr lang="en-US" sz="3200" dirty="0">
                <a:solidFill>
                  <a:srgbClr val="002060"/>
                </a:solidFill>
                <a:latin typeface="Times New Roman" panose="02020603050405020304" pitchFamily="18" charset="0"/>
                <a:cs typeface="Times New Roman" panose="02020603050405020304" pitchFamily="18" charset="0"/>
              </a:rPr>
              <a:t> (rich) economy. </a:t>
            </a:r>
            <a:r>
              <a:rPr lang="en-US" sz="3200" dirty="0">
                <a:latin typeface="Times New Roman" panose="02020603050405020304" pitchFamily="18" charset="0"/>
                <a:cs typeface="Times New Roman" panose="02020603050405020304" pitchFamily="18" charset="0"/>
              </a:rPr>
              <a:t>Development looks at a wider range of statistics than just GDP per capita. Whether there is an economic development or not we have to observe real income per head, level of literacy, health care, housing quality, environment sustainability, life </a:t>
            </a:r>
            <a:r>
              <a:rPr lang="en-US" sz="3200" dirty="0" smtClean="0">
                <a:latin typeface="Times New Roman" panose="02020603050405020304" pitchFamily="18" charset="0"/>
                <a:cs typeface="Times New Roman" panose="02020603050405020304" pitchFamily="18" charset="0"/>
              </a:rPr>
              <a:t>expectancy.</a:t>
            </a:r>
            <a:endParaRPr lang="en-US" sz="3200" b="1" dirty="0" smtClean="0">
              <a:latin typeface="Times New Roman" panose="02020603050405020304" pitchFamily="18" charset="0"/>
              <a:cs typeface="Times New Roman" panose="02020603050405020304" pitchFamily="18" charset="0"/>
            </a:endParaRPr>
          </a:p>
          <a:p>
            <a:pPr marL="0" indent="0" algn="just">
              <a:buNone/>
            </a:pPr>
            <a:r>
              <a:rPr lang="en-US" sz="3200" b="1" dirty="0">
                <a:latin typeface="Times New Roman" panose="02020603050405020304" pitchFamily="18" charset="0"/>
                <a:cs typeface="Times New Roman" panose="02020603050405020304" pitchFamily="18" charset="0"/>
              </a:rPr>
              <a:t>I</a:t>
            </a:r>
            <a:r>
              <a:rPr lang="en-US" sz="3200" b="1" dirty="0" smtClean="0">
                <a:latin typeface="Times New Roman" panose="02020603050405020304" pitchFamily="18" charset="0"/>
                <a:cs typeface="Times New Roman" panose="02020603050405020304" pitchFamily="18" charset="0"/>
              </a:rPr>
              <a:t>nternational </a:t>
            </a:r>
            <a:r>
              <a:rPr lang="en-US" sz="3200" b="1" dirty="0">
                <a:latin typeface="Times New Roman" panose="02020603050405020304" pitchFamily="18" charset="0"/>
                <a:cs typeface="Times New Roman" panose="02020603050405020304" pitchFamily="18" charset="0"/>
              </a:rPr>
              <a:t>Trade: </a:t>
            </a:r>
            <a:r>
              <a:rPr lang="en-US" sz="3200" dirty="0">
                <a:latin typeface="Times New Roman" panose="02020603050405020304" pitchFamily="18" charset="0"/>
                <a:cs typeface="Times New Roman" panose="02020603050405020304" pitchFamily="18" charset="0"/>
              </a:rPr>
              <a:t>Transfer of goods from one country to another</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26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6331527"/>
          </a:xfrm>
        </p:spPr>
        <p:txBody>
          <a:bodyPr/>
          <a:lstStyle/>
          <a:p>
            <a:pPr marL="0" indent="0" algn="just">
              <a:buNone/>
            </a:pPr>
            <a:r>
              <a:rPr lang="en-US" sz="3200" b="1" dirty="0">
                <a:solidFill>
                  <a:srgbClr val="FF0000"/>
                </a:solidFill>
                <a:latin typeface="Times New Roman" panose="02020603050405020304" pitchFamily="18" charset="0"/>
                <a:cs typeface="Times New Roman" panose="02020603050405020304" pitchFamily="18" charset="0"/>
              </a:rPr>
              <a:t>Sectoral Classification of Economy</a:t>
            </a:r>
          </a:p>
          <a:p>
            <a:pPr algn="just">
              <a:buFont typeface="Wingdings" panose="05000000000000000000" pitchFamily="2" charset="2"/>
              <a:buChar char="Ø"/>
            </a:pPr>
            <a:r>
              <a:rPr lang="en-US" sz="3200" b="1" dirty="0">
                <a:solidFill>
                  <a:srgbClr val="002060"/>
                </a:solidFill>
                <a:latin typeface="Times New Roman" panose="02020603050405020304" pitchFamily="18" charset="0"/>
                <a:cs typeface="Times New Roman" panose="02020603050405020304" pitchFamily="18" charset="0"/>
              </a:rPr>
              <a:t>Primary Sector: </a:t>
            </a:r>
            <a:r>
              <a:rPr lang="en-US" sz="3200" dirty="0">
                <a:latin typeface="Times New Roman" panose="02020603050405020304" pitchFamily="18" charset="0"/>
                <a:cs typeface="Times New Roman" panose="02020603050405020304" pitchFamily="18" charset="0"/>
              </a:rPr>
              <a:t>It is an extraction sector like mining, fishing, agriculture etc. We can collect raw materials for production from this sector.</a:t>
            </a:r>
          </a:p>
          <a:p>
            <a:pPr algn="just">
              <a:buFont typeface="Wingdings" panose="05000000000000000000" pitchFamily="2" charset="2"/>
              <a:buChar char="Ø"/>
            </a:pPr>
            <a:r>
              <a:rPr lang="en-US" sz="3200" b="1" dirty="0">
                <a:solidFill>
                  <a:srgbClr val="002060"/>
                </a:solidFill>
                <a:latin typeface="Times New Roman" panose="02020603050405020304" pitchFamily="18" charset="0"/>
                <a:cs typeface="Times New Roman" panose="02020603050405020304" pitchFamily="18" charset="0"/>
              </a:rPr>
              <a:t>Secondary or Manufacturing Sector: </a:t>
            </a:r>
            <a:r>
              <a:rPr lang="en-US" sz="3200" dirty="0">
                <a:latin typeface="Times New Roman" panose="02020603050405020304" pitchFamily="18" charset="0"/>
                <a:cs typeface="Times New Roman" panose="02020603050405020304" pitchFamily="18" charset="0"/>
              </a:rPr>
              <a:t>It takes raw materials from primary sector and combines them to produce a higher value added finished goods which are ready to sold in tertiary sector.</a:t>
            </a:r>
          </a:p>
          <a:p>
            <a:pPr algn="just">
              <a:buFont typeface="Wingdings" panose="05000000000000000000" pitchFamily="2" charset="2"/>
              <a:buChar char="Ø"/>
            </a:pPr>
            <a:r>
              <a:rPr lang="en-US" sz="3200" b="1" dirty="0">
                <a:solidFill>
                  <a:srgbClr val="002060"/>
                </a:solidFill>
                <a:latin typeface="Times New Roman" panose="02020603050405020304" pitchFamily="18" charset="0"/>
                <a:cs typeface="Times New Roman" panose="02020603050405020304" pitchFamily="18" charset="0"/>
              </a:rPr>
              <a:t>Service or Tertiary Sector: </a:t>
            </a:r>
            <a:r>
              <a:rPr lang="en-US" sz="3200" dirty="0">
                <a:latin typeface="Times New Roman" panose="02020603050405020304" pitchFamily="18" charset="0"/>
                <a:cs typeface="Times New Roman" panose="02020603050405020304" pitchFamily="18" charset="0"/>
              </a:rPr>
              <a:t>The service sector is concerned with the intangible aspect of offering services to consumers and business. Example Boarding, hospital, college, banking, insurance company etc. </a:t>
            </a:r>
          </a:p>
          <a:p>
            <a:pPr marL="0" indent="0">
              <a:buNone/>
            </a:pPr>
            <a:endParaRPr lang="en-US" dirty="0"/>
          </a:p>
        </p:txBody>
      </p:sp>
    </p:spTree>
    <p:extLst>
      <p:ext uri="{BB962C8B-B14F-4D97-AF65-F5344CB8AC3E}">
        <p14:creationId xmlns:p14="http://schemas.microsoft.com/office/powerpoint/2010/main" val="393450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pPr marL="0" indent="0" algn="just">
              <a:buNone/>
            </a:pPr>
            <a:r>
              <a:rPr lang="en-US" sz="4000" b="1" dirty="0" smtClean="0">
                <a:latin typeface="Times New Roman" panose="02020603050405020304" pitchFamily="18" charset="0"/>
                <a:cs typeface="Times New Roman" panose="02020603050405020304" pitchFamily="18" charset="0"/>
              </a:rPr>
              <a:t>Economy </a:t>
            </a:r>
          </a:p>
          <a:p>
            <a:pPr marL="514350" indent="-514350" algn="just">
              <a:buAutoNum type="arabicPeriod"/>
            </a:pPr>
            <a:r>
              <a:rPr lang="en-US" sz="4000" i="1" dirty="0" smtClean="0">
                <a:solidFill>
                  <a:srgbClr val="002060"/>
                </a:solidFill>
                <a:latin typeface="Times New Roman" panose="02020603050405020304" pitchFamily="18" charset="0"/>
                <a:cs typeface="Times New Roman" panose="02020603050405020304" pitchFamily="18" charset="0"/>
              </a:rPr>
              <a:t>Capitalistic Economy </a:t>
            </a:r>
          </a:p>
          <a:p>
            <a:pPr marL="514350" indent="-514350" algn="just">
              <a:buAutoNum type="arabicPeriod"/>
            </a:pPr>
            <a:r>
              <a:rPr lang="en-US" sz="4000" i="1" dirty="0" smtClean="0">
                <a:solidFill>
                  <a:srgbClr val="002060"/>
                </a:solidFill>
                <a:latin typeface="Times New Roman" panose="02020603050405020304" pitchFamily="18" charset="0"/>
                <a:cs typeface="Times New Roman" panose="02020603050405020304" pitchFamily="18" charset="0"/>
              </a:rPr>
              <a:t>Socialistic Economy </a:t>
            </a:r>
          </a:p>
          <a:p>
            <a:pPr marL="514350" indent="-514350" algn="just">
              <a:buAutoNum type="arabicPeriod"/>
            </a:pPr>
            <a:r>
              <a:rPr lang="en-US" sz="4000" i="1" dirty="0" smtClean="0">
                <a:solidFill>
                  <a:srgbClr val="002060"/>
                </a:solidFill>
                <a:latin typeface="Times New Roman" panose="02020603050405020304" pitchFamily="18" charset="0"/>
                <a:cs typeface="Times New Roman" panose="02020603050405020304" pitchFamily="18" charset="0"/>
              </a:rPr>
              <a:t>Mixed </a:t>
            </a:r>
          </a:p>
          <a:p>
            <a:pPr marL="514350" indent="-514350" algn="just">
              <a:buAutoNum type="arabicPeriod"/>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22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lnSpcReduction="10000"/>
          </a:bodyPr>
          <a:lstStyle/>
          <a:p>
            <a:pPr marL="0" indent="0" algn="just">
              <a:buNone/>
            </a:pPr>
            <a:r>
              <a:rPr lang="en-US" sz="3200" b="1" dirty="0">
                <a:solidFill>
                  <a:srgbClr val="002060"/>
                </a:solidFill>
                <a:latin typeface="Times New Roman" panose="02020603050405020304" pitchFamily="18" charset="0"/>
                <a:cs typeface="Times New Roman" panose="02020603050405020304" pitchFamily="18" charset="0"/>
              </a:rPr>
              <a:t>Some Terminologies of Economics </a:t>
            </a:r>
            <a:endParaRPr lang="en-US" sz="3200" b="1" dirty="0" smtClean="0">
              <a:latin typeface="Times New Roman" panose="02020603050405020304" pitchFamily="18" charset="0"/>
              <a:cs typeface="Times New Roman" panose="02020603050405020304" pitchFamily="18" charset="0"/>
            </a:endParaRPr>
          </a:p>
          <a:p>
            <a:pPr algn="just"/>
            <a:r>
              <a:rPr lang="en-US" sz="3200" b="1" dirty="0" smtClean="0">
                <a:latin typeface="Times New Roman" panose="02020603050405020304" pitchFamily="18" charset="0"/>
                <a:cs typeface="Times New Roman" panose="02020603050405020304" pitchFamily="18" charset="0"/>
              </a:rPr>
              <a:t>Economic </a:t>
            </a:r>
            <a:r>
              <a:rPr lang="en-US" sz="3200" b="1" dirty="0">
                <a:latin typeface="Times New Roman" panose="02020603050405020304" pitchFamily="18" charset="0"/>
                <a:cs typeface="Times New Roman" panose="02020603050405020304" pitchFamily="18" charset="0"/>
              </a:rPr>
              <a:t>Growth: </a:t>
            </a:r>
            <a:r>
              <a:rPr lang="en-US" sz="3200" dirty="0">
                <a:latin typeface="Times New Roman" panose="02020603050405020304" pitchFamily="18" charset="0"/>
                <a:cs typeface="Times New Roman" panose="02020603050405020304" pitchFamily="18" charset="0"/>
              </a:rPr>
              <a:t>Economic growth means an increase in real national income. GDP measures the total volume of goods and services produced in an economy generally taken within one year. </a:t>
            </a:r>
          </a:p>
          <a:p>
            <a:pPr algn="just"/>
            <a:r>
              <a:rPr lang="en-US" sz="3200" b="1" dirty="0">
                <a:latin typeface="Times New Roman" panose="02020603050405020304" pitchFamily="18" charset="0"/>
                <a:cs typeface="Times New Roman" panose="02020603050405020304" pitchFamily="18" charset="0"/>
              </a:rPr>
              <a:t>Inflation: </a:t>
            </a:r>
            <a:r>
              <a:rPr lang="en-US" sz="3200" dirty="0">
                <a:latin typeface="Times New Roman" panose="02020603050405020304" pitchFamily="18" charset="0"/>
                <a:cs typeface="Times New Roman" panose="02020603050405020304" pitchFamily="18" charset="0"/>
              </a:rPr>
              <a:t>Inflation is sustained increase in the general price level of goods and services in an economy over a period of time. When general price rises, each unit of currency buys fewer goods and services. </a:t>
            </a:r>
          </a:p>
          <a:p>
            <a:pPr algn="just"/>
            <a:r>
              <a:rPr lang="en-US" sz="3200" b="1" dirty="0">
                <a:latin typeface="Times New Roman" panose="02020603050405020304" pitchFamily="18" charset="0"/>
                <a:cs typeface="Times New Roman" panose="02020603050405020304" pitchFamily="18" charset="0"/>
              </a:rPr>
              <a:t>Deflation: </a:t>
            </a:r>
            <a:r>
              <a:rPr lang="en-US" sz="3200" dirty="0">
                <a:latin typeface="Times New Roman" panose="02020603050405020304" pitchFamily="18" charset="0"/>
                <a:cs typeface="Times New Roman" panose="02020603050405020304" pitchFamily="18" charset="0"/>
              </a:rPr>
              <a:t>Opposite of inflation or decrease in overall price level</a:t>
            </a:r>
          </a:p>
          <a:p>
            <a:pPr algn="just"/>
            <a:r>
              <a:rPr lang="en-US" sz="3200" b="1" dirty="0">
                <a:latin typeface="Times New Roman" panose="02020603050405020304" pitchFamily="18" charset="0"/>
                <a:cs typeface="Times New Roman" panose="02020603050405020304" pitchFamily="18" charset="0"/>
              </a:rPr>
              <a:t>Stagnation: </a:t>
            </a:r>
            <a:r>
              <a:rPr lang="en-US" sz="3200" dirty="0">
                <a:latin typeface="Times New Roman" panose="02020603050405020304" pitchFamily="18" charset="0"/>
                <a:cs typeface="Times New Roman" panose="02020603050405020304" pitchFamily="18" charset="0"/>
              </a:rPr>
              <a:t>Stagnations is the combination of inflation, slow economic growth and high unemployment</a:t>
            </a:r>
          </a:p>
          <a:p>
            <a:pPr marL="0" indent="0">
              <a:buNone/>
            </a:pPr>
            <a:endParaRPr lang="en-US" dirty="0"/>
          </a:p>
        </p:txBody>
      </p:sp>
    </p:spTree>
    <p:extLst>
      <p:ext uri="{BB962C8B-B14F-4D97-AF65-F5344CB8AC3E}">
        <p14:creationId xmlns:p14="http://schemas.microsoft.com/office/powerpoint/2010/main" val="290331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491" y="623455"/>
            <a:ext cx="7135092" cy="5553508"/>
          </a:xfrm>
        </p:spPr>
        <p:txBody>
          <a:bodyPr>
            <a:normAutofit/>
          </a:bodyPr>
          <a:lstStyle/>
          <a:p>
            <a:pPr marL="0" indent="0">
              <a:buNone/>
            </a:pPr>
            <a:r>
              <a:rPr lang="en-US" sz="3600" i="1" dirty="0" smtClean="0">
                <a:latin typeface="Times New Roman" panose="02020603050405020304" pitchFamily="18" charset="0"/>
                <a:cs typeface="Times New Roman" panose="02020603050405020304" pitchFamily="18" charset="0"/>
              </a:rPr>
              <a:t>Goods and Services</a:t>
            </a:r>
          </a:p>
          <a:p>
            <a:pPr marL="0" indent="0">
              <a:buNone/>
            </a:pPr>
            <a:r>
              <a:rPr lang="en-US" sz="3600" i="1" dirty="0" smtClean="0">
                <a:latin typeface="Times New Roman" panose="02020603050405020304" pitchFamily="18" charset="0"/>
                <a:cs typeface="Times New Roman" panose="02020603050405020304" pitchFamily="18" charset="0"/>
              </a:rPr>
              <a:t>Demand and Supply</a:t>
            </a:r>
          </a:p>
          <a:p>
            <a:pPr marL="0" indent="0">
              <a:buNone/>
            </a:pPr>
            <a:r>
              <a:rPr lang="en-US" sz="3600" i="1" dirty="0" smtClean="0">
                <a:latin typeface="Times New Roman" panose="02020603050405020304" pitchFamily="18" charset="0"/>
                <a:cs typeface="Times New Roman" panose="02020603050405020304" pitchFamily="18" charset="0"/>
              </a:rPr>
              <a:t>Want </a:t>
            </a:r>
          </a:p>
          <a:p>
            <a:pPr marL="0" indent="0">
              <a:buNone/>
            </a:pPr>
            <a:r>
              <a:rPr lang="en-US" sz="3600" i="1" dirty="0" smtClean="0">
                <a:latin typeface="Times New Roman" panose="02020603050405020304" pitchFamily="18" charset="0"/>
                <a:cs typeface="Times New Roman" panose="02020603050405020304" pitchFamily="18" charset="0"/>
              </a:rPr>
              <a:t>Market </a:t>
            </a:r>
          </a:p>
          <a:p>
            <a:pPr marL="0" indent="0">
              <a:buNone/>
            </a:pPr>
            <a:r>
              <a:rPr lang="en-US" sz="3600" i="1" dirty="0" smtClean="0">
                <a:latin typeface="Times New Roman" panose="02020603050405020304" pitchFamily="18" charset="0"/>
                <a:cs typeface="Times New Roman" panose="02020603050405020304" pitchFamily="18" charset="0"/>
              </a:rPr>
              <a:t>Factors of Production </a:t>
            </a:r>
          </a:p>
          <a:p>
            <a:pPr marL="0" indent="0">
              <a:buNone/>
            </a:pPr>
            <a:r>
              <a:rPr lang="en-US" sz="3600" i="1" dirty="0" smtClean="0">
                <a:latin typeface="Times New Roman" panose="02020603050405020304" pitchFamily="18" charset="0"/>
                <a:cs typeface="Times New Roman" panose="02020603050405020304" pitchFamily="18" charset="0"/>
              </a:rPr>
              <a:t>Cost </a:t>
            </a:r>
          </a:p>
          <a:p>
            <a:pPr marL="0" indent="0">
              <a:buNone/>
            </a:pPr>
            <a:r>
              <a:rPr lang="en-US" sz="3600" i="1" dirty="0" smtClean="0">
                <a:latin typeface="Times New Roman" panose="02020603050405020304" pitchFamily="18" charset="0"/>
                <a:cs typeface="Times New Roman" panose="02020603050405020304" pitchFamily="18" charset="0"/>
              </a:rPr>
              <a:t>Revenue </a:t>
            </a:r>
          </a:p>
          <a:p>
            <a:pPr marL="0" indent="0">
              <a:buNone/>
            </a:pPr>
            <a:r>
              <a:rPr lang="en-US" sz="3600" i="1" dirty="0" smtClean="0">
                <a:latin typeface="Times New Roman" panose="02020603050405020304" pitchFamily="18" charset="0"/>
                <a:cs typeface="Times New Roman" panose="02020603050405020304" pitchFamily="18" charset="0"/>
              </a:rPr>
              <a:t>Profit </a:t>
            </a:r>
          </a:p>
          <a:p>
            <a:pPr marL="0" indent="0">
              <a:buNone/>
            </a:pP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55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80">
                                          <p:stCondLst>
                                            <p:cond delay="0"/>
                                          </p:stCondLst>
                                        </p:cTn>
                                        <p:tgtEl>
                                          <p:spTgt spid="3">
                                            <p:txEl>
                                              <p:pRg st="6" end="6"/>
                                            </p:txEl>
                                          </p:spTgt>
                                        </p:tgtEl>
                                      </p:cBhvr>
                                    </p:animEffect>
                                    <p:anim calcmode="lin" valueType="num">
                                      <p:cBhvr>
                                        <p:cTn id="3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6" end="6"/>
                                            </p:txEl>
                                          </p:spTgt>
                                        </p:tgtEl>
                                      </p:cBhvr>
                                      <p:to x="100000" y="60000"/>
                                    </p:animScale>
                                    <p:animScale>
                                      <p:cBhvr>
                                        <p:cTn id="44" dur="166" decel="50000">
                                          <p:stCondLst>
                                            <p:cond delay="676"/>
                                          </p:stCondLst>
                                        </p:cTn>
                                        <p:tgtEl>
                                          <p:spTgt spid="3">
                                            <p:txEl>
                                              <p:pRg st="6" end="6"/>
                                            </p:txEl>
                                          </p:spTgt>
                                        </p:tgtEl>
                                      </p:cBhvr>
                                      <p:to x="100000" y="100000"/>
                                    </p:animScale>
                                    <p:animScale>
                                      <p:cBhvr>
                                        <p:cTn id="45" dur="26">
                                          <p:stCondLst>
                                            <p:cond delay="1312"/>
                                          </p:stCondLst>
                                        </p:cTn>
                                        <p:tgtEl>
                                          <p:spTgt spid="3">
                                            <p:txEl>
                                              <p:pRg st="6" end="6"/>
                                            </p:txEl>
                                          </p:spTgt>
                                        </p:tgtEl>
                                      </p:cBhvr>
                                      <p:to x="100000" y="80000"/>
                                    </p:animScale>
                                    <p:animScale>
                                      <p:cBhvr>
                                        <p:cTn id="46" dur="166" decel="50000">
                                          <p:stCondLst>
                                            <p:cond delay="1338"/>
                                          </p:stCondLst>
                                        </p:cTn>
                                        <p:tgtEl>
                                          <p:spTgt spid="3">
                                            <p:txEl>
                                              <p:pRg st="6" end="6"/>
                                            </p:txEl>
                                          </p:spTgt>
                                        </p:tgtEl>
                                      </p:cBhvr>
                                      <p:to x="100000" y="100000"/>
                                    </p:animScale>
                                    <p:animScale>
                                      <p:cBhvr>
                                        <p:cTn id="47" dur="26">
                                          <p:stCondLst>
                                            <p:cond delay="1642"/>
                                          </p:stCondLst>
                                        </p:cTn>
                                        <p:tgtEl>
                                          <p:spTgt spid="3">
                                            <p:txEl>
                                              <p:pRg st="6" end="6"/>
                                            </p:txEl>
                                          </p:spTgt>
                                        </p:tgtEl>
                                      </p:cBhvr>
                                      <p:to x="100000" y="90000"/>
                                    </p:animScale>
                                    <p:animScale>
                                      <p:cBhvr>
                                        <p:cTn id="48" dur="166" decel="50000">
                                          <p:stCondLst>
                                            <p:cond delay="1668"/>
                                          </p:stCondLst>
                                        </p:cTn>
                                        <p:tgtEl>
                                          <p:spTgt spid="3">
                                            <p:txEl>
                                              <p:pRg st="6" end="6"/>
                                            </p:txEl>
                                          </p:spTgt>
                                        </p:tgtEl>
                                      </p:cBhvr>
                                      <p:to x="100000" y="100000"/>
                                    </p:animScale>
                                    <p:animScale>
                                      <p:cBhvr>
                                        <p:cTn id="49" dur="26">
                                          <p:stCondLst>
                                            <p:cond delay="1808"/>
                                          </p:stCondLst>
                                        </p:cTn>
                                        <p:tgtEl>
                                          <p:spTgt spid="3">
                                            <p:txEl>
                                              <p:pRg st="6" end="6"/>
                                            </p:txEl>
                                          </p:spTgt>
                                        </p:tgtEl>
                                      </p:cBhvr>
                                      <p:to x="100000" y="95000"/>
                                    </p:animScale>
                                    <p:animScale>
                                      <p:cBhvr>
                                        <p:cTn id="50" dur="166" decel="50000">
                                          <p:stCondLst>
                                            <p:cond delay="1834"/>
                                          </p:stCondLst>
                                        </p:cTn>
                                        <p:tgtEl>
                                          <p:spTgt spid="3">
                                            <p:txEl>
                                              <p:pRg st="6" end="6"/>
                                            </p:txEl>
                                          </p:spTgt>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4455" y="817418"/>
            <a:ext cx="10515600" cy="5608927"/>
          </a:xfrm>
        </p:spPr>
        <p:txBody>
          <a:bodyPr/>
          <a:lstStyle/>
          <a:p>
            <a:pPr marL="0" indent="0">
              <a:buNone/>
            </a:pPr>
            <a:r>
              <a:rPr lang="en-US" sz="4000" dirty="0">
                <a:latin typeface="Times New Roman" panose="02020603050405020304" pitchFamily="18" charset="0"/>
                <a:cs typeface="Times New Roman" panose="02020603050405020304" pitchFamily="18" charset="0"/>
              </a:rPr>
              <a:t>Migration </a:t>
            </a:r>
          </a:p>
          <a:p>
            <a:pPr marL="0" indent="0">
              <a:buNone/>
            </a:pPr>
            <a:r>
              <a:rPr lang="en-US" sz="4000" dirty="0" smtClean="0">
                <a:latin typeface="Times New Roman" panose="02020603050405020304" pitchFamily="18" charset="0"/>
                <a:cs typeface="Times New Roman" panose="02020603050405020304" pitchFamily="18" charset="0"/>
              </a:rPr>
              <a:t>Foreign </a:t>
            </a:r>
            <a:r>
              <a:rPr lang="en-US" sz="4000" dirty="0">
                <a:latin typeface="Times New Roman" panose="02020603050405020304" pitchFamily="18" charset="0"/>
                <a:cs typeface="Times New Roman" panose="02020603050405020304" pitchFamily="18" charset="0"/>
              </a:rPr>
              <a:t>Direct Investment </a:t>
            </a:r>
          </a:p>
          <a:p>
            <a:pPr marL="0" indent="0">
              <a:buNone/>
            </a:pPr>
            <a:r>
              <a:rPr lang="en-US" sz="4000" dirty="0" smtClean="0">
                <a:latin typeface="Times New Roman" panose="02020603050405020304" pitchFamily="18" charset="0"/>
                <a:cs typeface="Times New Roman" panose="02020603050405020304" pitchFamily="18" charset="0"/>
              </a:rPr>
              <a:t>Budget </a:t>
            </a:r>
          </a:p>
          <a:p>
            <a:pPr marL="0" indent="0">
              <a:buNone/>
            </a:pPr>
            <a:r>
              <a:rPr lang="en-US" sz="4000" dirty="0" smtClean="0">
                <a:latin typeface="Times New Roman" panose="02020603050405020304" pitchFamily="18" charset="0"/>
                <a:cs typeface="Times New Roman" panose="02020603050405020304" pitchFamily="18" charset="0"/>
              </a:rPr>
              <a:t>International Trade </a:t>
            </a:r>
          </a:p>
          <a:p>
            <a:pPr marL="0" indent="0">
              <a:buNone/>
            </a:pPr>
            <a:r>
              <a:rPr lang="en-US" sz="4000" dirty="0" smtClean="0">
                <a:latin typeface="Times New Roman" panose="02020603050405020304" pitchFamily="18" charset="0"/>
                <a:cs typeface="Times New Roman" panose="02020603050405020304" pitchFamily="18" charset="0"/>
              </a:rPr>
              <a:t>Gross Domestic Product </a:t>
            </a:r>
          </a:p>
          <a:p>
            <a:pPr marL="0" indent="0">
              <a:buNone/>
            </a:pPr>
            <a:r>
              <a:rPr lang="en-US" sz="4000" dirty="0" smtClean="0">
                <a:latin typeface="Times New Roman" panose="02020603050405020304" pitchFamily="18" charset="0"/>
                <a:cs typeface="Times New Roman" panose="02020603050405020304" pitchFamily="18" charset="0"/>
              </a:rPr>
              <a:t>Exchange Rate</a:t>
            </a:r>
          </a:p>
          <a:p>
            <a:pPr marL="0" indent="0">
              <a:buNone/>
            </a:pPr>
            <a:r>
              <a:rPr lang="en-US" sz="4000" dirty="0" smtClean="0">
                <a:latin typeface="Times New Roman" panose="02020603050405020304" pitchFamily="18" charset="0"/>
                <a:cs typeface="Times New Roman" panose="02020603050405020304" pitchFamily="18" charset="0"/>
              </a:rPr>
              <a:t>Remittance </a:t>
            </a:r>
          </a:p>
          <a:p>
            <a:pPr marL="0" indent="0">
              <a:buNone/>
            </a:pPr>
            <a:endParaRPr lang="en-US" sz="40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8990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1E1BEA-0CFC-40B3-8F7D-7E3694FF8D55}"/>
              </a:ext>
            </a:extLst>
          </p:cNvPr>
          <p:cNvSpPr>
            <a:spLocks noGrp="1"/>
          </p:cNvSpPr>
          <p:nvPr>
            <p:ph type="subTitle" idx="1"/>
          </p:nvPr>
        </p:nvSpPr>
        <p:spPr>
          <a:xfrm>
            <a:off x="2521527" y="1385455"/>
            <a:ext cx="8077200" cy="2909454"/>
          </a:xfrm>
        </p:spPr>
        <p:txBody>
          <a:bodyPr>
            <a:normAutofit/>
          </a:bodyPr>
          <a:lstStyle/>
          <a:p>
            <a:pPr algn="l"/>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Title: Applied Economics</a:t>
            </a:r>
            <a:b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CAEC353</a:t>
            </a:r>
            <a:b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Credit: 3</a:t>
            </a:r>
            <a:b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Semester: VI</a:t>
            </a:r>
            <a:b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Theory 3 Hrs.; Tutorial: </a:t>
            </a:r>
            <a:r>
              <a:rPr lang="en-US" sz="36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Hour</a:t>
            </a:r>
            <a:endParaRPr lang="en-US" sz="36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365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F9161-A250-4180-A87B-BEF0C14D8C1E}"/>
              </a:ext>
            </a:extLst>
          </p:cNvPr>
          <p:cNvSpPr>
            <a:spLocks noGrp="1"/>
          </p:cNvSpPr>
          <p:nvPr>
            <p:ph idx="1"/>
          </p:nvPr>
        </p:nvSpPr>
        <p:spPr>
          <a:xfrm>
            <a:off x="838200" y="581891"/>
            <a:ext cx="10700084" cy="6035477"/>
          </a:xfrm>
        </p:spPr>
        <p:txBody>
          <a:bodyPr>
            <a:normAutofit/>
          </a:bodyPr>
          <a:lstStyle/>
          <a:p>
            <a:pPr marL="0" indent="0" algn="just">
              <a:buNone/>
            </a:pPr>
            <a:r>
              <a:rPr lang="en-US" sz="3200" b="1" dirty="0">
                <a:latin typeface="Times New Roman" panose="02020603050405020304" pitchFamily="18" charset="0"/>
                <a:cs typeface="Times New Roman" panose="02020603050405020304" pitchFamily="18" charset="0"/>
              </a:rPr>
              <a:t>Economics and Computer Applications</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Economics </a:t>
            </a:r>
            <a:r>
              <a:rPr lang="en-US" sz="3200" dirty="0">
                <a:latin typeface="Times New Roman" panose="02020603050405020304" pitchFamily="18" charset="0"/>
                <a:cs typeface="Times New Roman" panose="02020603050405020304" pitchFamily="18" charset="0"/>
              </a:rPr>
              <a:t>is a social science concerned with the production, consumption, distribution and exchange of goods and services. It studies how individuals, businesses, governments and nations make choices on allocating resources to satisfy their wants and needs, and tries to determine how these groups should organize and co-ordinate efforts to achieve maximum output. </a:t>
            </a:r>
          </a:p>
          <a:p>
            <a:pPr marL="0" indent="0" algn="just">
              <a:buNone/>
            </a:pPr>
            <a:r>
              <a:rPr lang="en-US" sz="3200" dirty="0" smtClean="0">
                <a:latin typeface="Times New Roman" panose="02020603050405020304" pitchFamily="18" charset="0"/>
                <a:cs typeface="Times New Roman" panose="02020603050405020304" pitchFamily="18" charset="0"/>
              </a:rPr>
              <a:t>Today, everywhere </a:t>
            </a:r>
            <a:r>
              <a:rPr lang="en-US" sz="3200" dirty="0">
                <a:latin typeface="Times New Roman" panose="02020603050405020304" pitchFamily="18" charset="0"/>
                <a:cs typeface="Times New Roman" panose="02020603050405020304" pitchFamily="18" charset="0"/>
              </a:rPr>
              <a:t>we discuss about the specialization of computational economics. So, I must say computer science is pretty important for economics. Economics can give you the theories to solve a problem, computer science actually solves it. </a:t>
            </a:r>
          </a:p>
        </p:txBody>
      </p:sp>
    </p:spTree>
    <p:extLst>
      <p:ext uri="{BB962C8B-B14F-4D97-AF65-F5344CB8AC3E}">
        <p14:creationId xmlns:p14="http://schemas.microsoft.com/office/powerpoint/2010/main" val="1524125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pPr algn="just"/>
            <a:r>
              <a:rPr lang="en-US" sz="3600" dirty="0">
                <a:latin typeface="Times New Roman" panose="02020603050405020304" pitchFamily="18" charset="0"/>
                <a:cs typeface="Times New Roman" panose="02020603050405020304" pitchFamily="18" charset="0"/>
              </a:rPr>
              <a:t>Production and Development program to know about current knowledge of software market</a:t>
            </a:r>
          </a:p>
          <a:p>
            <a:pPr algn="just"/>
            <a:r>
              <a:rPr lang="en-US" sz="3600" dirty="0">
                <a:latin typeface="Times New Roman" panose="02020603050405020304" pitchFamily="18" charset="0"/>
                <a:cs typeface="Times New Roman" panose="02020603050405020304" pitchFamily="18" charset="0"/>
              </a:rPr>
              <a:t>To know industrial policy (related to patent rights, to invest in new places)</a:t>
            </a:r>
          </a:p>
          <a:p>
            <a:pPr algn="just"/>
            <a:r>
              <a:rPr lang="en-US" sz="3600" dirty="0">
                <a:latin typeface="Times New Roman" panose="02020603050405020304" pitchFamily="18" charset="0"/>
                <a:cs typeface="Times New Roman" panose="02020603050405020304" pitchFamily="18" charset="0"/>
              </a:rPr>
              <a:t>To know the budget (GDP, inflation, foreign exchange reserve, per capita income, taxation etc.)</a:t>
            </a:r>
          </a:p>
          <a:p>
            <a:pPr algn="just"/>
            <a:r>
              <a:rPr lang="en-US" sz="3600" dirty="0">
                <a:latin typeface="Times New Roman" panose="02020603050405020304" pitchFamily="18" charset="0"/>
                <a:cs typeface="Times New Roman" panose="02020603050405020304" pitchFamily="18" charset="0"/>
              </a:rPr>
              <a:t>Forecasting and estimation </a:t>
            </a:r>
          </a:p>
          <a:p>
            <a:pPr marL="0" indent="0">
              <a:buNone/>
            </a:pPr>
            <a:endParaRPr lang="en-US" sz="3600" dirty="0"/>
          </a:p>
        </p:txBody>
      </p:sp>
    </p:spTree>
    <p:extLst>
      <p:ext uri="{BB962C8B-B14F-4D97-AF65-F5344CB8AC3E}">
        <p14:creationId xmlns:p14="http://schemas.microsoft.com/office/powerpoint/2010/main" val="3863193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563DE-C1F7-476D-BF02-E63AC8B1DEDD}"/>
              </a:ext>
            </a:extLst>
          </p:cNvPr>
          <p:cNvSpPr>
            <a:spLocks noGrp="1"/>
          </p:cNvSpPr>
          <p:nvPr>
            <p:ph idx="1"/>
          </p:nvPr>
        </p:nvSpPr>
        <p:spPr>
          <a:xfrm>
            <a:off x="733926" y="1537855"/>
            <a:ext cx="10619874" cy="4639108"/>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After completing your study, perhaps if you choose to became a manager or start your own company, economics will be an asset in managing resources. Cost and revenue is an important part of economics which can better help for your day to day commercial life. Economics enhances the understanding of the economic theories and capacity for the application to develop skills of students in personal and professional decision making related to business, IT and management. </a:t>
            </a:r>
          </a:p>
        </p:txBody>
      </p:sp>
    </p:spTree>
    <p:extLst>
      <p:ext uri="{BB962C8B-B14F-4D97-AF65-F5344CB8AC3E}">
        <p14:creationId xmlns:p14="http://schemas.microsoft.com/office/powerpoint/2010/main" val="1600550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0545"/>
            <a:ext cx="10515600" cy="5276418"/>
          </a:xfrm>
        </p:spPr>
        <p:txBody>
          <a:bodyPr>
            <a:noAutofit/>
          </a:bodyPr>
          <a:lstStyle/>
          <a:p>
            <a:r>
              <a:rPr lang="en-US" sz="3600" b="1" dirty="0">
                <a:solidFill>
                  <a:srgbClr val="002060"/>
                </a:solidFill>
                <a:latin typeface="Times New Roman" panose="02020603050405020304" pitchFamily="18" charset="0"/>
                <a:cs typeface="Times New Roman" panose="02020603050405020304" pitchFamily="18" charset="0"/>
              </a:rPr>
              <a:t>Main Areas of Our Course Design</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Theory of Demand and Supply</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Theory of Consumer Behavior </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Theory of Production, Cost and Revenue curves</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Theory of Product Pricing and Factor Pricing</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National Income</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Money and Banking</a:t>
            </a:r>
          </a:p>
          <a:p>
            <a:pPr marL="342900" indent="-342900">
              <a:buFont typeface="Wingdings" panose="05000000000000000000" pitchFamily="2" charset="2"/>
              <a:buChar char="v"/>
            </a:pPr>
            <a:r>
              <a:rPr lang="en-US" sz="3600" dirty="0">
                <a:solidFill>
                  <a:srgbClr val="002060"/>
                </a:solidFill>
                <a:latin typeface="Times New Roman" panose="02020603050405020304" pitchFamily="18" charset="0"/>
                <a:cs typeface="Times New Roman" panose="02020603050405020304" pitchFamily="18" charset="0"/>
              </a:rPr>
              <a:t>International Trade</a:t>
            </a:r>
          </a:p>
          <a:p>
            <a:pPr marL="0" indent="0">
              <a:buNone/>
            </a:pPr>
            <a:endParaRPr lang="en-US" sz="3600" dirty="0">
              <a:solidFill>
                <a:srgbClr val="002060"/>
              </a:solidFill>
            </a:endParaRPr>
          </a:p>
        </p:txBody>
      </p:sp>
    </p:spTree>
    <p:extLst>
      <p:ext uri="{BB962C8B-B14F-4D97-AF65-F5344CB8AC3E}">
        <p14:creationId xmlns:p14="http://schemas.microsoft.com/office/powerpoint/2010/main" val="2580980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9818"/>
            <a:ext cx="10515600" cy="5207145"/>
          </a:xfrm>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Economics:- The word ‘Economics’ is derived from Greek word ‘</a:t>
            </a:r>
            <a:r>
              <a:rPr lang="en-US" sz="3600" dirty="0" err="1">
                <a:latin typeface="Times New Roman" panose="02020603050405020304" pitchFamily="18" charset="0"/>
                <a:cs typeface="Times New Roman" panose="02020603050405020304" pitchFamily="18" charset="0"/>
              </a:rPr>
              <a:t>Oekonomicus</a:t>
            </a:r>
            <a:r>
              <a:rPr lang="en-US" sz="3600" dirty="0">
                <a:latin typeface="Times New Roman" panose="02020603050405020304" pitchFamily="18" charset="0"/>
                <a:cs typeface="Times New Roman" panose="02020603050405020304" pitchFamily="18" charset="0"/>
              </a:rPr>
              <a:t>’. In Greek, ‘</a:t>
            </a:r>
            <a:r>
              <a:rPr lang="en-US" sz="3600" dirty="0" err="1">
                <a:latin typeface="Times New Roman" panose="02020603050405020304" pitchFamily="18" charset="0"/>
                <a:cs typeface="Times New Roman" panose="02020603050405020304" pitchFamily="18" charset="0"/>
              </a:rPr>
              <a:t>Oeko</a:t>
            </a:r>
            <a:r>
              <a:rPr lang="en-US" sz="3600" dirty="0">
                <a:latin typeface="Times New Roman" panose="02020603050405020304" pitchFamily="18" charset="0"/>
                <a:cs typeface="Times New Roman" panose="02020603050405020304" pitchFamily="18" charset="0"/>
              </a:rPr>
              <a:t>’ means households and ‘</a:t>
            </a:r>
            <a:r>
              <a:rPr lang="en-US" sz="3600" dirty="0" err="1">
                <a:latin typeface="Times New Roman" panose="02020603050405020304" pitchFamily="18" charset="0"/>
                <a:cs typeface="Times New Roman" panose="02020603050405020304" pitchFamily="18" charset="0"/>
              </a:rPr>
              <a:t>nomicus</a:t>
            </a:r>
            <a:r>
              <a:rPr lang="en-US" sz="3600" dirty="0">
                <a:latin typeface="Times New Roman" panose="02020603050405020304" pitchFamily="18" charset="0"/>
                <a:cs typeface="Times New Roman" panose="02020603050405020304" pitchFamily="18" charset="0"/>
              </a:rPr>
              <a:t>’ means study.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Economics </a:t>
            </a:r>
            <a:r>
              <a:rPr lang="en-US" sz="3600" dirty="0">
                <a:latin typeface="Times New Roman" panose="02020603050405020304" pitchFamily="18" charset="0"/>
                <a:cs typeface="Times New Roman" panose="02020603050405020304" pitchFamily="18" charset="0"/>
              </a:rPr>
              <a:t>is the study of man’s livelihood. It studies how he earns and how he spends.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focus of the economic study is human welfare and happiness. </a:t>
            </a:r>
          </a:p>
          <a:p>
            <a:pPr marL="0" indent="0" algn="just">
              <a:buNone/>
            </a:pPr>
            <a:endParaRPr lang="en-US" sz="3600" dirty="0"/>
          </a:p>
        </p:txBody>
      </p:sp>
    </p:spTree>
    <p:extLst>
      <p:ext uri="{BB962C8B-B14F-4D97-AF65-F5344CB8AC3E}">
        <p14:creationId xmlns:p14="http://schemas.microsoft.com/office/powerpoint/2010/main" val="112951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855"/>
            <a:ext cx="10515600" cy="5401108"/>
          </a:xfrm>
        </p:spPr>
        <p:txBody>
          <a:bodyPr>
            <a:normAutofit/>
          </a:bodyPr>
          <a:lstStyle/>
          <a:p>
            <a:pPr marL="0" indent="0">
              <a:buNone/>
            </a:pPr>
            <a:r>
              <a:rPr lang="en-US" sz="3600" dirty="0" err="1" smtClean="0">
                <a:latin typeface="Times New Roman" panose="02020603050405020304" pitchFamily="18" charset="0"/>
                <a:cs typeface="Times New Roman" panose="02020603050405020304" pitchFamily="18" charset="0"/>
              </a:rPr>
              <a:t>Oekonomicus</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Household management</a:t>
            </a:r>
          </a:p>
          <a:p>
            <a:pPr marL="0" indent="0">
              <a:buNone/>
            </a:pPr>
            <a:r>
              <a:rPr lang="en-US" sz="3600" dirty="0" smtClean="0">
                <a:latin typeface="Times New Roman" panose="02020603050405020304" pitchFamily="18" charset="0"/>
                <a:cs typeface="Times New Roman" panose="02020603050405020304" pitchFamily="18" charset="0"/>
              </a:rPr>
              <a:t>History of Economics</a:t>
            </a:r>
          </a:p>
          <a:p>
            <a:pPr marL="0" indent="0">
              <a:buNone/>
            </a:pPr>
            <a:r>
              <a:rPr lang="en-US" sz="3600" dirty="0" smtClean="0">
                <a:latin typeface="Times New Roman" panose="02020603050405020304" pitchFamily="18" charset="0"/>
                <a:cs typeface="Times New Roman" panose="02020603050405020304" pitchFamily="18" charset="0"/>
              </a:rPr>
              <a:t>Different age</a:t>
            </a:r>
          </a:p>
          <a:p>
            <a:pPr marL="0" indent="0">
              <a:buNone/>
            </a:pPr>
            <a:r>
              <a:rPr lang="en-US" sz="3600" dirty="0" smtClean="0">
                <a:latin typeface="Times New Roman" panose="02020603050405020304" pitchFamily="18" charset="0"/>
                <a:cs typeface="Times New Roman" panose="02020603050405020304" pitchFamily="18" charset="0"/>
              </a:rPr>
              <a:t>Evolution of money </a:t>
            </a:r>
          </a:p>
          <a:p>
            <a:pPr marL="0" indent="0">
              <a:buNone/>
            </a:pPr>
            <a:r>
              <a:rPr lang="en-US" sz="3600" dirty="0" smtClean="0">
                <a:latin typeface="Times New Roman" panose="02020603050405020304" pitchFamily="18" charset="0"/>
                <a:cs typeface="Times New Roman" panose="02020603050405020304" pitchFamily="18" charset="0"/>
              </a:rPr>
              <a:t>Political science</a:t>
            </a:r>
          </a:p>
          <a:p>
            <a:pPr marL="0" indent="0">
              <a:buNone/>
            </a:pPr>
            <a:r>
              <a:rPr lang="en-US" sz="3600" dirty="0" smtClean="0">
                <a:latin typeface="Times New Roman" panose="02020603050405020304" pitchFamily="18" charset="0"/>
                <a:cs typeface="Times New Roman" panose="02020603050405020304" pitchFamily="18" charset="0"/>
              </a:rPr>
              <a:t>Economics is the one part of political science. It helps to ruler to manage of national fund.  </a:t>
            </a:r>
          </a:p>
        </p:txBody>
      </p:sp>
    </p:spTree>
    <p:extLst>
      <p:ext uri="{BB962C8B-B14F-4D97-AF65-F5344CB8AC3E}">
        <p14:creationId xmlns:p14="http://schemas.microsoft.com/office/powerpoint/2010/main" val="417745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872163"/>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Classical </a:t>
            </a:r>
            <a:r>
              <a:rPr lang="en-US" sz="3600" b="1" dirty="0" smtClean="0">
                <a:latin typeface="Times New Roman" panose="02020603050405020304" pitchFamily="18" charset="0"/>
                <a:cs typeface="Times New Roman" panose="02020603050405020304" pitchFamily="18" charset="0"/>
              </a:rPr>
              <a:t>Period </a:t>
            </a:r>
            <a:r>
              <a:rPr lang="en-US" sz="3600" b="1" dirty="0">
                <a:solidFill>
                  <a:srgbClr val="002060"/>
                </a:solidFill>
                <a:latin typeface="Times New Roman" panose="02020603050405020304" pitchFamily="18" charset="0"/>
                <a:cs typeface="Times New Roman" panose="02020603050405020304" pitchFamily="18" charset="0"/>
              </a:rPr>
              <a:t>(1776-1890):-</a:t>
            </a:r>
            <a:r>
              <a:rPr lang="en-US" sz="3600" b="1" dirty="0" smtClean="0">
                <a:latin typeface="Times New Roman" panose="02020603050405020304" pitchFamily="18" charset="0"/>
                <a:cs typeface="Times New Roman" panose="02020603050405020304" pitchFamily="18" charset="0"/>
              </a:rPr>
              <a:t> </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Adam Smith </a:t>
            </a:r>
          </a:p>
          <a:p>
            <a:pPr marL="0" indent="0">
              <a:buNone/>
            </a:pPr>
            <a:r>
              <a:rPr lang="en-US" sz="3600" b="1" i="1" dirty="0" smtClean="0">
                <a:solidFill>
                  <a:srgbClr val="002060"/>
                </a:solidFill>
                <a:latin typeface="Times New Roman" panose="02020603050405020304" pitchFamily="18" charset="0"/>
                <a:cs typeface="Times New Roman" panose="02020603050405020304" pitchFamily="18" charset="0"/>
              </a:rPr>
              <a:t>An Inquiry into the Nature and Causes of Wealth of Nations (1776 AD)</a:t>
            </a:r>
          </a:p>
          <a:p>
            <a:pPr marL="0" indent="0">
              <a:buNone/>
            </a:pPr>
            <a:r>
              <a:rPr lang="en-US" sz="3600" dirty="0" smtClean="0">
                <a:latin typeface="Times New Roman" panose="02020603050405020304" pitchFamily="18" charset="0"/>
                <a:cs typeface="Times New Roman" panose="02020603050405020304" pitchFamily="18" charset="0"/>
              </a:rPr>
              <a:t>Adam Smith, David Ricardo, Thomas Malthus, J. S. Mill </a:t>
            </a:r>
          </a:p>
          <a:p>
            <a:pPr marL="0" indent="0">
              <a:buNone/>
            </a:pPr>
            <a:r>
              <a:rPr lang="en-US" sz="3600" dirty="0" smtClean="0">
                <a:latin typeface="Times New Roman" panose="02020603050405020304" pitchFamily="18" charset="0"/>
                <a:cs typeface="Times New Roman" panose="02020603050405020304" pitchFamily="18" charset="0"/>
              </a:rPr>
              <a:t>Economics is the science of wealth. </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37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564"/>
            <a:ext cx="10515600" cy="5373399"/>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Neo-Classical Period </a:t>
            </a:r>
          </a:p>
          <a:p>
            <a:pPr marL="0" indent="0">
              <a:buNone/>
            </a:pPr>
            <a:r>
              <a:rPr lang="en-US" sz="3600" dirty="0" smtClean="0">
                <a:latin typeface="Times New Roman" panose="02020603050405020304" pitchFamily="18" charset="0"/>
                <a:cs typeface="Times New Roman" panose="02020603050405020304" pitchFamily="18" charset="0"/>
              </a:rPr>
              <a:t>Marshall </a:t>
            </a:r>
          </a:p>
          <a:p>
            <a:pPr marL="0" indent="0">
              <a:buNone/>
            </a:pPr>
            <a:r>
              <a:rPr lang="en-US" sz="3600" b="1" i="1" dirty="0" smtClean="0">
                <a:solidFill>
                  <a:srgbClr val="002060"/>
                </a:solidFill>
                <a:latin typeface="Times New Roman" panose="02020603050405020304" pitchFamily="18" charset="0"/>
                <a:cs typeface="Times New Roman" panose="02020603050405020304" pitchFamily="18" charset="0"/>
              </a:rPr>
              <a:t>Principle of Economics (1890)</a:t>
            </a:r>
          </a:p>
          <a:p>
            <a:pPr marL="0" indent="0">
              <a:buNone/>
            </a:pPr>
            <a:r>
              <a:rPr lang="en-US" sz="3600" dirty="0" smtClean="0">
                <a:latin typeface="Times New Roman" panose="02020603050405020304" pitchFamily="18" charset="0"/>
                <a:cs typeface="Times New Roman" panose="02020603050405020304" pitchFamily="18" charset="0"/>
              </a:rPr>
              <a:t>Wealth is just a means.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6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2"/>
            <a:ext cx="10515600" cy="5929745"/>
          </a:xfrm>
        </p:spPr>
        <p:txBody>
          <a:bodyPr>
            <a:normAutofit/>
          </a:bodyPr>
          <a:lstStyle/>
          <a:p>
            <a:pPr marL="0" indent="0" algn="just">
              <a:buNone/>
            </a:pPr>
            <a:r>
              <a:rPr lang="en-US" sz="3200" b="1" dirty="0">
                <a:solidFill>
                  <a:srgbClr val="002060"/>
                </a:solidFill>
                <a:latin typeface="Times New Roman" panose="02020603050405020304" pitchFamily="18" charset="0"/>
                <a:cs typeface="Times New Roman" panose="02020603050405020304" pitchFamily="18" charset="0"/>
              </a:rPr>
              <a:t>Neo-Classical Period (1890-1932):- </a:t>
            </a:r>
            <a:r>
              <a:rPr lang="en-US" sz="3600" dirty="0">
                <a:latin typeface="Times New Roman" panose="02020603050405020304" pitchFamily="18" charset="0"/>
                <a:cs typeface="Times New Roman" panose="02020603050405020304" pitchFamily="18" charset="0"/>
              </a:rPr>
              <a:t>The period between the eighteenth through nineteenth centuries in the history of economics is known as the neo-classical period</a:t>
            </a:r>
            <a:r>
              <a:rPr lang="en-US" sz="3600" dirty="0" smtClean="0">
                <a:latin typeface="Times New Roman" panose="02020603050405020304" pitchFamily="18" charset="0"/>
                <a:cs typeface="Times New Roman" panose="02020603050405020304" pitchFamily="18" charset="0"/>
              </a:rPr>
              <a:t>.</a:t>
            </a:r>
          </a:p>
          <a:p>
            <a:pPr marL="0" indent="0" algn="just">
              <a:buNone/>
            </a:pPr>
            <a:r>
              <a:rPr lang="en-US" sz="3600" dirty="0" smtClean="0">
                <a:latin typeface="Times New Roman" panose="02020603050405020304" pitchFamily="18" charset="0"/>
                <a:cs typeface="Times New Roman" panose="02020603050405020304" pitchFamily="18" charset="0"/>
              </a:rPr>
              <a:t>This </a:t>
            </a:r>
            <a:r>
              <a:rPr lang="en-US" sz="3600" dirty="0">
                <a:latin typeface="Times New Roman" panose="02020603050405020304" pitchFamily="18" charset="0"/>
                <a:cs typeface="Times New Roman" panose="02020603050405020304" pitchFamily="18" charset="0"/>
              </a:rPr>
              <a:t>period is regarded as the most fertile period.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famous economists of this period were Marshall, A.C. Pigou, Fisher, Carl </a:t>
            </a:r>
            <a:r>
              <a:rPr lang="en-US" sz="3600" dirty="0" err="1">
                <a:latin typeface="Times New Roman" panose="02020603050405020304" pitchFamily="18" charset="0"/>
                <a:cs typeface="Times New Roman" panose="02020603050405020304" pitchFamily="18" charset="0"/>
              </a:rPr>
              <a:t>Menger</a:t>
            </a:r>
            <a:r>
              <a:rPr lang="en-US" sz="3600" dirty="0">
                <a:latin typeface="Times New Roman" panose="02020603050405020304" pitchFamily="18" charset="0"/>
                <a:cs typeface="Times New Roman" panose="02020603050405020304" pitchFamily="18" charset="0"/>
              </a:rPr>
              <a:t> and Edwin Canon.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characteristic feature of this period was their focus on the subject matter of economics as the satisfaction or welfare derived from the consumption of material goods. </a:t>
            </a:r>
            <a:endParaRPr lang="en-US" sz="3600" dirty="0"/>
          </a:p>
        </p:txBody>
      </p:sp>
    </p:spTree>
    <p:extLst>
      <p:ext uri="{BB962C8B-B14F-4D97-AF65-F5344CB8AC3E}">
        <p14:creationId xmlns:p14="http://schemas.microsoft.com/office/powerpoint/2010/main" val="370089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22764"/>
            <a:ext cx="10515600" cy="4154199"/>
          </a:xfrm>
        </p:spPr>
        <p:txBody>
          <a:bodyPr/>
          <a:lstStyle/>
          <a:p>
            <a:pPr marL="0" indent="0" algn="just">
              <a:buNone/>
            </a:pPr>
            <a:r>
              <a:rPr lang="en-US" sz="3600" b="1" dirty="0">
                <a:latin typeface="Times New Roman" panose="02020603050405020304" pitchFamily="18" charset="0"/>
                <a:cs typeface="Times New Roman" panose="02020603050405020304" pitchFamily="18" charset="0"/>
              </a:rPr>
              <a:t>According to Marshall, </a:t>
            </a:r>
            <a:r>
              <a:rPr lang="en-US" sz="3600" i="1" dirty="0">
                <a:solidFill>
                  <a:srgbClr val="002060"/>
                </a:solidFill>
                <a:latin typeface="Times New Roman" panose="02020603050405020304" pitchFamily="18" charset="0"/>
                <a:cs typeface="Times New Roman" panose="02020603050405020304" pitchFamily="18" charset="0"/>
              </a:rPr>
              <a:t>“Economics is a study of mankind in ordinary business of life. It inquires how a man earns income and how he uses it. Thus, it is on the one side the study of wealth and on the other, the most important part, is the study of mankind”.</a:t>
            </a:r>
          </a:p>
          <a:p>
            <a:pPr marL="0" indent="0" algn="just">
              <a:buNone/>
            </a:pPr>
            <a:endParaRPr lang="en-US" dirty="0"/>
          </a:p>
        </p:txBody>
      </p:sp>
    </p:spTree>
    <p:extLst>
      <p:ext uri="{BB962C8B-B14F-4D97-AF65-F5344CB8AC3E}">
        <p14:creationId xmlns:p14="http://schemas.microsoft.com/office/powerpoint/2010/main" val="389892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2AB4424D6C04CA5A2D2EFD0CCB497" ma:contentTypeVersion="12" ma:contentTypeDescription="Create a new document." ma:contentTypeScope="" ma:versionID="a4f702f8d59625d927c7da955238fedf">
  <xsd:schema xmlns:xsd="http://www.w3.org/2001/XMLSchema" xmlns:xs="http://www.w3.org/2001/XMLSchema" xmlns:p="http://schemas.microsoft.com/office/2006/metadata/properties" xmlns:ns2="44ea191f-1900-44ba-a84f-f2f258cf563f" xmlns:ns3="52809b0a-625c-4535-b4b3-8600d1b12921" targetNamespace="http://schemas.microsoft.com/office/2006/metadata/properties" ma:root="true" ma:fieldsID="d8baf42de5d470cbab234263210c6b14" ns2:_="" ns3:_="">
    <xsd:import namespace="44ea191f-1900-44ba-a84f-f2f258cf563f"/>
    <xsd:import namespace="52809b0a-625c-4535-b4b3-8600d1b12921"/>
    <xsd:element name="properties">
      <xsd:complexType>
        <xsd:sequence>
          <xsd:element name="documentManagement">
            <xsd:complexType>
              <xsd:all>
                <xsd:element ref="ns2:MediaServiceFastMetadata" minOccurs="0"/>
                <xsd:element ref="ns2:MediaService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a191f-1900-44ba-a84f-f2f258cf563f" elementFormDefault="qualified">
    <xsd:import namespace="http://schemas.microsoft.com/office/2006/documentManagement/types"/>
    <xsd:import namespace="http://schemas.microsoft.com/office/infopath/2007/PartnerControls"/>
    <xsd:element name="MediaServiceFastMetadata" ma:index="8" nillable="true" ma:displayName="MediaServiceFastMetadata" ma:hidden="true" ma:internalName="MediaServiceFastMetadata" ma:readOnly="true">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809b0a-625c-4535-b4b3-8600d1b129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3814D2-AA65-4BCE-9634-C8057CC7F5A7}"/>
</file>

<file path=customXml/itemProps2.xml><?xml version="1.0" encoding="utf-8"?>
<ds:datastoreItem xmlns:ds="http://schemas.openxmlformats.org/officeDocument/2006/customXml" ds:itemID="{A93C3CD3-6932-477E-B3FA-EED8D05639E8}"/>
</file>

<file path=customXml/itemProps3.xml><?xml version="1.0" encoding="utf-8"?>
<ds:datastoreItem xmlns:ds="http://schemas.openxmlformats.org/officeDocument/2006/customXml" ds:itemID="{C48B86E0-6145-4D7E-BE59-D72C7E4DC122}"/>
</file>

<file path=docProps/app.xml><?xml version="1.0" encoding="utf-8"?>
<Properties xmlns="http://schemas.openxmlformats.org/officeDocument/2006/extended-properties" xmlns:vt="http://schemas.openxmlformats.org/officeDocument/2006/docPropsVTypes">
  <TotalTime>286</TotalTime>
  <Words>1131</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Khagendra</dc:creator>
  <cp:lastModifiedBy>Khagen</cp:lastModifiedBy>
  <cp:revision>19</cp:revision>
  <dcterms:created xsi:type="dcterms:W3CDTF">2020-09-13T01:43:04Z</dcterms:created>
  <dcterms:modified xsi:type="dcterms:W3CDTF">2022-01-02T02:32:10Z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0x010100C992AB4424D6C04CA5A2D2EFD0CCB497</vt:lpwstr>
  </property>
</Properties>
</file>