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1.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gendra" userId="2a25996c3d440370" providerId="LiveId" clId="{00170B58-FFB8-45D0-A0FC-0B14C7A97ACD}"/>
    <pc:docChg chg="undo custSel modSld">
      <pc:chgData name="Khagendra" userId="2a25996c3d440370" providerId="LiveId" clId="{00170B58-FFB8-45D0-A0FC-0B14C7A97ACD}" dt="2020-09-18T08:03:21.331" v="36" actId="14100"/>
      <pc:docMkLst>
        <pc:docMk/>
      </pc:docMkLst>
      <pc:sldChg chg="modSp mod">
        <pc:chgData name="Khagendra" userId="2a25996c3d440370" providerId="LiveId" clId="{00170B58-FFB8-45D0-A0FC-0B14C7A97ACD}" dt="2020-09-18T08:03:21.331" v="36" actId="14100"/>
        <pc:sldMkLst>
          <pc:docMk/>
          <pc:sldMk cId="3182118177" sldId="256"/>
        </pc:sldMkLst>
        <pc:spChg chg="mod">
          <ac:chgData name="Khagendra" userId="2a25996c3d440370" providerId="LiveId" clId="{00170B58-FFB8-45D0-A0FC-0B14C7A97ACD}" dt="2020-09-18T08:03:21.331" v="36" actId="14100"/>
          <ac:spMkLst>
            <pc:docMk/>
            <pc:sldMk cId="3182118177" sldId="256"/>
            <ac:spMk id="3" creationId="{313A1AE9-E425-4691-B007-CE9ECC4A711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15A57-B156-4402-ABDB-E4BD33FBD5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27F151-6345-4EC9-AB52-F1AC7AA5F2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60603C-ABEF-41EB-9D89-E15250183974}"/>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5" name="Footer Placeholder 4">
            <a:extLst>
              <a:ext uri="{FF2B5EF4-FFF2-40B4-BE49-F238E27FC236}">
                <a16:creationId xmlns:a16="http://schemas.microsoft.com/office/drawing/2014/main" id="{E94B8DEB-DE5E-4B58-9B5E-7DD05716F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EF24F-0E0A-4A7E-98A1-83E02262C1E4}"/>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238119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74E7-D905-4DEC-ACF0-A45BAD8C7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087D7B-E014-4F6F-B03C-8720221901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8EAD8-7A0B-43EB-A41C-B524E14FF719}"/>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5" name="Footer Placeholder 4">
            <a:extLst>
              <a:ext uri="{FF2B5EF4-FFF2-40B4-BE49-F238E27FC236}">
                <a16:creationId xmlns:a16="http://schemas.microsoft.com/office/drawing/2014/main" id="{DF918A03-1E9B-4A00-8968-515E537349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B241F-AE5B-42A7-A2BB-3330CC618757}"/>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2282791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85E7CE-72B8-4A5B-8A61-CFF99E1A4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8B2CE4-2D2E-4F7D-B412-2D1E2B6A59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5AF6A-CC7D-4D7D-AFE0-44316AE88D7C}"/>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5" name="Footer Placeholder 4">
            <a:extLst>
              <a:ext uri="{FF2B5EF4-FFF2-40B4-BE49-F238E27FC236}">
                <a16:creationId xmlns:a16="http://schemas.microsoft.com/office/drawing/2014/main" id="{30538DD0-2875-4615-A303-4AE0967452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1CCF55-90ED-4156-9AB1-FDE5977C74AF}"/>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166631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210B-0904-48D9-9F5D-98D59A0078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171176-670D-4B8F-A51F-68EFA02602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E902C1-B2D0-4CB8-A2B4-0C7B70BA6AA0}"/>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5" name="Footer Placeholder 4">
            <a:extLst>
              <a:ext uri="{FF2B5EF4-FFF2-40B4-BE49-F238E27FC236}">
                <a16:creationId xmlns:a16="http://schemas.microsoft.com/office/drawing/2014/main" id="{98B6EAF5-7829-41BB-BE7C-1B2B104F4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FBE10-75D7-435E-9D5B-C50779F78AE0}"/>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27294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8356-1611-402A-B10B-FFA176B520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78BA79-B5B3-4FD4-8575-57743662E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46A51C-E53C-4B26-83DD-51904FA6F9D9}"/>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5" name="Footer Placeholder 4">
            <a:extLst>
              <a:ext uri="{FF2B5EF4-FFF2-40B4-BE49-F238E27FC236}">
                <a16:creationId xmlns:a16="http://schemas.microsoft.com/office/drawing/2014/main" id="{98D4B384-9966-46D2-9720-DB9B13B259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F0153A-2245-4CFE-8ED4-2BA53508954A}"/>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4291790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7CE02-2AAC-4A79-A0BB-EE6A36A9E4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537CC4-A6C4-4E76-B767-8F64776DA9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0864DF-1072-4E3F-91FA-0A2BF1BB97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E2364B-C5B0-4674-B91E-51C5687A3341}"/>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6" name="Footer Placeholder 5">
            <a:extLst>
              <a:ext uri="{FF2B5EF4-FFF2-40B4-BE49-F238E27FC236}">
                <a16:creationId xmlns:a16="http://schemas.microsoft.com/office/drawing/2014/main" id="{1F2859A5-43E4-440A-B2BD-84F3074805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482468-D888-4F25-B0C3-BE125A21FB86}"/>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182725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E4D20-27FA-4EFA-86E6-D916047C26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E79C62-A96E-4B7A-B5C2-5C989E7729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FE6589-2C04-4517-A83C-E9DFF3E46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C6EFF7-4582-40BE-9F52-E245B73EE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22E07B-03DC-4AA3-A430-ABBE7716F0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4E1CE6-76B9-47BF-9A95-A818E4B8B3BA}"/>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8" name="Footer Placeholder 7">
            <a:extLst>
              <a:ext uri="{FF2B5EF4-FFF2-40B4-BE49-F238E27FC236}">
                <a16:creationId xmlns:a16="http://schemas.microsoft.com/office/drawing/2014/main" id="{63445EB1-5D94-4B02-82E5-B776A39FC1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2E4A98-172D-4A28-B457-0C51B831F93F}"/>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2950889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EA1A3-4B4E-4436-B748-B09DAD6DA2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C9936C-1902-4A0D-8BA8-E524E9309502}"/>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4" name="Footer Placeholder 3">
            <a:extLst>
              <a:ext uri="{FF2B5EF4-FFF2-40B4-BE49-F238E27FC236}">
                <a16:creationId xmlns:a16="http://schemas.microsoft.com/office/drawing/2014/main" id="{3CCC4A4F-239F-42F5-8412-26B8C42A21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955B70-C168-4CEE-8D88-B3D02D238802}"/>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3126856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27445-9D59-4200-AFBE-D91116B9E3E5}"/>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3" name="Footer Placeholder 2">
            <a:extLst>
              <a:ext uri="{FF2B5EF4-FFF2-40B4-BE49-F238E27FC236}">
                <a16:creationId xmlns:a16="http://schemas.microsoft.com/office/drawing/2014/main" id="{C5482B48-C3B8-4DE6-BB37-F1220F9538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4EFC2F-FDC4-491A-9E76-2B490C910C97}"/>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213080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B800-0E7D-4809-A929-3966490CCA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C5CBC6-6B2D-43EA-BBFA-363C9787A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3BBCB14-1701-4F81-8110-66045DB30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4A697-3047-41AC-9703-0593906ED0E3}"/>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6" name="Footer Placeholder 5">
            <a:extLst>
              <a:ext uri="{FF2B5EF4-FFF2-40B4-BE49-F238E27FC236}">
                <a16:creationId xmlns:a16="http://schemas.microsoft.com/office/drawing/2014/main" id="{904A90F3-A234-495D-B757-7DB07FDFE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A3AF9-7E89-4D91-9906-2747A6A1E4B0}"/>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107279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22A5-ED8B-4EE4-A16F-415E5506C8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8ECB28-7F22-4011-B674-EF389C3AE3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C3F60E-67B0-463D-B109-5278E21EE5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67DEEA-286B-4D4E-BE97-E88FD1EFEE11}"/>
              </a:ext>
            </a:extLst>
          </p:cNvPr>
          <p:cNvSpPr>
            <a:spLocks noGrp="1"/>
          </p:cNvSpPr>
          <p:nvPr>
            <p:ph type="dt" sz="half" idx="10"/>
          </p:nvPr>
        </p:nvSpPr>
        <p:spPr/>
        <p:txBody>
          <a:bodyPr/>
          <a:lstStyle/>
          <a:p>
            <a:fld id="{128C2539-CE0D-419B-A252-E2595B981074}" type="datetimeFigureOut">
              <a:rPr lang="en-US" smtClean="0"/>
              <a:t>1/13/2022</a:t>
            </a:fld>
            <a:endParaRPr lang="en-US"/>
          </a:p>
        </p:txBody>
      </p:sp>
      <p:sp>
        <p:nvSpPr>
          <p:cNvPr id="6" name="Footer Placeholder 5">
            <a:extLst>
              <a:ext uri="{FF2B5EF4-FFF2-40B4-BE49-F238E27FC236}">
                <a16:creationId xmlns:a16="http://schemas.microsoft.com/office/drawing/2014/main" id="{64C8D3A1-1495-4AE8-B34A-7E4154DE0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2D7E39-939B-4488-B873-4B4E5344FDD9}"/>
              </a:ext>
            </a:extLst>
          </p:cNvPr>
          <p:cNvSpPr>
            <a:spLocks noGrp="1"/>
          </p:cNvSpPr>
          <p:nvPr>
            <p:ph type="sldNum" sz="quarter" idx="12"/>
          </p:nvPr>
        </p:nvSpPr>
        <p:spPr/>
        <p:txBody>
          <a:bodyPr/>
          <a:lstStyle/>
          <a:p>
            <a:fld id="{C7C91F0B-34C0-42C0-B3A5-BE6930FD8553}" type="slidenum">
              <a:rPr lang="en-US" smtClean="0"/>
              <a:t>‹#›</a:t>
            </a:fld>
            <a:endParaRPr lang="en-US"/>
          </a:p>
        </p:txBody>
      </p:sp>
    </p:spTree>
    <p:extLst>
      <p:ext uri="{BB962C8B-B14F-4D97-AF65-F5344CB8AC3E}">
        <p14:creationId xmlns:p14="http://schemas.microsoft.com/office/powerpoint/2010/main" val="3931225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CF769-D9F2-47E0-BF46-2E73998075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C18C7A-4660-4B05-822E-F4B82C528F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A1D6E-712A-4A6D-B368-13658A3C1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8C2539-CE0D-419B-A252-E2595B981074}" type="datetimeFigureOut">
              <a:rPr lang="en-US" smtClean="0"/>
              <a:t>1/13/2022</a:t>
            </a:fld>
            <a:endParaRPr lang="en-US"/>
          </a:p>
        </p:txBody>
      </p:sp>
      <p:sp>
        <p:nvSpPr>
          <p:cNvPr id="5" name="Footer Placeholder 4">
            <a:extLst>
              <a:ext uri="{FF2B5EF4-FFF2-40B4-BE49-F238E27FC236}">
                <a16:creationId xmlns:a16="http://schemas.microsoft.com/office/drawing/2014/main" id="{B246048B-0499-46A7-9EA9-F739F0FAA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75EBA9-3E8C-472F-A917-3F1C5379B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C91F0B-34C0-42C0-B3A5-BE6930FD8553}" type="slidenum">
              <a:rPr lang="en-US" smtClean="0"/>
              <a:t>‹#›</a:t>
            </a:fld>
            <a:endParaRPr lang="en-US"/>
          </a:p>
        </p:txBody>
      </p:sp>
    </p:spTree>
    <p:extLst>
      <p:ext uri="{BB962C8B-B14F-4D97-AF65-F5344CB8AC3E}">
        <p14:creationId xmlns:p14="http://schemas.microsoft.com/office/powerpoint/2010/main" val="1165181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A7640-482C-48F7-B3D3-68290F455742}"/>
              </a:ext>
            </a:extLst>
          </p:cNvPr>
          <p:cNvSpPr>
            <a:spLocks noGrp="1"/>
          </p:cNvSpPr>
          <p:nvPr>
            <p:ph type="ctrTitle"/>
          </p:nvPr>
        </p:nvSpPr>
        <p:spPr>
          <a:xfrm>
            <a:off x="1524000" y="546017"/>
            <a:ext cx="9144000" cy="1655762"/>
          </a:xfrm>
        </p:spPr>
        <p:txBody>
          <a:bodyPr>
            <a:noAutofit/>
          </a:bodyPr>
          <a:lstStyle/>
          <a:p>
            <a:r>
              <a:rPr lang="en-US" sz="4400" b="1" dirty="0">
                <a:latin typeface="Times New Roman" panose="02020603050405020304" pitchFamily="18" charset="0"/>
                <a:cs typeface="Times New Roman" panose="02020603050405020304" pitchFamily="18" charset="0"/>
              </a:rPr>
              <a:t>Meanings and types of Macroeconomics</a:t>
            </a:r>
          </a:p>
        </p:txBody>
      </p:sp>
      <p:sp>
        <p:nvSpPr>
          <p:cNvPr id="3" name="Subtitle 2">
            <a:extLst>
              <a:ext uri="{FF2B5EF4-FFF2-40B4-BE49-F238E27FC236}">
                <a16:creationId xmlns:a16="http://schemas.microsoft.com/office/drawing/2014/main" id="{313A1AE9-E425-4691-B007-CE9ECC4A711D}"/>
              </a:ext>
            </a:extLst>
          </p:cNvPr>
          <p:cNvSpPr>
            <a:spLocks noGrp="1"/>
          </p:cNvSpPr>
          <p:nvPr>
            <p:ph type="subTitle" idx="1"/>
          </p:nvPr>
        </p:nvSpPr>
        <p:spPr>
          <a:xfrm>
            <a:off x="1523999" y="2586789"/>
            <a:ext cx="9653337" cy="3850105"/>
          </a:xfrm>
        </p:spPr>
        <p:txBody>
          <a:bodyPr>
            <a:noAutofit/>
          </a:bodyPr>
          <a:lstStyle/>
          <a:p>
            <a:pPr>
              <a:lnSpc>
                <a:spcPct val="100000"/>
              </a:lnSpc>
              <a:spcBef>
                <a:spcPts val="0"/>
              </a:spcBef>
            </a:pPr>
            <a:r>
              <a:rPr lang="en-US" sz="2800" b="1" dirty="0">
                <a:solidFill>
                  <a:srgbClr val="FF0000"/>
                </a:solidFill>
                <a:latin typeface="Times New Roman" panose="02020603050405020304" pitchFamily="18" charset="0"/>
                <a:cs typeface="Times New Roman" panose="02020603050405020304" pitchFamily="18" charset="0"/>
              </a:rPr>
              <a:t>BCA Sixth Semester</a:t>
            </a:r>
          </a:p>
        </p:txBody>
      </p:sp>
    </p:spTree>
    <p:extLst>
      <p:ext uri="{BB962C8B-B14F-4D97-AF65-F5344CB8AC3E}">
        <p14:creationId xmlns:p14="http://schemas.microsoft.com/office/powerpoint/2010/main" val="3182118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7402B-FA9B-4CC8-8AB7-B6293E67044C}"/>
              </a:ext>
            </a:extLst>
          </p:cNvPr>
          <p:cNvSpPr>
            <a:spLocks noGrp="1"/>
          </p:cNvSpPr>
          <p:nvPr>
            <p:ph type="title"/>
          </p:nvPr>
        </p:nvSpPr>
        <p:spPr>
          <a:xfrm>
            <a:off x="838200" y="365125"/>
            <a:ext cx="10515600" cy="489117"/>
          </a:xfrm>
        </p:spPr>
        <p:txBody>
          <a:bodyPr>
            <a:noAutofit/>
          </a:bodyPr>
          <a:lstStyle/>
          <a:p>
            <a:r>
              <a:rPr lang="en-US" sz="3200" b="1" dirty="0">
                <a:latin typeface="Times New Roman" panose="02020603050405020304" pitchFamily="18" charset="0"/>
                <a:cs typeface="Times New Roman" panose="02020603050405020304" pitchFamily="18" charset="0"/>
              </a:rPr>
              <a:t>Meanings of Macroeconomics</a:t>
            </a:r>
          </a:p>
        </p:txBody>
      </p:sp>
      <p:sp>
        <p:nvSpPr>
          <p:cNvPr id="3" name="Content Placeholder 2">
            <a:extLst>
              <a:ext uri="{FF2B5EF4-FFF2-40B4-BE49-F238E27FC236}">
                <a16:creationId xmlns:a16="http://schemas.microsoft.com/office/drawing/2014/main" id="{64FA4647-63E4-4230-937A-CC8FC61BC815}"/>
              </a:ext>
            </a:extLst>
          </p:cNvPr>
          <p:cNvSpPr>
            <a:spLocks noGrp="1"/>
          </p:cNvSpPr>
          <p:nvPr>
            <p:ph idx="1"/>
          </p:nvPr>
        </p:nvSpPr>
        <p:spPr>
          <a:xfrm>
            <a:off x="838200" y="1046747"/>
            <a:ext cx="10515600" cy="5130216"/>
          </a:xfrm>
        </p:spPr>
        <p:txBody>
          <a:bodyPr>
            <a:normAutofit fontScale="92500" lnSpcReduction="10000"/>
          </a:bodyPr>
          <a:lstStyle/>
          <a:p>
            <a:pPr algn="just"/>
            <a:r>
              <a:rPr lang="en-US" dirty="0">
                <a:effectLst/>
                <a:latin typeface="Times New Roman" panose="02020603050405020304" pitchFamily="18" charset="0"/>
                <a:ea typeface="Times New Roman" panose="02020603050405020304" pitchFamily="18" charset="0"/>
                <a:cs typeface="Mangal" panose="02040503050203030202" pitchFamily="18" charset="0"/>
              </a:rPr>
              <a:t> It is believed that the term ‘Macro’ is derived from the Greek word ‘</a:t>
            </a:r>
            <a:r>
              <a:rPr lang="en-US" dirty="0" smtClean="0">
                <a:effectLst/>
                <a:latin typeface="Times New Roman" panose="02020603050405020304" pitchFamily="18" charset="0"/>
                <a:ea typeface="Times New Roman" panose="02020603050405020304" pitchFamily="18" charset="0"/>
                <a:cs typeface="Mangal" panose="02040503050203030202" pitchFamily="18" charset="0"/>
              </a:rPr>
              <a:t>MAKROS’ </a:t>
            </a:r>
            <a:r>
              <a:rPr lang="en-US" dirty="0">
                <a:effectLst/>
                <a:latin typeface="Times New Roman" panose="02020603050405020304" pitchFamily="18" charset="0"/>
                <a:ea typeface="Times New Roman" panose="02020603050405020304" pitchFamily="18" charset="0"/>
                <a:cs typeface="Mangal" panose="02040503050203030202" pitchFamily="18" charset="0"/>
              </a:rPr>
              <a:t>which means large or average. Therefore, Macroeconomics examines the behavior of the whole economy. The term Macroeconomics was first used by </a:t>
            </a:r>
            <a:r>
              <a:rPr lang="en-US" dirty="0" err="1">
                <a:effectLst/>
                <a:latin typeface="Times New Roman" panose="02020603050405020304" pitchFamily="18" charset="0"/>
                <a:ea typeface="Times New Roman" panose="02020603050405020304" pitchFamily="18" charset="0"/>
                <a:cs typeface="Mangal" panose="02040503050203030202" pitchFamily="18" charset="0"/>
              </a:rPr>
              <a:t>Ragner</a:t>
            </a:r>
            <a:r>
              <a:rPr lang="en-US" dirty="0">
                <a:effectLst/>
                <a:latin typeface="Times New Roman" panose="02020603050405020304" pitchFamily="18" charset="0"/>
                <a:ea typeface="Times New Roman" panose="02020603050405020304" pitchFamily="18" charset="0"/>
                <a:cs typeface="Mangal" panose="02040503050203030202" pitchFamily="18" charset="0"/>
              </a:rPr>
              <a:t> Frisch in1933. </a:t>
            </a:r>
            <a:r>
              <a:rPr lang="en-US" dirty="0" smtClean="0">
                <a:effectLst/>
                <a:latin typeface="Times New Roman" panose="02020603050405020304" pitchFamily="18" charset="0"/>
                <a:ea typeface="Times New Roman" panose="02020603050405020304" pitchFamily="18" charset="0"/>
                <a:cs typeface="Mangal" panose="02040503050203030202" pitchFamily="18" charset="0"/>
              </a:rPr>
              <a:t>Macroeconomics </a:t>
            </a:r>
            <a:r>
              <a:rPr lang="en-US" dirty="0">
                <a:effectLst/>
                <a:latin typeface="Times New Roman" panose="02020603050405020304" pitchFamily="18" charset="0"/>
                <a:ea typeface="Times New Roman" panose="02020603050405020304" pitchFamily="18" charset="0"/>
                <a:cs typeface="Mangal" panose="02040503050203030202" pitchFamily="18" charset="0"/>
              </a:rPr>
              <a:t>is the branch of economics which deals with the economy as a whole. It studies the aggregate variables like NI, money, Price level, unemployment, economic growth, etc.</a:t>
            </a:r>
          </a:p>
          <a:p>
            <a:pPr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Macroeconomics is a relatively new branch of economics. The theory of Macroeconomics was developed by J. M. Keynes in 1936 </a:t>
            </a:r>
            <a:r>
              <a:rPr lang="en-US" dirty="0" smtClean="0">
                <a:latin typeface="Times New Roman" panose="02020603050405020304" pitchFamily="18" charset="0"/>
                <a:ea typeface="Times New Roman" panose="02020603050405020304" pitchFamily="18" charset="0"/>
                <a:cs typeface="Times New Roman" panose="02020603050405020304" pitchFamily="18" charset="0"/>
              </a:rPr>
              <a:t>by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his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book named ‘The General Theory of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Employment, Interest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and Money’ popularly known as ‘The General Theory’. Therefore, J. M. Keynes is known as ‘Father of Macroeconomics’ and the theory of Macroeconomics is known as </a:t>
            </a:r>
            <a:r>
              <a:rPr lang="en-US" u="sng" dirty="0">
                <a:effectLst/>
                <a:latin typeface="Times New Roman" panose="02020603050405020304" pitchFamily="18" charset="0"/>
                <a:ea typeface="Times New Roman" panose="02020603050405020304" pitchFamily="18" charset="0"/>
                <a:cs typeface="Times New Roman" panose="02020603050405020304" pitchFamily="18" charset="0"/>
              </a:rPr>
              <a:t>Keynesian economics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It is a relatively new branch of economics developed after the publication of Keynesian General Theory in 1933, So it is </a:t>
            </a:r>
            <a:r>
              <a:rPr lang="en-US" dirty="0" smtClean="0">
                <a:effectLst/>
                <a:latin typeface="Times New Roman" panose="02020603050405020304" pitchFamily="18" charset="0"/>
                <a:ea typeface="Times New Roman" panose="02020603050405020304" pitchFamily="18" charset="0"/>
                <a:cs typeface="Times New Roman" panose="02020603050405020304" pitchFamily="18" charset="0"/>
              </a:rPr>
              <a:t>also called </a:t>
            </a:r>
            <a:r>
              <a:rPr lang="en-US" u="sng" dirty="0">
                <a:effectLst/>
                <a:latin typeface="Times New Roman" panose="02020603050405020304" pitchFamily="18" charset="0"/>
                <a:ea typeface="Times New Roman" panose="02020603050405020304" pitchFamily="18" charset="0"/>
                <a:cs typeface="Times New Roman" panose="02020603050405020304" pitchFamily="18" charset="0"/>
              </a:rPr>
              <a:t>new economics.</a:t>
            </a:r>
            <a:endParaRPr lang="en-US" u="sng"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70048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99A9-EC56-4963-93D7-D5D5C8E9D395}"/>
              </a:ext>
            </a:extLst>
          </p:cNvPr>
          <p:cNvSpPr>
            <a:spLocks noGrp="1"/>
          </p:cNvSpPr>
          <p:nvPr>
            <p:ph type="title"/>
          </p:nvPr>
        </p:nvSpPr>
        <p:spPr>
          <a:xfrm>
            <a:off x="838200" y="276726"/>
            <a:ext cx="10515600" cy="505328"/>
          </a:xfrm>
        </p:spPr>
        <p:txBody>
          <a:bodyPr>
            <a:noAutofit/>
          </a:bodyPr>
          <a:lstStyle/>
          <a:p>
            <a:r>
              <a:rPr lang="en-US" sz="2800" b="1" dirty="0">
                <a:latin typeface="Times New Roman" panose="02020603050405020304" pitchFamily="18" charset="0"/>
                <a:cs typeface="Times New Roman" panose="02020603050405020304" pitchFamily="18" charset="0"/>
              </a:rPr>
              <a:t>Definition of Macroeconomics</a:t>
            </a:r>
          </a:p>
        </p:txBody>
      </p:sp>
      <p:sp>
        <p:nvSpPr>
          <p:cNvPr id="3" name="Content Placeholder 2">
            <a:extLst>
              <a:ext uri="{FF2B5EF4-FFF2-40B4-BE49-F238E27FC236}">
                <a16:creationId xmlns:a16="http://schemas.microsoft.com/office/drawing/2014/main" id="{5CB8DBCA-AD37-4AB8-A4BC-0B915D0AC7F6}"/>
              </a:ext>
            </a:extLst>
          </p:cNvPr>
          <p:cNvSpPr>
            <a:spLocks noGrp="1"/>
          </p:cNvSpPr>
          <p:nvPr>
            <p:ph idx="1"/>
          </p:nvPr>
        </p:nvSpPr>
        <p:spPr>
          <a:xfrm>
            <a:off x="838200" y="914400"/>
            <a:ext cx="10515600" cy="5943600"/>
          </a:xfrm>
        </p:spPr>
        <p:txBody>
          <a:bodyPr>
            <a:noAutofit/>
          </a:bodyPr>
          <a:lstStyle/>
          <a:p>
            <a:pPr algn="just"/>
            <a:r>
              <a:rPr lang="en-US" b="1" i="1" dirty="0" smtClean="0">
                <a:latin typeface="Times New Roman" panose="02020603050405020304" pitchFamily="18" charset="0"/>
              </a:rPr>
              <a:t>Macroeconomics </a:t>
            </a:r>
            <a:r>
              <a:rPr lang="en-US" b="1" i="1" dirty="0">
                <a:latin typeface="Times New Roman" panose="02020603050405020304" pitchFamily="18" charset="0"/>
              </a:rPr>
              <a:t>deals not with individual quantities but with aggregate of these quantities not with individual income; but with national income, not with individual prices but with price levels; not with individual outputs but with national output</a:t>
            </a:r>
            <a:r>
              <a:rPr lang="en-US" b="1" i="1" dirty="0" smtClean="0">
                <a:latin typeface="Times New Roman" panose="02020603050405020304" pitchFamily="18" charset="0"/>
              </a:rPr>
              <a:t>.</a:t>
            </a:r>
          </a:p>
          <a:p>
            <a:pPr marL="0" indent="0" algn="r">
              <a:buNone/>
            </a:pPr>
            <a:r>
              <a:rPr lang="en-US" b="1" i="1" dirty="0" smtClean="0">
                <a:solidFill>
                  <a:srgbClr val="FF0000"/>
                </a:solidFill>
                <a:latin typeface="Times New Roman" panose="02020603050405020304" pitchFamily="18" charset="0"/>
              </a:rPr>
              <a:t> </a:t>
            </a:r>
            <a:r>
              <a:rPr lang="en-US" b="1" dirty="0">
                <a:solidFill>
                  <a:srgbClr val="FF0000"/>
                </a:solidFill>
                <a:latin typeface="Times New Roman" panose="02020603050405020304" pitchFamily="18" charset="0"/>
              </a:rPr>
              <a:t>K. E. Boulding</a:t>
            </a:r>
          </a:p>
          <a:p>
            <a:pPr algn="just"/>
            <a:r>
              <a:rPr lang="en-US" b="1" i="1" dirty="0">
                <a:latin typeface="Times New Roman" panose="02020603050405020304" pitchFamily="18" charset="0"/>
              </a:rPr>
              <a:t>Macroeconomics deals with the functioning of the economy as a whole, including how the economy’s total output of goods and services and its total employment of resources are determined and what causes these totals to fluctuate. </a:t>
            </a:r>
            <a:endParaRPr lang="en-US" b="1" i="1" dirty="0" smtClean="0">
              <a:latin typeface="Times New Roman" panose="02020603050405020304" pitchFamily="18" charset="0"/>
            </a:endParaRPr>
          </a:p>
          <a:p>
            <a:pPr marL="0" indent="0" algn="r">
              <a:buNone/>
            </a:pPr>
            <a:r>
              <a:rPr lang="en-US" b="1" dirty="0" smtClean="0">
                <a:solidFill>
                  <a:srgbClr val="FF0000"/>
                </a:solidFill>
                <a:latin typeface="Times New Roman" panose="02020603050405020304" pitchFamily="18" charset="0"/>
              </a:rPr>
              <a:t>Edward Shapiro</a:t>
            </a:r>
          </a:p>
          <a:p>
            <a:pPr marL="0" indent="0" algn="r">
              <a:buNone/>
            </a:pPr>
            <a:endParaRPr lang="en-US" b="1" dirty="0">
              <a:latin typeface="Times New Roman" panose="02020603050405020304" pitchFamily="18" charset="0"/>
            </a:endParaRPr>
          </a:p>
          <a:p>
            <a:pPr marL="0" indent="0">
              <a:buNone/>
            </a:pPr>
            <a:r>
              <a:rPr lang="en-US" b="1" dirty="0" smtClean="0">
                <a:latin typeface="Times New Roman" panose="02020603050405020304" pitchFamily="18" charset="0"/>
              </a:rPr>
              <a:t>Theory of Income and Employment </a:t>
            </a:r>
          </a:p>
          <a:p>
            <a:pPr marL="0" indent="0">
              <a:buNone/>
            </a:pPr>
            <a:r>
              <a:rPr lang="en-US" b="1" dirty="0" smtClean="0">
                <a:latin typeface="Times New Roman" panose="02020603050405020304" pitchFamily="18" charset="0"/>
              </a:rPr>
              <a:t>Aggregative Economics</a:t>
            </a:r>
            <a:endParaRPr lang="en-US" b="1" dirty="0"/>
          </a:p>
        </p:txBody>
      </p:sp>
    </p:spTree>
    <p:extLst>
      <p:ext uri="{BB962C8B-B14F-4D97-AF65-F5344CB8AC3E}">
        <p14:creationId xmlns:p14="http://schemas.microsoft.com/office/powerpoint/2010/main" val="2972174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0BBDB-289D-4C2B-BCC3-6AC2C7EDBAEB}"/>
              </a:ext>
            </a:extLst>
          </p:cNvPr>
          <p:cNvSpPr>
            <a:spLocks noGrp="1"/>
          </p:cNvSpPr>
          <p:nvPr>
            <p:ph type="title"/>
          </p:nvPr>
        </p:nvSpPr>
        <p:spPr>
          <a:xfrm>
            <a:off x="838200" y="108285"/>
            <a:ext cx="10515600" cy="721894"/>
          </a:xfrm>
        </p:spPr>
        <p:txBody>
          <a:bodyPr>
            <a:noAutofit/>
          </a:bodyPr>
          <a:lstStyle/>
          <a:p>
            <a:r>
              <a:rPr lang="en-US" sz="2800" b="1" dirty="0">
                <a:latin typeface="Times New Roman" panose="02020603050405020304" pitchFamily="18" charset="0"/>
                <a:cs typeface="Times New Roman" panose="02020603050405020304" pitchFamily="18" charset="0"/>
              </a:rPr>
              <a:t>Main Features of Macroeconomics </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A2BEE8-F623-40A4-AA9F-142F07DB480E}"/>
              </a:ext>
            </a:extLst>
          </p:cNvPr>
          <p:cNvSpPr>
            <a:spLocks noGrp="1"/>
          </p:cNvSpPr>
          <p:nvPr>
            <p:ph idx="1"/>
          </p:nvPr>
        </p:nvSpPr>
        <p:spPr>
          <a:xfrm>
            <a:off x="838200" y="745958"/>
            <a:ext cx="10515600" cy="5431005"/>
          </a:xfrm>
        </p:spPr>
        <p:txBody>
          <a:bodyPr>
            <a:normAutofit fontScale="92500" lnSpcReduction="10000"/>
          </a:bodyPr>
          <a:lstStyle/>
          <a:p>
            <a:pPr marL="0" marR="0" algn="just">
              <a:lnSpc>
                <a:spcPct val="115000"/>
              </a:lnSpc>
              <a:spcBef>
                <a:spcPts val="0"/>
              </a:spcBef>
              <a:spcAft>
                <a:spcPts val="1000"/>
              </a:spcAft>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The main features of Macroeconomics are:</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It is aggregate economics.</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It is related to the behavior of the economy as a whole.</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It is a policy science and more normative.</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It is an income and employment theory.</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000" dirty="0" smtClean="0">
                <a:effectLst/>
                <a:latin typeface="Times New Roman" panose="02020603050405020304" pitchFamily="18" charset="0"/>
                <a:ea typeface="Times New Roman" panose="02020603050405020304" pitchFamily="18" charset="0"/>
                <a:cs typeface="Times New Roman" panose="02020603050405020304" pitchFamily="18" charset="0"/>
              </a:rPr>
              <a:t>Fiscal </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and monetary policy is its main analytical tools.</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It is relatively new economics developed after 1936.</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NI, total consumption, expenditure, saving, investment are its principal variables.</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Achievement of full employment, price stability, economic growth, NI accounting are the main objectives of Macroeconomics.</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2622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D43D1-3FB3-4E23-A286-7696F5436E61}"/>
              </a:ext>
            </a:extLst>
          </p:cNvPr>
          <p:cNvSpPr>
            <a:spLocks noGrp="1"/>
          </p:cNvSpPr>
          <p:nvPr>
            <p:ph type="title"/>
          </p:nvPr>
        </p:nvSpPr>
        <p:spPr>
          <a:xfrm>
            <a:off x="838200" y="60158"/>
            <a:ext cx="10515600" cy="517359"/>
          </a:xfrm>
        </p:spPr>
        <p:txBody>
          <a:bodyPr>
            <a:normAutofit/>
          </a:bodyPr>
          <a:lstStyle/>
          <a:p>
            <a:r>
              <a:rPr lang="en-US" sz="2800" b="1" dirty="0">
                <a:latin typeface="Times New Roman" panose="02020603050405020304" pitchFamily="18" charset="0"/>
                <a:cs typeface="Times New Roman" panose="02020603050405020304" pitchFamily="18" charset="0"/>
              </a:rPr>
              <a:t>Scope of Macroeconomics </a:t>
            </a:r>
          </a:p>
        </p:txBody>
      </p:sp>
      <p:sp>
        <p:nvSpPr>
          <p:cNvPr id="4" name="Rectangle 3">
            <a:extLst>
              <a:ext uri="{FF2B5EF4-FFF2-40B4-BE49-F238E27FC236}">
                <a16:creationId xmlns:a16="http://schemas.microsoft.com/office/drawing/2014/main" id="{7D8696ED-D2EE-4D2C-99C7-0E3D6AECCA1A}"/>
              </a:ext>
            </a:extLst>
          </p:cNvPr>
          <p:cNvSpPr/>
          <p:nvPr/>
        </p:nvSpPr>
        <p:spPr>
          <a:xfrm>
            <a:off x="4519862" y="613612"/>
            <a:ext cx="2249905" cy="7820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Macroeconomic theory</a:t>
            </a:r>
          </a:p>
        </p:txBody>
      </p:sp>
      <p:grpSp>
        <p:nvGrpSpPr>
          <p:cNvPr id="55" name="Group 54">
            <a:extLst>
              <a:ext uri="{FF2B5EF4-FFF2-40B4-BE49-F238E27FC236}">
                <a16:creationId xmlns:a16="http://schemas.microsoft.com/office/drawing/2014/main" id="{0BEF4016-AF9E-4AEE-AAB8-F0A0DD1C364D}"/>
              </a:ext>
            </a:extLst>
          </p:cNvPr>
          <p:cNvGrpSpPr/>
          <p:nvPr/>
        </p:nvGrpSpPr>
        <p:grpSpPr>
          <a:xfrm>
            <a:off x="372979" y="626178"/>
            <a:ext cx="9625263" cy="5638938"/>
            <a:chOff x="372979" y="626178"/>
            <a:chExt cx="9625263" cy="5638938"/>
          </a:xfrm>
        </p:grpSpPr>
        <p:cxnSp>
          <p:nvCxnSpPr>
            <p:cNvPr id="6" name="Straight Connector 5">
              <a:extLst>
                <a:ext uri="{FF2B5EF4-FFF2-40B4-BE49-F238E27FC236}">
                  <a16:creationId xmlns:a16="http://schemas.microsoft.com/office/drawing/2014/main" id="{8FE2E4B2-2489-4EA2-8DE0-7C04C4764407}"/>
                </a:ext>
              </a:extLst>
            </p:cNvPr>
            <p:cNvCxnSpPr>
              <a:cxnSpLocks/>
            </p:cNvCxnSpPr>
            <p:nvPr/>
          </p:nvCxnSpPr>
          <p:spPr>
            <a:xfrm>
              <a:off x="2285990" y="1684460"/>
              <a:ext cx="7411452" cy="1203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225C66B6-CD19-4847-9027-0FEFCCDB5236}"/>
                </a:ext>
              </a:extLst>
            </p:cNvPr>
            <p:cNvCxnSpPr>
              <a:stCxn id="4" idx="2"/>
            </p:cNvCxnSpPr>
            <p:nvPr/>
          </p:nvCxnSpPr>
          <p:spPr>
            <a:xfrm flipH="1">
              <a:off x="5644814" y="1395664"/>
              <a:ext cx="1" cy="2887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5C2B5F93-283C-432B-9415-911E68E33192}"/>
                </a:ext>
              </a:extLst>
            </p:cNvPr>
            <p:cNvSpPr/>
            <p:nvPr/>
          </p:nvSpPr>
          <p:spPr>
            <a:xfrm>
              <a:off x="986590" y="2050625"/>
              <a:ext cx="2141621" cy="99860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Theory of Income and Employment </a:t>
              </a:r>
            </a:p>
          </p:txBody>
        </p:sp>
        <p:sp>
          <p:nvSpPr>
            <p:cNvPr id="13" name="Rectangle 12">
              <a:extLst>
                <a:ext uri="{FF2B5EF4-FFF2-40B4-BE49-F238E27FC236}">
                  <a16:creationId xmlns:a16="http://schemas.microsoft.com/office/drawing/2014/main" id="{886D1264-FEFC-4C7B-880F-43FBC6D3D645}"/>
                </a:ext>
              </a:extLst>
            </p:cNvPr>
            <p:cNvSpPr/>
            <p:nvPr/>
          </p:nvSpPr>
          <p:spPr>
            <a:xfrm>
              <a:off x="3447054" y="1985214"/>
              <a:ext cx="1941090" cy="10106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Theory of General Price Level</a:t>
              </a:r>
            </a:p>
          </p:txBody>
        </p:sp>
        <p:sp>
          <p:nvSpPr>
            <p:cNvPr id="14" name="Rectangle 13">
              <a:extLst>
                <a:ext uri="{FF2B5EF4-FFF2-40B4-BE49-F238E27FC236}">
                  <a16:creationId xmlns:a16="http://schemas.microsoft.com/office/drawing/2014/main" id="{09136EA8-B319-4A3F-B4CA-9F92DDA62C9A}"/>
                </a:ext>
              </a:extLst>
            </p:cNvPr>
            <p:cNvSpPr/>
            <p:nvPr/>
          </p:nvSpPr>
          <p:spPr>
            <a:xfrm>
              <a:off x="5644814" y="2020635"/>
              <a:ext cx="1941090" cy="103467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Theory of Economic Growth</a:t>
              </a:r>
            </a:p>
          </p:txBody>
        </p:sp>
        <p:sp>
          <p:nvSpPr>
            <p:cNvPr id="15" name="Rectangle 14">
              <a:extLst>
                <a:ext uri="{FF2B5EF4-FFF2-40B4-BE49-F238E27FC236}">
                  <a16:creationId xmlns:a16="http://schemas.microsoft.com/office/drawing/2014/main" id="{E0A33312-F9CD-41C8-AE9D-27A4305276C0}"/>
                </a:ext>
              </a:extLst>
            </p:cNvPr>
            <p:cNvSpPr/>
            <p:nvPr/>
          </p:nvSpPr>
          <p:spPr>
            <a:xfrm>
              <a:off x="7904747" y="2044611"/>
              <a:ext cx="2093495" cy="101063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Macro Theory of Distribution</a:t>
              </a:r>
            </a:p>
          </p:txBody>
        </p:sp>
        <p:cxnSp>
          <p:nvCxnSpPr>
            <p:cNvPr id="19" name="Straight Arrow Connector 18">
              <a:extLst>
                <a:ext uri="{FF2B5EF4-FFF2-40B4-BE49-F238E27FC236}">
                  <a16:creationId xmlns:a16="http://schemas.microsoft.com/office/drawing/2014/main" id="{B23F10A2-3072-4E4F-BEC2-FF8336366F5E}"/>
                </a:ext>
              </a:extLst>
            </p:cNvPr>
            <p:cNvCxnSpPr/>
            <p:nvPr/>
          </p:nvCxnSpPr>
          <p:spPr>
            <a:xfrm>
              <a:off x="2285990" y="1684460"/>
              <a:ext cx="0" cy="300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B2D1716-DE1C-4E4B-B864-EE5686D3B21E}"/>
                </a:ext>
              </a:extLst>
            </p:cNvPr>
            <p:cNvCxnSpPr/>
            <p:nvPr/>
          </p:nvCxnSpPr>
          <p:spPr>
            <a:xfrm>
              <a:off x="4519862" y="1684422"/>
              <a:ext cx="0" cy="300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1FF4A194-05AD-408D-ADCC-1389AE2B08B2}"/>
                </a:ext>
              </a:extLst>
            </p:cNvPr>
            <p:cNvCxnSpPr>
              <a:cxnSpLocks/>
            </p:cNvCxnSpPr>
            <p:nvPr/>
          </p:nvCxnSpPr>
          <p:spPr>
            <a:xfrm>
              <a:off x="7214939" y="1684422"/>
              <a:ext cx="0" cy="306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9276177-BEC2-4DD2-AB1F-998588BF5219}"/>
                </a:ext>
              </a:extLst>
            </p:cNvPr>
            <p:cNvCxnSpPr/>
            <p:nvPr/>
          </p:nvCxnSpPr>
          <p:spPr>
            <a:xfrm>
              <a:off x="9709474" y="1696429"/>
              <a:ext cx="0" cy="3007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B8C0FD26-522A-4A44-9A02-8787D9ACC96D}"/>
                </a:ext>
              </a:extLst>
            </p:cNvPr>
            <p:cNvCxnSpPr>
              <a:stCxn id="12" idx="2"/>
            </p:cNvCxnSpPr>
            <p:nvPr/>
          </p:nvCxnSpPr>
          <p:spPr>
            <a:xfrm flipH="1">
              <a:off x="2057400" y="3049229"/>
              <a:ext cx="1" cy="6136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467D25E-9F8A-4BFC-ABB8-E1A86A6B0DE2}"/>
                </a:ext>
              </a:extLst>
            </p:cNvPr>
            <p:cNvCxnSpPr>
              <a:cxnSpLocks/>
            </p:cNvCxnSpPr>
            <p:nvPr/>
          </p:nvCxnSpPr>
          <p:spPr>
            <a:xfrm flipV="1">
              <a:off x="1239251" y="3650502"/>
              <a:ext cx="3304674" cy="12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430271B-5D34-4457-88BD-FEAEC72D9106}"/>
                </a:ext>
              </a:extLst>
            </p:cNvPr>
            <p:cNvSpPr/>
            <p:nvPr/>
          </p:nvSpPr>
          <p:spPr>
            <a:xfrm>
              <a:off x="372979" y="3939224"/>
              <a:ext cx="1768640" cy="105275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Theory of Consumption </a:t>
              </a:r>
            </a:p>
          </p:txBody>
        </p:sp>
        <p:sp>
          <p:nvSpPr>
            <p:cNvPr id="36" name="Rectangle 35">
              <a:extLst>
                <a:ext uri="{FF2B5EF4-FFF2-40B4-BE49-F238E27FC236}">
                  <a16:creationId xmlns:a16="http://schemas.microsoft.com/office/drawing/2014/main" id="{24B9B336-1096-49D4-9BF3-29E46460736C}"/>
                </a:ext>
              </a:extLst>
            </p:cNvPr>
            <p:cNvSpPr/>
            <p:nvPr/>
          </p:nvSpPr>
          <p:spPr>
            <a:xfrm>
              <a:off x="2707105" y="3939224"/>
              <a:ext cx="2033327" cy="110690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Theory of Investment </a:t>
              </a:r>
            </a:p>
          </p:txBody>
        </p:sp>
        <p:cxnSp>
          <p:nvCxnSpPr>
            <p:cNvPr id="42" name="Straight Arrow Connector 41">
              <a:extLst>
                <a:ext uri="{FF2B5EF4-FFF2-40B4-BE49-F238E27FC236}">
                  <a16:creationId xmlns:a16="http://schemas.microsoft.com/office/drawing/2014/main" id="{8B650653-8AC8-4B1F-98A2-CBA70E954091}"/>
                </a:ext>
              </a:extLst>
            </p:cNvPr>
            <p:cNvCxnSpPr/>
            <p:nvPr/>
          </p:nvCxnSpPr>
          <p:spPr>
            <a:xfrm>
              <a:off x="1239251" y="3662878"/>
              <a:ext cx="0" cy="276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D3BB8DF8-2F70-42B6-91DB-2E73199FC190}"/>
                </a:ext>
              </a:extLst>
            </p:cNvPr>
            <p:cNvCxnSpPr/>
            <p:nvPr/>
          </p:nvCxnSpPr>
          <p:spPr>
            <a:xfrm>
              <a:off x="4547941" y="3650502"/>
              <a:ext cx="0" cy="2891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9ADC98B1-3EBF-4684-A9B1-A7282625A0E9}"/>
                </a:ext>
              </a:extLst>
            </p:cNvPr>
            <p:cNvCxnSpPr/>
            <p:nvPr/>
          </p:nvCxnSpPr>
          <p:spPr>
            <a:xfrm>
              <a:off x="1455821" y="4991979"/>
              <a:ext cx="0" cy="4703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27451B25-1242-4831-9199-A0B72FB8168F}"/>
                </a:ext>
              </a:extLst>
            </p:cNvPr>
            <p:cNvSpPr/>
            <p:nvPr/>
          </p:nvSpPr>
          <p:spPr>
            <a:xfrm>
              <a:off x="372979" y="5498832"/>
              <a:ext cx="2430378" cy="7662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Theory of Business Cycle</a:t>
              </a:r>
            </a:p>
          </p:txBody>
        </p:sp>
        <p:sp>
          <p:nvSpPr>
            <p:cNvPr id="54" name="Rectangle 53">
              <a:extLst>
                <a:ext uri="{FF2B5EF4-FFF2-40B4-BE49-F238E27FC236}">
                  <a16:creationId xmlns:a16="http://schemas.microsoft.com/office/drawing/2014/main" id="{4D5BB94B-98B3-4D4F-BFB2-C7E596F17050}"/>
                </a:ext>
              </a:extLst>
            </p:cNvPr>
            <p:cNvSpPr/>
            <p:nvPr/>
          </p:nvSpPr>
          <p:spPr>
            <a:xfrm>
              <a:off x="4507830" y="626178"/>
              <a:ext cx="2249905" cy="78205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Macroeconomic theory</a:t>
              </a:r>
            </a:p>
          </p:txBody>
        </p:sp>
      </p:grpSp>
    </p:spTree>
    <p:extLst>
      <p:ext uri="{BB962C8B-B14F-4D97-AF65-F5344CB8AC3E}">
        <p14:creationId xmlns:p14="http://schemas.microsoft.com/office/powerpoint/2010/main" val="110180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FD77-7853-4979-A8CF-AE6B7070FF12}"/>
              </a:ext>
            </a:extLst>
          </p:cNvPr>
          <p:cNvSpPr>
            <a:spLocks noGrp="1"/>
          </p:cNvSpPr>
          <p:nvPr>
            <p:ph type="title"/>
          </p:nvPr>
        </p:nvSpPr>
        <p:spPr>
          <a:xfrm>
            <a:off x="335883" y="280017"/>
            <a:ext cx="11406937" cy="1737026"/>
          </a:xfrm>
        </p:spPr>
        <p:txBody>
          <a:bodyPr>
            <a:noAutofit/>
          </a:bodyPr>
          <a:lstStyle/>
          <a:p>
            <a:pPr algn="just"/>
            <a:r>
              <a:rPr lang="en-US" sz="2400" b="1" dirty="0">
                <a:latin typeface="Times New Roman" panose="02020603050405020304" pitchFamily="18" charset="0"/>
                <a:cs typeface="Times New Roman" panose="02020603050405020304" pitchFamily="18" charset="0"/>
              </a:rPr>
              <a:t>Types of Macroeconomics:- </a:t>
            </a:r>
            <a:r>
              <a:rPr lang="en-US" sz="2400" dirty="0">
                <a:latin typeface="Times New Roman" panose="02020603050405020304" pitchFamily="18" charset="0"/>
                <a:cs typeface="Times New Roman" panose="02020603050405020304" pitchFamily="18" charset="0"/>
              </a:rPr>
              <a:t>According to the nature of </a:t>
            </a:r>
            <a:r>
              <a:rPr lang="en-US" sz="2400" dirty="0" smtClean="0">
                <a:latin typeface="Times New Roman" panose="02020603050405020304" pitchFamily="18" charset="0"/>
                <a:cs typeface="Times New Roman" panose="02020603050405020304" pitchFamily="18" charset="0"/>
              </a:rPr>
              <a:t>equilibrium on </a:t>
            </a:r>
            <a:r>
              <a:rPr lang="en-US" sz="2400" dirty="0">
                <a:latin typeface="Times New Roman" panose="02020603050405020304" pitchFamily="18" charset="0"/>
                <a:cs typeface="Times New Roman" panose="02020603050405020304" pitchFamily="18" charset="0"/>
              </a:rPr>
              <a:t>the basis of time, </a:t>
            </a:r>
            <a:r>
              <a:rPr lang="en-US" sz="2400" dirty="0" smtClean="0">
                <a:latin typeface="Times New Roman" panose="02020603050405020304" pitchFamily="18" charset="0"/>
                <a:cs typeface="Times New Roman" panose="02020603050405020304" pitchFamily="18" charset="0"/>
              </a:rPr>
              <a:t>macroeconomics can </a:t>
            </a:r>
            <a:r>
              <a:rPr lang="en-US" sz="2400" dirty="0">
                <a:latin typeface="Times New Roman" panose="02020603050405020304" pitchFamily="18" charset="0"/>
                <a:cs typeface="Times New Roman" panose="02020603050405020304" pitchFamily="18" charset="0"/>
              </a:rPr>
              <a:t>be classified into three types. They are:- </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1. Macro-static:-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static analysis explains the final position of equilibrium of the whole economy at a particular point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of</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time. It shows the still picture of the economy as a whole. It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investigates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relation between macro variables in the final position of equilibrium. </a:t>
            </a:r>
            <a:r>
              <a:rPr lang="en-US" sz="2400" dirty="0">
                <a:solidFill>
                  <a:srgbClr val="000000"/>
                </a:solidFill>
                <a:effectLst/>
                <a:latin typeface="Times New Roman" panose="02020603050405020304" pitchFamily="18" charset="0"/>
                <a:ea typeface="Times New Roman" panose="02020603050405020304" pitchFamily="18" charset="0"/>
              </a:rPr>
              <a:t/>
            </a:r>
            <a:br>
              <a:rPr lang="en-US" sz="2400" dirty="0">
                <a:solidFill>
                  <a:srgbClr val="000000"/>
                </a:solidFill>
                <a:effectLst/>
                <a:latin typeface="Times New Roman" panose="02020603050405020304" pitchFamily="18" charset="0"/>
                <a:ea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4B19B9E4-2087-4207-8434-6B02616EBA78}"/>
              </a:ext>
            </a:extLst>
          </p:cNvPr>
          <p:cNvSpPr>
            <a:spLocks noGrp="1"/>
          </p:cNvSpPr>
          <p:nvPr>
            <p:ph idx="1"/>
          </p:nvPr>
        </p:nvSpPr>
        <p:spPr>
          <a:xfrm>
            <a:off x="565484" y="2017044"/>
            <a:ext cx="11309684" cy="4897272"/>
          </a:xfrm>
        </p:spPr>
        <p:txBody>
          <a:bodyPr/>
          <a:lstStyle/>
          <a:p>
            <a:endParaRPr lang="en-US" dirty="0"/>
          </a:p>
          <a:p>
            <a:endParaRPr lang="en-US" dirty="0"/>
          </a:p>
          <a:p>
            <a:endParaRPr lang="en-US" dirty="0"/>
          </a:p>
          <a:p>
            <a:endParaRPr lang="en-US" dirty="0"/>
          </a:p>
          <a:p>
            <a:endParaRPr lang="en-US" dirty="0"/>
          </a:p>
          <a:p>
            <a:endParaRPr lang="en-US" dirty="0"/>
          </a:p>
          <a:p>
            <a:pPr algn="just"/>
            <a:r>
              <a:rPr lang="en-US" sz="180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 the given figure, the aggregative demand curve (C+I) and aggregate supply curve (45° line) are intersected at point E. The point E is the equilibrium point where the equilibrium level of NI is OY. As aggregate demand and aggregate supply refers to the same point of </a:t>
            </a:r>
            <a:r>
              <a:rPr lang="en-US" sz="2400" dirty="0" smtClean="0">
                <a:effectLst/>
                <a:latin typeface="Times New Roman" panose="02020603050405020304" pitchFamily="18" charset="0"/>
                <a:ea typeface="Times New Roman" panose="02020603050405020304" pitchFamily="18" charset="0"/>
              </a:rPr>
              <a:t>time it </a:t>
            </a:r>
            <a:r>
              <a:rPr lang="en-US" sz="2400" dirty="0">
                <a:effectLst/>
                <a:latin typeface="Times New Roman" panose="02020603050405020304" pitchFamily="18" charset="0"/>
                <a:ea typeface="Times New Roman" panose="02020603050405020304" pitchFamily="18" charset="0"/>
              </a:rPr>
              <a:t>is a static analysis</a:t>
            </a:r>
            <a:r>
              <a:rPr lang="en-US" sz="1800" dirty="0">
                <a:effectLst/>
                <a:latin typeface="Times New Roman" panose="02020603050405020304" pitchFamily="18" charset="0"/>
                <a:ea typeface="Times New Roman" panose="02020603050405020304" pitchFamily="18" charset="0"/>
              </a:rPr>
              <a:t>.</a:t>
            </a:r>
          </a:p>
          <a:p>
            <a:pPr marL="0" indent="0">
              <a:buNone/>
            </a:pPr>
            <a:endParaRPr lang="en-US" dirty="0"/>
          </a:p>
        </p:txBody>
      </p:sp>
      <p:sp>
        <p:nvSpPr>
          <p:cNvPr id="5" name="Text Box 43">
            <a:extLst>
              <a:ext uri="{FF2B5EF4-FFF2-40B4-BE49-F238E27FC236}">
                <a16:creationId xmlns:a16="http://schemas.microsoft.com/office/drawing/2014/main" id="{A604AC76-D8E8-4CE4-BBD6-50DFBB275847}"/>
              </a:ext>
            </a:extLst>
          </p:cNvPr>
          <p:cNvSpPr txBox="1">
            <a:spLocks noChangeArrowheads="1"/>
          </p:cNvSpPr>
          <p:nvPr/>
        </p:nvSpPr>
        <p:spPr bwMode="auto">
          <a:xfrm>
            <a:off x="8502992" y="3975669"/>
            <a:ext cx="249238" cy="2825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E</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338C558A-2222-457D-A5C6-4237A6DE8AE8}"/>
              </a:ext>
            </a:extLst>
          </p:cNvPr>
          <p:cNvGrpSpPr/>
          <p:nvPr/>
        </p:nvGrpSpPr>
        <p:grpSpPr>
          <a:xfrm>
            <a:off x="5865361" y="1924578"/>
            <a:ext cx="5524500" cy="3491432"/>
            <a:chOff x="0" y="0"/>
            <a:chExt cx="5524500" cy="3173095"/>
          </a:xfrm>
        </p:grpSpPr>
        <p:grpSp>
          <p:nvGrpSpPr>
            <p:cNvPr id="7" name="Group 6">
              <a:extLst>
                <a:ext uri="{FF2B5EF4-FFF2-40B4-BE49-F238E27FC236}">
                  <a16:creationId xmlns:a16="http://schemas.microsoft.com/office/drawing/2014/main" id="{9FA698BB-90A9-47C0-B749-C426BB489951}"/>
                </a:ext>
              </a:extLst>
            </p:cNvPr>
            <p:cNvGrpSpPr>
              <a:grpSpLocks/>
            </p:cNvGrpSpPr>
            <p:nvPr/>
          </p:nvGrpSpPr>
          <p:grpSpPr bwMode="auto">
            <a:xfrm>
              <a:off x="568960" y="123825"/>
              <a:ext cx="3657600" cy="2534285"/>
              <a:chOff x="3015" y="8430"/>
              <a:chExt cx="5760" cy="3991"/>
            </a:xfrm>
          </p:grpSpPr>
          <p:cxnSp>
            <p:nvCxnSpPr>
              <p:cNvPr id="21" name="AutoShape 24">
                <a:extLst>
                  <a:ext uri="{FF2B5EF4-FFF2-40B4-BE49-F238E27FC236}">
                    <a16:creationId xmlns:a16="http://schemas.microsoft.com/office/drawing/2014/main" id="{FF14BA4A-A11A-4947-972F-5E5344B9C2F3}"/>
                  </a:ext>
                </a:extLst>
              </p:cNvPr>
              <p:cNvCxnSpPr>
                <a:cxnSpLocks noChangeShapeType="1"/>
              </p:cNvCxnSpPr>
              <p:nvPr/>
            </p:nvCxnSpPr>
            <p:spPr bwMode="auto">
              <a:xfrm>
                <a:off x="3015" y="8430"/>
                <a:ext cx="30" cy="39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25">
                <a:extLst>
                  <a:ext uri="{FF2B5EF4-FFF2-40B4-BE49-F238E27FC236}">
                    <a16:creationId xmlns:a16="http://schemas.microsoft.com/office/drawing/2014/main" id="{8E61EE59-A3D5-4BB6-A9BA-AF681E273089}"/>
                  </a:ext>
                </a:extLst>
              </p:cNvPr>
              <p:cNvCxnSpPr>
                <a:cxnSpLocks noChangeShapeType="1"/>
              </p:cNvCxnSpPr>
              <p:nvPr/>
            </p:nvCxnSpPr>
            <p:spPr bwMode="auto">
              <a:xfrm>
                <a:off x="3045" y="12420"/>
                <a:ext cx="55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26">
                <a:extLst>
                  <a:ext uri="{FF2B5EF4-FFF2-40B4-BE49-F238E27FC236}">
                    <a16:creationId xmlns:a16="http://schemas.microsoft.com/office/drawing/2014/main" id="{CBA76F4D-4E66-4295-8E48-A9452E62691D}"/>
                  </a:ext>
                </a:extLst>
              </p:cNvPr>
              <p:cNvCxnSpPr>
                <a:cxnSpLocks noChangeShapeType="1"/>
              </p:cNvCxnSpPr>
              <p:nvPr/>
            </p:nvCxnSpPr>
            <p:spPr bwMode="auto">
              <a:xfrm flipV="1">
                <a:off x="3045" y="9000"/>
                <a:ext cx="5190" cy="34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27">
                <a:extLst>
                  <a:ext uri="{FF2B5EF4-FFF2-40B4-BE49-F238E27FC236}">
                    <a16:creationId xmlns:a16="http://schemas.microsoft.com/office/drawing/2014/main" id="{E1D0799E-1A0E-48D6-BBC8-1DDF53E4BF52}"/>
                  </a:ext>
                </a:extLst>
              </p:cNvPr>
              <p:cNvCxnSpPr>
                <a:cxnSpLocks noChangeShapeType="1"/>
              </p:cNvCxnSpPr>
              <p:nvPr/>
            </p:nvCxnSpPr>
            <p:spPr bwMode="auto">
              <a:xfrm flipV="1">
                <a:off x="3045" y="10230"/>
                <a:ext cx="5730" cy="17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28">
                <a:extLst>
                  <a:ext uri="{FF2B5EF4-FFF2-40B4-BE49-F238E27FC236}">
                    <a16:creationId xmlns:a16="http://schemas.microsoft.com/office/drawing/2014/main" id="{E4AD88C8-0824-4F47-92B7-4623EA2B172D}"/>
                  </a:ext>
                </a:extLst>
              </p:cNvPr>
              <p:cNvCxnSpPr>
                <a:cxnSpLocks noChangeShapeType="1"/>
              </p:cNvCxnSpPr>
              <p:nvPr/>
            </p:nvCxnSpPr>
            <p:spPr bwMode="auto">
              <a:xfrm flipV="1">
                <a:off x="3015" y="9750"/>
                <a:ext cx="5535" cy="16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29">
                <a:extLst>
                  <a:ext uri="{FF2B5EF4-FFF2-40B4-BE49-F238E27FC236}">
                    <a16:creationId xmlns:a16="http://schemas.microsoft.com/office/drawing/2014/main" id="{DF690F17-C923-4419-BA73-B400993CF662}"/>
                  </a:ext>
                </a:extLst>
              </p:cNvPr>
              <p:cNvCxnSpPr>
                <a:cxnSpLocks noChangeShapeType="1"/>
              </p:cNvCxnSpPr>
              <p:nvPr/>
            </p:nvCxnSpPr>
            <p:spPr bwMode="auto">
              <a:xfrm flipH="1" flipV="1">
                <a:off x="7005" y="9075"/>
                <a:ext cx="270" cy="5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8" name="Text Box 30">
              <a:extLst>
                <a:ext uri="{FF2B5EF4-FFF2-40B4-BE49-F238E27FC236}">
                  <a16:creationId xmlns:a16="http://schemas.microsoft.com/office/drawing/2014/main" id="{0D9B234B-06E2-4C7E-870E-FCB2D8D5521B}"/>
                </a:ext>
              </a:extLst>
            </p:cNvPr>
            <p:cNvSpPr txBox="1">
              <a:spLocks noChangeArrowheads="1"/>
            </p:cNvSpPr>
            <p:nvPr/>
          </p:nvSpPr>
          <p:spPr bwMode="auto">
            <a:xfrm>
              <a:off x="3747770" y="368300"/>
              <a:ext cx="621665" cy="27432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Y=C+I</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9" name="Text Box 31">
              <a:extLst>
                <a:ext uri="{FF2B5EF4-FFF2-40B4-BE49-F238E27FC236}">
                  <a16:creationId xmlns:a16="http://schemas.microsoft.com/office/drawing/2014/main" id="{F11C8EE6-F12D-44E2-A076-D5C19AD835FD}"/>
                </a:ext>
              </a:extLst>
            </p:cNvPr>
            <p:cNvSpPr txBox="1">
              <a:spLocks noChangeArrowheads="1"/>
            </p:cNvSpPr>
            <p:nvPr/>
          </p:nvSpPr>
          <p:spPr bwMode="auto">
            <a:xfrm>
              <a:off x="4264660" y="1106170"/>
              <a:ext cx="318770" cy="25527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C</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 Box 32">
              <a:extLst>
                <a:ext uri="{FF2B5EF4-FFF2-40B4-BE49-F238E27FC236}">
                  <a16:creationId xmlns:a16="http://schemas.microsoft.com/office/drawing/2014/main" id="{5E3CDEB3-0A3B-4EE8-88BA-E07E3B126849}"/>
                </a:ext>
              </a:extLst>
            </p:cNvPr>
            <p:cNvSpPr txBox="1">
              <a:spLocks noChangeArrowheads="1"/>
            </p:cNvSpPr>
            <p:nvPr/>
          </p:nvSpPr>
          <p:spPr bwMode="auto">
            <a:xfrm>
              <a:off x="4100195" y="815975"/>
              <a:ext cx="374015" cy="27178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C+I</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 Box 33">
              <a:extLst>
                <a:ext uri="{FF2B5EF4-FFF2-40B4-BE49-F238E27FC236}">
                  <a16:creationId xmlns:a16="http://schemas.microsoft.com/office/drawing/2014/main" id="{8A645BC2-80DE-417C-80B4-C5F359E3BBA7}"/>
                </a:ext>
              </a:extLst>
            </p:cNvPr>
            <p:cNvSpPr txBox="1">
              <a:spLocks noChangeArrowheads="1"/>
            </p:cNvSpPr>
            <p:nvPr/>
          </p:nvSpPr>
          <p:spPr bwMode="auto">
            <a:xfrm>
              <a:off x="2597785" y="2744470"/>
              <a:ext cx="1203324" cy="386714"/>
            </a:xfrm>
            <a:prstGeom prst="rect">
              <a:avLst/>
            </a:prstGeom>
            <a:noFill/>
            <a:ln w="9525">
              <a:noFill/>
              <a:miter lim="800000"/>
              <a:headEnd/>
              <a:tailEnd/>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National Income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 Box 35">
              <a:extLst>
                <a:ext uri="{FF2B5EF4-FFF2-40B4-BE49-F238E27FC236}">
                  <a16:creationId xmlns:a16="http://schemas.microsoft.com/office/drawing/2014/main" id="{F43E86FF-F689-4651-8B11-1B83E8C5595B}"/>
                </a:ext>
              </a:extLst>
            </p:cNvPr>
            <p:cNvSpPr txBox="1">
              <a:spLocks noChangeArrowheads="1"/>
            </p:cNvSpPr>
            <p:nvPr/>
          </p:nvSpPr>
          <p:spPr bwMode="auto">
            <a:xfrm>
              <a:off x="4178935" y="2525395"/>
              <a:ext cx="304800" cy="26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X</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3" name="Text Box 36">
              <a:extLst>
                <a:ext uri="{FF2B5EF4-FFF2-40B4-BE49-F238E27FC236}">
                  <a16:creationId xmlns:a16="http://schemas.microsoft.com/office/drawing/2014/main" id="{C3FD4CDF-8834-4462-8555-E29516A2B87C}"/>
                </a:ext>
              </a:extLst>
            </p:cNvPr>
            <p:cNvSpPr txBox="1">
              <a:spLocks noChangeArrowheads="1"/>
            </p:cNvSpPr>
            <p:nvPr/>
          </p:nvSpPr>
          <p:spPr bwMode="auto">
            <a:xfrm>
              <a:off x="426085" y="2630170"/>
              <a:ext cx="133350" cy="247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O</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4" name="AutoShape 41">
              <a:extLst>
                <a:ext uri="{FF2B5EF4-FFF2-40B4-BE49-F238E27FC236}">
                  <a16:creationId xmlns:a16="http://schemas.microsoft.com/office/drawing/2014/main" id="{4F8BEA47-38B4-4814-95FD-3B46DD6AC87E}"/>
                </a:ext>
              </a:extLst>
            </p:cNvPr>
            <p:cNvCxnSpPr>
              <a:cxnSpLocks noChangeShapeType="1"/>
            </p:cNvCxnSpPr>
            <p:nvPr/>
          </p:nvCxnSpPr>
          <p:spPr bwMode="auto">
            <a:xfrm>
              <a:off x="2454910" y="1477645"/>
              <a:ext cx="635" cy="118872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15" name="Text Box 42">
              <a:extLst>
                <a:ext uri="{FF2B5EF4-FFF2-40B4-BE49-F238E27FC236}">
                  <a16:creationId xmlns:a16="http://schemas.microsoft.com/office/drawing/2014/main" id="{4273DD14-C42E-40CC-9578-307AAFB872F0}"/>
                </a:ext>
              </a:extLst>
            </p:cNvPr>
            <p:cNvSpPr txBox="1">
              <a:spLocks noChangeArrowheads="1"/>
            </p:cNvSpPr>
            <p:nvPr/>
          </p:nvSpPr>
          <p:spPr bwMode="auto">
            <a:xfrm>
              <a:off x="2331085" y="2792095"/>
              <a:ext cx="297815" cy="381000"/>
            </a:xfrm>
            <a:prstGeom prst="rect">
              <a:avLst/>
            </a:prstGeom>
            <a:noFill/>
            <a:ln w="9525">
              <a:no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Y</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Text Box 51">
              <a:extLst>
                <a:ext uri="{FF2B5EF4-FFF2-40B4-BE49-F238E27FC236}">
                  <a16:creationId xmlns:a16="http://schemas.microsoft.com/office/drawing/2014/main" id="{2BFA9ED2-8BA5-4812-B2EC-38915EECDB6F}"/>
                </a:ext>
              </a:extLst>
            </p:cNvPr>
            <p:cNvSpPr txBox="1">
              <a:spLocks noChangeArrowheads="1"/>
            </p:cNvSpPr>
            <p:nvPr/>
          </p:nvSpPr>
          <p:spPr bwMode="auto">
            <a:xfrm>
              <a:off x="378460" y="0"/>
              <a:ext cx="308610" cy="26670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Y</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 Box 52">
              <a:extLst>
                <a:ext uri="{FF2B5EF4-FFF2-40B4-BE49-F238E27FC236}">
                  <a16:creationId xmlns:a16="http://schemas.microsoft.com/office/drawing/2014/main" id="{A8072E42-4468-4980-ACE4-C0857CA3BCF8}"/>
                </a:ext>
              </a:extLst>
            </p:cNvPr>
            <p:cNvSpPr txBox="1">
              <a:spLocks noChangeArrowheads="1"/>
            </p:cNvSpPr>
            <p:nvPr/>
          </p:nvSpPr>
          <p:spPr bwMode="auto">
            <a:xfrm>
              <a:off x="2238375" y="184785"/>
              <a:ext cx="1359535" cy="33782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Aggregate Supply</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8" name="AutoShape 53">
              <a:extLst>
                <a:ext uri="{FF2B5EF4-FFF2-40B4-BE49-F238E27FC236}">
                  <a16:creationId xmlns:a16="http://schemas.microsoft.com/office/drawing/2014/main" id="{98A4944F-6335-455B-B6A2-FB875A1FFCAC}"/>
                </a:ext>
              </a:extLst>
            </p:cNvPr>
            <p:cNvCxnSpPr>
              <a:cxnSpLocks noChangeShapeType="1"/>
            </p:cNvCxnSpPr>
            <p:nvPr/>
          </p:nvCxnSpPr>
          <p:spPr bwMode="auto">
            <a:xfrm>
              <a:off x="3738245" y="1088390"/>
              <a:ext cx="497840" cy="3543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19" name="Text Box 54">
              <a:extLst>
                <a:ext uri="{FF2B5EF4-FFF2-40B4-BE49-F238E27FC236}">
                  <a16:creationId xmlns:a16="http://schemas.microsoft.com/office/drawing/2014/main" id="{70E6D91E-6B94-470F-BF13-AA27BD2C9E7E}"/>
                </a:ext>
              </a:extLst>
            </p:cNvPr>
            <p:cNvSpPr txBox="1">
              <a:spLocks noChangeArrowheads="1"/>
            </p:cNvSpPr>
            <p:nvPr/>
          </p:nvSpPr>
          <p:spPr bwMode="auto">
            <a:xfrm>
              <a:off x="4178935" y="1515745"/>
              <a:ext cx="1345565" cy="35941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Aggregate Demand</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0" name="Text Box 55">
              <a:extLst>
                <a:ext uri="{FF2B5EF4-FFF2-40B4-BE49-F238E27FC236}">
                  <a16:creationId xmlns:a16="http://schemas.microsoft.com/office/drawing/2014/main" id="{869E6448-AEA2-4AE9-9889-31271D5D4881}"/>
                </a:ext>
              </a:extLst>
            </p:cNvPr>
            <p:cNvSpPr txBox="1">
              <a:spLocks noChangeArrowheads="1"/>
            </p:cNvSpPr>
            <p:nvPr/>
          </p:nvSpPr>
          <p:spPr bwMode="auto">
            <a:xfrm>
              <a:off x="0" y="1390650"/>
              <a:ext cx="530860" cy="497205"/>
            </a:xfrm>
            <a:prstGeom prst="rect">
              <a:avLst/>
            </a:prstGeom>
            <a:solidFill>
              <a:srgbClr val="FFFFFF"/>
            </a:solidFill>
            <a:ln w="9525">
              <a:solidFill>
                <a:sysClr val="window" lastClr="FFFFFF">
                  <a:lumMod val="100000"/>
                  <a:lumOff val="0"/>
                </a:sysClr>
              </a:solidFill>
              <a:miter lim="800000"/>
              <a:headEnd/>
              <a:tailEnd/>
            </a:ln>
          </p:spPr>
          <p:txBody>
            <a:bodyPr rot="0" vert="vert"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C+I</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grpSp>
      <p:sp>
        <p:nvSpPr>
          <p:cNvPr id="27" name="Rectangle 24">
            <a:extLst>
              <a:ext uri="{FF2B5EF4-FFF2-40B4-BE49-F238E27FC236}">
                <a16:creationId xmlns:a16="http://schemas.microsoft.com/office/drawing/2014/main" id="{DCA665C1-FAA3-465F-8187-5028C60FE058}"/>
              </a:ext>
            </a:extLst>
          </p:cNvPr>
          <p:cNvSpPr>
            <a:spLocks noChangeArrowheads="1"/>
          </p:cNvSpPr>
          <p:nvPr/>
        </p:nvSpPr>
        <p:spPr bwMode="auto">
          <a:xfrm>
            <a:off x="320842" y="36512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6">
            <a:extLst>
              <a:ext uri="{FF2B5EF4-FFF2-40B4-BE49-F238E27FC236}">
                <a16:creationId xmlns:a16="http://schemas.microsoft.com/office/drawing/2014/main" id="{379C4D07-C4F3-439C-BB5E-CD3FA6388BA2}"/>
              </a:ext>
            </a:extLst>
          </p:cNvPr>
          <p:cNvSpPr>
            <a:spLocks noChangeArrowheads="1"/>
          </p:cNvSpPr>
          <p:nvPr/>
        </p:nvSpPr>
        <p:spPr bwMode="auto">
          <a:xfrm>
            <a:off x="320842" y="82232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16205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38BFB-F7B0-45BD-B12A-BF1BB37091A1}"/>
              </a:ext>
            </a:extLst>
          </p:cNvPr>
          <p:cNvSpPr>
            <a:spLocks noGrp="1"/>
          </p:cNvSpPr>
          <p:nvPr>
            <p:ph type="title"/>
          </p:nvPr>
        </p:nvSpPr>
        <p:spPr>
          <a:xfrm>
            <a:off x="838200" y="365125"/>
            <a:ext cx="10515600" cy="645527"/>
          </a:xfrm>
        </p:spPr>
        <p:txBody>
          <a:bodyPr>
            <a:normAutofit/>
          </a:bodyPr>
          <a:lstStyle/>
          <a:p>
            <a:r>
              <a:rPr lang="en-US" sz="2400" b="1" dirty="0" err="1">
                <a:latin typeface="Times New Roman" panose="02020603050405020304" pitchFamily="18" charset="0"/>
                <a:cs typeface="Times New Roman" panose="02020603050405020304" pitchFamily="18" charset="0"/>
              </a:rPr>
              <a:t>Contd</a:t>
            </a:r>
            <a:r>
              <a:rPr lang="en-US" sz="2400" b="1"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33534FD-701C-4D89-9264-907163DBA7B2}"/>
                  </a:ext>
                </a:extLst>
              </p:cNvPr>
              <p:cNvSpPr>
                <a:spLocks noGrp="1"/>
              </p:cNvSpPr>
              <p:nvPr>
                <p:ph idx="1"/>
              </p:nvPr>
            </p:nvSpPr>
            <p:spPr>
              <a:xfrm>
                <a:off x="838200" y="1010652"/>
                <a:ext cx="10832432" cy="5482223"/>
              </a:xfrm>
            </p:spPr>
            <p:txBody>
              <a:bodyPr>
                <a:noAutofit/>
              </a:bodyPr>
              <a:lstStyle/>
              <a:p>
                <a:pPr marL="0" marR="0" indent="0" algn="just">
                  <a:lnSpc>
                    <a:spcPct val="115000"/>
                  </a:lnSpc>
                  <a:spcBef>
                    <a:spcPts val="0"/>
                  </a:spcBef>
                  <a:spcAft>
                    <a:spcPts val="100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following equation shows the final (static) equilibrium position.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 = C + 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Where,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 =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Aggregate Income.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 = Aggregate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Consumption.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 Aggregate Investment</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Suppose the linear consumption function,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 =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 + </a:t>
                </a:r>
                <a:r>
                  <a:rPr lang="en-US"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then,</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therefore,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 + </a:t>
                </a:r>
                <a:r>
                  <a:rPr lang="en-US"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 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 - </a:t>
                </a:r>
                <a:r>
                  <a:rPr lang="en-US" sz="2400" dirty="0" err="1"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 + 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Or</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(1-b) =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 + I</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5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Or</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Y = </a:t>
                </a:r>
                <a14:m>
                  <m:oMath xmlns:m="http://schemas.openxmlformats.org/officeDocument/2006/math">
                    <m:f>
                      <m:fPr>
                        <m:ctrlP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𝐶𝑎</m:t>
                        </m:r>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𝐼</m:t>
                        </m:r>
                      </m:num>
                      <m:den>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2400" i="1">
                            <a:solidFill>
                              <a:srgbClr val="000000"/>
                            </a:solidFill>
                            <a:effectLst/>
                            <a:latin typeface="Cambria Math" panose="02040503050406030204" pitchFamily="18" charset="0"/>
                            <a:ea typeface="Times New Roman" panose="02020603050405020304" pitchFamily="18" charset="0"/>
                            <a:cs typeface="Mangal" panose="02040503050203030202" pitchFamily="18" charset="0"/>
                          </a:rPr>
                          <m:t>−</m:t>
                        </m:r>
                        <m:r>
                          <a:rPr lang="en-US" sz="2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den>
                    </m:f>
                  </m:oMath>
                </a14:m>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It is called the final equilibrium condition of the </a:t>
                </a:r>
                <a:r>
                  <a:rPr lang="en-US" sz="24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two-				      sector economy</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133534FD-701C-4D89-9264-907163DBA7B2}"/>
                  </a:ext>
                </a:extLst>
              </p:cNvPr>
              <p:cNvSpPr>
                <a:spLocks noGrp="1" noRot="1" noChangeAspect="1" noMove="1" noResize="1" noEditPoints="1" noAdjustHandles="1" noChangeArrowheads="1" noChangeShapeType="1" noTextEdit="1"/>
              </p:cNvSpPr>
              <p:nvPr>
                <p:ph idx="1"/>
              </p:nvPr>
            </p:nvSpPr>
            <p:spPr>
              <a:xfrm>
                <a:off x="838200" y="1010652"/>
                <a:ext cx="10832432" cy="5482223"/>
              </a:xfrm>
              <a:blipFill>
                <a:blip r:embed="rId2"/>
                <a:stretch>
                  <a:fillRect l="-901" t="-445" r="-901" b="-1335"/>
                </a:stretch>
              </a:blipFill>
            </p:spPr>
            <p:txBody>
              <a:bodyPr/>
              <a:lstStyle/>
              <a:p>
                <a:r>
                  <a:rPr lang="en-US">
                    <a:noFill/>
                  </a:rPr>
                  <a:t> </a:t>
                </a:r>
              </a:p>
            </p:txBody>
          </p:sp>
        </mc:Fallback>
      </mc:AlternateContent>
    </p:spTree>
    <p:extLst>
      <p:ext uri="{BB962C8B-B14F-4D97-AF65-F5344CB8AC3E}">
        <p14:creationId xmlns:p14="http://schemas.microsoft.com/office/powerpoint/2010/main" val="1591510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649B43-F141-40D4-9843-0B75A2795955}"/>
              </a:ext>
            </a:extLst>
          </p:cNvPr>
          <p:cNvSpPr>
            <a:spLocks noGrp="1"/>
          </p:cNvSpPr>
          <p:nvPr>
            <p:ph type="title"/>
          </p:nvPr>
        </p:nvSpPr>
        <p:spPr>
          <a:xfrm>
            <a:off x="838200" y="96253"/>
            <a:ext cx="10515600" cy="1862075"/>
          </a:xfrm>
        </p:spPr>
        <p:txBody>
          <a:bodyPr>
            <a:normAutofit/>
          </a:bodyPr>
          <a:lstStyle/>
          <a:p>
            <a:pPr algn="just"/>
            <a:r>
              <a:rPr lang="en-US" sz="2200" b="1" dirty="0">
                <a:latin typeface="Times New Roman" panose="02020603050405020304" pitchFamily="18" charset="0"/>
                <a:cs typeface="Times New Roman" panose="02020603050405020304" pitchFamily="18" charset="0"/>
              </a:rPr>
              <a:t>2. Comparative Macro-static:- </a:t>
            </a:r>
            <a:r>
              <a:rPr lang="en-US" sz="2200" dirty="0">
                <a:latin typeface="Times New Roman" panose="02020603050405020304" pitchFamily="18" charset="0"/>
                <a:cs typeface="Times New Roman" panose="02020603050405020304" pitchFamily="18" charset="0"/>
              </a:rPr>
              <a:t>Comparative macro static refers to a comparative study of different equilibrium situations at different points of time. It compares old equilibrium with new equilibrium but it does not study about the disequilibrium that occurs in passing from one equilibrium to another. Comparative macro static explains how the second equilibrium is different from the first equilibrium.</a:t>
            </a:r>
          </a:p>
        </p:txBody>
      </p:sp>
      <p:grpSp>
        <p:nvGrpSpPr>
          <p:cNvPr id="7" name="Group 6">
            <a:extLst>
              <a:ext uri="{FF2B5EF4-FFF2-40B4-BE49-F238E27FC236}">
                <a16:creationId xmlns:a16="http://schemas.microsoft.com/office/drawing/2014/main" id="{2A07A768-1862-4443-8ECE-AEC4F8B87987}"/>
              </a:ext>
            </a:extLst>
          </p:cNvPr>
          <p:cNvGrpSpPr/>
          <p:nvPr/>
        </p:nvGrpSpPr>
        <p:grpSpPr>
          <a:xfrm>
            <a:off x="6396355" y="2385728"/>
            <a:ext cx="5524500" cy="4052901"/>
            <a:chOff x="0" y="0"/>
            <a:chExt cx="5524500" cy="3131184"/>
          </a:xfrm>
        </p:grpSpPr>
        <p:grpSp>
          <p:nvGrpSpPr>
            <p:cNvPr id="8" name="Group 7">
              <a:extLst>
                <a:ext uri="{FF2B5EF4-FFF2-40B4-BE49-F238E27FC236}">
                  <a16:creationId xmlns:a16="http://schemas.microsoft.com/office/drawing/2014/main" id="{A9BE5D03-C8C0-456A-AD35-7885ABB72C90}"/>
                </a:ext>
              </a:extLst>
            </p:cNvPr>
            <p:cNvGrpSpPr>
              <a:grpSpLocks/>
            </p:cNvGrpSpPr>
            <p:nvPr/>
          </p:nvGrpSpPr>
          <p:grpSpPr bwMode="auto">
            <a:xfrm>
              <a:off x="568960" y="123825"/>
              <a:ext cx="3657600" cy="2534285"/>
              <a:chOff x="3015" y="8430"/>
              <a:chExt cx="5760" cy="3991"/>
            </a:xfrm>
          </p:grpSpPr>
          <p:cxnSp>
            <p:nvCxnSpPr>
              <p:cNvPr id="22" name="AutoShape 24">
                <a:extLst>
                  <a:ext uri="{FF2B5EF4-FFF2-40B4-BE49-F238E27FC236}">
                    <a16:creationId xmlns:a16="http://schemas.microsoft.com/office/drawing/2014/main" id="{17D79854-4051-44BF-A969-9A0A3A2996E4}"/>
                  </a:ext>
                </a:extLst>
              </p:cNvPr>
              <p:cNvCxnSpPr>
                <a:cxnSpLocks noChangeShapeType="1"/>
              </p:cNvCxnSpPr>
              <p:nvPr/>
            </p:nvCxnSpPr>
            <p:spPr bwMode="auto">
              <a:xfrm>
                <a:off x="3015" y="8430"/>
                <a:ext cx="30" cy="39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3" name="AutoShape 25">
                <a:extLst>
                  <a:ext uri="{FF2B5EF4-FFF2-40B4-BE49-F238E27FC236}">
                    <a16:creationId xmlns:a16="http://schemas.microsoft.com/office/drawing/2014/main" id="{AF5D545C-E1E0-4B8C-990D-5ED1328B354E}"/>
                  </a:ext>
                </a:extLst>
              </p:cNvPr>
              <p:cNvCxnSpPr>
                <a:cxnSpLocks noChangeShapeType="1"/>
              </p:cNvCxnSpPr>
              <p:nvPr/>
            </p:nvCxnSpPr>
            <p:spPr bwMode="auto">
              <a:xfrm>
                <a:off x="3045" y="12420"/>
                <a:ext cx="55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4" name="AutoShape 26">
                <a:extLst>
                  <a:ext uri="{FF2B5EF4-FFF2-40B4-BE49-F238E27FC236}">
                    <a16:creationId xmlns:a16="http://schemas.microsoft.com/office/drawing/2014/main" id="{813AB9B1-D36E-48A8-BCF9-970BADEC1AF0}"/>
                  </a:ext>
                </a:extLst>
              </p:cNvPr>
              <p:cNvCxnSpPr>
                <a:cxnSpLocks noChangeShapeType="1"/>
              </p:cNvCxnSpPr>
              <p:nvPr/>
            </p:nvCxnSpPr>
            <p:spPr bwMode="auto">
              <a:xfrm flipV="1">
                <a:off x="3045" y="9000"/>
                <a:ext cx="5190" cy="34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27">
                <a:extLst>
                  <a:ext uri="{FF2B5EF4-FFF2-40B4-BE49-F238E27FC236}">
                    <a16:creationId xmlns:a16="http://schemas.microsoft.com/office/drawing/2014/main" id="{D71E25E4-C66A-4D49-905C-AA7D7108E47D}"/>
                  </a:ext>
                </a:extLst>
              </p:cNvPr>
              <p:cNvCxnSpPr>
                <a:cxnSpLocks noChangeShapeType="1"/>
              </p:cNvCxnSpPr>
              <p:nvPr/>
            </p:nvCxnSpPr>
            <p:spPr bwMode="auto">
              <a:xfrm flipV="1">
                <a:off x="3045" y="10230"/>
                <a:ext cx="5730" cy="17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28">
                <a:extLst>
                  <a:ext uri="{FF2B5EF4-FFF2-40B4-BE49-F238E27FC236}">
                    <a16:creationId xmlns:a16="http://schemas.microsoft.com/office/drawing/2014/main" id="{AB91C423-0EFC-45D0-B83E-2422C30BADFA}"/>
                  </a:ext>
                </a:extLst>
              </p:cNvPr>
              <p:cNvCxnSpPr>
                <a:cxnSpLocks noChangeShapeType="1"/>
              </p:cNvCxnSpPr>
              <p:nvPr/>
            </p:nvCxnSpPr>
            <p:spPr bwMode="auto">
              <a:xfrm flipV="1">
                <a:off x="3015" y="9750"/>
                <a:ext cx="5535" cy="16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29">
                <a:extLst>
                  <a:ext uri="{FF2B5EF4-FFF2-40B4-BE49-F238E27FC236}">
                    <a16:creationId xmlns:a16="http://schemas.microsoft.com/office/drawing/2014/main" id="{6CB34259-716F-403E-90CA-801149663415}"/>
                  </a:ext>
                </a:extLst>
              </p:cNvPr>
              <p:cNvCxnSpPr>
                <a:cxnSpLocks noChangeShapeType="1"/>
              </p:cNvCxnSpPr>
              <p:nvPr/>
            </p:nvCxnSpPr>
            <p:spPr bwMode="auto">
              <a:xfrm flipH="1" flipV="1">
                <a:off x="7005" y="9075"/>
                <a:ext cx="270" cy="5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sp>
          <p:nvSpPr>
            <p:cNvPr id="9" name="Text Box 30">
              <a:extLst>
                <a:ext uri="{FF2B5EF4-FFF2-40B4-BE49-F238E27FC236}">
                  <a16:creationId xmlns:a16="http://schemas.microsoft.com/office/drawing/2014/main" id="{6A7C29CB-707E-458A-9ACA-B078BC5331E0}"/>
                </a:ext>
              </a:extLst>
            </p:cNvPr>
            <p:cNvSpPr txBox="1">
              <a:spLocks noChangeArrowheads="1"/>
            </p:cNvSpPr>
            <p:nvPr/>
          </p:nvSpPr>
          <p:spPr bwMode="auto">
            <a:xfrm>
              <a:off x="3747770" y="368300"/>
              <a:ext cx="621665" cy="27432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Y=C+I</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0" name="Text Box 31">
              <a:extLst>
                <a:ext uri="{FF2B5EF4-FFF2-40B4-BE49-F238E27FC236}">
                  <a16:creationId xmlns:a16="http://schemas.microsoft.com/office/drawing/2014/main" id="{EFC36741-5192-4C47-9C4D-3E96D6DCEE67}"/>
                </a:ext>
              </a:extLst>
            </p:cNvPr>
            <p:cNvSpPr txBox="1">
              <a:spLocks noChangeArrowheads="1"/>
            </p:cNvSpPr>
            <p:nvPr/>
          </p:nvSpPr>
          <p:spPr bwMode="auto">
            <a:xfrm>
              <a:off x="4264660" y="1106170"/>
              <a:ext cx="318770" cy="25527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C</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1" name="Text Box 32">
              <a:extLst>
                <a:ext uri="{FF2B5EF4-FFF2-40B4-BE49-F238E27FC236}">
                  <a16:creationId xmlns:a16="http://schemas.microsoft.com/office/drawing/2014/main" id="{B8C96072-318D-461E-B228-9D73BAE83B14}"/>
                </a:ext>
              </a:extLst>
            </p:cNvPr>
            <p:cNvSpPr txBox="1">
              <a:spLocks noChangeArrowheads="1"/>
            </p:cNvSpPr>
            <p:nvPr/>
          </p:nvSpPr>
          <p:spPr bwMode="auto">
            <a:xfrm>
              <a:off x="4100195" y="815975"/>
              <a:ext cx="374015" cy="27178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C+I</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2" name="Text Box 33">
              <a:extLst>
                <a:ext uri="{FF2B5EF4-FFF2-40B4-BE49-F238E27FC236}">
                  <a16:creationId xmlns:a16="http://schemas.microsoft.com/office/drawing/2014/main" id="{5AA1A41D-C6AF-4C1B-82E9-A7BAC5588930}"/>
                </a:ext>
              </a:extLst>
            </p:cNvPr>
            <p:cNvSpPr txBox="1">
              <a:spLocks noChangeArrowheads="1"/>
            </p:cNvSpPr>
            <p:nvPr/>
          </p:nvSpPr>
          <p:spPr bwMode="auto">
            <a:xfrm>
              <a:off x="2597785" y="2744470"/>
              <a:ext cx="1203324" cy="386714"/>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National Income</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3" name="Text Box 35">
              <a:extLst>
                <a:ext uri="{FF2B5EF4-FFF2-40B4-BE49-F238E27FC236}">
                  <a16:creationId xmlns:a16="http://schemas.microsoft.com/office/drawing/2014/main" id="{F7DE4119-81BE-47F5-A0DC-61CFCAFCF797}"/>
                </a:ext>
              </a:extLst>
            </p:cNvPr>
            <p:cNvSpPr txBox="1">
              <a:spLocks noChangeArrowheads="1"/>
            </p:cNvSpPr>
            <p:nvPr/>
          </p:nvSpPr>
          <p:spPr bwMode="auto">
            <a:xfrm>
              <a:off x="4178935" y="2525395"/>
              <a:ext cx="304800" cy="26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X</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4" name="Text Box 36">
              <a:extLst>
                <a:ext uri="{FF2B5EF4-FFF2-40B4-BE49-F238E27FC236}">
                  <a16:creationId xmlns:a16="http://schemas.microsoft.com/office/drawing/2014/main" id="{7C1C1E23-F907-4AB7-9E3F-6A00C83BFEA5}"/>
                </a:ext>
              </a:extLst>
            </p:cNvPr>
            <p:cNvSpPr txBox="1">
              <a:spLocks noChangeArrowheads="1"/>
            </p:cNvSpPr>
            <p:nvPr/>
          </p:nvSpPr>
          <p:spPr bwMode="auto">
            <a:xfrm>
              <a:off x="426085" y="2630170"/>
              <a:ext cx="133350" cy="2476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O</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5" name="AutoShape 41">
              <a:extLst>
                <a:ext uri="{FF2B5EF4-FFF2-40B4-BE49-F238E27FC236}">
                  <a16:creationId xmlns:a16="http://schemas.microsoft.com/office/drawing/2014/main" id="{F9F74168-A3F8-4D71-9500-C1BDA97EE68F}"/>
                </a:ext>
              </a:extLst>
            </p:cNvPr>
            <p:cNvCxnSpPr>
              <a:cxnSpLocks noChangeShapeType="1"/>
            </p:cNvCxnSpPr>
            <p:nvPr/>
          </p:nvCxnSpPr>
          <p:spPr bwMode="auto">
            <a:xfrm>
              <a:off x="2454910" y="1477645"/>
              <a:ext cx="635" cy="118872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sp>
          <p:nvSpPr>
            <p:cNvPr id="16" name="Text Box 42">
              <a:extLst>
                <a:ext uri="{FF2B5EF4-FFF2-40B4-BE49-F238E27FC236}">
                  <a16:creationId xmlns:a16="http://schemas.microsoft.com/office/drawing/2014/main" id="{943CE9ED-2495-4536-9FA0-72D5202DE5B7}"/>
                </a:ext>
              </a:extLst>
            </p:cNvPr>
            <p:cNvSpPr txBox="1">
              <a:spLocks noChangeArrowheads="1"/>
            </p:cNvSpPr>
            <p:nvPr/>
          </p:nvSpPr>
          <p:spPr bwMode="auto">
            <a:xfrm>
              <a:off x="2331085" y="2659767"/>
              <a:ext cx="297815" cy="123089"/>
            </a:xfrm>
            <a:prstGeom prst="rect">
              <a:avLst/>
            </a:prstGeom>
            <a:noFill/>
            <a:ln w="9525">
              <a:no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Y</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 Box 51">
              <a:extLst>
                <a:ext uri="{FF2B5EF4-FFF2-40B4-BE49-F238E27FC236}">
                  <a16:creationId xmlns:a16="http://schemas.microsoft.com/office/drawing/2014/main" id="{FB2EA5A4-98F9-4D83-9BC5-4B308D1DE3FE}"/>
                </a:ext>
              </a:extLst>
            </p:cNvPr>
            <p:cNvSpPr txBox="1">
              <a:spLocks noChangeArrowheads="1"/>
            </p:cNvSpPr>
            <p:nvPr/>
          </p:nvSpPr>
          <p:spPr bwMode="auto">
            <a:xfrm>
              <a:off x="378460" y="0"/>
              <a:ext cx="308610" cy="26670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Y</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8" name="Text Box 52">
              <a:extLst>
                <a:ext uri="{FF2B5EF4-FFF2-40B4-BE49-F238E27FC236}">
                  <a16:creationId xmlns:a16="http://schemas.microsoft.com/office/drawing/2014/main" id="{CD86B2D0-6BC9-4DF7-B0FD-21F06AEFE58C}"/>
                </a:ext>
              </a:extLst>
            </p:cNvPr>
            <p:cNvSpPr txBox="1">
              <a:spLocks noChangeArrowheads="1"/>
            </p:cNvSpPr>
            <p:nvPr/>
          </p:nvSpPr>
          <p:spPr bwMode="auto">
            <a:xfrm>
              <a:off x="2238375" y="184785"/>
              <a:ext cx="1359535" cy="33782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Aggregate Supply</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cxnSp>
          <p:nvCxnSpPr>
            <p:cNvPr id="19" name="AutoShape 53">
              <a:extLst>
                <a:ext uri="{FF2B5EF4-FFF2-40B4-BE49-F238E27FC236}">
                  <a16:creationId xmlns:a16="http://schemas.microsoft.com/office/drawing/2014/main" id="{85E63551-BD2D-4BC9-A886-A7C21149B26E}"/>
                </a:ext>
              </a:extLst>
            </p:cNvPr>
            <p:cNvCxnSpPr>
              <a:cxnSpLocks noChangeShapeType="1"/>
            </p:cNvCxnSpPr>
            <p:nvPr/>
          </p:nvCxnSpPr>
          <p:spPr bwMode="auto">
            <a:xfrm>
              <a:off x="3738245" y="1088390"/>
              <a:ext cx="497840" cy="35433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
          <p:nvSpPr>
            <p:cNvPr id="20" name="Text Box 54">
              <a:extLst>
                <a:ext uri="{FF2B5EF4-FFF2-40B4-BE49-F238E27FC236}">
                  <a16:creationId xmlns:a16="http://schemas.microsoft.com/office/drawing/2014/main" id="{B26383BC-ABF0-49F0-8F7B-E13A75B58095}"/>
                </a:ext>
              </a:extLst>
            </p:cNvPr>
            <p:cNvSpPr txBox="1">
              <a:spLocks noChangeArrowheads="1"/>
            </p:cNvSpPr>
            <p:nvPr/>
          </p:nvSpPr>
          <p:spPr bwMode="auto">
            <a:xfrm>
              <a:off x="4178935" y="1515745"/>
              <a:ext cx="1345565" cy="35941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Aggregate Demand</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GB" sz="1100" dirty="0">
                  <a:effectLst/>
                  <a:latin typeface="Calibri" panose="020F0502020204030204" pitchFamily="34" charset="0"/>
                  <a:ea typeface="Calibri" panose="020F0502020204030204" pitchFamily="34" charset="0"/>
                  <a:cs typeface="Mangal" panose="02040503050203030202" pitchFamily="18" charset="0"/>
                </a:rPr>
                <a: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1" name="Text Box 55">
              <a:extLst>
                <a:ext uri="{FF2B5EF4-FFF2-40B4-BE49-F238E27FC236}">
                  <a16:creationId xmlns:a16="http://schemas.microsoft.com/office/drawing/2014/main" id="{CFB54B00-3E0B-49A4-8510-DB25C3BF435A}"/>
                </a:ext>
              </a:extLst>
            </p:cNvPr>
            <p:cNvSpPr txBox="1">
              <a:spLocks noChangeArrowheads="1"/>
            </p:cNvSpPr>
            <p:nvPr/>
          </p:nvSpPr>
          <p:spPr bwMode="auto">
            <a:xfrm>
              <a:off x="0" y="1390650"/>
              <a:ext cx="530860" cy="497205"/>
            </a:xfrm>
            <a:prstGeom prst="rect">
              <a:avLst/>
            </a:prstGeom>
            <a:solidFill>
              <a:srgbClr val="FFFFFF"/>
            </a:solidFill>
            <a:ln w="9525">
              <a:solidFill>
                <a:sysClr val="window" lastClr="FFFFFF">
                  <a:lumMod val="100000"/>
                  <a:lumOff val="0"/>
                </a:sysClr>
              </a:solidFill>
              <a:miter lim="800000"/>
              <a:headEnd/>
              <a:tailEnd/>
            </a:ln>
          </p:spPr>
          <p:txBody>
            <a:bodyPr rot="0" vert="vert"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C+I</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grpSp>
      <p:cxnSp>
        <p:nvCxnSpPr>
          <p:cNvPr id="33" name="Straight Connector 32">
            <a:extLst>
              <a:ext uri="{FF2B5EF4-FFF2-40B4-BE49-F238E27FC236}">
                <a16:creationId xmlns:a16="http://schemas.microsoft.com/office/drawing/2014/main" id="{2F30F06D-D0EA-4337-B445-E1626B784DB4}"/>
              </a:ext>
            </a:extLst>
          </p:cNvPr>
          <p:cNvCxnSpPr/>
          <p:nvPr/>
        </p:nvCxnSpPr>
        <p:spPr>
          <a:xfrm flipV="1">
            <a:off x="6965315" y="3344780"/>
            <a:ext cx="3345841" cy="1203158"/>
          </a:xfrm>
          <a:prstGeom prst="line">
            <a:avLst/>
          </a:prstGeom>
        </p:spPr>
        <p:style>
          <a:lnRef idx="1">
            <a:schemeClr val="accent1"/>
          </a:lnRef>
          <a:fillRef idx="0">
            <a:schemeClr val="accent1"/>
          </a:fillRef>
          <a:effectRef idx="0">
            <a:schemeClr val="accent1"/>
          </a:effectRef>
          <a:fontRef idx="minor">
            <a:schemeClr val="tx1"/>
          </a:fontRef>
        </p:style>
      </p:cxnSp>
      <p:sp>
        <p:nvSpPr>
          <p:cNvPr id="37" name="Content Placeholder 36">
            <a:extLst>
              <a:ext uri="{FF2B5EF4-FFF2-40B4-BE49-F238E27FC236}">
                <a16:creationId xmlns:a16="http://schemas.microsoft.com/office/drawing/2014/main" id="{D9D08E40-B812-4364-81C5-3C8D0D7993E6}"/>
              </a:ext>
            </a:extLst>
          </p:cNvPr>
          <p:cNvSpPr>
            <a:spLocks noGrp="1"/>
          </p:cNvSpPr>
          <p:nvPr>
            <p:ph sz="half" idx="2"/>
          </p:nvPr>
        </p:nvSpPr>
        <p:spPr>
          <a:xfrm>
            <a:off x="6244388" y="1852863"/>
            <a:ext cx="5474369" cy="4640012"/>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Comparative Macro-Static</a:t>
            </a:r>
          </a:p>
        </p:txBody>
      </p:sp>
      <p:sp>
        <p:nvSpPr>
          <p:cNvPr id="39" name="Text Box 32">
            <a:extLst>
              <a:ext uri="{FF2B5EF4-FFF2-40B4-BE49-F238E27FC236}">
                <a16:creationId xmlns:a16="http://schemas.microsoft.com/office/drawing/2014/main" id="{392B14BF-964E-4D29-BE0A-CB6872B49BCF}"/>
              </a:ext>
            </a:extLst>
          </p:cNvPr>
          <p:cNvSpPr txBox="1">
            <a:spLocks noGrp="1" noChangeArrowheads="1"/>
          </p:cNvSpPr>
          <p:nvPr>
            <p:ph sz="half" idx="1"/>
          </p:nvPr>
        </p:nvSpPr>
        <p:spPr bwMode="auto">
          <a:xfrm>
            <a:off x="745958" y="2141620"/>
            <a:ext cx="5380690" cy="4297009"/>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indent="0" algn="just">
              <a:lnSpc>
                <a:spcPct val="107000"/>
              </a:lnSpc>
              <a:spcBef>
                <a:spcPts val="0"/>
              </a:spcBef>
              <a:spcAft>
                <a:spcPts val="800"/>
              </a:spcAft>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Initially, AD curve intersects with AS curve at point E, and determines </a:t>
            </a:r>
            <a:r>
              <a:rPr lang="en-US" sz="2400" dirty="0" smtClean="0">
                <a:effectLst/>
                <a:latin typeface="Times New Roman" panose="02020603050405020304" pitchFamily="18" charset="0"/>
                <a:ea typeface="Calibri" panose="020F0502020204030204" pitchFamily="34" charset="0"/>
                <a:cs typeface="Times New Roman" panose="02020603050405020304" pitchFamily="18" charset="0"/>
              </a:rPr>
              <a:t>OY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equilibrium level of income. Let us suppose, aggregate demand curve shifts from C+I to C+I+</a:t>
            </a:r>
            <a:r>
              <a:rPr lang="el-GR" sz="2400" dirty="0">
                <a:effectLst/>
                <a:latin typeface="Times New Roman" panose="02020603050405020304" pitchFamily="18" charset="0"/>
                <a:ea typeface="Calibri" panose="020F0502020204030204" pitchFamily="34" charset="0"/>
                <a:cs typeface="Times New Roman" panose="02020603050405020304" pitchFamily="18" charset="0"/>
              </a:rPr>
              <a:t>Δ</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 then the equilibrium point also shifts from E to E</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The new equilibrium points gives OY</a:t>
            </a:r>
            <a:r>
              <a:rPr lang="en-US" sz="2400" baseline="-25000" dirty="0">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equilibrium level of national income. The comparative macro static compares the equilibrium points E to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a:t>
            </a:r>
            <a:r>
              <a:rPr lang="en-US" sz="2400" baseline="-250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dirty="0">
                <a:latin typeface="Times New Roman" panose="02020603050405020304" pitchFamily="18" charset="0"/>
                <a:ea typeface="Calibri" panose="020F0502020204030204" pitchFamily="34" charset="0"/>
                <a:cs typeface="Times New Roman" panose="02020603050405020304" pitchFamily="18" charset="0"/>
              </a:rPr>
              <a:t>but does not explain how the new equilibrium is achieved.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0" name="Rectangle 39">
            <a:extLst>
              <a:ext uri="{FF2B5EF4-FFF2-40B4-BE49-F238E27FC236}">
                <a16:creationId xmlns:a16="http://schemas.microsoft.com/office/drawing/2014/main" id="{6974981F-31A5-400B-9F08-D7BE8EAD5836}"/>
              </a:ext>
            </a:extLst>
          </p:cNvPr>
          <p:cNvSpPr/>
          <p:nvPr/>
        </p:nvSpPr>
        <p:spPr>
          <a:xfrm>
            <a:off x="10220947" y="3248012"/>
            <a:ext cx="811530" cy="19598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C+I+</a:t>
            </a:r>
            <a:r>
              <a:rPr lang="el-GR" sz="1400" dirty="0">
                <a:latin typeface="Times New Roman" panose="02020603050405020304" pitchFamily="18" charset="0"/>
                <a:cs typeface="Times New Roman" panose="02020603050405020304" pitchFamily="18" charset="0"/>
              </a:rPr>
              <a:t>Δ</a:t>
            </a:r>
            <a:r>
              <a:rPr lang="en-US" sz="1400" dirty="0">
                <a:latin typeface="Times New Roman" panose="02020603050405020304" pitchFamily="18" charset="0"/>
                <a:cs typeface="Times New Roman" panose="02020603050405020304" pitchFamily="18" charset="0"/>
              </a:rPr>
              <a:t>I</a:t>
            </a:r>
          </a:p>
        </p:txBody>
      </p:sp>
      <p:cxnSp>
        <p:nvCxnSpPr>
          <p:cNvPr id="42" name="Straight Connector 41">
            <a:extLst>
              <a:ext uri="{FF2B5EF4-FFF2-40B4-BE49-F238E27FC236}">
                <a16:creationId xmlns:a16="http://schemas.microsoft.com/office/drawing/2014/main" id="{E47BDB79-2960-4AA7-9F13-92719AA2C3BD}"/>
              </a:ext>
            </a:extLst>
          </p:cNvPr>
          <p:cNvCxnSpPr/>
          <p:nvPr/>
        </p:nvCxnSpPr>
        <p:spPr>
          <a:xfrm>
            <a:off x="9670415" y="3544639"/>
            <a:ext cx="0" cy="228083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3" name="Rectangle 42">
            <a:extLst>
              <a:ext uri="{FF2B5EF4-FFF2-40B4-BE49-F238E27FC236}">
                <a16:creationId xmlns:a16="http://schemas.microsoft.com/office/drawing/2014/main" id="{1CEB85C8-4F89-4435-AE5C-5D80EC5030DE}"/>
              </a:ext>
            </a:extLst>
          </p:cNvPr>
          <p:cNvSpPr/>
          <p:nvPr/>
        </p:nvSpPr>
        <p:spPr>
          <a:xfrm>
            <a:off x="8664575" y="4090881"/>
            <a:ext cx="264160" cy="160275"/>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p>
        </p:txBody>
      </p:sp>
      <p:sp>
        <p:nvSpPr>
          <p:cNvPr id="44" name="Rectangle 43">
            <a:extLst>
              <a:ext uri="{FF2B5EF4-FFF2-40B4-BE49-F238E27FC236}">
                <a16:creationId xmlns:a16="http://schemas.microsoft.com/office/drawing/2014/main" id="{113D3F4A-AC91-4632-933C-1CEBDA152B57}"/>
              </a:ext>
            </a:extLst>
          </p:cNvPr>
          <p:cNvSpPr/>
          <p:nvPr/>
        </p:nvSpPr>
        <p:spPr>
          <a:xfrm>
            <a:off x="9267501" y="3361072"/>
            <a:ext cx="452120" cy="21148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a:t>
            </a:r>
            <a:r>
              <a:rPr lang="en-US" baseline="-25000" dirty="0"/>
              <a:t>1</a:t>
            </a:r>
            <a:endParaRPr lang="en-US" dirty="0"/>
          </a:p>
        </p:txBody>
      </p:sp>
      <p:sp>
        <p:nvSpPr>
          <p:cNvPr id="45" name="Rectangle 44">
            <a:extLst>
              <a:ext uri="{FF2B5EF4-FFF2-40B4-BE49-F238E27FC236}">
                <a16:creationId xmlns:a16="http://schemas.microsoft.com/office/drawing/2014/main" id="{88E322AC-2E01-4A47-8BEA-92A9692E6CAF}"/>
              </a:ext>
            </a:extLst>
          </p:cNvPr>
          <p:cNvSpPr/>
          <p:nvPr/>
        </p:nvSpPr>
        <p:spPr>
          <a:xfrm>
            <a:off x="9510839" y="5867506"/>
            <a:ext cx="483426" cy="18646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latin typeface="Times New Roman" panose="02020603050405020304" pitchFamily="18" charset="0"/>
                <a:cs typeface="Times New Roman" panose="02020603050405020304" pitchFamily="18" charset="0"/>
              </a:rPr>
              <a:t>Y1</a:t>
            </a:r>
          </a:p>
        </p:txBody>
      </p:sp>
    </p:spTree>
    <p:extLst>
      <p:ext uri="{BB962C8B-B14F-4D97-AF65-F5344CB8AC3E}">
        <p14:creationId xmlns:p14="http://schemas.microsoft.com/office/powerpoint/2010/main" val="360011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E03-1CBE-43B0-B1D3-EC799FB008AA}"/>
              </a:ext>
            </a:extLst>
          </p:cNvPr>
          <p:cNvSpPr>
            <a:spLocks noGrp="1"/>
          </p:cNvSpPr>
          <p:nvPr>
            <p:ph type="title"/>
          </p:nvPr>
        </p:nvSpPr>
        <p:spPr>
          <a:xfrm>
            <a:off x="1010652" y="642842"/>
            <a:ext cx="10250905" cy="1599234"/>
          </a:xfrm>
        </p:spPr>
        <p:txBody>
          <a:bodyPr>
            <a:normAutofit fontScale="90000"/>
          </a:bodyPr>
          <a:lstStyle/>
          <a:p>
            <a:pPr algn="just"/>
            <a:r>
              <a:rPr lang="en-US" sz="2700" b="1" dirty="0">
                <a:effectLst/>
                <a:latin typeface="Times New Roman" panose="02020603050405020304" pitchFamily="18" charset="0"/>
                <a:ea typeface="Times New Roman" panose="02020603050405020304" pitchFamily="18" charset="0"/>
                <a:cs typeface="Mangal" panose="02040503050203030202" pitchFamily="18" charset="0"/>
              </a:rPr>
              <a:t>3. Macro Dynamic:- </a:t>
            </a:r>
            <a:r>
              <a:rPr lang="en-US" sz="2700" dirty="0">
                <a:effectLst/>
                <a:latin typeface="Times New Roman" panose="02020603050405020304" pitchFamily="18" charset="0"/>
                <a:ea typeface="Times New Roman" panose="02020603050405020304" pitchFamily="18" charset="0"/>
                <a:cs typeface="Mangal" panose="02040503050203030202" pitchFamily="18" charset="0"/>
              </a:rPr>
              <a:t>The concept of dynamic analysis was introduced by Ragnar Frisch, Robertson, and J</a:t>
            </a:r>
            <a:r>
              <a:rPr lang="en-US" sz="2700" dirty="0" smtClean="0">
                <a:effectLst/>
                <a:latin typeface="Times New Roman" panose="02020603050405020304" pitchFamily="18" charset="0"/>
                <a:ea typeface="Times New Roman" panose="02020603050405020304" pitchFamily="18" charset="0"/>
                <a:cs typeface="Mangal" panose="02040503050203030202" pitchFamily="18" charset="0"/>
              </a:rPr>
              <a:t>. R. Hicks</a:t>
            </a:r>
            <a:r>
              <a:rPr lang="en-US" sz="2700" dirty="0">
                <a:effectLst/>
                <a:latin typeface="Times New Roman" panose="02020603050405020304" pitchFamily="18" charset="0"/>
                <a:ea typeface="Times New Roman" panose="02020603050405020304" pitchFamily="18" charset="0"/>
                <a:cs typeface="Mangal" panose="02040503050203030202" pitchFamily="18" charset="0"/>
              </a:rPr>
              <a:t>. Dynamic analysis is the study of the process by which the economy moves from one equilibrium point to another as a result of a change in macroeconomic variables. The dynamic macroeconomic analysis explains the path of change in the equilibrium aggregate income.</a:t>
            </a:r>
            <a:r>
              <a:rPr lang="en-US" sz="1800" dirty="0">
                <a:effectLst/>
                <a:latin typeface="Calibri" panose="020F0502020204030204" pitchFamily="34" charset="0"/>
                <a:ea typeface="Calibri" panose="020F0502020204030204" pitchFamily="34" charset="0"/>
                <a:cs typeface="Mangal" panose="02040503050203030202" pitchFamily="18" charset="0"/>
              </a:rPr>
              <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mc:AlternateContent xmlns:mc="http://schemas.openxmlformats.org/markup-compatibility/2006" xmlns:a14="http://schemas.microsoft.com/office/drawing/2010/main">
        <mc:Choice Requires="a14">
          <p:sp>
            <p:nvSpPr>
              <p:cNvPr id="30" name="Content Placeholder 29">
                <a:extLst>
                  <a:ext uri="{FF2B5EF4-FFF2-40B4-BE49-F238E27FC236}">
                    <a16:creationId xmlns:a16="http://schemas.microsoft.com/office/drawing/2014/main" id="{BC6D2C6C-D9E9-4974-91FB-31DE3223B027}"/>
                  </a:ext>
                </a:extLst>
              </p:cNvPr>
              <p:cNvSpPr>
                <a:spLocks noGrp="1"/>
              </p:cNvSpPr>
              <p:nvPr>
                <p:ph sz="half" idx="1"/>
              </p:nvPr>
            </p:nvSpPr>
            <p:spPr>
              <a:xfrm>
                <a:off x="838199" y="2147455"/>
                <a:ext cx="5535665" cy="4457882"/>
              </a:xfrm>
            </p:spPr>
            <p:txBody>
              <a:bodyPr>
                <a:noAutofit/>
              </a:bodyPr>
              <a:lstStyle/>
              <a:p>
                <a:pPr algn="just"/>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In the given figure 1.2, E is the initial equilibrium point at which NI is OY. Due to the increase in investment, the aggregate demand curve shifts to C+I+∆I. Consequently, the equilibrium point changes from E to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𝐸</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increasing NI from OY to O</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22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But how the new equilibrium point is attained? An increase in investment causes an increase in NI. The increase in NI leads to an increase in consumption and output. This further increase income and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investment.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So the income goes on increasing till the final equilibrium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n-US" sz="2200" i="1">
                            <a:effectLst/>
                            <a:latin typeface="Cambria Math" panose="02040503050406030204" pitchFamily="18" charset="0"/>
                            <a:ea typeface="Times New Roman" panose="02020603050405020304" pitchFamily="18" charset="0"/>
                            <a:cs typeface="Times New Roman" panose="02020603050405020304" pitchFamily="18" charset="0"/>
                          </a:rPr>
                        </m:ctrlPr>
                      </m:sSubPr>
                      <m:e>
                        <m:r>
                          <m:rPr>
                            <m:sty m:val="p"/>
                          </m:rPr>
                          <a:rPr lang="en-US" sz="2200" i="0">
                            <a:effectLst/>
                            <a:latin typeface="Cambria Math" panose="02040503050406030204" pitchFamily="18" charset="0"/>
                            <a:ea typeface="Times New Roman" panose="02020603050405020304" pitchFamily="18" charset="0"/>
                            <a:cs typeface="Times New Roman" panose="02020603050405020304" pitchFamily="18" charset="0"/>
                          </a:rPr>
                          <m:t>E</m:t>
                        </m:r>
                      </m:e>
                      <m:sub>
                        <m:r>
                          <a:rPr lang="en-US" sz="2200" i="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200" dirty="0" smtClean="0">
                    <a:effectLst/>
                    <a:latin typeface="Times New Roman" panose="02020603050405020304" pitchFamily="18" charset="0"/>
                    <a:ea typeface="Times New Roman" panose="02020603050405020304" pitchFamily="18" charset="0"/>
                    <a:cs typeface="Times New Roman" panose="02020603050405020304" pitchFamily="18" charset="0"/>
                  </a:rPr>
                  <a:t>is achieved </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through the path a, b, and c</a:t>
                </a:r>
                <a:r>
                  <a:rPr lang="en-US" sz="22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mc:Choice>
        <mc:Fallback xmlns="">
          <p:sp>
            <p:nvSpPr>
              <p:cNvPr id="30" name="Content Placeholder 29">
                <a:extLst>
                  <a:ext uri="{FF2B5EF4-FFF2-40B4-BE49-F238E27FC236}">
                    <a16:creationId xmlns:a16="http://schemas.microsoft.com/office/drawing/2014/main" id="{BC6D2C6C-D9E9-4974-91FB-31DE3223B027}"/>
                  </a:ext>
                </a:extLst>
              </p:cNvPr>
              <p:cNvSpPr>
                <a:spLocks noGrp="1" noRot="1" noChangeAspect="1" noMove="1" noResize="1" noEditPoints="1" noAdjustHandles="1" noChangeArrowheads="1" noChangeShapeType="1" noTextEdit="1"/>
              </p:cNvSpPr>
              <p:nvPr>
                <p:ph sz="half" idx="1"/>
              </p:nvPr>
            </p:nvSpPr>
            <p:spPr>
              <a:xfrm>
                <a:off x="838199" y="2147455"/>
                <a:ext cx="5535665" cy="4457882"/>
              </a:xfrm>
              <a:blipFill>
                <a:blip r:embed="rId2"/>
                <a:stretch>
                  <a:fillRect l="-1210" t="-1503" r="-1320"/>
                </a:stretch>
              </a:blipFill>
            </p:spPr>
            <p:txBody>
              <a:bodyPr/>
              <a:lstStyle/>
              <a:p>
                <a:r>
                  <a:rPr lang="en-US">
                    <a:noFill/>
                  </a:rPr>
                  <a:t> </a:t>
                </a:r>
              </a:p>
            </p:txBody>
          </p:sp>
        </mc:Fallback>
      </mc:AlternateContent>
      <p:sp>
        <p:nvSpPr>
          <p:cNvPr id="31" name="Content Placeholder 30">
            <a:extLst>
              <a:ext uri="{FF2B5EF4-FFF2-40B4-BE49-F238E27FC236}">
                <a16:creationId xmlns:a16="http://schemas.microsoft.com/office/drawing/2014/main" id="{4B5530A5-3FE2-4766-BD23-A27799B49AB8}"/>
              </a:ext>
            </a:extLst>
          </p:cNvPr>
          <p:cNvSpPr>
            <a:spLocks noGrp="1"/>
          </p:cNvSpPr>
          <p:nvPr>
            <p:ph sz="half" idx="2"/>
          </p:nvPr>
        </p:nvSpPr>
        <p:spPr>
          <a:xfrm>
            <a:off x="6738164" y="2147455"/>
            <a:ext cx="5085350" cy="4457882"/>
          </a:xfrm>
        </p:spPr>
        <p:txBody>
          <a:bodyPr>
            <a:normAutofit/>
          </a:bodyPr>
          <a:lstStyle/>
          <a:p>
            <a:r>
              <a:rPr lang="en-US" sz="1800" b="1" dirty="0">
                <a:latin typeface="Times New Roman" panose="02020603050405020304" pitchFamily="18" charset="0"/>
                <a:cs typeface="Times New Roman" panose="02020603050405020304" pitchFamily="18" charset="0"/>
              </a:rPr>
              <a:t>Figure of Macro Dynamic</a:t>
            </a:r>
          </a:p>
        </p:txBody>
      </p:sp>
      <p:grpSp>
        <p:nvGrpSpPr>
          <p:cNvPr id="4" name="Group 3">
            <a:extLst>
              <a:ext uri="{FF2B5EF4-FFF2-40B4-BE49-F238E27FC236}">
                <a16:creationId xmlns:a16="http://schemas.microsoft.com/office/drawing/2014/main" id="{0D11A341-3B37-445A-9240-2631ADD97355}"/>
              </a:ext>
            </a:extLst>
          </p:cNvPr>
          <p:cNvGrpSpPr/>
          <p:nvPr/>
        </p:nvGrpSpPr>
        <p:grpSpPr>
          <a:xfrm>
            <a:off x="6870032" y="2915821"/>
            <a:ext cx="4908884" cy="3942179"/>
            <a:chOff x="0" y="0"/>
            <a:chExt cx="4429125" cy="2830830"/>
          </a:xfrm>
        </p:grpSpPr>
        <p:cxnSp>
          <p:nvCxnSpPr>
            <p:cNvPr id="5" name="AutoShape 56">
              <a:extLst>
                <a:ext uri="{FF2B5EF4-FFF2-40B4-BE49-F238E27FC236}">
                  <a16:creationId xmlns:a16="http://schemas.microsoft.com/office/drawing/2014/main" id="{562A4747-FD23-4B88-B4D3-3A112336E5EE}"/>
                </a:ext>
              </a:extLst>
            </p:cNvPr>
            <p:cNvCxnSpPr>
              <a:cxnSpLocks noChangeShapeType="1"/>
            </p:cNvCxnSpPr>
            <p:nvPr/>
          </p:nvCxnSpPr>
          <p:spPr bwMode="auto">
            <a:xfrm>
              <a:off x="2095500" y="1333500"/>
              <a:ext cx="9525" cy="119570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6" name="AutoShape 155">
              <a:extLst>
                <a:ext uri="{FF2B5EF4-FFF2-40B4-BE49-F238E27FC236}">
                  <a16:creationId xmlns:a16="http://schemas.microsoft.com/office/drawing/2014/main" id="{C0F0CBF6-5877-470B-8039-3172015775F1}"/>
                </a:ext>
              </a:extLst>
            </p:cNvPr>
            <p:cNvCxnSpPr>
              <a:cxnSpLocks noChangeShapeType="1"/>
            </p:cNvCxnSpPr>
            <p:nvPr/>
          </p:nvCxnSpPr>
          <p:spPr bwMode="auto">
            <a:xfrm>
              <a:off x="1019175" y="1638300"/>
              <a:ext cx="0" cy="89281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7" name="AutoShape 156">
              <a:extLst>
                <a:ext uri="{FF2B5EF4-FFF2-40B4-BE49-F238E27FC236}">
                  <a16:creationId xmlns:a16="http://schemas.microsoft.com/office/drawing/2014/main" id="{2E230550-F7C0-414F-A4EF-E0A3500A5320}"/>
                </a:ext>
              </a:extLst>
            </p:cNvPr>
            <p:cNvCxnSpPr>
              <a:cxnSpLocks noChangeShapeType="1"/>
            </p:cNvCxnSpPr>
            <p:nvPr/>
          </p:nvCxnSpPr>
          <p:spPr bwMode="auto">
            <a:xfrm>
              <a:off x="1019175" y="1638300"/>
              <a:ext cx="590550" cy="0"/>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cxnSp>
          <p:nvCxnSpPr>
            <p:cNvPr id="8" name="AutoShape 157">
              <a:extLst>
                <a:ext uri="{FF2B5EF4-FFF2-40B4-BE49-F238E27FC236}">
                  <a16:creationId xmlns:a16="http://schemas.microsoft.com/office/drawing/2014/main" id="{E3817160-4AC5-47DD-91B8-0493F3E0A6F8}"/>
                </a:ext>
              </a:extLst>
            </p:cNvPr>
            <p:cNvCxnSpPr>
              <a:cxnSpLocks noChangeShapeType="1"/>
            </p:cNvCxnSpPr>
            <p:nvPr/>
          </p:nvCxnSpPr>
          <p:spPr bwMode="auto">
            <a:xfrm flipV="1">
              <a:off x="1609725" y="1419225"/>
              <a:ext cx="0" cy="219075"/>
            </a:xfrm>
            <a:prstGeom prst="straightConnector1">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cxnSp>
        <p:grpSp>
          <p:nvGrpSpPr>
            <p:cNvPr id="9" name="Group 8">
              <a:extLst>
                <a:ext uri="{FF2B5EF4-FFF2-40B4-BE49-F238E27FC236}">
                  <a16:creationId xmlns:a16="http://schemas.microsoft.com/office/drawing/2014/main" id="{76188EBA-4EB2-4068-A2EE-65D967ACA819}"/>
                </a:ext>
              </a:extLst>
            </p:cNvPr>
            <p:cNvGrpSpPr/>
            <p:nvPr/>
          </p:nvGrpSpPr>
          <p:grpSpPr>
            <a:xfrm>
              <a:off x="0" y="0"/>
              <a:ext cx="4429125" cy="2830830"/>
              <a:chOff x="0" y="0"/>
              <a:chExt cx="4429125" cy="2830830"/>
            </a:xfrm>
          </p:grpSpPr>
          <p:grpSp>
            <p:nvGrpSpPr>
              <p:cNvPr id="10" name="Group 9">
                <a:extLst>
                  <a:ext uri="{FF2B5EF4-FFF2-40B4-BE49-F238E27FC236}">
                    <a16:creationId xmlns:a16="http://schemas.microsoft.com/office/drawing/2014/main" id="{BB2160D8-3AE1-4BD2-AC68-FC0D34BEC364}"/>
                  </a:ext>
                </a:extLst>
              </p:cNvPr>
              <p:cNvGrpSpPr/>
              <p:nvPr/>
            </p:nvGrpSpPr>
            <p:grpSpPr>
              <a:xfrm>
                <a:off x="0" y="0"/>
                <a:ext cx="4429125" cy="2830830"/>
                <a:chOff x="0" y="0"/>
                <a:chExt cx="4429125" cy="2830830"/>
              </a:xfrm>
            </p:grpSpPr>
            <p:grpSp>
              <p:nvGrpSpPr>
                <p:cNvPr id="12" name="Group 11">
                  <a:extLst>
                    <a:ext uri="{FF2B5EF4-FFF2-40B4-BE49-F238E27FC236}">
                      <a16:creationId xmlns:a16="http://schemas.microsoft.com/office/drawing/2014/main" id="{3F25E2B3-54A4-4311-97B7-0B55024D052C}"/>
                    </a:ext>
                  </a:extLst>
                </p:cNvPr>
                <p:cNvGrpSpPr>
                  <a:grpSpLocks/>
                </p:cNvGrpSpPr>
                <p:nvPr/>
              </p:nvGrpSpPr>
              <p:grpSpPr bwMode="auto">
                <a:xfrm>
                  <a:off x="228600" y="0"/>
                  <a:ext cx="3657600" cy="2534285"/>
                  <a:chOff x="3015" y="8430"/>
                  <a:chExt cx="5760" cy="3991"/>
                </a:xfrm>
              </p:grpSpPr>
              <p:cxnSp>
                <p:nvCxnSpPr>
                  <p:cNvPr id="24" name="AutoShape 45">
                    <a:extLst>
                      <a:ext uri="{FF2B5EF4-FFF2-40B4-BE49-F238E27FC236}">
                        <a16:creationId xmlns:a16="http://schemas.microsoft.com/office/drawing/2014/main" id="{76243117-6FD3-4D7D-BC51-E637BD241BD0}"/>
                      </a:ext>
                    </a:extLst>
                  </p:cNvPr>
                  <p:cNvCxnSpPr>
                    <a:cxnSpLocks noChangeShapeType="1"/>
                  </p:cNvCxnSpPr>
                  <p:nvPr/>
                </p:nvCxnSpPr>
                <p:spPr bwMode="auto">
                  <a:xfrm>
                    <a:off x="3015" y="8430"/>
                    <a:ext cx="30" cy="399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5" name="AutoShape 46">
                    <a:extLst>
                      <a:ext uri="{FF2B5EF4-FFF2-40B4-BE49-F238E27FC236}">
                        <a16:creationId xmlns:a16="http://schemas.microsoft.com/office/drawing/2014/main" id="{C12A4B38-CDD3-47E4-8EAE-C37939DAFA4A}"/>
                      </a:ext>
                    </a:extLst>
                  </p:cNvPr>
                  <p:cNvCxnSpPr>
                    <a:cxnSpLocks noChangeShapeType="1"/>
                  </p:cNvCxnSpPr>
                  <p:nvPr/>
                </p:nvCxnSpPr>
                <p:spPr bwMode="auto">
                  <a:xfrm>
                    <a:off x="3045" y="12420"/>
                    <a:ext cx="5535" cy="1"/>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6" name="AutoShape 47">
                    <a:extLst>
                      <a:ext uri="{FF2B5EF4-FFF2-40B4-BE49-F238E27FC236}">
                        <a16:creationId xmlns:a16="http://schemas.microsoft.com/office/drawing/2014/main" id="{70244C34-0AA2-4DCA-ADCA-F680A45D7A3B}"/>
                      </a:ext>
                    </a:extLst>
                  </p:cNvPr>
                  <p:cNvCxnSpPr>
                    <a:cxnSpLocks noChangeShapeType="1"/>
                  </p:cNvCxnSpPr>
                  <p:nvPr/>
                </p:nvCxnSpPr>
                <p:spPr bwMode="auto">
                  <a:xfrm flipV="1">
                    <a:off x="3045" y="9000"/>
                    <a:ext cx="5190" cy="342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7" name="AutoShape 48">
                    <a:extLst>
                      <a:ext uri="{FF2B5EF4-FFF2-40B4-BE49-F238E27FC236}">
                        <a16:creationId xmlns:a16="http://schemas.microsoft.com/office/drawing/2014/main" id="{EB804762-ADFD-4C3E-97C5-0F46C0352109}"/>
                      </a:ext>
                    </a:extLst>
                  </p:cNvPr>
                  <p:cNvCxnSpPr>
                    <a:cxnSpLocks noChangeShapeType="1"/>
                  </p:cNvCxnSpPr>
                  <p:nvPr/>
                </p:nvCxnSpPr>
                <p:spPr bwMode="auto">
                  <a:xfrm flipV="1">
                    <a:off x="3045" y="10230"/>
                    <a:ext cx="5730" cy="174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8" name="AutoShape 49">
                    <a:extLst>
                      <a:ext uri="{FF2B5EF4-FFF2-40B4-BE49-F238E27FC236}">
                        <a16:creationId xmlns:a16="http://schemas.microsoft.com/office/drawing/2014/main" id="{CA67C206-A0DF-4CC4-9D11-D57D751FA91E}"/>
                      </a:ext>
                    </a:extLst>
                  </p:cNvPr>
                  <p:cNvCxnSpPr>
                    <a:cxnSpLocks noChangeShapeType="1"/>
                  </p:cNvCxnSpPr>
                  <p:nvPr/>
                </p:nvCxnSpPr>
                <p:spPr bwMode="auto">
                  <a:xfrm flipV="1">
                    <a:off x="3015" y="9750"/>
                    <a:ext cx="5535" cy="160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9" name="AutoShape 50">
                    <a:extLst>
                      <a:ext uri="{FF2B5EF4-FFF2-40B4-BE49-F238E27FC236}">
                        <a16:creationId xmlns:a16="http://schemas.microsoft.com/office/drawing/2014/main" id="{6C509F55-2DAB-4857-A45F-8B4892F81E14}"/>
                      </a:ext>
                    </a:extLst>
                  </p:cNvPr>
                  <p:cNvCxnSpPr>
                    <a:cxnSpLocks noChangeShapeType="1"/>
                  </p:cNvCxnSpPr>
                  <p:nvPr/>
                </p:nvCxnSpPr>
                <p:spPr bwMode="auto">
                  <a:xfrm flipH="1" flipV="1">
                    <a:off x="7005" y="9075"/>
                    <a:ext cx="270" cy="5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mc:AlternateContent xmlns:mc="http://schemas.openxmlformats.org/markup-compatibility/2006" xmlns:a14="http://schemas.microsoft.com/office/drawing/2010/main">
              <mc:Choice Requires="a14">
                <p:sp>
                  <p:nvSpPr>
                    <p:cNvPr id="13" name="Text Box 60">
                      <a:extLst>
                        <a:ext uri="{FF2B5EF4-FFF2-40B4-BE49-F238E27FC236}">
                          <a16:creationId xmlns:a16="http://schemas.microsoft.com/office/drawing/2014/main" id="{358A08B0-183E-46FF-A3DE-9AAC82092FEA}"/>
                        </a:ext>
                      </a:extLst>
                    </p:cNvPr>
                    <p:cNvSpPr txBox="1">
                      <a:spLocks noChangeArrowheads="1"/>
                    </p:cNvSpPr>
                    <p:nvPr/>
                  </p:nvSpPr>
                  <p:spPr bwMode="auto">
                    <a:xfrm>
                      <a:off x="1978660" y="2559050"/>
                      <a:ext cx="393065" cy="27178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100" i="1">
                                    <a:effectLst/>
                                    <a:latin typeface="Cambria Math" panose="02040503050406030204" pitchFamily="18" charset="0"/>
                                    <a:ea typeface="Calibri" panose="020F0502020204030204" pitchFamily="34" charset="0"/>
                                    <a:cs typeface="Mangal" panose="02040503050203030202" pitchFamily="18" charset="0"/>
                                  </a:rPr>
                                </m:ctrlPr>
                              </m:sSubPr>
                              <m:e>
                                <m:r>
                                  <a:rPr lang="en-GB" sz="1100" i="1">
                                    <a:effectLst/>
                                    <a:latin typeface="Cambria Math" panose="02040503050406030204" pitchFamily="18" charset="0"/>
                                    <a:ea typeface="Calibri" panose="020F0502020204030204" pitchFamily="34" charset="0"/>
                                    <a:cs typeface="Mangal" panose="02040503050203030202" pitchFamily="18" charset="0"/>
                                  </a:rPr>
                                  <m:t>𝑌</m:t>
                                </m:r>
                              </m:e>
                              <m:sub>
                                <m:r>
                                  <a:rPr lang="en-GB" sz="1100" i="1">
                                    <a:effectLst/>
                                    <a:latin typeface="Cambria Math" panose="02040503050406030204" pitchFamily="18" charset="0"/>
                                    <a:ea typeface="Calibri" panose="020F0502020204030204" pitchFamily="34" charset="0"/>
                                    <a:cs typeface="Mangal" panose="02040503050203030202" pitchFamily="18" charset="0"/>
                                  </a:rPr>
                                  <m:t>1</m:t>
                                </m:r>
                              </m:sub>
                            </m:sSub>
                          </m:oMath>
                        </m:oMathPara>
                      </a14:m>
                      <a:endParaRPr lang="en-US" sz="1100">
                        <a:effectLst/>
                        <a:latin typeface="Calibri" panose="020F0502020204030204" pitchFamily="34" charset="0"/>
                        <a:ea typeface="Calibri" panose="020F0502020204030204" pitchFamily="34" charset="0"/>
                        <a:cs typeface="Mangal" panose="02040503050203030202" pitchFamily="18" charset="0"/>
                      </a:endParaRPr>
                    </a:p>
                  </p:txBody>
                </p:sp>
              </mc:Choice>
              <mc:Fallback xmlns="">
                <p:sp>
                  <p:nvSpPr>
                    <p:cNvPr id="13" name="Text Box 60">
                      <a:extLst>
                        <a:ext uri="{FF2B5EF4-FFF2-40B4-BE49-F238E27FC236}">
                          <a16:creationId xmlns:a16="http://schemas.microsoft.com/office/drawing/2014/main" id="{358A08B0-183E-46FF-A3DE-9AAC82092FEA}"/>
                        </a:ext>
                      </a:extLst>
                    </p:cNvPr>
                    <p:cNvSpPr txBox="1">
                      <a:spLocks noRot="1" noChangeAspect="1" noMove="1" noResize="1" noEditPoints="1" noAdjustHandles="1" noChangeArrowheads="1" noChangeShapeType="1" noTextEdit="1"/>
                    </p:cNvSpPr>
                    <p:nvPr/>
                  </p:nvSpPr>
                  <p:spPr bwMode="auto">
                    <a:xfrm>
                      <a:off x="1978660" y="2559050"/>
                      <a:ext cx="393065" cy="271780"/>
                    </a:xfrm>
                    <a:prstGeom prst="rect">
                      <a:avLst/>
                    </a:prstGeom>
                    <a:blipFill>
                      <a:blip r:embed="rId3"/>
                      <a:stretch>
                        <a:fillRect/>
                      </a:stretch>
                    </a:blipFill>
                    <a:ln w="9525">
                      <a:solidFill>
                        <a:sysClr val="window" lastClr="FFFFFF">
                          <a:lumMod val="100000"/>
                          <a:lumOff val="0"/>
                        </a:sysClr>
                      </a:solidFill>
                      <a:miter lim="800000"/>
                      <a:headEnd/>
                      <a:tailEnd/>
                    </a:ln>
                  </p:spPr>
                  <p:txBody>
                    <a:bodyPr/>
                    <a:lstStyle/>
                    <a:p>
                      <a:r>
                        <a:rPr lang="en-US">
                          <a:noFill/>
                        </a:rPr>
                        <a:t> </a:t>
                      </a:r>
                    </a:p>
                  </p:txBody>
                </p:sp>
              </mc:Fallback>
            </mc:AlternateContent>
            <p:sp>
              <p:nvSpPr>
                <p:cNvPr id="14" name="Text Box 161">
                  <a:extLst>
                    <a:ext uri="{FF2B5EF4-FFF2-40B4-BE49-F238E27FC236}">
                      <a16:creationId xmlns:a16="http://schemas.microsoft.com/office/drawing/2014/main" id="{7DECFFCE-5A54-44BB-B159-D2F1F52C8CE3}"/>
                    </a:ext>
                  </a:extLst>
                </p:cNvPr>
                <p:cNvSpPr txBox="1">
                  <a:spLocks noChangeArrowheads="1"/>
                </p:cNvSpPr>
                <p:nvPr/>
              </p:nvSpPr>
              <p:spPr bwMode="auto">
                <a:xfrm>
                  <a:off x="1095375" y="2055495"/>
                  <a:ext cx="238125" cy="230505"/>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E</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5" name="Text Box 162">
                  <a:extLst>
                    <a:ext uri="{FF2B5EF4-FFF2-40B4-BE49-F238E27FC236}">
                      <a16:creationId xmlns:a16="http://schemas.microsoft.com/office/drawing/2014/main" id="{68829ACE-CDF1-40DA-9588-3C0099615F3E}"/>
                    </a:ext>
                  </a:extLst>
                </p:cNvPr>
                <p:cNvSpPr txBox="1">
                  <a:spLocks noChangeArrowheads="1"/>
                </p:cNvSpPr>
                <p:nvPr/>
              </p:nvSpPr>
              <p:spPr bwMode="auto">
                <a:xfrm>
                  <a:off x="829310" y="1281430"/>
                  <a:ext cx="275590" cy="266065"/>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a</a:t>
                  </a:r>
                  <a:br>
                    <a:rPr lang="en-GB" sz="1100">
                      <a:effectLst/>
                      <a:latin typeface="Calibri" panose="020F0502020204030204" pitchFamily="34" charset="0"/>
                      <a:ea typeface="Calibri" panose="020F0502020204030204" pitchFamily="34" charset="0"/>
                      <a:cs typeface="Mangal" panose="02040503050203030202" pitchFamily="18" charset="0"/>
                    </a:rPr>
                  </a:br>
                  <a:r>
                    <a:rPr lang="en-GB" sz="1100">
                      <a:effectLst/>
                      <a:latin typeface="Calibri" panose="020F0502020204030204" pitchFamily="34" charset="0"/>
                      <a:ea typeface="Calibri" panose="020F0502020204030204" pitchFamily="34" charset="0"/>
                      <a:cs typeface="Mangal" panose="02040503050203030202" pitchFamily="18" charset="0"/>
                    </a:rPr>
                    <a:t>a</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6" name="Text Box 165">
                  <a:extLst>
                    <a:ext uri="{FF2B5EF4-FFF2-40B4-BE49-F238E27FC236}">
                      <a16:creationId xmlns:a16="http://schemas.microsoft.com/office/drawing/2014/main" id="{684EA56E-671F-4171-A2FA-89077FBF2615}"/>
                    </a:ext>
                  </a:extLst>
                </p:cNvPr>
                <p:cNvSpPr txBox="1">
                  <a:spLocks noChangeArrowheads="1"/>
                </p:cNvSpPr>
                <p:nvPr/>
              </p:nvSpPr>
              <p:spPr bwMode="auto">
                <a:xfrm>
                  <a:off x="1486535" y="1068705"/>
                  <a:ext cx="327660" cy="26162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c</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7" name="Text Box 167">
                  <a:extLst>
                    <a:ext uri="{FF2B5EF4-FFF2-40B4-BE49-F238E27FC236}">
                      <a16:creationId xmlns:a16="http://schemas.microsoft.com/office/drawing/2014/main" id="{B567275D-834A-488A-B1E6-57DE4F92CC9B}"/>
                    </a:ext>
                  </a:extLst>
                </p:cNvPr>
                <p:cNvSpPr txBox="1">
                  <a:spLocks noChangeArrowheads="1"/>
                </p:cNvSpPr>
                <p:nvPr/>
              </p:nvSpPr>
              <p:spPr bwMode="auto">
                <a:xfrm>
                  <a:off x="922655" y="2569845"/>
                  <a:ext cx="182245" cy="260985"/>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Y</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8" name="Text Box 834">
                  <a:extLst>
                    <a:ext uri="{FF2B5EF4-FFF2-40B4-BE49-F238E27FC236}">
                      <a16:creationId xmlns:a16="http://schemas.microsoft.com/office/drawing/2014/main" id="{2D938FA9-96EC-4CEF-9D06-5F5CD3E9D7DE}"/>
                    </a:ext>
                  </a:extLst>
                </p:cNvPr>
                <p:cNvSpPr txBox="1">
                  <a:spLocks noChangeArrowheads="1"/>
                </p:cNvSpPr>
                <p:nvPr/>
              </p:nvSpPr>
              <p:spPr bwMode="auto">
                <a:xfrm>
                  <a:off x="3829050" y="2416810"/>
                  <a:ext cx="295275" cy="240030"/>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X</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19" name="Text Box 835">
                  <a:extLst>
                    <a:ext uri="{FF2B5EF4-FFF2-40B4-BE49-F238E27FC236}">
                      <a16:creationId xmlns:a16="http://schemas.microsoft.com/office/drawing/2014/main" id="{6556161B-D478-4683-9C7A-70537DB8F25C}"/>
                    </a:ext>
                  </a:extLst>
                </p:cNvPr>
                <p:cNvSpPr txBox="1">
                  <a:spLocks noChangeArrowheads="1"/>
                </p:cNvSpPr>
                <p:nvPr/>
              </p:nvSpPr>
              <p:spPr bwMode="auto">
                <a:xfrm>
                  <a:off x="0" y="2550160"/>
                  <a:ext cx="219075" cy="233045"/>
                </a:xfrm>
                <a:prstGeom prst="rect">
                  <a:avLst/>
                </a:prstGeom>
                <a:solidFill>
                  <a:srgbClr val="FFFFFF"/>
                </a:solidFill>
                <a:ln w="9525">
                  <a:solidFill>
                    <a:sysClr val="window" lastClr="FFFFFF">
                      <a:lumMod val="100000"/>
                      <a:lumOff val="0"/>
                    </a:sysClr>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O</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20" name="Text Box 2">
                  <a:extLst>
                    <a:ext uri="{FF2B5EF4-FFF2-40B4-BE49-F238E27FC236}">
                      <a16:creationId xmlns:a16="http://schemas.microsoft.com/office/drawing/2014/main" id="{5B769ED5-7DF8-4EDE-B03B-C54A7C730FBC}"/>
                    </a:ext>
                  </a:extLst>
                </p:cNvPr>
                <p:cNvSpPr txBox="1">
                  <a:spLocks noChangeArrowheads="1"/>
                </p:cNvSpPr>
                <p:nvPr/>
              </p:nvSpPr>
              <p:spPr bwMode="auto">
                <a:xfrm>
                  <a:off x="3886200" y="978535"/>
                  <a:ext cx="504825" cy="2381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C+I</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21" name="Text Box 2">
                  <a:extLst>
                    <a:ext uri="{FF2B5EF4-FFF2-40B4-BE49-F238E27FC236}">
                      <a16:creationId xmlns:a16="http://schemas.microsoft.com/office/drawing/2014/main" id="{DE3E8854-7995-4497-B79A-0D92F9D40590}"/>
                    </a:ext>
                  </a:extLst>
                </p:cNvPr>
                <p:cNvSpPr txBox="1">
                  <a:spLocks noChangeArrowheads="1"/>
                </p:cNvSpPr>
                <p:nvPr/>
              </p:nvSpPr>
              <p:spPr bwMode="auto">
                <a:xfrm>
                  <a:off x="3619500" y="635635"/>
                  <a:ext cx="809625" cy="314325"/>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GB" sz="1200">
                      <a:effectLst/>
                      <a:latin typeface="Times New Roman" panose="02020603050405020304" pitchFamily="18" charset="0"/>
                      <a:ea typeface="Calibri" panose="020F0502020204030204" pitchFamily="34" charset="0"/>
                      <a:cs typeface="Mangal" panose="02040503050203030202" pitchFamily="18" charset="0"/>
                    </a:rPr>
                    <a:t>C+I +∆I</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22" name="Text Box 2">
                  <a:extLst>
                    <a:ext uri="{FF2B5EF4-FFF2-40B4-BE49-F238E27FC236}">
                      <a16:creationId xmlns:a16="http://schemas.microsoft.com/office/drawing/2014/main" id="{63BDD2BF-6FE1-485D-A08B-27AF34730698}"/>
                    </a:ext>
                  </a:extLst>
                </p:cNvPr>
                <p:cNvSpPr txBox="1">
                  <a:spLocks noChangeArrowheads="1"/>
                </p:cNvSpPr>
                <p:nvPr/>
              </p:nvSpPr>
              <p:spPr bwMode="auto">
                <a:xfrm>
                  <a:off x="3495675" y="187960"/>
                  <a:ext cx="295275" cy="3048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GB" sz="1200">
                      <a:effectLst/>
                      <a:latin typeface="Times New Roman" panose="02020603050405020304" pitchFamily="18" charset="0"/>
                      <a:ea typeface="Calibri" panose="020F0502020204030204" pitchFamily="34" charset="0"/>
                      <a:cs typeface="Mangal" panose="02040503050203030202" pitchFamily="18" charset="0"/>
                    </a:rPr>
                    <a:t>Y-</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sp>
              <p:nvSpPr>
                <p:cNvPr id="23" name="Text Box 2">
                  <a:extLst>
                    <a:ext uri="{FF2B5EF4-FFF2-40B4-BE49-F238E27FC236}">
                      <a16:creationId xmlns:a16="http://schemas.microsoft.com/office/drawing/2014/main" id="{5F8DA859-109D-4360-94C7-3EB40761BCDA}"/>
                    </a:ext>
                  </a:extLst>
                </p:cNvPr>
                <p:cNvSpPr txBox="1">
                  <a:spLocks noChangeArrowheads="1"/>
                </p:cNvSpPr>
                <p:nvPr/>
              </p:nvSpPr>
              <p:spPr bwMode="auto">
                <a:xfrm>
                  <a:off x="1809750" y="902335"/>
                  <a:ext cx="381000" cy="26670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GB" sz="1100">
                      <a:effectLst/>
                      <a:latin typeface="Calibri" panose="020F0502020204030204" pitchFamily="34" charset="0"/>
                      <a:ea typeface="Calibri" panose="020F0502020204030204" pitchFamily="34" charset="0"/>
                      <a:cs typeface="Mangal" panose="02040503050203030202" pitchFamily="18" charset="0"/>
                    </a:rPr>
                    <a:t>E</a:t>
                  </a:r>
                  <a:r>
                    <a:rPr lang="en-GB" sz="1100" baseline="-25000">
                      <a:effectLst/>
                      <a:latin typeface="Calibri" panose="020F0502020204030204" pitchFamily="34" charset="0"/>
                      <a:ea typeface="Calibri" panose="020F0502020204030204" pitchFamily="34" charset="0"/>
                      <a:cs typeface="Mangal" panose="02040503050203030202" pitchFamily="18" charset="0"/>
                    </a:rPr>
                    <a:t>1</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grpSp>
          <p:sp>
            <p:nvSpPr>
              <p:cNvPr id="11" name="Text Box 2">
                <a:extLst>
                  <a:ext uri="{FF2B5EF4-FFF2-40B4-BE49-F238E27FC236}">
                    <a16:creationId xmlns:a16="http://schemas.microsoft.com/office/drawing/2014/main" id="{2CCDE337-12BE-4A7C-9E9A-F3C0327D9CC4}"/>
                  </a:ext>
                </a:extLst>
              </p:cNvPr>
              <p:cNvSpPr txBox="1">
                <a:spLocks noChangeArrowheads="1"/>
              </p:cNvSpPr>
              <p:nvPr/>
            </p:nvSpPr>
            <p:spPr bwMode="auto">
              <a:xfrm>
                <a:off x="2543175" y="2514600"/>
                <a:ext cx="1285875" cy="259080"/>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GB" sz="1200">
                    <a:effectLst/>
                    <a:latin typeface="Times New Roman" panose="02020603050405020304" pitchFamily="18" charset="0"/>
                    <a:ea typeface="Calibri" panose="020F0502020204030204" pitchFamily="34" charset="0"/>
                    <a:cs typeface="Mangal" panose="02040503050203030202" pitchFamily="18" charset="0"/>
                  </a:rPr>
                  <a:t>National Income</a:t>
                </a:r>
                <a:endParaRPr lang="en-US" sz="1100">
                  <a:effectLst/>
                  <a:latin typeface="Calibri" panose="020F0502020204030204" pitchFamily="34" charset="0"/>
                  <a:ea typeface="Calibri" panose="020F0502020204030204" pitchFamily="34" charset="0"/>
                  <a:cs typeface="Mangal" panose="02040503050203030202" pitchFamily="18" charset="0"/>
                </a:endParaRPr>
              </a:p>
            </p:txBody>
          </p:sp>
        </p:grpSp>
      </p:grpSp>
      <p:sp>
        <p:nvSpPr>
          <p:cNvPr id="34" name="Rectangle 33">
            <a:extLst>
              <a:ext uri="{FF2B5EF4-FFF2-40B4-BE49-F238E27FC236}">
                <a16:creationId xmlns:a16="http://schemas.microsoft.com/office/drawing/2014/main" id="{16F3C7C1-1B61-43D2-B2A3-BC37E9267CD8}"/>
              </a:ext>
            </a:extLst>
          </p:cNvPr>
          <p:cNvSpPr/>
          <p:nvPr/>
        </p:nvSpPr>
        <p:spPr>
          <a:xfrm>
            <a:off x="6906484" y="2618686"/>
            <a:ext cx="652163" cy="27786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Y, C, I</a:t>
            </a:r>
          </a:p>
        </p:txBody>
      </p:sp>
    </p:spTree>
    <p:extLst>
      <p:ext uri="{BB962C8B-B14F-4D97-AF65-F5344CB8AC3E}">
        <p14:creationId xmlns:p14="http://schemas.microsoft.com/office/powerpoint/2010/main" val="1620348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2AB4424D6C04CA5A2D2EFD0CCB497" ma:contentTypeVersion="12" ma:contentTypeDescription="Create a new document." ma:contentTypeScope="" ma:versionID="a4f702f8d59625d927c7da955238fedf">
  <xsd:schema xmlns:xsd="http://www.w3.org/2001/XMLSchema" xmlns:xs="http://www.w3.org/2001/XMLSchema" xmlns:p="http://schemas.microsoft.com/office/2006/metadata/properties" xmlns:ns2="44ea191f-1900-44ba-a84f-f2f258cf563f" xmlns:ns3="52809b0a-625c-4535-b4b3-8600d1b12921" targetNamespace="http://schemas.microsoft.com/office/2006/metadata/properties" ma:root="true" ma:fieldsID="d8baf42de5d470cbab234263210c6b14" ns2:_="" ns3:_="">
    <xsd:import namespace="44ea191f-1900-44ba-a84f-f2f258cf563f"/>
    <xsd:import namespace="52809b0a-625c-4535-b4b3-8600d1b12921"/>
    <xsd:element name="properties">
      <xsd:complexType>
        <xsd:sequence>
          <xsd:element name="documentManagement">
            <xsd:complexType>
              <xsd:all>
                <xsd:element ref="ns2:MediaServiceFastMetadata" minOccurs="0"/>
                <xsd:element ref="ns2:MediaServiceMetadata" minOccurs="0"/>
                <xsd:element ref="ns2:MediaServiceDateTaken" minOccurs="0"/>
                <xsd:element ref="ns2:MediaLengthInSecond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ea191f-1900-44ba-a84f-f2f258cf563f" elementFormDefault="qualified">
    <xsd:import namespace="http://schemas.microsoft.com/office/2006/documentManagement/types"/>
    <xsd:import namespace="http://schemas.microsoft.com/office/infopath/2007/PartnerControls"/>
    <xsd:element name="MediaServiceFastMetadata" ma:index="8" nillable="true" ma:displayName="MediaServiceFastMetadata" ma:hidden="true" ma:internalName="MediaServiceFastMetadata" ma:readOnly="true">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2809b0a-625c-4535-b4b3-8600d1b12921"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EDBCDCB-257E-4E44-B52D-A9CD6ED58803}"/>
</file>

<file path=customXml/itemProps2.xml><?xml version="1.0" encoding="utf-8"?>
<ds:datastoreItem xmlns:ds="http://schemas.openxmlformats.org/officeDocument/2006/customXml" ds:itemID="{3281068E-602A-432D-B50D-E4818C5AE705}"/>
</file>

<file path=customXml/itemProps3.xml><?xml version="1.0" encoding="utf-8"?>
<ds:datastoreItem xmlns:ds="http://schemas.openxmlformats.org/officeDocument/2006/customXml" ds:itemID="{B7F74CF8-3626-4D45-AF04-E29CA15E7951}"/>
</file>

<file path=docProps/app.xml><?xml version="1.0" encoding="utf-8"?>
<Properties xmlns="http://schemas.openxmlformats.org/officeDocument/2006/extended-properties" xmlns:vt="http://schemas.openxmlformats.org/officeDocument/2006/docPropsVTypes">
  <TotalTime>253</TotalTime>
  <Words>1110</Words>
  <Application>Microsoft Office PowerPoint</Application>
  <PresentationFormat>Widescreen</PresentationFormat>
  <Paragraphs>102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Cambria Math</vt:lpstr>
      <vt:lpstr>Mangal</vt:lpstr>
      <vt:lpstr>Times New Roman</vt:lpstr>
      <vt:lpstr>Office Theme</vt:lpstr>
      <vt:lpstr>Meanings and types of Macroeconomics</vt:lpstr>
      <vt:lpstr>Meanings of Macroeconomics</vt:lpstr>
      <vt:lpstr>Definition of Macroeconomics</vt:lpstr>
      <vt:lpstr>Main Features of Macroeconomics  </vt:lpstr>
      <vt:lpstr>Scope of Macroeconomics </vt:lpstr>
      <vt:lpstr>Types of Macroeconomics:- According to the nature of equilibrium on the basis of time, macroeconomics can be classified into three types. They are:-  1. Macro-static:- The static analysis explains the final position of equilibrium of the whole economy at a particular point of time. It shows the still picture of the economy as a whole. It investigates the relation between macro variables in the final position of equilibrium.  </vt:lpstr>
      <vt:lpstr>Contd…..</vt:lpstr>
      <vt:lpstr>2. Comparative Macro-static:- Comparative macro static refers to a comparative study of different equilibrium situations at different points of time. It compares old equilibrium with new equilibrium but it does not study about the disequilibrium that occurs in passing from one equilibrium to another. Comparative macro static explains how the second equilibrium is different from the first equilibrium.</vt:lpstr>
      <vt:lpstr>3. Macro Dynamic:- The concept of dynamic analysis was introduced by Ragnar Frisch, Robertson, and J. R. Hicks. Dynamic analysis is the study of the process by which the economy moves from one equilibrium point to another as a result of a change in macroeconomic variables. The dynamic macroeconomic analysis explains the path of change in the equilibrium aggregate income.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Meanings of Macroeconomics and Its type</dc:title>
  <dc:creator>Khagendra</dc:creator>
  <cp:lastModifiedBy>Khagen</cp:lastModifiedBy>
  <cp:revision>27</cp:revision>
  <dcterms:created xsi:type="dcterms:W3CDTF">2020-08-21T02:14:50Z</dcterms:created>
  <dcterms:modified xsi:type="dcterms:W3CDTF">2022-01-13T14:54:05Z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0x010100C992AB4424D6C04CA5A2D2EFD0CCB497</vt:lpwstr>
  </property>
</Properties>
</file>