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gendra" userId="2a25996c3d440370" providerId="LiveId" clId="{6D9C8DCD-F318-43D3-8BB3-AABA45693DD0}"/>
    <pc:docChg chg="custSel modSld">
      <pc:chgData name="Khagendra" userId="2a25996c3d440370" providerId="LiveId" clId="{6D9C8DCD-F318-43D3-8BB3-AABA45693DD0}" dt="2020-09-25T09:02:08.856" v="600" actId="6549"/>
      <pc:docMkLst>
        <pc:docMk/>
      </pc:docMkLst>
      <pc:sldChg chg="modSp mod">
        <pc:chgData name="Khagendra" userId="2a25996c3d440370" providerId="LiveId" clId="{6D9C8DCD-F318-43D3-8BB3-AABA45693DD0}" dt="2020-09-25T09:02:08.856" v="600" actId="6549"/>
        <pc:sldMkLst>
          <pc:docMk/>
          <pc:sldMk cId="2439741521" sldId="257"/>
        </pc:sldMkLst>
        <pc:spChg chg="mod">
          <ac:chgData name="Khagendra" userId="2a25996c3d440370" providerId="LiveId" clId="{6D9C8DCD-F318-43D3-8BB3-AABA45693DD0}" dt="2020-09-25T08:02:27.972" v="476" actId="14100"/>
          <ac:spMkLst>
            <pc:docMk/>
            <pc:sldMk cId="2439741521" sldId="257"/>
            <ac:spMk id="2" creationId="{A8E5A79D-C1A3-484A-8B60-366F669C1B84}"/>
          </ac:spMkLst>
        </pc:spChg>
        <pc:graphicFrameChg chg="mod modGraphic">
          <ac:chgData name="Khagendra" userId="2a25996c3d440370" providerId="LiveId" clId="{6D9C8DCD-F318-43D3-8BB3-AABA45693DD0}" dt="2020-09-25T09:02:08.856" v="600" actId="6549"/>
          <ac:graphicFrameMkLst>
            <pc:docMk/>
            <pc:sldMk cId="2439741521" sldId="257"/>
            <ac:graphicFrameMk id="5" creationId="{8C2D45D7-56E3-483C-840C-53E7EA0CF625}"/>
          </ac:graphicFrameMkLst>
        </pc:graphicFrameChg>
      </pc:sldChg>
      <pc:sldChg chg="modSp mod">
        <pc:chgData name="Khagendra" userId="2a25996c3d440370" providerId="LiveId" clId="{6D9C8DCD-F318-43D3-8BB3-AABA45693DD0}" dt="2020-09-25T08:04:20.185" v="574" actId="20577"/>
        <pc:sldMkLst>
          <pc:docMk/>
          <pc:sldMk cId="778825013" sldId="258"/>
        </pc:sldMkLst>
        <pc:spChg chg="mod">
          <ac:chgData name="Khagendra" userId="2a25996c3d440370" providerId="LiveId" clId="{6D9C8DCD-F318-43D3-8BB3-AABA45693DD0}" dt="2020-09-25T08:04:20.185" v="574" actId="20577"/>
          <ac:spMkLst>
            <pc:docMk/>
            <pc:sldMk cId="778825013" sldId="258"/>
            <ac:spMk id="3" creationId="{6F1787C4-9ED0-47D8-8481-686B5B45067D}"/>
          </ac:spMkLst>
        </pc:spChg>
      </pc:sldChg>
      <pc:sldChg chg="modSp mod">
        <pc:chgData name="Khagendra" userId="2a25996c3d440370" providerId="LiveId" clId="{6D9C8DCD-F318-43D3-8BB3-AABA45693DD0}" dt="2020-09-25T08:06:30.128" v="577" actId="20577"/>
        <pc:sldMkLst>
          <pc:docMk/>
          <pc:sldMk cId="2869966559" sldId="260"/>
        </pc:sldMkLst>
        <pc:spChg chg="mod">
          <ac:chgData name="Khagendra" userId="2a25996c3d440370" providerId="LiveId" clId="{6D9C8DCD-F318-43D3-8BB3-AABA45693DD0}" dt="2020-09-25T08:06:30.128" v="577" actId="20577"/>
          <ac:spMkLst>
            <pc:docMk/>
            <pc:sldMk cId="2869966559" sldId="260"/>
            <ac:spMk id="3" creationId="{BAF58FC4-D6FD-408E-9F64-1D3288F998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76C2-F1FB-4994-AE2D-9E213EB77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32D55-FA34-40A8-AB24-B49192709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C110B8-4CF8-4A8D-86BE-3F7092052957}"/>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5" name="Footer Placeholder 4">
            <a:extLst>
              <a:ext uri="{FF2B5EF4-FFF2-40B4-BE49-F238E27FC236}">
                <a16:creationId xmlns:a16="http://schemas.microsoft.com/office/drawing/2014/main" id="{FBAB8694-69BD-4D74-A64C-D9902F961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32A6D-026E-4E99-9953-3D8E2FCBC05E}"/>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142192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E6AB-3975-4A7B-8C24-3C0EF6F239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E5E27F-4427-4C95-8192-5E37DC002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0B037-E3BA-4378-9CA0-6AA44BED1589}"/>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5" name="Footer Placeholder 4">
            <a:extLst>
              <a:ext uri="{FF2B5EF4-FFF2-40B4-BE49-F238E27FC236}">
                <a16:creationId xmlns:a16="http://schemas.microsoft.com/office/drawing/2014/main" id="{C42C4F61-D315-4C38-9034-9078FB4F7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8D3E4-DF96-4F13-BBC9-C16B8D1F3D4E}"/>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130166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A16B7-960D-4BE4-83D3-2943F0550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F6C9-689A-4787-A6E5-11763243A9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54E6F-49D2-43E4-B1E6-AD1CB6168370}"/>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5" name="Footer Placeholder 4">
            <a:extLst>
              <a:ext uri="{FF2B5EF4-FFF2-40B4-BE49-F238E27FC236}">
                <a16:creationId xmlns:a16="http://schemas.microsoft.com/office/drawing/2014/main" id="{B40CF1FD-708E-47A3-8E49-07F22084F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41EEC-D80D-4EE3-9951-21C1EE729A57}"/>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278369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ED1E-04BC-4B5C-932F-D00AEC5F1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4DC46-43F5-4DE3-A7FC-C3EFEEC66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8343D-6898-48DD-8D92-40010BF4399C}"/>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5" name="Footer Placeholder 4">
            <a:extLst>
              <a:ext uri="{FF2B5EF4-FFF2-40B4-BE49-F238E27FC236}">
                <a16:creationId xmlns:a16="http://schemas.microsoft.com/office/drawing/2014/main" id="{52C6B341-46C7-483B-A951-1C752FE23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05B85-5863-45CF-8DCE-CF5D29967BDC}"/>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429201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2A54-12DB-4432-8EE6-06A0C70CCB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1471F-9518-45CB-93BA-A3FAFDA02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E7C1FF-B757-419A-ADCE-4A55FA3B6BDB}"/>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5" name="Footer Placeholder 4">
            <a:extLst>
              <a:ext uri="{FF2B5EF4-FFF2-40B4-BE49-F238E27FC236}">
                <a16:creationId xmlns:a16="http://schemas.microsoft.com/office/drawing/2014/main" id="{78CC6506-025B-4CCE-86E2-5192D6214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80447-5EA0-45F9-BFBB-F87502D142D1}"/>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354974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76C9-C500-497C-853F-A98CBA1790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A2C25-801D-44E4-A45B-568800EA8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8DB8C-8A83-4042-8694-9D5E0D7B28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054F5-7F8F-4695-B902-8B156DC0F6F0}"/>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6" name="Footer Placeholder 5">
            <a:extLst>
              <a:ext uri="{FF2B5EF4-FFF2-40B4-BE49-F238E27FC236}">
                <a16:creationId xmlns:a16="http://schemas.microsoft.com/office/drawing/2014/main" id="{96F988D6-DB43-4921-A155-29D9AAD74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E9D3F-4E0D-412C-A538-0F7EADF6F59F}"/>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407111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3C13-0985-487E-B8E1-EAE966E2B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C40389-83AD-4E38-A0DD-1AF5853BE9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B7489-DCB9-4278-B825-8B004418CA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544B70-5E59-4DCB-A539-A942E7F86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4E275-CC00-4F20-8CFD-96A28B1D3F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2DBBB-605F-4342-A6CA-F28D1DE248A4}"/>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8" name="Footer Placeholder 7">
            <a:extLst>
              <a:ext uri="{FF2B5EF4-FFF2-40B4-BE49-F238E27FC236}">
                <a16:creationId xmlns:a16="http://schemas.microsoft.com/office/drawing/2014/main" id="{B1374844-DCC4-42EE-96D1-C39469E50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C4ADE-F818-4AF2-8137-08707ECC1AFB}"/>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378610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E029-F16E-4722-8A31-E05320853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0D3CB-EB03-4613-9529-D7B48B480132}"/>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4" name="Footer Placeholder 3">
            <a:extLst>
              <a:ext uri="{FF2B5EF4-FFF2-40B4-BE49-F238E27FC236}">
                <a16:creationId xmlns:a16="http://schemas.microsoft.com/office/drawing/2014/main" id="{890AEC52-BC0A-42B4-B37F-D2632E99C7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57C7C-6239-4EB5-A933-15B13046667A}"/>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399320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12F35-6FFE-4903-8A64-B0810835A173}"/>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3" name="Footer Placeholder 2">
            <a:extLst>
              <a:ext uri="{FF2B5EF4-FFF2-40B4-BE49-F238E27FC236}">
                <a16:creationId xmlns:a16="http://schemas.microsoft.com/office/drawing/2014/main" id="{C11C0821-2DEF-415A-962C-C1EAED958F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00D920-36D5-4D6D-A009-C0AE10A0B251}"/>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175294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941B-D60A-4D5A-A980-5E593C7F4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4B2E53-19EF-4853-80C5-706A9B799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D0931-CF34-4BFD-B0D3-B129349CD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0FAD8-3714-4FF0-AA57-C6A9A1BA3C5E}"/>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6" name="Footer Placeholder 5">
            <a:extLst>
              <a:ext uri="{FF2B5EF4-FFF2-40B4-BE49-F238E27FC236}">
                <a16:creationId xmlns:a16="http://schemas.microsoft.com/office/drawing/2014/main" id="{84623859-78B9-4A84-8B06-7F039BB3B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ED5C1-E4D6-4539-809A-1C344588E9C7}"/>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315300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05DC-F472-4C76-9F0C-099438B7F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FB206-C4B3-4C57-A2AA-530CCA482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AB2E9A-E256-4292-9E0B-8CFD1A92A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0A79B-E1E3-4EE8-9E5F-DCD6D5C2F916}"/>
              </a:ext>
            </a:extLst>
          </p:cNvPr>
          <p:cNvSpPr>
            <a:spLocks noGrp="1"/>
          </p:cNvSpPr>
          <p:nvPr>
            <p:ph type="dt" sz="half" idx="10"/>
          </p:nvPr>
        </p:nvSpPr>
        <p:spPr/>
        <p:txBody>
          <a:bodyPr/>
          <a:lstStyle/>
          <a:p>
            <a:fld id="{F4DE726A-CA89-445B-B47A-89C0D29CA024}" type="datetimeFigureOut">
              <a:rPr lang="en-US" smtClean="0"/>
              <a:t>1/9/2022</a:t>
            </a:fld>
            <a:endParaRPr lang="en-US"/>
          </a:p>
        </p:txBody>
      </p:sp>
      <p:sp>
        <p:nvSpPr>
          <p:cNvPr id="6" name="Footer Placeholder 5">
            <a:extLst>
              <a:ext uri="{FF2B5EF4-FFF2-40B4-BE49-F238E27FC236}">
                <a16:creationId xmlns:a16="http://schemas.microsoft.com/office/drawing/2014/main" id="{192C0557-47D9-4373-8480-9ACC52701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14D51-07C2-4DD0-BBBE-C53BAC6243F1}"/>
              </a:ext>
            </a:extLst>
          </p:cNvPr>
          <p:cNvSpPr>
            <a:spLocks noGrp="1"/>
          </p:cNvSpPr>
          <p:nvPr>
            <p:ph type="sldNum" sz="quarter" idx="12"/>
          </p:nvPr>
        </p:nvSpPr>
        <p:spPr/>
        <p:txBody>
          <a:bodyPr/>
          <a:lstStyle/>
          <a:p>
            <a:fld id="{F82E21DA-9346-46D9-B061-A60F027A90DA}" type="slidenum">
              <a:rPr lang="en-US" smtClean="0"/>
              <a:t>‹#›</a:t>
            </a:fld>
            <a:endParaRPr lang="en-US"/>
          </a:p>
        </p:txBody>
      </p:sp>
    </p:spTree>
    <p:extLst>
      <p:ext uri="{BB962C8B-B14F-4D97-AF65-F5344CB8AC3E}">
        <p14:creationId xmlns:p14="http://schemas.microsoft.com/office/powerpoint/2010/main" val="78622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94EC-9214-4D2B-A557-3DC04A679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B39FE-7759-4318-9A49-5DEAA7C7E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BFEDC-E850-4A9E-A6F5-45F136645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E726A-CA89-445B-B47A-89C0D29CA024}" type="datetimeFigureOut">
              <a:rPr lang="en-US" smtClean="0"/>
              <a:t>1/9/2022</a:t>
            </a:fld>
            <a:endParaRPr lang="en-US"/>
          </a:p>
        </p:txBody>
      </p:sp>
      <p:sp>
        <p:nvSpPr>
          <p:cNvPr id="5" name="Footer Placeholder 4">
            <a:extLst>
              <a:ext uri="{FF2B5EF4-FFF2-40B4-BE49-F238E27FC236}">
                <a16:creationId xmlns:a16="http://schemas.microsoft.com/office/drawing/2014/main" id="{F5AD10FD-97C4-4AC3-B3AF-DEF7A9CF6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8F6B8A-1F66-4575-B70C-85C86A571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E21DA-9346-46D9-B061-A60F027A90DA}" type="slidenum">
              <a:rPr lang="en-US" smtClean="0"/>
              <a:t>‹#›</a:t>
            </a:fld>
            <a:endParaRPr lang="en-US"/>
          </a:p>
        </p:txBody>
      </p:sp>
    </p:spTree>
    <p:extLst>
      <p:ext uri="{BB962C8B-B14F-4D97-AF65-F5344CB8AC3E}">
        <p14:creationId xmlns:p14="http://schemas.microsoft.com/office/powerpoint/2010/main" val="403032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F81F-7630-47B4-84C8-84479B906F39}"/>
              </a:ext>
            </a:extLst>
          </p:cNvPr>
          <p:cNvSpPr>
            <a:spLocks noGrp="1"/>
          </p:cNvSpPr>
          <p:nvPr>
            <p:ph type="ctrTitle"/>
          </p:nvPr>
        </p:nvSpPr>
        <p:spPr>
          <a:xfrm>
            <a:off x="1496292" y="2432566"/>
            <a:ext cx="8866908" cy="2213811"/>
          </a:xfrm>
        </p:spPr>
        <p:txBody>
          <a:bodyPr>
            <a:noAutofit/>
          </a:bodyPr>
          <a:lstStyle/>
          <a:p>
            <a:pPr algn="l"/>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Distinction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Between Microeconomics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Macroeconomics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Goals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Macroeconomics</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Instruments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Macroeconomics </a:t>
            </a:r>
          </a:p>
        </p:txBody>
      </p:sp>
    </p:spTree>
    <p:extLst>
      <p:ext uri="{BB962C8B-B14F-4D97-AF65-F5344CB8AC3E}">
        <p14:creationId xmlns:p14="http://schemas.microsoft.com/office/powerpoint/2010/main" val="385502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A79D-C1A3-484A-8B60-366F669C1B84}"/>
              </a:ext>
            </a:extLst>
          </p:cNvPr>
          <p:cNvSpPr>
            <a:spLocks noGrp="1"/>
          </p:cNvSpPr>
          <p:nvPr>
            <p:ph type="title"/>
          </p:nvPr>
        </p:nvSpPr>
        <p:spPr>
          <a:xfrm>
            <a:off x="838200" y="1"/>
            <a:ext cx="10515600" cy="360946"/>
          </a:xfrm>
        </p:spPr>
        <p:txBody>
          <a:bodyPr>
            <a:noAutofit/>
          </a:bodyPr>
          <a:lstStyle/>
          <a:p>
            <a:r>
              <a:rPr lang="en-US" sz="2800" dirty="0">
                <a:latin typeface="Times New Roman" panose="02020603050405020304" pitchFamily="18" charset="0"/>
                <a:cs typeface="Times New Roman" panose="02020603050405020304" pitchFamily="18" charset="0"/>
              </a:rPr>
              <a:t>Distinction</a:t>
            </a:r>
          </a:p>
        </p:txBody>
      </p:sp>
      <p:graphicFrame>
        <p:nvGraphicFramePr>
          <p:cNvPr id="5" name="Table 5">
            <a:extLst>
              <a:ext uri="{FF2B5EF4-FFF2-40B4-BE49-F238E27FC236}">
                <a16:creationId xmlns:a16="http://schemas.microsoft.com/office/drawing/2014/main" id="{8C2D45D7-56E3-483C-840C-53E7EA0CF625}"/>
              </a:ext>
            </a:extLst>
          </p:cNvPr>
          <p:cNvGraphicFramePr>
            <a:graphicFrameLocks noGrp="1"/>
          </p:cNvGraphicFramePr>
          <p:nvPr>
            <p:ph idx="1"/>
            <p:extLst>
              <p:ext uri="{D42A27DB-BD31-4B8C-83A1-F6EECF244321}">
                <p14:modId xmlns:p14="http://schemas.microsoft.com/office/powerpoint/2010/main" val="3979820411"/>
              </p:ext>
            </p:extLst>
          </p:nvPr>
        </p:nvGraphicFramePr>
        <p:xfrm>
          <a:off x="745958" y="360948"/>
          <a:ext cx="10876545" cy="6340641"/>
        </p:xfrm>
        <a:graphic>
          <a:graphicData uri="http://schemas.openxmlformats.org/drawingml/2006/table">
            <a:tbl>
              <a:tblPr firstRow="1" bandRow="1">
                <a:tableStyleId>{5C22544A-7EE6-4342-B048-85BDC9FD1C3A}</a:tableStyleId>
              </a:tblPr>
              <a:tblGrid>
                <a:gridCol w="1503947">
                  <a:extLst>
                    <a:ext uri="{9D8B030D-6E8A-4147-A177-3AD203B41FA5}">
                      <a16:colId xmlns:a16="http://schemas.microsoft.com/office/drawing/2014/main" val="1921992894"/>
                    </a:ext>
                  </a:extLst>
                </a:gridCol>
                <a:gridCol w="4752474">
                  <a:extLst>
                    <a:ext uri="{9D8B030D-6E8A-4147-A177-3AD203B41FA5}">
                      <a16:colId xmlns:a16="http://schemas.microsoft.com/office/drawing/2014/main" val="2466552084"/>
                    </a:ext>
                  </a:extLst>
                </a:gridCol>
                <a:gridCol w="4620124">
                  <a:extLst>
                    <a:ext uri="{9D8B030D-6E8A-4147-A177-3AD203B41FA5}">
                      <a16:colId xmlns:a16="http://schemas.microsoft.com/office/drawing/2014/main" val="2285234603"/>
                    </a:ext>
                  </a:extLst>
                </a:gridCol>
              </a:tblGrid>
              <a:tr h="496682">
                <a:tc>
                  <a:txBody>
                    <a:bodyPr/>
                    <a:lstStyle/>
                    <a:p>
                      <a:pPr algn="just"/>
                      <a:r>
                        <a:rPr lang="en-US" sz="2400" dirty="0">
                          <a:latin typeface="Times New Roman" panose="02020603050405020304" pitchFamily="18" charset="0"/>
                          <a:cs typeface="Times New Roman" panose="02020603050405020304" pitchFamily="18" charset="0"/>
                        </a:rPr>
                        <a:t>Basis</a:t>
                      </a:r>
                    </a:p>
                  </a:txBody>
                  <a:tcPr/>
                </a:tc>
                <a:tc>
                  <a:txBody>
                    <a:bodyPr/>
                    <a:lstStyle/>
                    <a:p>
                      <a:pPr algn="just"/>
                      <a:r>
                        <a:rPr lang="en-US" sz="2400" dirty="0">
                          <a:latin typeface="Times New Roman" panose="02020603050405020304" pitchFamily="18" charset="0"/>
                          <a:cs typeface="Times New Roman" panose="02020603050405020304" pitchFamily="18" charset="0"/>
                        </a:rPr>
                        <a:t>Microeconomics</a:t>
                      </a:r>
                    </a:p>
                  </a:txBody>
                  <a:tcPr/>
                </a:tc>
                <a:tc>
                  <a:txBody>
                    <a:bodyPr/>
                    <a:lstStyle/>
                    <a:p>
                      <a:pPr algn="just"/>
                      <a:r>
                        <a:rPr lang="en-US" sz="2400" dirty="0">
                          <a:latin typeface="Times New Roman" panose="02020603050405020304" pitchFamily="18" charset="0"/>
                          <a:cs typeface="Times New Roman" panose="02020603050405020304" pitchFamily="18" charset="0"/>
                        </a:rPr>
                        <a:t>Macroeconomics</a:t>
                      </a:r>
                    </a:p>
                  </a:txBody>
                  <a:tcPr/>
                </a:tc>
                <a:extLst>
                  <a:ext uri="{0D108BD9-81ED-4DB2-BD59-A6C34878D82A}">
                    <a16:rowId xmlns:a16="http://schemas.microsoft.com/office/drawing/2014/main" val="1295507783"/>
                  </a:ext>
                </a:extLst>
              </a:tr>
              <a:tr h="1019506">
                <a:tc>
                  <a:txBody>
                    <a:bodyPr/>
                    <a:lstStyle/>
                    <a:p>
                      <a:pPr algn="just"/>
                      <a:r>
                        <a:rPr lang="en-US" sz="1800" b="1" dirty="0">
                          <a:solidFill>
                            <a:srgbClr val="FF0000"/>
                          </a:solidFill>
                          <a:latin typeface="Times New Roman" panose="02020603050405020304" pitchFamily="18" charset="0"/>
                          <a:cs typeface="Times New Roman" panose="02020603050405020304" pitchFamily="18" charset="0"/>
                        </a:rPr>
                        <a:t>Meaning</a:t>
                      </a:r>
                    </a:p>
                  </a:txBody>
                  <a:tcPr/>
                </a:tc>
                <a:tc>
                  <a:txBody>
                    <a:bodyPr/>
                    <a:lstStyle/>
                    <a:p>
                      <a:pPr algn="just"/>
                      <a:r>
                        <a:rPr lang="en-US" sz="1800" dirty="0">
                          <a:latin typeface="Times New Roman" panose="02020603050405020304" pitchFamily="18" charset="0"/>
                          <a:cs typeface="Times New Roman" panose="02020603050405020304" pitchFamily="18" charset="0"/>
                        </a:rPr>
                        <a:t>The word ‘micro’ refers to small. Thus, microeconomics studies about small/individual units.</a:t>
                      </a:r>
                    </a:p>
                  </a:txBody>
                  <a:tcPr/>
                </a:tc>
                <a:tc>
                  <a:txBody>
                    <a:bodyPr/>
                    <a:lstStyle/>
                    <a:p>
                      <a:pPr algn="just"/>
                      <a:r>
                        <a:rPr lang="en-US" sz="1800" dirty="0">
                          <a:latin typeface="Times New Roman" panose="02020603050405020304" pitchFamily="18" charset="0"/>
                          <a:cs typeface="Times New Roman" panose="02020603050405020304" pitchFamily="18" charset="0"/>
                        </a:rPr>
                        <a:t>The word ‘macro’ refers to large. Thus, macroeconomics studies about large/aggregate and their average. </a:t>
                      </a:r>
                    </a:p>
                  </a:txBody>
                  <a:tcPr/>
                </a:tc>
                <a:extLst>
                  <a:ext uri="{0D108BD9-81ED-4DB2-BD59-A6C34878D82A}">
                    <a16:rowId xmlns:a16="http://schemas.microsoft.com/office/drawing/2014/main" val="802848383"/>
                  </a:ext>
                </a:extLst>
              </a:tr>
              <a:tr h="1307059">
                <a:tc>
                  <a:txBody>
                    <a:bodyPr/>
                    <a:lstStyle/>
                    <a:p>
                      <a:pPr algn="just"/>
                      <a:r>
                        <a:rPr lang="en-US" sz="1800" b="1" dirty="0">
                          <a:solidFill>
                            <a:srgbClr val="FF0000"/>
                          </a:solidFill>
                          <a:latin typeface="Times New Roman" panose="02020603050405020304" pitchFamily="18" charset="0"/>
                          <a:cs typeface="Times New Roman" panose="02020603050405020304" pitchFamily="18" charset="0"/>
                        </a:rPr>
                        <a:t>Scope</a:t>
                      </a:r>
                    </a:p>
                  </a:txBody>
                  <a:tcPr/>
                </a:tc>
                <a:tc>
                  <a:txBody>
                    <a:bodyPr/>
                    <a:lstStyle/>
                    <a:p>
                      <a:pPr algn="just"/>
                      <a:r>
                        <a:rPr lang="en-US" sz="1800" dirty="0">
                          <a:latin typeface="Times New Roman" panose="02020603050405020304" pitchFamily="18" charset="0"/>
                          <a:cs typeface="Times New Roman" panose="02020603050405020304" pitchFamily="18" charset="0"/>
                        </a:rPr>
                        <a:t>The study of microeconomics includes the determination of prices of product and factors, allocation of resources, theory of economic welfare etc. </a:t>
                      </a:r>
                    </a:p>
                  </a:txBody>
                  <a:tcPr/>
                </a:tc>
                <a:tc>
                  <a:txBody>
                    <a:bodyPr/>
                    <a:lstStyle/>
                    <a:p>
                      <a:pPr algn="just"/>
                      <a:r>
                        <a:rPr lang="en-US" sz="1800" dirty="0">
                          <a:latin typeface="Times New Roman" panose="02020603050405020304" pitchFamily="18" charset="0"/>
                          <a:cs typeface="Times New Roman" panose="02020603050405020304" pitchFamily="18" charset="0"/>
                        </a:rPr>
                        <a:t>Macroeconomics covers the area such as theories of income and employment, general price level, economic growth, banking system etc. </a:t>
                      </a:r>
                    </a:p>
                  </a:txBody>
                  <a:tcPr/>
                </a:tc>
                <a:extLst>
                  <a:ext uri="{0D108BD9-81ED-4DB2-BD59-A6C34878D82A}">
                    <a16:rowId xmlns:a16="http://schemas.microsoft.com/office/drawing/2014/main" val="281376827"/>
                  </a:ext>
                </a:extLst>
              </a:tr>
              <a:tr h="1061332">
                <a:tc>
                  <a:txBody>
                    <a:bodyPr/>
                    <a:lstStyle/>
                    <a:p>
                      <a:pPr algn="just"/>
                      <a:r>
                        <a:rPr lang="en-US" sz="1800" b="1" dirty="0">
                          <a:solidFill>
                            <a:srgbClr val="FF0000"/>
                          </a:solidFill>
                          <a:latin typeface="Times New Roman" panose="02020603050405020304" pitchFamily="18" charset="0"/>
                          <a:cs typeface="Times New Roman" panose="02020603050405020304" pitchFamily="18" charset="0"/>
                        </a:rPr>
                        <a:t>Analytical Technique</a:t>
                      </a:r>
                    </a:p>
                  </a:txBody>
                  <a:tcPr/>
                </a:tc>
                <a:tc>
                  <a:txBody>
                    <a:bodyPr/>
                    <a:lstStyle/>
                    <a:p>
                      <a:pPr algn="just"/>
                      <a:r>
                        <a:rPr lang="en-US" sz="1800" dirty="0">
                          <a:latin typeface="Times New Roman" panose="02020603050405020304" pitchFamily="18" charset="0"/>
                          <a:cs typeface="Times New Roman" panose="02020603050405020304" pitchFamily="18" charset="0"/>
                        </a:rPr>
                        <a:t>Microeconomics uses a method of partial equilibrium analysis.</a:t>
                      </a:r>
                    </a:p>
                  </a:txBody>
                  <a:tcPr/>
                </a:tc>
                <a:tc>
                  <a:txBody>
                    <a:bodyPr/>
                    <a:lstStyle/>
                    <a:p>
                      <a:pPr algn="just"/>
                      <a:r>
                        <a:rPr lang="en-US" sz="1800" dirty="0">
                          <a:latin typeface="Times New Roman" panose="02020603050405020304" pitchFamily="18" charset="0"/>
                          <a:cs typeface="Times New Roman" panose="02020603050405020304" pitchFamily="18" charset="0"/>
                        </a:rPr>
                        <a:t>Macroeconomics uses a method of general equilibrium analysis. </a:t>
                      </a:r>
                    </a:p>
                  </a:txBody>
                  <a:tcPr/>
                </a:tc>
                <a:extLst>
                  <a:ext uri="{0D108BD9-81ED-4DB2-BD59-A6C34878D82A}">
                    <a16:rowId xmlns:a16="http://schemas.microsoft.com/office/drawing/2014/main" val="3726052343"/>
                  </a:ext>
                </a:extLst>
              </a:tr>
              <a:tr h="993365">
                <a:tc>
                  <a:txBody>
                    <a:bodyPr/>
                    <a:lstStyle/>
                    <a:p>
                      <a:pPr algn="just"/>
                      <a:r>
                        <a:rPr lang="en-US" sz="1800" b="1" dirty="0" smtClean="0">
                          <a:solidFill>
                            <a:srgbClr val="FF0000"/>
                          </a:solidFill>
                          <a:latin typeface="Times New Roman" panose="02020603050405020304" pitchFamily="18" charset="0"/>
                          <a:cs typeface="Times New Roman" panose="02020603050405020304" pitchFamily="18" charset="0"/>
                        </a:rPr>
                        <a:t>Assumption</a:t>
                      </a:r>
                      <a:endParaRPr lang="en-US" sz="1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Micro economics assumes free market economy, full employment of all factors of production. </a:t>
                      </a:r>
                    </a:p>
                  </a:txBody>
                  <a:tcPr/>
                </a:tc>
                <a:tc>
                  <a:txBody>
                    <a:bodyPr/>
                    <a:lstStyle/>
                    <a:p>
                      <a:pPr algn="just"/>
                      <a:r>
                        <a:rPr lang="en-US" sz="1800" dirty="0">
                          <a:latin typeface="Times New Roman" panose="02020603050405020304" pitchFamily="18" charset="0"/>
                          <a:cs typeface="Times New Roman" panose="02020603050405020304" pitchFamily="18" charset="0"/>
                        </a:rPr>
                        <a:t>It assumes partial government intervention and under employment in an economy.</a:t>
                      </a:r>
                    </a:p>
                  </a:txBody>
                  <a:tcPr/>
                </a:tc>
                <a:extLst>
                  <a:ext uri="{0D108BD9-81ED-4DB2-BD59-A6C34878D82A}">
                    <a16:rowId xmlns:a16="http://schemas.microsoft.com/office/drawing/2014/main" val="2580288274"/>
                  </a:ext>
                </a:extLst>
              </a:tr>
              <a:tr h="692676">
                <a:tc>
                  <a:txBody>
                    <a:bodyPr/>
                    <a:lstStyle/>
                    <a:p>
                      <a:pPr algn="just"/>
                      <a:r>
                        <a:rPr lang="en-US" sz="1800" b="1" dirty="0">
                          <a:solidFill>
                            <a:srgbClr val="FF0000"/>
                          </a:solidFill>
                          <a:latin typeface="Times New Roman" panose="02020603050405020304" pitchFamily="18" charset="0"/>
                          <a:cs typeface="Times New Roman" panose="02020603050405020304" pitchFamily="18" charset="0"/>
                        </a:rPr>
                        <a:t>O</a:t>
                      </a:r>
                      <a:r>
                        <a:rPr lang="en-US" sz="1800" b="1" dirty="0" smtClean="0">
                          <a:solidFill>
                            <a:srgbClr val="FF0000"/>
                          </a:solidFill>
                          <a:latin typeface="Times New Roman" panose="02020603050405020304" pitchFamily="18" charset="0"/>
                          <a:cs typeface="Times New Roman" panose="02020603050405020304" pitchFamily="18" charset="0"/>
                        </a:rPr>
                        <a:t>bjectives</a:t>
                      </a:r>
                      <a:endParaRPr lang="en-US" sz="1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just"/>
                      <a:r>
                        <a:rPr lang="en-US" sz="1800" dirty="0" smtClean="0">
                          <a:latin typeface="Times New Roman" panose="02020603050405020304" pitchFamily="18" charset="0"/>
                          <a:cs typeface="Times New Roman" panose="02020603050405020304" pitchFamily="18" charset="0"/>
                        </a:rPr>
                        <a:t>Product</a:t>
                      </a:r>
                      <a:r>
                        <a:rPr lang="en-US" sz="1800" baseline="0" dirty="0" smtClean="0">
                          <a:latin typeface="Times New Roman" panose="02020603050405020304" pitchFamily="18" charset="0"/>
                          <a:cs typeface="Times New Roman" panose="02020603050405020304" pitchFamily="18" charset="0"/>
                        </a:rPr>
                        <a:t> and </a:t>
                      </a:r>
                      <a:r>
                        <a:rPr lang="en-US" sz="1800" dirty="0" smtClean="0">
                          <a:latin typeface="Times New Roman" panose="02020603050405020304" pitchFamily="18" charset="0"/>
                          <a:cs typeface="Times New Roman" panose="02020603050405020304" pitchFamily="18" charset="0"/>
                        </a:rPr>
                        <a:t>utility maximization, cost</a:t>
                      </a:r>
                      <a:r>
                        <a:rPr lang="en-US" sz="1800" baseline="0" dirty="0" smtClean="0">
                          <a:latin typeface="Times New Roman" panose="02020603050405020304" pitchFamily="18" charset="0"/>
                          <a:cs typeface="Times New Roman" panose="02020603050405020304" pitchFamily="18" charset="0"/>
                        </a:rPr>
                        <a:t> minimization </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Reduction of poverty and unemployment, economic stability, economic growth </a:t>
                      </a:r>
                      <a:r>
                        <a:rPr lang="en-US" sz="1800" dirty="0" err="1">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1099873"/>
                  </a:ext>
                </a:extLst>
              </a:tr>
              <a:tr h="770021">
                <a:tc>
                  <a:txBody>
                    <a:bodyPr/>
                    <a:lstStyle/>
                    <a:p>
                      <a:pPr algn="just"/>
                      <a:r>
                        <a:rPr lang="en-US" sz="1800" b="1" dirty="0">
                          <a:solidFill>
                            <a:srgbClr val="FF0000"/>
                          </a:solidFill>
                          <a:latin typeface="Times New Roman" panose="02020603050405020304" pitchFamily="18" charset="0"/>
                          <a:cs typeface="Times New Roman" panose="02020603050405020304" pitchFamily="18" charset="0"/>
                        </a:rPr>
                        <a:t>Basis</a:t>
                      </a:r>
                    </a:p>
                  </a:txBody>
                  <a:tcPr/>
                </a:tc>
                <a:tc>
                  <a:txBody>
                    <a:bodyPr/>
                    <a:lstStyle/>
                    <a:p>
                      <a:pPr algn="just"/>
                      <a:r>
                        <a:rPr lang="en-US" sz="1800" dirty="0">
                          <a:latin typeface="Times New Roman" panose="02020603050405020304" pitchFamily="18" charset="0"/>
                          <a:cs typeface="Times New Roman" panose="02020603050405020304" pitchFamily="18" charset="0"/>
                        </a:rPr>
                        <a:t>Price mechanism</a:t>
                      </a:r>
                    </a:p>
                  </a:txBody>
                  <a:tcPr/>
                </a:tc>
                <a:tc>
                  <a:txBody>
                    <a:bodyPr/>
                    <a:lstStyle/>
                    <a:p>
                      <a:pPr algn="just"/>
                      <a:r>
                        <a:rPr lang="en-US" sz="1800" dirty="0">
                          <a:latin typeface="Times New Roman" panose="02020603050405020304" pitchFamily="18" charset="0"/>
                          <a:cs typeface="Times New Roman" panose="02020603050405020304" pitchFamily="18" charset="0"/>
                        </a:rPr>
                        <a:t>National income, aggregate demand, aggregate supply</a:t>
                      </a:r>
                    </a:p>
                  </a:txBody>
                  <a:tcPr/>
                </a:tc>
                <a:extLst>
                  <a:ext uri="{0D108BD9-81ED-4DB2-BD59-A6C34878D82A}">
                    <a16:rowId xmlns:a16="http://schemas.microsoft.com/office/drawing/2014/main" val="3357214211"/>
                  </a:ext>
                </a:extLst>
              </a:tr>
            </a:tbl>
          </a:graphicData>
        </a:graphic>
      </p:graphicFrame>
    </p:spTree>
    <p:extLst>
      <p:ext uri="{BB962C8B-B14F-4D97-AF65-F5344CB8AC3E}">
        <p14:creationId xmlns:p14="http://schemas.microsoft.com/office/powerpoint/2010/main" val="243974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0BD2-683A-4FBE-BD52-243916DE6512}"/>
              </a:ext>
            </a:extLst>
          </p:cNvPr>
          <p:cNvSpPr>
            <a:spLocks noGrp="1"/>
          </p:cNvSpPr>
          <p:nvPr>
            <p:ph type="title"/>
          </p:nvPr>
        </p:nvSpPr>
        <p:spPr>
          <a:xfrm>
            <a:off x="838200" y="216569"/>
            <a:ext cx="10515600" cy="464468"/>
          </a:xfrm>
        </p:spPr>
        <p:txBody>
          <a:bodyPr>
            <a:normAutofit fontScale="90000"/>
          </a:bodyPr>
          <a:lstStyle/>
          <a:p>
            <a:r>
              <a:rPr lang="en-US" b="1" dirty="0"/>
              <a:t>Goals of Macroeconomics</a:t>
            </a:r>
          </a:p>
        </p:txBody>
      </p:sp>
      <p:sp>
        <p:nvSpPr>
          <p:cNvPr id="3" name="Content Placeholder 2">
            <a:extLst>
              <a:ext uri="{FF2B5EF4-FFF2-40B4-BE49-F238E27FC236}">
                <a16:creationId xmlns:a16="http://schemas.microsoft.com/office/drawing/2014/main" id="{6F1787C4-9ED0-47D8-8481-686B5B45067D}"/>
              </a:ext>
            </a:extLst>
          </p:cNvPr>
          <p:cNvSpPr>
            <a:spLocks noGrp="1"/>
          </p:cNvSpPr>
          <p:nvPr>
            <p:ph idx="1"/>
          </p:nvPr>
        </p:nvSpPr>
        <p:spPr>
          <a:xfrm>
            <a:off x="838200" y="818147"/>
            <a:ext cx="10515600" cy="582328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Growth Related Issues: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Economic growth is the main goal of every nations.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NPC started first five year plan since 1956.</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Saving      investment       capital formation </a:t>
            </a:r>
          </a:p>
          <a:p>
            <a:pPr marL="0" indent="0">
              <a:buNone/>
            </a:pPr>
            <a:r>
              <a:rPr lang="en-US" sz="2400" b="1" dirty="0">
                <a:latin typeface="Times New Roman" panose="02020603050405020304" pitchFamily="18" charset="0"/>
                <a:cs typeface="Times New Roman" panose="02020603050405020304" pitchFamily="18" charset="0"/>
              </a:rPr>
              <a:t>The issues of Business Cycle: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Magnitude of fluctuation in the economy.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High growth rate of GDP in one period is followed by sharp decline in the next period. </a:t>
            </a:r>
            <a:r>
              <a:rPr lang="en-US" sz="2400" i="1" dirty="0">
                <a:latin typeface="Times New Roman" panose="02020603050405020304" pitchFamily="18" charset="0"/>
                <a:cs typeface="Times New Roman" panose="02020603050405020304" pitchFamily="18" charset="0"/>
              </a:rPr>
              <a:t>Prosperity and depression.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Economic policy such that fiscal and monetary policy</a:t>
            </a:r>
          </a:p>
          <a:p>
            <a:pPr marL="0" indent="0">
              <a:buNone/>
            </a:pPr>
            <a:r>
              <a:rPr lang="en-US" sz="2400" b="1" dirty="0">
                <a:latin typeface="Times New Roman" panose="02020603050405020304" pitchFamily="18" charset="0"/>
                <a:cs typeface="Times New Roman" panose="02020603050405020304" pitchFamily="18" charset="0"/>
              </a:rPr>
              <a:t>The Issues of Inflation:</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Inflation is persistent </a:t>
            </a:r>
            <a:r>
              <a:rPr lang="en-US" sz="2400" dirty="0">
                <a:latin typeface="Times New Roman" panose="02020603050405020304" pitchFamily="18" charset="0"/>
                <a:cs typeface="Times New Roman" panose="02020603050405020304" pitchFamily="18" charset="0"/>
              </a:rPr>
              <a:t>and appreciable rise in price level over a period of </a:t>
            </a:r>
            <a:r>
              <a:rPr lang="en-US" sz="2400" dirty="0" smtClean="0">
                <a:latin typeface="Times New Roman" panose="02020603050405020304" pitchFamily="18" charset="0"/>
                <a:cs typeface="Times New Roman" panose="02020603050405020304" pitchFamily="18" charset="0"/>
              </a:rPr>
              <a:t>time. </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Inflation is economically </a:t>
            </a:r>
            <a:r>
              <a:rPr lang="en-US" sz="2400" dirty="0">
                <a:latin typeface="Times New Roman" panose="02020603050405020304" pitchFamily="18" charset="0"/>
                <a:cs typeface="Times New Roman" panose="02020603050405020304" pitchFamily="18" charset="0"/>
              </a:rPr>
              <a:t>and socially not desirable for the </a:t>
            </a:r>
            <a:r>
              <a:rPr lang="en-US" sz="2400" dirty="0" smtClean="0">
                <a:latin typeface="Times New Roman" panose="02020603050405020304" pitchFamily="18" charset="0"/>
                <a:cs typeface="Times New Roman" panose="02020603050405020304" pitchFamily="18" charset="0"/>
              </a:rPr>
              <a:t>economy. </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9EB9E90D-17A5-438F-AE26-EA0506842CD9}"/>
              </a:ext>
            </a:extLst>
          </p:cNvPr>
          <p:cNvSpPr/>
          <p:nvPr/>
        </p:nvSpPr>
        <p:spPr>
          <a:xfrm>
            <a:off x="2356187" y="2251225"/>
            <a:ext cx="336884" cy="341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BAAD088-5743-4E8F-8621-9A9548633F48}"/>
              </a:ext>
            </a:extLst>
          </p:cNvPr>
          <p:cNvSpPr/>
          <p:nvPr/>
        </p:nvSpPr>
        <p:spPr>
          <a:xfrm>
            <a:off x="4195007" y="2235468"/>
            <a:ext cx="336884" cy="310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82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9472-3E91-4168-B226-3AA5C7871066}"/>
              </a:ext>
            </a:extLst>
          </p:cNvPr>
          <p:cNvSpPr>
            <a:spLocks noGrp="1"/>
          </p:cNvSpPr>
          <p:nvPr>
            <p:ph type="title"/>
          </p:nvPr>
        </p:nvSpPr>
        <p:spPr>
          <a:xfrm>
            <a:off x="838200" y="365126"/>
            <a:ext cx="10515600" cy="513180"/>
          </a:xfrm>
        </p:spPr>
        <p:txBody>
          <a:bodyPr>
            <a:normAutofit/>
          </a:bodyPr>
          <a:lstStyle/>
          <a:p>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8D5A707-C642-49EC-AE45-614A3ED1E110}"/>
              </a:ext>
            </a:extLst>
          </p:cNvPr>
          <p:cNvSpPr>
            <a:spLocks noGrp="1"/>
          </p:cNvSpPr>
          <p:nvPr>
            <p:ph idx="1"/>
          </p:nvPr>
        </p:nvSpPr>
        <p:spPr>
          <a:xfrm>
            <a:off x="838200" y="878306"/>
            <a:ext cx="10515600" cy="5739062"/>
          </a:xfrm>
        </p:spPr>
        <p:txBody>
          <a:bodyPr/>
          <a:lstStyle/>
          <a:p>
            <a:pPr marL="0" indent="0">
              <a:buNone/>
            </a:pPr>
            <a:r>
              <a:rPr lang="en-US" sz="2400" b="1" dirty="0"/>
              <a:t>The issues of unemployment and Poverty:</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Unemployment refers to the condition in which labor force is willing to work at the prevailing wage rate and looking for a job but not getting unemployment.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Poverty is the condition in which people are unable to fulfill even basic needs.  </a:t>
            </a:r>
          </a:p>
          <a:p>
            <a:pPr marL="0" indent="0">
              <a:buNone/>
            </a:pPr>
            <a:r>
              <a:rPr lang="en-US" sz="2400" b="1" dirty="0"/>
              <a:t>The issues of Budgetary Deficit: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government budget refers to the annual revenue and expenditure of the government of a country.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Public expenditure &gt; public revenue</a:t>
            </a:r>
          </a:p>
          <a:p>
            <a:pPr marL="0" indent="0">
              <a:buNone/>
            </a:pPr>
            <a:r>
              <a:rPr lang="en-US" sz="2400" b="1" dirty="0">
                <a:latin typeface="Times New Roman" panose="02020603050405020304" pitchFamily="18" charset="0"/>
                <a:cs typeface="Times New Roman" panose="02020603050405020304" pitchFamily="18" charset="0"/>
              </a:rPr>
              <a:t>The International Economic Issue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Growing balance of payments deficits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Exchange rate fluctuation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Excessive inflow and outflow of capital</a:t>
            </a:r>
          </a:p>
          <a:p>
            <a:endParaRPr lang="en-US" dirty="0"/>
          </a:p>
        </p:txBody>
      </p:sp>
    </p:spTree>
    <p:extLst>
      <p:ext uri="{BB962C8B-B14F-4D97-AF65-F5344CB8AC3E}">
        <p14:creationId xmlns:p14="http://schemas.microsoft.com/office/powerpoint/2010/main" val="172428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9C46-13BA-4787-B79B-B345ECD3B70F}"/>
              </a:ext>
            </a:extLst>
          </p:cNvPr>
          <p:cNvSpPr>
            <a:spLocks noGrp="1"/>
          </p:cNvSpPr>
          <p:nvPr>
            <p:ph type="title"/>
          </p:nvPr>
        </p:nvSpPr>
        <p:spPr>
          <a:xfrm>
            <a:off x="838200" y="108284"/>
            <a:ext cx="10515600" cy="782053"/>
          </a:xfrm>
        </p:spPr>
        <p:txBody>
          <a:bodyPr>
            <a:normAutofit fontScale="90000"/>
          </a:bodyPr>
          <a:lstStyle/>
          <a:p>
            <a:r>
              <a:rPr lang="en-US" sz="3100" b="1" dirty="0">
                <a:latin typeface="Times New Roman" panose="02020603050405020304" pitchFamily="18" charset="0"/>
                <a:cs typeface="Times New Roman" panose="02020603050405020304" pitchFamily="18" charset="0"/>
              </a:rPr>
              <a:t>3. Instruments of Macroeconomics</a:t>
            </a:r>
            <a:r>
              <a:rPr lang="en-US" dirty="0"/>
              <a:t/>
            </a:r>
            <a:br>
              <a:rPr lang="en-US" dirty="0"/>
            </a:br>
            <a:endParaRPr lang="en-US" dirty="0"/>
          </a:p>
        </p:txBody>
      </p:sp>
      <p:sp>
        <p:nvSpPr>
          <p:cNvPr id="3" name="Content Placeholder 2">
            <a:extLst>
              <a:ext uri="{FF2B5EF4-FFF2-40B4-BE49-F238E27FC236}">
                <a16:creationId xmlns:a16="http://schemas.microsoft.com/office/drawing/2014/main" id="{BAF58FC4-D6FD-408E-9F64-1D3288F998E3}"/>
              </a:ext>
            </a:extLst>
          </p:cNvPr>
          <p:cNvSpPr>
            <a:spLocks noGrp="1"/>
          </p:cNvSpPr>
          <p:nvPr>
            <p:ph idx="1"/>
          </p:nvPr>
        </p:nvSpPr>
        <p:spPr>
          <a:xfrm>
            <a:off x="457199" y="697832"/>
            <a:ext cx="11105147" cy="5678905"/>
          </a:xfrm>
        </p:spPr>
        <p:txBody>
          <a:bodyPr>
            <a:normAutofit lnSpcReduction="10000"/>
          </a:bodyPr>
          <a:lstStyle/>
          <a:p>
            <a:pPr marL="514350" indent="-514350">
              <a:buAutoNum type="alphaUcPeriod"/>
            </a:pPr>
            <a:r>
              <a:rPr lang="en-US" sz="2400" b="1" dirty="0">
                <a:latin typeface="Times New Roman" panose="02020603050405020304" pitchFamily="18" charset="0"/>
                <a:cs typeface="Times New Roman" panose="02020603050405020304" pitchFamily="18" charset="0"/>
              </a:rPr>
              <a:t>Fiscal Policy</a:t>
            </a:r>
          </a:p>
          <a:p>
            <a:pPr marL="0" indent="0" algn="just">
              <a:buNone/>
            </a:pPr>
            <a:r>
              <a:rPr lang="en-US" sz="2400" dirty="0">
                <a:latin typeface="Times New Roman" panose="02020603050405020304" pitchFamily="18" charset="0"/>
                <a:cs typeface="Times New Roman" panose="02020603050405020304" pitchFamily="18" charset="0"/>
              </a:rPr>
              <a:t>Fiscal policy refers to the policy undertaken by the government to control or regulate government finance or state treasury to achieve predetermined objectives. Fiscal policy is related with the government finance. It includes to the tax revenue, non tax revenue and borrowing while government expenditure refers to the total expenditure made by the government during a year i.e. current and capital. Fiscal policy aims to influence aggregate demand by the change in disposable income, private consumption, investment, saving, export, import and structure of price by the help of fiscal instruments.</a:t>
            </a:r>
          </a:p>
          <a:p>
            <a:pPr marL="0" indent="0" algn="just">
              <a:buNone/>
            </a:pPr>
            <a:r>
              <a:rPr lang="en-US" sz="2400" b="1" dirty="0">
                <a:latin typeface="Times New Roman" panose="02020603050405020304" pitchFamily="18" charset="0"/>
                <a:cs typeface="Times New Roman" panose="02020603050405020304" pitchFamily="18" charset="0"/>
              </a:rPr>
              <a:t>B. Monetary Policy  </a:t>
            </a:r>
          </a:p>
          <a:p>
            <a:pPr marL="0" indent="0" algn="just">
              <a:buNone/>
            </a:pPr>
            <a:r>
              <a:rPr lang="en-US" sz="2400" dirty="0">
                <a:latin typeface="Times New Roman" panose="02020603050405020304" pitchFamily="18" charset="0"/>
                <a:cs typeface="Times New Roman" panose="02020603050405020304" pitchFamily="18" charset="0"/>
              </a:rPr>
              <a:t>Monetary policy refers to the policy undertaken by the monetary authority or the central bank to control and regulate the supply of money to achieve predetermined objectives. Monetary policy aims to influence the supply of money, </a:t>
            </a:r>
            <a:r>
              <a:rPr lang="en-US" sz="2400" dirty="0" smtClean="0">
                <a:latin typeface="Times New Roman" panose="02020603050405020304" pitchFamily="18" charset="0"/>
                <a:cs typeface="Times New Roman" panose="02020603050405020304" pitchFamily="18" charset="0"/>
              </a:rPr>
              <a:t>price </a:t>
            </a:r>
            <a:r>
              <a:rPr lang="en-US" sz="2400" dirty="0">
                <a:latin typeface="Times New Roman" panose="02020603050405020304" pitchFamily="18" charset="0"/>
                <a:cs typeface="Times New Roman" panose="02020603050405020304" pitchFamily="18" charset="0"/>
              </a:rPr>
              <a:t>control and credit with the help of monetary techniques. It influences economic activities mainly through the two variables i.e. money or credit supply and the rate of interest. Monetary policy helps to achieve various objectives such as full employment, stability in price, economic growth, exchange rete stability etc. </a:t>
            </a:r>
          </a:p>
        </p:txBody>
      </p:sp>
    </p:spTree>
    <p:extLst>
      <p:ext uri="{BB962C8B-B14F-4D97-AF65-F5344CB8AC3E}">
        <p14:creationId xmlns:p14="http://schemas.microsoft.com/office/powerpoint/2010/main" val="286996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2AB4424D6C04CA5A2D2EFD0CCB497" ma:contentTypeVersion="12" ma:contentTypeDescription="Create a new document." ma:contentTypeScope="" ma:versionID="a4f702f8d59625d927c7da955238fedf">
  <xsd:schema xmlns:xsd="http://www.w3.org/2001/XMLSchema" xmlns:xs="http://www.w3.org/2001/XMLSchema" xmlns:p="http://schemas.microsoft.com/office/2006/metadata/properties" xmlns:ns2="44ea191f-1900-44ba-a84f-f2f258cf563f" xmlns:ns3="52809b0a-625c-4535-b4b3-8600d1b12921" targetNamespace="http://schemas.microsoft.com/office/2006/metadata/properties" ma:root="true" ma:fieldsID="d8baf42de5d470cbab234263210c6b14" ns2:_="" ns3:_="">
    <xsd:import namespace="44ea191f-1900-44ba-a84f-f2f258cf563f"/>
    <xsd:import namespace="52809b0a-625c-4535-b4b3-8600d1b12921"/>
    <xsd:element name="properties">
      <xsd:complexType>
        <xsd:sequence>
          <xsd:element name="documentManagement">
            <xsd:complexType>
              <xsd:all>
                <xsd:element ref="ns2:MediaServiceFastMetadata" minOccurs="0"/>
                <xsd:element ref="ns2:MediaService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a191f-1900-44ba-a84f-f2f258cf563f" elementFormDefault="qualified">
    <xsd:import namespace="http://schemas.microsoft.com/office/2006/documentManagement/types"/>
    <xsd:import namespace="http://schemas.microsoft.com/office/infopath/2007/PartnerControls"/>
    <xsd:element name="MediaServiceFastMetadata" ma:index="8" nillable="true" ma:displayName="MediaServiceFastMetadata" ma:hidden="true" ma:internalName="MediaServiceFastMetadata" ma:readOnly="true">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809b0a-625c-4535-b4b3-8600d1b129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64E738-1E89-4341-8447-F4B438DD2D2A}"/>
</file>

<file path=customXml/itemProps2.xml><?xml version="1.0" encoding="utf-8"?>
<ds:datastoreItem xmlns:ds="http://schemas.openxmlformats.org/officeDocument/2006/customXml" ds:itemID="{D7AEE7D1-DF75-4B5C-9832-656B68F2438D}"/>
</file>

<file path=customXml/itemProps3.xml><?xml version="1.0" encoding="utf-8"?>
<ds:datastoreItem xmlns:ds="http://schemas.openxmlformats.org/officeDocument/2006/customXml" ds:itemID="{C3AA35D5-9EF4-4974-8E8F-1CC1BA4F0B4C}"/>
</file>

<file path=docProps/app.xml><?xml version="1.0" encoding="utf-8"?>
<Properties xmlns="http://schemas.openxmlformats.org/officeDocument/2006/extended-properties" xmlns:vt="http://schemas.openxmlformats.org/officeDocument/2006/docPropsVTypes">
  <TotalTime>337</TotalTime>
  <Words>590</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Distinction Between Microeconomics and Macroeconomics  Goals of Macroeconomics Instruments of Macroeconomics </vt:lpstr>
      <vt:lpstr>Distinction</vt:lpstr>
      <vt:lpstr>Goals of Macroeconomics</vt:lpstr>
      <vt:lpstr>Contd….</vt:lpstr>
      <vt:lpstr>3. Instruments of Macroeconomics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Distinction Between Microeconomics and Macroeconomics </dc:title>
  <dc:creator>Khagendra</dc:creator>
  <cp:lastModifiedBy>Khagen</cp:lastModifiedBy>
  <cp:revision>21</cp:revision>
  <dcterms:created xsi:type="dcterms:W3CDTF">2020-08-27T01:55:55Z</dcterms:created>
  <dcterms:modified xsi:type="dcterms:W3CDTF">2022-01-09T02:33:46Z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0x010100C992AB4424D6C04CA5A2D2EFD0CCB497</vt:lpwstr>
  </property>
</Properties>
</file>