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67" r:id="rId3"/>
    <p:sldId id="257" r:id="rId4"/>
    <p:sldId id="258" r:id="rId5"/>
    <p:sldId id="259" r:id="rId6"/>
    <p:sldId id="260" r:id="rId7"/>
    <p:sldId id="271" r:id="rId8"/>
    <p:sldId id="262" r:id="rId9"/>
    <p:sldId id="263" r:id="rId10"/>
    <p:sldId id="264" r:id="rId11"/>
    <p:sldId id="276" r:id="rId12"/>
    <p:sldId id="265" r:id="rId13"/>
    <p:sldId id="266" r:id="rId14"/>
    <p:sldId id="279" r:id="rId15"/>
    <p:sldId id="268" r:id="rId16"/>
    <p:sldId id="269" r:id="rId17"/>
    <p:sldId id="270" r:id="rId18"/>
    <p:sldId id="272" r:id="rId19"/>
    <p:sldId id="273" r:id="rId20"/>
    <p:sldId id="274" r:id="rId21"/>
    <p:sldId id="275"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0D3515-5866-4FEE-9661-DBDD50F6B8FD}"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0A927-3268-4B20-9F04-B5AD58187A51}" type="slidenum">
              <a:rPr lang="en-US" smtClean="0"/>
              <a:t>‹#›</a:t>
            </a:fld>
            <a:endParaRPr lang="en-US"/>
          </a:p>
        </p:txBody>
      </p:sp>
    </p:spTree>
    <p:extLst>
      <p:ext uri="{BB962C8B-B14F-4D97-AF65-F5344CB8AC3E}">
        <p14:creationId xmlns:p14="http://schemas.microsoft.com/office/powerpoint/2010/main" val="128598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0D3515-5866-4FEE-9661-DBDD50F6B8FD}"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0A927-3268-4B20-9F04-B5AD58187A51}" type="slidenum">
              <a:rPr lang="en-US" smtClean="0"/>
              <a:t>‹#›</a:t>
            </a:fld>
            <a:endParaRPr lang="en-US"/>
          </a:p>
        </p:txBody>
      </p:sp>
    </p:spTree>
    <p:extLst>
      <p:ext uri="{BB962C8B-B14F-4D97-AF65-F5344CB8AC3E}">
        <p14:creationId xmlns:p14="http://schemas.microsoft.com/office/powerpoint/2010/main" val="200828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0D3515-5866-4FEE-9661-DBDD50F6B8FD}"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0A927-3268-4B20-9F04-B5AD58187A5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00727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0D3515-5866-4FEE-9661-DBDD50F6B8FD}"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0A927-3268-4B20-9F04-B5AD58187A51}" type="slidenum">
              <a:rPr lang="en-US" smtClean="0"/>
              <a:t>‹#›</a:t>
            </a:fld>
            <a:endParaRPr lang="en-US"/>
          </a:p>
        </p:txBody>
      </p:sp>
    </p:spTree>
    <p:extLst>
      <p:ext uri="{BB962C8B-B14F-4D97-AF65-F5344CB8AC3E}">
        <p14:creationId xmlns:p14="http://schemas.microsoft.com/office/powerpoint/2010/main" val="2551783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0D3515-5866-4FEE-9661-DBDD50F6B8FD}"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0A927-3268-4B20-9F04-B5AD58187A5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4485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0D3515-5866-4FEE-9661-DBDD50F6B8FD}"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0A927-3268-4B20-9F04-B5AD58187A51}" type="slidenum">
              <a:rPr lang="en-US" smtClean="0"/>
              <a:t>‹#›</a:t>
            </a:fld>
            <a:endParaRPr lang="en-US"/>
          </a:p>
        </p:txBody>
      </p:sp>
    </p:spTree>
    <p:extLst>
      <p:ext uri="{BB962C8B-B14F-4D97-AF65-F5344CB8AC3E}">
        <p14:creationId xmlns:p14="http://schemas.microsoft.com/office/powerpoint/2010/main" val="2563904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0D3515-5866-4FEE-9661-DBDD50F6B8FD}"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0A927-3268-4B20-9F04-B5AD58187A51}" type="slidenum">
              <a:rPr lang="en-US" smtClean="0"/>
              <a:t>‹#›</a:t>
            </a:fld>
            <a:endParaRPr lang="en-US"/>
          </a:p>
        </p:txBody>
      </p:sp>
    </p:spTree>
    <p:extLst>
      <p:ext uri="{BB962C8B-B14F-4D97-AF65-F5344CB8AC3E}">
        <p14:creationId xmlns:p14="http://schemas.microsoft.com/office/powerpoint/2010/main" val="3346816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0D3515-5866-4FEE-9661-DBDD50F6B8FD}"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0A927-3268-4B20-9F04-B5AD58187A51}" type="slidenum">
              <a:rPr lang="en-US" smtClean="0"/>
              <a:t>‹#›</a:t>
            </a:fld>
            <a:endParaRPr lang="en-US"/>
          </a:p>
        </p:txBody>
      </p:sp>
    </p:spTree>
    <p:extLst>
      <p:ext uri="{BB962C8B-B14F-4D97-AF65-F5344CB8AC3E}">
        <p14:creationId xmlns:p14="http://schemas.microsoft.com/office/powerpoint/2010/main" val="107827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0D3515-5866-4FEE-9661-DBDD50F6B8FD}"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0A927-3268-4B20-9F04-B5AD58187A51}" type="slidenum">
              <a:rPr lang="en-US" smtClean="0"/>
              <a:t>‹#›</a:t>
            </a:fld>
            <a:endParaRPr lang="en-US"/>
          </a:p>
        </p:txBody>
      </p:sp>
    </p:spTree>
    <p:extLst>
      <p:ext uri="{BB962C8B-B14F-4D97-AF65-F5344CB8AC3E}">
        <p14:creationId xmlns:p14="http://schemas.microsoft.com/office/powerpoint/2010/main" val="219246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0D3515-5866-4FEE-9661-DBDD50F6B8FD}"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0A927-3268-4B20-9F04-B5AD58187A51}" type="slidenum">
              <a:rPr lang="en-US" smtClean="0"/>
              <a:t>‹#›</a:t>
            </a:fld>
            <a:endParaRPr lang="en-US"/>
          </a:p>
        </p:txBody>
      </p:sp>
    </p:spTree>
    <p:extLst>
      <p:ext uri="{BB962C8B-B14F-4D97-AF65-F5344CB8AC3E}">
        <p14:creationId xmlns:p14="http://schemas.microsoft.com/office/powerpoint/2010/main" val="109261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0D3515-5866-4FEE-9661-DBDD50F6B8FD}"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0A927-3268-4B20-9F04-B5AD58187A51}" type="slidenum">
              <a:rPr lang="en-US" smtClean="0"/>
              <a:t>‹#›</a:t>
            </a:fld>
            <a:endParaRPr lang="en-US"/>
          </a:p>
        </p:txBody>
      </p:sp>
    </p:spTree>
    <p:extLst>
      <p:ext uri="{BB962C8B-B14F-4D97-AF65-F5344CB8AC3E}">
        <p14:creationId xmlns:p14="http://schemas.microsoft.com/office/powerpoint/2010/main" val="14026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0D3515-5866-4FEE-9661-DBDD50F6B8FD}"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0A927-3268-4B20-9F04-B5AD58187A51}" type="slidenum">
              <a:rPr lang="en-US" smtClean="0"/>
              <a:t>‹#›</a:t>
            </a:fld>
            <a:endParaRPr lang="en-US"/>
          </a:p>
        </p:txBody>
      </p:sp>
    </p:spTree>
    <p:extLst>
      <p:ext uri="{BB962C8B-B14F-4D97-AF65-F5344CB8AC3E}">
        <p14:creationId xmlns:p14="http://schemas.microsoft.com/office/powerpoint/2010/main" val="1653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0D3515-5866-4FEE-9661-DBDD50F6B8FD}"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0A927-3268-4B20-9F04-B5AD58187A51}" type="slidenum">
              <a:rPr lang="en-US" smtClean="0"/>
              <a:t>‹#›</a:t>
            </a:fld>
            <a:endParaRPr lang="en-US"/>
          </a:p>
        </p:txBody>
      </p:sp>
    </p:spTree>
    <p:extLst>
      <p:ext uri="{BB962C8B-B14F-4D97-AF65-F5344CB8AC3E}">
        <p14:creationId xmlns:p14="http://schemas.microsoft.com/office/powerpoint/2010/main" val="4285315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D3515-5866-4FEE-9661-DBDD50F6B8FD}"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0A927-3268-4B20-9F04-B5AD58187A51}" type="slidenum">
              <a:rPr lang="en-US" smtClean="0"/>
              <a:t>‹#›</a:t>
            </a:fld>
            <a:endParaRPr lang="en-US"/>
          </a:p>
        </p:txBody>
      </p:sp>
    </p:spTree>
    <p:extLst>
      <p:ext uri="{BB962C8B-B14F-4D97-AF65-F5344CB8AC3E}">
        <p14:creationId xmlns:p14="http://schemas.microsoft.com/office/powerpoint/2010/main" val="2160108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0D3515-5866-4FEE-9661-DBDD50F6B8FD}"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0A927-3268-4B20-9F04-B5AD58187A51}" type="slidenum">
              <a:rPr lang="en-US" smtClean="0"/>
              <a:t>‹#›</a:t>
            </a:fld>
            <a:endParaRPr lang="en-US"/>
          </a:p>
        </p:txBody>
      </p:sp>
    </p:spTree>
    <p:extLst>
      <p:ext uri="{BB962C8B-B14F-4D97-AF65-F5344CB8AC3E}">
        <p14:creationId xmlns:p14="http://schemas.microsoft.com/office/powerpoint/2010/main" val="23356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0D3515-5866-4FEE-9661-DBDD50F6B8FD}"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0A927-3268-4B20-9F04-B5AD58187A51}" type="slidenum">
              <a:rPr lang="en-US" smtClean="0"/>
              <a:t>‹#›</a:t>
            </a:fld>
            <a:endParaRPr lang="en-US"/>
          </a:p>
        </p:txBody>
      </p:sp>
    </p:spTree>
    <p:extLst>
      <p:ext uri="{BB962C8B-B14F-4D97-AF65-F5344CB8AC3E}">
        <p14:creationId xmlns:p14="http://schemas.microsoft.com/office/powerpoint/2010/main" val="2753161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0D3515-5866-4FEE-9661-DBDD50F6B8FD}" type="datetimeFigureOut">
              <a:rPr lang="en-US" smtClean="0"/>
              <a:t>3/21/2023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70A927-3268-4B20-9F04-B5AD58187A51}" type="slidenum">
              <a:rPr lang="en-US" smtClean="0"/>
              <a:t>‹#›</a:t>
            </a:fld>
            <a:endParaRPr lang="en-US"/>
          </a:p>
        </p:txBody>
      </p:sp>
    </p:spTree>
    <p:extLst>
      <p:ext uri="{BB962C8B-B14F-4D97-AF65-F5344CB8AC3E}">
        <p14:creationId xmlns:p14="http://schemas.microsoft.com/office/powerpoint/2010/main" val="292426813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F3955D-2562-446B-96A3-11B673F19D35}"/>
              </a:ext>
            </a:extLst>
          </p:cNvPr>
          <p:cNvSpPr>
            <a:spLocks noGrp="1"/>
          </p:cNvSpPr>
          <p:nvPr>
            <p:ph type="ctrTitle"/>
          </p:nvPr>
        </p:nvSpPr>
        <p:spPr>
          <a:xfrm>
            <a:off x="1524000" y="547112"/>
            <a:ext cx="7136674" cy="852198"/>
          </a:xfrm>
        </p:spPr>
        <p:txBody>
          <a:bodyPr>
            <a:normAutofit/>
          </a:bodyPr>
          <a:lstStyle/>
          <a:p>
            <a:r>
              <a:rPr lang="en-US" sz="4400" dirty="0"/>
              <a:t>Unit1: Introduction</a:t>
            </a:r>
          </a:p>
        </p:txBody>
      </p:sp>
      <p:sp>
        <p:nvSpPr>
          <p:cNvPr id="3" name="Subtitle 2">
            <a:extLst>
              <a:ext uri="{FF2B5EF4-FFF2-40B4-BE49-F238E27FC236}">
                <a16:creationId xmlns="" xmlns:a16="http://schemas.microsoft.com/office/drawing/2014/main" id="{60B36AEF-B651-4E23-9DC5-817A83F9C3AF}"/>
              </a:ext>
            </a:extLst>
          </p:cNvPr>
          <p:cNvSpPr>
            <a:spLocks noGrp="1"/>
          </p:cNvSpPr>
          <p:nvPr>
            <p:ph type="subTitle" idx="1"/>
          </p:nvPr>
        </p:nvSpPr>
        <p:spPr>
          <a:xfrm>
            <a:off x="692332" y="1654629"/>
            <a:ext cx="8948058" cy="4924301"/>
          </a:xfrm>
        </p:spPr>
        <p:txBody>
          <a:bodyPr>
            <a:normAutofit/>
          </a:bodyPr>
          <a:lstStyle/>
          <a:p>
            <a:r>
              <a:rPr lang="en-US" sz="3200" dirty="0"/>
              <a:t>Concept of Micro Economics</a:t>
            </a:r>
          </a:p>
          <a:p>
            <a:r>
              <a:rPr lang="en-US" sz="3600" dirty="0"/>
              <a:t>-</a:t>
            </a:r>
            <a:r>
              <a:rPr lang="en-US" sz="2800" dirty="0"/>
              <a:t>Micro economics is made up of two words as micro and economics</a:t>
            </a:r>
          </a:p>
          <a:p>
            <a:r>
              <a:rPr lang="en-US" sz="2800" dirty="0"/>
              <a:t>-The word micro is derived from the Greek word </a:t>
            </a:r>
            <a:r>
              <a:rPr lang="en-US" sz="2800" b="1" i="1" dirty="0" err="1"/>
              <a:t>mikros</a:t>
            </a:r>
            <a:r>
              <a:rPr lang="en-US" sz="2800" dirty="0"/>
              <a:t> meaning small. </a:t>
            </a:r>
          </a:p>
          <a:p>
            <a:r>
              <a:rPr lang="en-US" sz="2800" dirty="0"/>
              <a:t>-So, </a:t>
            </a:r>
            <a:r>
              <a:rPr lang="en-US" sz="3200" dirty="0"/>
              <a:t>micro economics deals and studies about small and individual parts and units of the economy.</a:t>
            </a:r>
          </a:p>
          <a:p>
            <a:r>
              <a:rPr lang="en-US" sz="3200" dirty="0"/>
              <a:t>It is the </a:t>
            </a:r>
            <a:r>
              <a:rPr lang="en-US" sz="3200" b="1" i="1" dirty="0"/>
              <a:t>worm’s eye view </a:t>
            </a:r>
            <a:r>
              <a:rPr lang="en-US" sz="3200" dirty="0"/>
              <a:t>of the economy</a:t>
            </a:r>
            <a:endParaRPr lang="en-US" sz="2800" dirty="0"/>
          </a:p>
        </p:txBody>
      </p:sp>
    </p:spTree>
    <p:extLst>
      <p:ext uri="{BB962C8B-B14F-4D97-AF65-F5344CB8AC3E}">
        <p14:creationId xmlns:p14="http://schemas.microsoft.com/office/powerpoint/2010/main" val="361758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down)">
                                      <p:cBhvr>
                                        <p:cTn id="66" dur="580">
                                          <p:stCondLst>
                                            <p:cond delay="0"/>
                                          </p:stCondLst>
                                        </p:cTn>
                                        <p:tgtEl>
                                          <p:spTgt spid="3">
                                            <p:txEl>
                                              <p:pRg st="3" end="3"/>
                                            </p:txEl>
                                          </p:spTgt>
                                        </p:tgtEl>
                                      </p:cBhvr>
                                    </p:animEffect>
                                    <p:anim calcmode="lin" valueType="num">
                                      <p:cBhvr>
                                        <p:cTn id="6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3" end="3"/>
                                            </p:txEl>
                                          </p:spTgt>
                                        </p:tgtEl>
                                      </p:cBhvr>
                                      <p:to x="100000" y="60000"/>
                                    </p:animScale>
                                    <p:animScale>
                                      <p:cBhvr>
                                        <p:cTn id="73" dur="166" decel="50000">
                                          <p:stCondLst>
                                            <p:cond delay="676"/>
                                          </p:stCondLst>
                                        </p:cTn>
                                        <p:tgtEl>
                                          <p:spTgt spid="3">
                                            <p:txEl>
                                              <p:pRg st="3" end="3"/>
                                            </p:txEl>
                                          </p:spTgt>
                                        </p:tgtEl>
                                      </p:cBhvr>
                                      <p:to x="100000" y="100000"/>
                                    </p:animScale>
                                    <p:animScale>
                                      <p:cBhvr>
                                        <p:cTn id="74" dur="26">
                                          <p:stCondLst>
                                            <p:cond delay="1312"/>
                                          </p:stCondLst>
                                        </p:cTn>
                                        <p:tgtEl>
                                          <p:spTgt spid="3">
                                            <p:txEl>
                                              <p:pRg st="3" end="3"/>
                                            </p:txEl>
                                          </p:spTgt>
                                        </p:tgtEl>
                                      </p:cBhvr>
                                      <p:to x="100000" y="80000"/>
                                    </p:animScale>
                                    <p:animScale>
                                      <p:cBhvr>
                                        <p:cTn id="75" dur="166" decel="50000">
                                          <p:stCondLst>
                                            <p:cond delay="1338"/>
                                          </p:stCondLst>
                                        </p:cTn>
                                        <p:tgtEl>
                                          <p:spTgt spid="3">
                                            <p:txEl>
                                              <p:pRg st="3" end="3"/>
                                            </p:txEl>
                                          </p:spTgt>
                                        </p:tgtEl>
                                      </p:cBhvr>
                                      <p:to x="100000" y="100000"/>
                                    </p:animScale>
                                    <p:animScale>
                                      <p:cBhvr>
                                        <p:cTn id="76" dur="26">
                                          <p:stCondLst>
                                            <p:cond delay="1642"/>
                                          </p:stCondLst>
                                        </p:cTn>
                                        <p:tgtEl>
                                          <p:spTgt spid="3">
                                            <p:txEl>
                                              <p:pRg st="3" end="3"/>
                                            </p:txEl>
                                          </p:spTgt>
                                        </p:tgtEl>
                                      </p:cBhvr>
                                      <p:to x="100000" y="90000"/>
                                    </p:animScale>
                                    <p:animScale>
                                      <p:cBhvr>
                                        <p:cTn id="77" dur="166" decel="50000">
                                          <p:stCondLst>
                                            <p:cond delay="1668"/>
                                          </p:stCondLst>
                                        </p:cTn>
                                        <p:tgtEl>
                                          <p:spTgt spid="3">
                                            <p:txEl>
                                              <p:pRg st="3" end="3"/>
                                            </p:txEl>
                                          </p:spTgt>
                                        </p:tgtEl>
                                      </p:cBhvr>
                                      <p:to x="100000" y="100000"/>
                                    </p:animScale>
                                    <p:animScale>
                                      <p:cBhvr>
                                        <p:cTn id="78" dur="26">
                                          <p:stCondLst>
                                            <p:cond delay="1808"/>
                                          </p:stCondLst>
                                        </p:cTn>
                                        <p:tgtEl>
                                          <p:spTgt spid="3">
                                            <p:txEl>
                                              <p:pRg st="3" end="3"/>
                                            </p:txEl>
                                          </p:spTgt>
                                        </p:tgtEl>
                                      </p:cBhvr>
                                      <p:to x="100000" y="95000"/>
                                    </p:animScale>
                                    <p:animScale>
                                      <p:cBhvr>
                                        <p:cTn id="79" dur="166" decel="50000">
                                          <p:stCondLst>
                                            <p:cond delay="1834"/>
                                          </p:stCondLst>
                                        </p:cTn>
                                        <p:tgtEl>
                                          <p:spTgt spid="3">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3">
                                            <p:txEl>
                                              <p:pRg st="4" end="4"/>
                                            </p:txEl>
                                          </p:spTgt>
                                        </p:tgtEl>
                                        <p:attrNameLst>
                                          <p:attrName>style.visibility</p:attrName>
                                        </p:attrNameLst>
                                      </p:cBhvr>
                                      <p:to>
                                        <p:strVal val="visible"/>
                                      </p:to>
                                    </p:set>
                                    <p:animEffect transition="in" filter="wipe(down)">
                                      <p:cBhvr>
                                        <p:cTn id="84" dur="580">
                                          <p:stCondLst>
                                            <p:cond delay="0"/>
                                          </p:stCondLst>
                                        </p:cTn>
                                        <p:tgtEl>
                                          <p:spTgt spid="3">
                                            <p:txEl>
                                              <p:pRg st="4" end="4"/>
                                            </p:txEl>
                                          </p:spTgt>
                                        </p:tgtEl>
                                      </p:cBhvr>
                                    </p:animEffect>
                                    <p:anim calcmode="lin" valueType="num">
                                      <p:cBhvr>
                                        <p:cTn id="85"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3">
                                            <p:txEl>
                                              <p:pRg st="4" end="4"/>
                                            </p:txEl>
                                          </p:spTgt>
                                        </p:tgtEl>
                                      </p:cBhvr>
                                      <p:to x="100000" y="60000"/>
                                    </p:animScale>
                                    <p:animScale>
                                      <p:cBhvr>
                                        <p:cTn id="91" dur="166" decel="50000">
                                          <p:stCondLst>
                                            <p:cond delay="676"/>
                                          </p:stCondLst>
                                        </p:cTn>
                                        <p:tgtEl>
                                          <p:spTgt spid="3">
                                            <p:txEl>
                                              <p:pRg st="4" end="4"/>
                                            </p:txEl>
                                          </p:spTgt>
                                        </p:tgtEl>
                                      </p:cBhvr>
                                      <p:to x="100000" y="100000"/>
                                    </p:animScale>
                                    <p:animScale>
                                      <p:cBhvr>
                                        <p:cTn id="92" dur="26">
                                          <p:stCondLst>
                                            <p:cond delay="1312"/>
                                          </p:stCondLst>
                                        </p:cTn>
                                        <p:tgtEl>
                                          <p:spTgt spid="3">
                                            <p:txEl>
                                              <p:pRg st="4" end="4"/>
                                            </p:txEl>
                                          </p:spTgt>
                                        </p:tgtEl>
                                      </p:cBhvr>
                                      <p:to x="100000" y="80000"/>
                                    </p:animScale>
                                    <p:animScale>
                                      <p:cBhvr>
                                        <p:cTn id="93" dur="166" decel="50000">
                                          <p:stCondLst>
                                            <p:cond delay="1338"/>
                                          </p:stCondLst>
                                        </p:cTn>
                                        <p:tgtEl>
                                          <p:spTgt spid="3">
                                            <p:txEl>
                                              <p:pRg st="4" end="4"/>
                                            </p:txEl>
                                          </p:spTgt>
                                        </p:tgtEl>
                                      </p:cBhvr>
                                      <p:to x="100000" y="100000"/>
                                    </p:animScale>
                                    <p:animScale>
                                      <p:cBhvr>
                                        <p:cTn id="94" dur="26">
                                          <p:stCondLst>
                                            <p:cond delay="1642"/>
                                          </p:stCondLst>
                                        </p:cTn>
                                        <p:tgtEl>
                                          <p:spTgt spid="3">
                                            <p:txEl>
                                              <p:pRg st="4" end="4"/>
                                            </p:txEl>
                                          </p:spTgt>
                                        </p:tgtEl>
                                      </p:cBhvr>
                                      <p:to x="100000" y="90000"/>
                                    </p:animScale>
                                    <p:animScale>
                                      <p:cBhvr>
                                        <p:cTn id="95" dur="166" decel="50000">
                                          <p:stCondLst>
                                            <p:cond delay="1668"/>
                                          </p:stCondLst>
                                        </p:cTn>
                                        <p:tgtEl>
                                          <p:spTgt spid="3">
                                            <p:txEl>
                                              <p:pRg st="4" end="4"/>
                                            </p:txEl>
                                          </p:spTgt>
                                        </p:tgtEl>
                                      </p:cBhvr>
                                      <p:to x="100000" y="100000"/>
                                    </p:animScale>
                                    <p:animScale>
                                      <p:cBhvr>
                                        <p:cTn id="96" dur="26">
                                          <p:stCondLst>
                                            <p:cond delay="1808"/>
                                          </p:stCondLst>
                                        </p:cTn>
                                        <p:tgtEl>
                                          <p:spTgt spid="3">
                                            <p:txEl>
                                              <p:pRg st="4" end="4"/>
                                            </p:txEl>
                                          </p:spTgt>
                                        </p:tgtEl>
                                      </p:cBhvr>
                                      <p:to x="100000" y="95000"/>
                                    </p:animScale>
                                    <p:animScale>
                                      <p:cBhvr>
                                        <p:cTn id="97"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ynamic Economics: Concept, Importance and Limitations">
            <a:extLst>
              <a:ext uri="{FF2B5EF4-FFF2-40B4-BE49-F238E27FC236}">
                <a16:creationId xmlns="" xmlns:a16="http://schemas.microsoft.com/office/drawing/2014/main" id="{03F7CF7B-6F12-4187-AEF9-0690258E6A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3491" y="213757"/>
            <a:ext cx="6068291" cy="584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85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623E174-0CE7-4719-97AD-FEF3D88EA10A}"/>
              </a:ext>
            </a:extLst>
          </p:cNvPr>
          <p:cNvSpPr>
            <a:spLocks noGrp="1"/>
          </p:cNvSpPr>
          <p:nvPr>
            <p:ph idx="1"/>
          </p:nvPr>
        </p:nvSpPr>
        <p:spPr>
          <a:xfrm>
            <a:off x="677334" y="843149"/>
            <a:ext cx="8596668" cy="5198214"/>
          </a:xfrm>
        </p:spPr>
        <p:txBody>
          <a:bodyPr>
            <a:normAutofit lnSpcReduction="10000"/>
          </a:bodyPr>
          <a:lstStyle/>
          <a:p>
            <a:pPr marL="0" indent="0">
              <a:buNone/>
            </a:pPr>
            <a:r>
              <a:rPr lang="en-US" dirty="0"/>
              <a:t>-</a:t>
            </a:r>
            <a:r>
              <a:rPr lang="en-US" sz="3200" dirty="0"/>
              <a:t>In the diagram, E is the initial equilibrium point, where the aggregate demand and aggregate supply are equal.</a:t>
            </a:r>
          </a:p>
          <a:p>
            <a:pPr marL="0" indent="0">
              <a:buNone/>
            </a:pPr>
            <a:r>
              <a:rPr lang="en-US" sz="3200" dirty="0"/>
              <a:t>-When the demand increases, the demand curve shifts from DD to D1D1 at the constant aggregate supply.</a:t>
            </a:r>
          </a:p>
          <a:p>
            <a:pPr marL="0" indent="0">
              <a:buNone/>
            </a:pPr>
            <a:r>
              <a:rPr lang="en-US" sz="3200" dirty="0"/>
              <a:t>-As a result, the new equilibrium will shift upward to E.</a:t>
            </a:r>
          </a:p>
          <a:p>
            <a:pPr marL="0" indent="0">
              <a:buNone/>
            </a:pPr>
            <a:r>
              <a:rPr lang="en-US" sz="3200" dirty="0"/>
              <a:t>-Micro dynamics analyses the path and the process in between the E and E1 equilibriums</a:t>
            </a:r>
          </a:p>
          <a:p>
            <a:pPr marL="0" indent="0">
              <a:buNone/>
            </a:pPr>
            <a:endParaRPr lang="en-US" dirty="0"/>
          </a:p>
        </p:txBody>
      </p:sp>
    </p:spTree>
    <p:extLst>
      <p:ext uri="{BB962C8B-B14F-4D97-AF65-F5344CB8AC3E}">
        <p14:creationId xmlns:p14="http://schemas.microsoft.com/office/powerpoint/2010/main" val="181866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FF0138-F5F3-49F5-98FF-31961FDF880F}"/>
              </a:ext>
            </a:extLst>
          </p:cNvPr>
          <p:cNvSpPr>
            <a:spLocks noGrp="1"/>
          </p:cNvSpPr>
          <p:nvPr>
            <p:ph type="title"/>
          </p:nvPr>
        </p:nvSpPr>
        <p:spPr>
          <a:xfrm>
            <a:off x="677334" y="609600"/>
            <a:ext cx="8596668" cy="637309"/>
          </a:xfrm>
        </p:spPr>
        <p:txBody>
          <a:bodyPr>
            <a:normAutofit fontScale="90000"/>
          </a:bodyPr>
          <a:lstStyle/>
          <a:p>
            <a:r>
              <a:rPr lang="en-US" dirty="0"/>
              <a:t>Concept of Macro economics</a:t>
            </a:r>
          </a:p>
        </p:txBody>
      </p:sp>
      <p:sp>
        <p:nvSpPr>
          <p:cNvPr id="3" name="Content Placeholder 2">
            <a:extLst>
              <a:ext uri="{FF2B5EF4-FFF2-40B4-BE49-F238E27FC236}">
                <a16:creationId xmlns="" xmlns:a16="http://schemas.microsoft.com/office/drawing/2014/main" id="{8AA624E3-9951-48D0-99D3-FE06A3EF71AD}"/>
              </a:ext>
            </a:extLst>
          </p:cNvPr>
          <p:cNvSpPr>
            <a:spLocks noGrp="1"/>
          </p:cNvSpPr>
          <p:nvPr>
            <p:ph idx="1"/>
          </p:nvPr>
        </p:nvSpPr>
        <p:spPr>
          <a:xfrm>
            <a:off x="677334" y="1385455"/>
            <a:ext cx="8596668" cy="4655907"/>
          </a:xfrm>
        </p:spPr>
        <p:txBody>
          <a:bodyPr>
            <a:normAutofit/>
          </a:bodyPr>
          <a:lstStyle/>
          <a:p>
            <a:pPr marL="0" indent="0">
              <a:buNone/>
            </a:pPr>
            <a:r>
              <a:rPr lang="en-US" sz="3600" dirty="0"/>
              <a:t>-</a:t>
            </a:r>
            <a:r>
              <a:rPr lang="en-US" sz="3200" dirty="0"/>
              <a:t>Macroeconomics is made up of two words of Macro and Economics.</a:t>
            </a:r>
          </a:p>
          <a:p>
            <a:pPr marL="0" indent="0">
              <a:buNone/>
            </a:pPr>
            <a:r>
              <a:rPr lang="en-US" sz="3200" dirty="0"/>
              <a:t>-The word Macro is derived from the Greek word </a:t>
            </a:r>
            <a:r>
              <a:rPr lang="en-US" sz="3200" b="1" i="1" dirty="0" err="1"/>
              <a:t>Makros</a:t>
            </a:r>
            <a:r>
              <a:rPr lang="en-US" sz="3200" dirty="0"/>
              <a:t> meaning large.</a:t>
            </a:r>
          </a:p>
          <a:p>
            <a:pPr marL="0" indent="0">
              <a:buNone/>
            </a:pPr>
            <a:r>
              <a:rPr lang="en-US" sz="3200" dirty="0"/>
              <a:t>-Macro  economics deals  with large parts and  about the economy in totality and as a whole.</a:t>
            </a:r>
          </a:p>
          <a:p>
            <a:pPr marL="0" indent="0">
              <a:buNone/>
            </a:pPr>
            <a:r>
              <a:rPr lang="en-US" sz="3200" dirty="0"/>
              <a:t>It is the </a:t>
            </a:r>
            <a:r>
              <a:rPr lang="en-US" sz="3200" b="1" i="1" dirty="0"/>
              <a:t>bird’s eye- view</a:t>
            </a:r>
            <a:r>
              <a:rPr lang="en-US" sz="3200" dirty="0"/>
              <a:t> of the economy </a:t>
            </a:r>
          </a:p>
        </p:txBody>
      </p:sp>
    </p:spTree>
    <p:extLst>
      <p:ext uri="{BB962C8B-B14F-4D97-AF65-F5344CB8AC3E}">
        <p14:creationId xmlns:p14="http://schemas.microsoft.com/office/powerpoint/2010/main" val="207967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down)">
                                      <p:cBhvr>
                                        <p:cTn id="66" dur="580">
                                          <p:stCondLst>
                                            <p:cond delay="0"/>
                                          </p:stCondLst>
                                        </p:cTn>
                                        <p:tgtEl>
                                          <p:spTgt spid="3">
                                            <p:txEl>
                                              <p:pRg st="3" end="3"/>
                                            </p:txEl>
                                          </p:spTgt>
                                        </p:tgtEl>
                                      </p:cBhvr>
                                    </p:animEffect>
                                    <p:anim calcmode="lin" valueType="num">
                                      <p:cBhvr>
                                        <p:cTn id="6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3" end="3"/>
                                            </p:txEl>
                                          </p:spTgt>
                                        </p:tgtEl>
                                      </p:cBhvr>
                                      <p:to x="100000" y="60000"/>
                                    </p:animScale>
                                    <p:animScale>
                                      <p:cBhvr>
                                        <p:cTn id="73" dur="166" decel="50000">
                                          <p:stCondLst>
                                            <p:cond delay="676"/>
                                          </p:stCondLst>
                                        </p:cTn>
                                        <p:tgtEl>
                                          <p:spTgt spid="3">
                                            <p:txEl>
                                              <p:pRg st="3" end="3"/>
                                            </p:txEl>
                                          </p:spTgt>
                                        </p:tgtEl>
                                      </p:cBhvr>
                                      <p:to x="100000" y="100000"/>
                                    </p:animScale>
                                    <p:animScale>
                                      <p:cBhvr>
                                        <p:cTn id="74" dur="26">
                                          <p:stCondLst>
                                            <p:cond delay="1312"/>
                                          </p:stCondLst>
                                        </p:cTn>
                                        <p:tgtEl>
                                          <p:spTgt spid="3">
                                            <p:txEl>
                                              <p:pRg st="3" end="3"/>
                                            </p:txEl>
                                          </p:spTgt>
                                        </p:tgtEl>
                                      </p:cBhvr>
                                      <p:to x="100000" y="80000"/>
                                    </p:animScale>
                                    <p:animScale>
                                      <p:cBhvr>
                                        <p:cTn id="75" dur="166" decel="50000">
                                          <p:stCondLst>
                                            <p:cond delay="1338"/>
                                          </p:stCondLst>
                                        </p:cTn>
                                        <p:tgtEl>
                                          <p:spTgt spid="3">
                                            <p:txEl>
                                              <p:pRg st="3" end="3"/>
                                            </p:txEl>
                                          </p:spTgt>
                                        </p:tgtEl>
                                      </p:cBhvr>
                                      <p:to x="100000" y="100000"/>
                                    </p:animScale>
                                    <p:animScale>
                                      <p:cBhvr>
                                        <p:cTn id="76" dur="26">
                                          <p:stCondLst>
                                            <p:cond delay="1642"/>
                                          </p:stCondLst>
                                        </p:cTn>
                                        <p:tgtEl>
                                          <p:spTgt spid="3">
                                            <p:txEl>
                                              <p:pRg st="3" end="3"/>
                                            </p:txEl>
                                          </p:spTgt>
                                        </p:tgtEl>
                                      </p:cBhvr>
                                      <p:to x="100000" y="90000"/>
                                    </p:animScale>
                                    <p:animScale>
                                      <p:cBhvr>
                                        <p:cTn id="77" dur="166" decel="50000">
                                          <p:stCondLst>
                                            <p:cond delay="1668"/>
                                          </p:stCondLst>
                                        </p:cTn>
                                        <p:tgtEl>
                                          <p:spTgt spid="3">
                                            <p:txEl>
                                              <p:pRg st="3" end="3"/>
                                            </p:txEl>
                                          </p:spTgt>
                                        </p:tgtEl>
                                      </p:cBhvr>
                                      <p:to x="100000" y="100000"/>
                                    </p:animScale>
                                    <p:animScale>
                                      <p:cBhvr>
                                        <p:cTn id="78" dur="26">
                                          <p:stCondLst>
                                            <p:cond delay="1808"/>
                                          </p:stCondLst>
                                        </p:cTn>
                                        <p:tgtEl>
                                          <p:spTgt spid="3">
                                            <p:txEl>
                                              <p:pRg st="3" end="3"/>
                                            </p:txEl>
                                          </p:spTgt>
                                        </p:tgtEl>
                                      </p:cBhvr>
                                      <p:to x="100000" y="95000"/>
                                    </p:animScale>
                                    <p:animScale>
                                      <p:cBhvr>
                                        <p:cTn id="79"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E9A043-A212-46A9-9EA1-0CFD46594FE7}"/>
              </a:ext>
            </a:extLst>
          </p:cNvPr>
          <p:cNvSpPr>
            <a:spLocks noGrp="1"/>
          </p:cNvSpPr>
          <p:nvPr>
            <p:ph type="title"/>
          </p:nvPr>
        </p:nvSpPr>
        <p:spPr>
          <a:xfrm>
            <a:off x="677333" y="609599"/>
            <a:ext cx="9297939" cy="5264727"/>
          </a:xfrm>
        </p:spPr>
        <p:txBody>
          <a:bodyPr/>
          <a:lstStyle/>
          <a:p>
            <a:r>
              <a:rPr lang="en-US" dirty="0"/>
              <a:t>According to Kenneth Edward Boulding,</a:t>
            </a:r>
            <a:br>
              <a:rPr lang="en-US" dirty="0"/>
            </a:br>
            <a:r>
              <a:rPr lang="en-US" dirty="0"/>
              <a:t>‘Macro Economics deals not with individual quantities as such, but with aggregate of these quantities, not with individual income but with national income, not with individual price but with price level, not with individual output but with national output’.</a:t>
            </a:r>
            <a:br>
              <a:rPr lang="en-US" dirty="0"/>
            </a:br>
            <a:endParaRPr lang="en-US" dirty="0"/>
          </a:p>
        </p:txBody>
      </p:sp>
    </p:spTree>
    <p:extLst>
      <p:ext uri="{BB962C8B-B14F-4D97-AF65-F5344CB8AC3E}">
        <p14:creationId xmlns:p14="http://schemas.microsoft.com/office/powerpoint/2010/main" val="301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4A59D1-37B1-4925-86A8-147036C98941}"/>
              </a:ext>
            </a:extLst>
          </p:cNvPr>
          <p:cNvSpPr>
            <a:spLocks noGrp="1"/>
          </p:cNvSpPr>
          <p:nvPr>
            <p:ph type="title"/>
          </p:nvPr>
        </p:nvSpPr>
        <p:spPr>
          <a:xfrm>
            <a:off x="677334" y="609600"/>
            <a:ext cx="8596668" cy="756062"/>
          </a:xfrm>
        </p:spPr>
        <p:txBody>
          <a:bodyPr/>
          <a:lstStyle/>
          <a:p>
            <a:r>
              <a:rPr lang="en-US" dirty="0"/>
              <a:t>The scope of Macro Economics are:</a:t>
            </a:r>
          </a:p>
        </p:txBody>
      </p:sp>
      <p:sp>
        <p:nvSpPr>
          <p:cNvPr id="3" name="Content Placeholder 2">
            <a:extLst>
              <a:ext uri="{FF2B5EF4-FFF2-40B4-BE49-F238E27FC236}">
                <a16:creationId xmlns="" xmlns:a16="http://schemas.microsoft.com/office/drawing/2014/main" id="{F99CC68F-E1CB-4662-A141-FBFF0C7980EA}"/>
              </a:ext>
            </a:extLst>
          </p:cNvPr>
          <p:cNvSpPr>
            <a:spLocks noGrp="1"/>
          </p:cNvSpPr>
          <p:nvPr>
            <p:ph idx="1"/>
          </p:nvPr>
        </p:nvSpPr>
        <p:spPr>
          <a:xfrm>
            <a:off x="677334" y="1448791"/>
            <a:ext cx="8596668" cy="4592572"/>
          </a:xfrm>
        </p:spPr>
        <p:txBody>
          <a:bodyPr/>
          <a:lstStyle/>
          <a:p>
            <a:pPr marL="0" indent="0">
              <a:buNone/>
            </a:pPr>
            <a:r>
              <a:rPr lang="en-US" dirty="0"/>
              <a:t>-</a:t>
            </a:r>
            <a:r>
              <a:rPr lang="en-US" sz="3200" dirty="0"/>
              <a:t>Theory of income and employment</a:t>
            </a:r>
          </a:p>
          <a:p>
            <a:pPr marL="0" indent="0">
              <a:buNone/>
            </a:pPr>
            <a:r>
              <a:rPr lang="en-US" sz="3200" dirty="0"/>
              <a:t>-Theory of money and price level</a:t>
            </a:r>
          </a:p>
          <a:p>
            <a:pPr marL="0" indent="0">
              <a:buNone/>
            </a:pPr>
            <a:r>
              <a:rPr lang="en-US" sz="3200" dirty="0"/>
              <a:t>-Theory of public finance</a:t>
            </a:r>
          </a:p>
          <a:p>
            <a:pPr marL="0" indent="0">
              <a:buNone/>
            </a:pPr>
            <a:r>
              <a:rPr lang="en-US" sz="3200" dirty="0"/>
              <a:t>-Theory of economic growth</a:t>
            </a:r>
          </a:p>
          <a:p>
            <a:pPr marL="0" indent="0">
              <a:buNone/>
            </a:pPr>
            <a:r>
              <a:rPr lang="en-US" sz="3200" dirty="0"/>
              <a:t>Theory of international trade and business fluctuations</a:t>
            </a:r>
          </a:p>
          <a:p>
            <a:pPr marL="0" indent="0">
              <a:buNone/>
            </a:pPr>
            <a:r>
              <a:rPr lang="en-US" sz="3200" dirty="0"/>
              <a:t>-Macro economic policies</a:t>
            </a:r>
            <a:endParaRPr lang="en-US" dirty="0"/>
          </a:p>
        </p:txBody>
      </p:sp>
    </p:spTree>
    <p:extLst>
      <p:ext uri="{BB962C8B-B14F-4D97-AF65-F5344CB8AC3E}">
        <p14:creationId xmlns:p14="http://schemas.microsoft.com/office/powerpoint/2010/main" val="192203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 calcmode="lin" valueType="num">
                                      <p:cBhvr>
                                        <p:cTn id="4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9" dur="1000"/>
                                        <p:tgtEl>
                                          <p:spTgt spid="3">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p:cTn id="5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BBEE92-DB71-4C2D-BCFA-EDA03A4FF2F1}"/>
              </a:ext>
            </a:extLst>
          </p:cNvPr>
          <p:cNvSpPr>
            <a:spLocks noGrp="1"/>
          </p:cNvSpPr>
          <p:nvPr>
            <p:ph type="title"/>
          </p:nvPr>
        </p:nvSpPr>
        <p:spPr>
          <a:xfrm>
            <a:off x="677334" y="609600"/>
            <a:ext cx="8596668" cy="762000"/>
          </a:xfrm>
        </p:spPr>
        <p:txBody>
          <a:bodyPr/>
          <a:lstStyle/>
          <a:p>
            <a:r>
              <a:rPr lang="en-US" dirty="0"/>
              <a:t>Types of Macro Economics</a:t>
            </a:r>
          </a:p>
        </p:txBody>
      </p:sp>
      <p:sp>
        <p:nvSpPr>
          <p:cNvPr id="3" name="Content Placeholder 2">
            <a:extLst>
              <a:ext uri="{FF2B5EF4-FFF2-40B4-BE49-F238E27FC236}">
                <a16:creationId xmlns="" xmlns:a16="http://schemas.microsoft.com/office/drawing/2014/main" id="{B1AF483E-4901-4437-BE88-78D647E4F943}"/>
              </a:ext>
            </a:extLst>
          </p:cNvPr>
          <p:cNvSpPr>
            <a:spLocks noGrp="1"/>
          </p:cNvSpPr>
          <p:nvPr>
            <p:ph idx="1"/>
          </p:nvPr>
        </p:nvSpPr>
        <p:spPr>
          <a:xfrm>
            <a:off x="677334" y="1371601"/>
            <a:ext cx="8596668" cy="4669762"/>
          </a:xfrm>
        </p:spPr>
        <p:txBody>
          <a:bodyPr/>
          <a:lstStyle/>
          <a:p>
            <a:pPr marL="0" indent="0">
              <a:buNone/>
            </a:pPr>
            <a:r>
              <a:rPr lang="en-US" sz="3200" dirty="0"/>
              <a:t>Macro Economics can be divided into as </a:t>
            </a:r>
          </a:p>
          <a:p>
            <a:pPr>
              <a:buAutoNum type="arabicPeriod"/>
            </a:pPr>
            <a:r>
              <a:rPr lang="en-US" sz="3200" dirty="0"/>
              <a:t>Macro Static</a:t>
            </a:r>
          </a:p>
          <a:p>
            <a:pPr>
              <a:buAutoNum type="arabicPeriod"/>
            </a:pPr>
            <a:r>
              <a:rPr lang="en-US" sz="3200" dirty="0"/>
              <a:t>Comparative Macro Static</a:t>
            </a:r>
          </a:p>
          <a:p>
            <a:pPr>
              <a:buAutoNum type="arabicPeriod"/>
            </a:pPr>
            <a:r>
              <a:rPr lang="en-US" sz="3200" dirty="0"/>
              <a:t>Macro Dynamics</a:t>
            </a:r>
          </a:p>
          <a:p>
            <a:pPr marL="0" indent="0">
              <a:buNone/>
            </a:pPr>
            <a:r>
              <a:rPr lang="en-US" sz="3200" b="1" dirty="0"/>
              <a:t>Macro static</a:t>
            </a:r>
          </a:p>
          <a:p>
            <a:pPr marL="0" indent="0">
              <a:buNone/>
            </a:pPr>
            <a:r>
              <a:rPr lang="en-US" sz="3200" b="1" dirty="0"/>
              <a:t>-</a:t>
            </a:r>
            <a:r>
              <a:rPr lang="en-US" sz="3200" dirty="0"/>
              <a:t>It is a situation  of equilibrium  in the economy where the aggregate demand is equal to aggregate supply </a:t>
            </a:r>
          </a:p>
          <a:p>
            <a:endParaRPr lang="en-US" dirty="0"/>
          </a:p>
        </p:txBody>
      </p:sp>
    </p:spTree>
    <p:extLst>
      <p:ext uri="{BB962C8B-B14F-4D97-AF65-F5344CB8AC3E}">
        <p14:creationId xmlns:p14="http://schemas.microsoft.com/office/powerpoint/2010/main" val="8264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heel(1)">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heel(1)">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say on Economic Statics and Dynamics">
            <a:extLst>
              <a:ext uri="{FF2B5EF4-FFF2-40B4-BE49-F238E27FC236}">
                <a16:creationId xmlns="" xmlns:a16="http://schemas.microsoft.com/office/drawing/2014/main" id="{4541C539-BD80-4E12-B0F7-1117331139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2035" y="623455"/>
            <a:ext cx="6109855" cy="5514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09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AB28F1-5993-41FF-90C0-F0EA8122A7BF}"/>
              </a:ext>
            </a:extLst>
          </p:cNvPr>
          <p:cNvSpPr>
            <a:spLocks noGrp="1"/>
          </p:cNvSpPr>
          <p:nvPr>
            <p:ph idx="1"/>
          </p:nvPr>
        </p:nvSpPr>
        <p:spPr>
          <a:xfrm>
            <a:off x="677333" y="817419"/>
            <a:ext cx="9311794" cy="5223944"/>
          </a:xfrm>
        </p:spPr>
        <p:txBody>
          <a:bodyPr>
            <a:normAutofit lnSpcReduction="10000"/>
          </a:bodyPr>
          <a:lstStyle/>
          <a:p>
            <a:r>
              <a:rPr lang="en-US" sz="3200" dirty="0"/>
              <a:t>In the diagram OY is the aggregate supply curve and C+I is the aggregate demand curve.</a:t>
            </a:r>
          </a:p>
          <a:p>
            <a:r>
              <a:rPr lang="en-US" sz="3200" dirty="0"/>
              <a:t>The AD and AS curves are equal at point E and it is the equilibrium and the Macro static point of the economy.</a:t>
            </a:r>
          </a:p>
          <a:p>
            <a:pPr marL="0" indent="0">
              <a:buNone/>
            </a:pPr>
            <a:r>
              <a:rPr lang="en-US" sz="3200" b="1" dirty="0"/>
              <a:t>Comparative Macro Static</a:t>
            </a:r>
          </a:p>
          <a:p>
            <a:pPr marL="0" indent="0">
              <a:buNone/>
            </a:pPr>
            <a:r>
              <a:rPr lang="en-US" sz="3200" dirty="0"/>
              <a:t>Comparative Macro static makes a comparison between two or more equilibriums or static points in the economy.</a:t>
            </a:r>
          </a:p>
          <a:p>
            <a:pPr marL="0" indent="0">
              <a:buNone/>
            </a:pPr>
            <a:r>
              <a:rPr lang="en-US" sz="3200" dirty="0"/>
              <a:t>It is the still picture of the economy.</a:t>
            </a:r>
          </a:p>
        </p:txBody>
      </p:sp>
    </p:spTree>
    <p:extLst>
      <p:ext uri="{BB962C8B-B14F-4D97-AF65-F5344CB8AC3E}">
        <p14:creationId xmlns:p14="http://schemas.microsoft.com/office/powerpoint/2010/main" val="369235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arative Statics - eNotes World">
            <a:extLst>
              <a:ext uri="{FF2B5EF4-FFF2-40B4-BE49-F238E27FC236}">
                <a16:creationId xmlns="" xmlns:a16="http://schemas.microsoft.com/office/drawing/2014/main" id="{3CC16D50-EC6F-415E-B070-2BDC3D1130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9419" y="720436"/>
            <a:ext cx="7897090" cy="5666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9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4E8FAC3-F4FD-4C29-8BF1-6F879627E8FD}"/>
              </a:ext>
            </a:extLst>
          </p:cNvPr>
          <p:cNvSpPr>
            <a:spLocks noGrp="1"/>
          </p:cNvSpPr>
          <p:nvPr>
            <p:ph idx="1"/>
          </p:nvPr>
        </p:nvSpPr>
        <p:spPr>
          <a:xfrm>
            <a:off x="677334" y="858983"/>
            <a:ext cx="8596668" cy="5182380"/>
          </a:xfrm>
        </p:spPr>
        <p:txBody>
          <a:bodyPr>
            <a:normAutofit lnSpcReduction="10000"/>
          </a:bodyPr>
          <a:lstStyle/>
          <a:p>
            <a:pPr marL="0" indent="0">
              <a:buNone/>
            </a:pPr>
            <a:r>
              <a:rPr lang="en-US" sz="3200" dirty="0"/>
              <a:t>-In the diagram C+I is the initial aggregate demand curve and OZ is the aggregate supply curve.</a:t>
            </a:r>
          </a:p>
          <a:p>
            <a:pPr marL="0" indent="0">
              <a:buNone/>
            </a:pPr>
            <a:r>
              <a:rPr lang="en-US" sz="3200" dirty="0"/>
              <a:t>-The AD and AS curves are equal at equal at point E and it is the initial equilibrium and static point in the economy.</a:t>
            </a:r>
          </a:p>
          <a:p>
            <a:pPr marL="0" indent="0">
              <a:buNone/>
            </a:pPr>
            <a:r>
              <a:rPr lang="en-US" sz="3200" dirty="0"/>
              <a:t>-When the aggregate demand increases to</a:t>
            </a:r>
          </a:p>
          <a:p>
            <a:pPr marL="0" indent="0">
              <a:buNone/>
            </a:pPr>
            <a:r>
              <a:rPr lang="en-US" sz="3200" dirty="0"/>
              <a:t> -C+I +∆I at the same AS curve, a new equilibrium is reached at E.</a:t>
            </a:r>
          </a:p>
          <a:p>
            <a:pPr marL="0" indent="0">
              <a:buNone/>
            </a:pPr>
            <a:r>
              <a:rPr lang="en-US" sz="3200" dirty="0"/>
              <a:t> </a:t>
            </a:r>
          </a:p>
        </p:txBody>
      </p:sp>
    </p:spTree>
    <p:extLst>
      <p:ext uri="{BB962C8B-B14F-4D97-AF65-F5344CB8AC3E}">
        <p14:creationId xmlns:p14="http://schemas.microsoft.com/office/powerpoint/2010/main" val="297787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6584AB-37C4-4A5D-9D7D-4F23A371F6D2}"/>
              </a:ext>
            </a:extLst>
          </p:cNvPr>
          <p:cNvSpPr>
            <a:spLocks noGrp="1"/>
          </p:cNvSpPr>
          <p:nvPr>
            <p:ph type="title"/>
          </p:nvPr>
        </p:nvSpPr>
        <p:spPr>
          <a:xfrm>
            <a:off x="677333" y="609599"/>
            <a:ext cx="9067558" cy="5708074"/>
          </a:xfrm>
        </p:spPr>
        <p:txBody>
          <a:bodyPr>
            <a:normAutofit fontScale="90000"/>
          </a:bodyPr>
          <a:lstStyle/>
          <a:p>
            <a:r>
              <a:rPr lang="en-US" dirty="0"/>
              <a:t>-</a:t>
            </a:r>
            <a:r>
              <a:rPr lang="en-US" sz="3200" dirty="0"/>
              <a:t>According to Kenneth Edward Boulding, Micro economics is the study of particular firms, particular households, individual prices, wages, income, individual industries, and particular prices’. </a:t>
            </a:r>
            <a:br>
              <a:rPr lang="en-US" sz="3200" dirty="0"/>
            </a:br>
            <a:r>
              <a:rPr lang="en-US" sz="3200" dirty="0"/>
              <a:t>The scope of Micro Economics are:</a:t>
            </a:r>
            <a:br>
              <a:rPr lang="en-US" sz="3200" dirty="0"/>
            </a:br>
            <a:r>
              <a:rPr lang="en-US" sz="3200" dirty="0"/>
              <a:t>-Theory of demand and supply</a:t>
            </a:r>
            <a:br>
              <a:rPr lang="en-US" sz="3200" dirty="0"/>
            </a:br>
            <a:r>
              <a:rPr lang="en-US" sz="3200" dirty="0"/>
              <a:t>-Theory of production</a:t>
            </a:r>
            <a:br>
              <a:rPr lang="en-US" sz="3200" dirty="0"/>
            </a:br>
            <a:r>
              <a:rPr lang="en-US" sz="3200" dirty="0"/>
              <a:t>-Theory of product pricing</a:t>
            </a:r>
            <a:br>
              <a:rPr lang="en-US" sz="3200" dirty="0"/>
            </a:br>
            <a:r>
              <a:rPr lang="en-US" sz="3200" dirty="0"/>
              <a:t>-Theory of factor pricing</a:t>
            </a:r>
            <a:br>
              <a:rPr lang="en-US" sz="3200" dirty="0"/>
            </a:br>
            <a:r>
              <a:rPr lang="en-US" sz="3200" dirty="0"/>
              <a:t>Theory of economic welfare</a:t>
            </a:r>
            <a:br>
              <a:rPr lang="en-US" sz="3200" dirty="0"/>
            </a:br>
            <a:endParaRPr lang="en-US" dirty="0"/>
          </a:p>
        </p:txBody>
      </p:sp>
    </p:spTree>
    <p:extLst>
      <p:ext uri="{BB962C8B-B14F-4D97-AF65-F5344CB8AC3E}">
        <p14:creationId xmlns:p14="http://schemas.microsoft.com/office/powerpoint/2010/main" val="421041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4882BC5-1425-44C0-8A06-70818270BA2E}"/>
              </a:ext>
            </a:extLst>
          </p:cNvPr>
          <p:cNvSpPr>
            <a:spLocks noGrp="1"/>
          </p:cNvSpPr>
          <p:nvPr>
            <p:ph idx="1"/>
          </p:nvPr>
        </p:nvSpPr>
        <p:spPr>
          <a:xfrm>
            <a:off x="677334" y="878775"/>
            <a:ext cx="8596668" cy="5162588"/>
          </a:xfrm>
        </p:spPr>
        <p:txBody>
          <a:bodyPr>
            <a:normAutofit/>
          </a:bodyPr>
          <a:lstStyle/>
          <a:p>
            <a:r>
              <a:rPr lang="en-US" sz="3200" dirty="0"/>
              <a:t>Comparative Macro Static makes  a comparison between these initial and the new equilibrium and static points in the economy.</a:t>
            </a:r>
          </a:p>
          <a:p>
            <a:pPr marL="0" indent="0">
              <a:buNone/>
            </a:pPr>
            <a:r>
              <a:rPr lang="en-US" sz="3200" b="1" dirty="0"/>
              <a:t>Macro Dynamics</a:t>
            </a:r>
          </a:p>
          <a:p>
            <a:pPr marL="0" indent="0">
              <a:buNone/>
            </a:pPr>
            <a:r>
              <a:rPr lang="en-US" sz="3200" dirty="0"/>
              <a:t>Macro dynamics describes the process and the path followed in moving  from the initial equilibrium to the new equilibrium.</a:t>
            </a:r>
          </a:p>
          <a:p>
            <a:pPr marL="0" indent="0">
              <a:buNone/>
            </a:pPr>
            <a:r>
              <a:rPr lang="en-US" sz="3200" dirty="0"/>
              <a:t>- It is the motion picture of the economy.</a:t>
            </a:r>
          </a:p>
        </p:txBody>
      </p:sp>
    </p:spTree>
    <p:extLst>
      <p:ext uri="{BB962C8B-B14F-4D97-AF65-F5344CB8AC3E}">
        <p14:creationId xmlns:p14="http://schemas.microsoft.com/office/powerpoint/2010/main" val="86509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w Classicial School, New Keynesianism and Macroeconomic concepts">
            <a:extLst>
              <a:ext uri="{FF2B5EF4-FFF2-40B4-BE49-F238E27FC236}">
                <a16:creationId xmlns="" xmlns:a16="http://schemas.microsoft.com/office/drawing/2014/main" id="{6D29D675-3F31-4605-9516-8F8C2B22E1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3158" y="1068780"/>
            <a:ext cx="8265226" cy="4973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93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0E917AF-8D78-4670-8C76-14A66F2C9411}"/>
              </a:ext>
            </a:extLst>
          </p:cNvPr>
          <p:cNvSpPr>
            <a:spLocks noGrp="1"/>
          </p:cNvSpPr>
          <p:nvPr>
            <p:ph idx="1"/>
          </p:nvPr>
        </p:nvSpPr>
        <p:spPr>
          <a:xfrm>
            <a:off x="677334" y="546265"/>
            <a:ext cx="8407289" cy="5495097"/>
          </a:xfrm>
        </p:spPr>
        <p:txBody>
          <a:bodyPr/>
          <a:lstStyle/>
          <a:p>
            <a:pPr marL="0" indent="0">
              <a:buNone/>
            </a:pPr>
            <a:r>
              <a:rPr lang="en-US" dirty="0"/>
              <a:t>-</a:t>
            </a:r>
            <a:r>
              <a:rPr lang="en-US" sz="3200" dirty="0"/>
              <a:t>In the diagram, E is the initial equilibrium where AD  = AS</a:t>
            </a:r>
          </a:p>
          <a:p>
            <a:pPr marL="0" indent="0">
              <a:buNone/>
            </a:pPr>
            <a:r>
              <a:rPr lang="en-US" sz="3200" dirty="0"/>
              <a:t>-With increase in investment, the AD curve shifts to C+ I + ∆I </a:t>
            </a:r>
          </a:p>
          <a:p>
            <a:pPr marL="0" indent="0">
              <a:buNone/>
            </a:pPr>
            <a:r>
              <a:rPr lang="en-US" sz="3200" dirty="0"/>
              <a:t>-This will shift the equilibrium to E1.</a:t>
            </a:r>
          </a:p>
          <a:p>
            <a:pPr marL="0" indent="0">
              <a:buNone/>
            </a:pPr>
            <a:r>
              <a:rPr lang="en-US" sz="3200" dirty="0"/>
              <a:t>-Macro dynamics studies the path and the process taken in moving from E to E1 equilibriums.</a:t>
            </a:r>
          </a:p>
        </p:txBody>
      </p:sp>
    </p:spTree>
    <p:extLst>
      <p:ext uri="{BB962C8B-B14F-4D97-AF65-F5344CB8AC3E}">
        <p14:creationId xmlns:p14="http://schemas.microsoft.com/office/powerpoint/2010/main" val="1327023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ADA552-3FCD-4F3E-99DC-DF61F379C70E}"/>
              </a:ext>
            </a:extLst>
          </p:cNvPr>
          <p:cNvSpPr>
            <a:spLocks noGrp="1"/>
          </p:cNvSpPr>
          <p:nvPr>
            <p:ph type="title"/>
          </p:nvPr>
        </p:nvSpPr>
        <p:spPr>
          <a:xfrm>
            <a:off x="677334" y="609600"/>
            <a:ext cx="8596668" cy="482930"/>
          </a:xfrm>
        </p:spPr>
        <p:txBody>
          <a:bodyPr>
            <a:noAutofit/>
          </a:bodyPr>
          <a:lstStyle/>
          <a:p>
            <a:r>
              <a:rPr lang="en-US" sz="2800" dirty="0"/>
              <a:t>Differences between Micro and Macro Economics</a:t>
            </a:r>
          </a:p>
        </p:txBody>
      </p:sp>
      <p:graphicFrame>
        <p:nvGraphicFramePr>
          <p:cNvPr id="4" name="Table 4">
            <a:extLst>
              <a:ext uri="{FF2B5EF4-FFF2-40B4-BE49-F238E27FC236}">
                <a16:creationId xmlns="" xmlns:a16="http://schemas.microsoft.com/office/drawing/2014/main" id="{B57A4386-D1DD-4FD6-A253-9026C98DD339}"/>
              </a:ext>
            </a:extLst>
          </p:cNvPr>
          <p:cNvGraphicFramePr>
            <a:graphicFrameLocks noGrp="1"/>
          </p:cNvGraphicFramePr>
          <p:nvPr>
            <p:ph idx="1"/>
            <p:extLst>
              <p:ext uri="{D42A27DB-BD31-4B8C-83A1-F6EECF244321}">
                <p14:modId xmlns:p14="http://schemas.microsoft.com/office/powerpoint/2010/main" val="1019425201"/>
              </p:ext>
            </p:extLst>
          </p:nvPr>
        </p:nvGraphicFramePr>
        <p:xfrm>
          <a:off x="190005" y="-106879"/>
          <a:ext cx="10165277" cy="6210796"/>
        </p:xfrm>
        <a:graphic>
          <a:graphicData uri="http://schemas.openxmlformats.org/drawingml/2006/table">
            <a:tbl>
              <a:tblPr firstRow="1" bandRow="1">
                <a:tableStyleId>{5C22544A-7EE6-4342-B048-85BDC9FD1C3A}</a:tableStyleId>
              </a:tblPr>
              <a:tblGrid>
                <a:gridCol w="799291">
                  <a:extLst>
                    <a:ext uri="{9D8B030D-6E8A-4147-A177-3AD203B41FA5}">
                      <a16:colId xmlns="" xmlns:a16="http://schemas.microsoft.com/office/drawing/2014/main" val="3829521735"/>
                    </a:ext>
                  </a:extLst>
                </a:gridCol>
                <a:gridCol w="4402101">
                  <a:extLst>
                    <a:ext uri="{9D8B030D-6E8A-4147-A177-3AD203B41FA5}">
                      <a16:colId xmlns="" xmlns:a16="http://schemas.microsoft.com/office/drawing/2014/main" val="2276392740"/>
                    </a:ext>
                  </a:extLst>
                </a:gridCol>
                <a:gridCol w="4963885">
                  <a:extLst>
                    <a:ext uri="{9D8B030D-6E8A-4147-A177-3AD203B41FA5}">
                      <a16:colId xmlns="" xmlns:a16="http://schemas.microsoft.com/office/drawing/2014/main" val="4166613515"/>
                    </a:ext>
                  </a:extLst>
                </a:gridCol>
              </a:tblGrid>
              <a:tr h="593767">
                <a:tc>
                  <a:txBody>
                    <a:bodyPr/>
                    <a:lstStyle/>
                    <a:p>
                      <a:r>
                        <a:rPr lang="en-US" dirty="0"/>
                        <a:t>S.N</a:t>
                      </a:r>
                    </a:p>
                  </a:txBody>
                  <a:tcPr/>
                </a:tc>
                <a:tc>
                  <a:txBody>
                    <a:bodyPr/>
                    <a:lstStyle/>
                    <a:p>
                      <a:r>
                        <a:rPr lang="en-US" dirty="0"/>
                        <a:t>Micro Economics</a:t>
                      </a:r>
                    </a:p>
                  </a:txBody>
                  <a:tcPr/>
                </a:tc>
                <a:tc>
                  <a:txBody>
                    <a:bodyPr/>
                    <a:lstStyle/>
                    <a:p>
                      <a:r>
                        <a:rPr lang="en-US"/>
                        <a:t>Macro Economics</a:t>
                      </a:r>
                      <a:endParaRPr lang="en-US" dirty="0"/>
                    </a:p>
                  </a:txBody>
                  <a:tcPr/>
                </a:tc>
                <a:extLst>
                  <a:ext uri="{0D108BD9-81ED-4DB2-BD59-A6C34878D82A}">
                    <a16:rowId xmlns="" xmlns:a16="http://schemas.microsoft.com/office/drawing/2014/main" val="1117505646"/>
                  </a:ext>
                </a:extLst>
              </a:tr>
              <a:tr h="732553">
                <a:tc>
                  <a:txBody>
                    <a:bodyPr/>
                    <a:lstStyle/>
                    <a:p>
                      <a:r>
                        <a:rPr lang="en-US" dirty="0"/>
                        <a:t>1</a:t>
                      </a:r>
                    </a:p>
                  </a:txBody>
                  <a:tcPr/>
                </a:tc>
                <a:tc>
                  <a:txBody>
                    <a:bodyPr/>
                    <a:lstStyle/>
                    <a:p>
                      <a:r>
                        <a:rPr lang="en-US" sz="1400" dirty="0"/>
                        <a:t>The word Micro has been derived from the Greek word </a:t>
                      </a:r>
                      <a:r>
                        <a:rPr lang="en-US" sz="1400" b="1" i="1" dirty="0" err="1"/>
                        <a:t>Mikros</a:t>
                      </a:r>
                      <a:r>
                        <a:rPr lang="en-US" sz="1400" b="1" i="1" dirty="0"/>
                        <a:t> </a:t>
                      </a:r>
                      <a:r>
                        <a:rPr lang="en-US" sz="1400" dirty="0"/>
                        <a:t>meaning small</a:t>
                      </a:r>
                    </a:p>
                  </a:txBody>
                  <a:tcPr/>
                </a:tc>
                <a:tc>
                  <a:txBody>
                    <a:bodyPr/>
                    <a:lstStyle/>
                    <a:p>
                      <a:r>
                        <a:rPr lang="en-US" sz="1400" dirty="0"/>
                        <a:t>The word Macro has been derived from the Greek word </a:t>
                      </a:r>
                      <a:r>
                        <a:rPr lang="en-US" sz="1400" b="1" i="1" dirty="0" err="1"/>
                        <a:t>Makros</a:t>
                      </a:r>
                      <a:r>
                        <a:rPr lang="en-US" sz="1400" dirty="0"/>
                        <a:t> meaning large</a:t>
                      </a:r>
                    </a:p>
                  </a:txBody>
                  <a:tcPr/>
                </a:tc>
                <a:extLst>
                  <a:ext uri="{0D108BD9-81ED-4DB2-BD59-A6C34878D82A}">
                    <a16:rowId xmlns="" xmlns:a16="http://schemas.microsoft.com/office/drawing/2014/main" val="2443498718"/>
                  </a:ext>
                </a:extLst>
              </a:tr>
              <a:tr h="670445">
                <a:tc>
                  <a:txBody>
                    <a:bodyPr/>
                    <a:lstStyle/>
                    <a:p>
                      <a:r>
                        <a:rPr lang="en-US" dirty="0"/>
                        <a:t>2</a:t>
                      </a:r>
                    </a:p>
                  </a:txBody>
                  <a:tcPr/>
                </a:tc>
                <a:tc>
                  <a:txBody>
                    <a:bodyPr/>
                    <a:lstStyle/>
                    <a:p>
                      <a:r>
                        <a:rPr lang="en-US" sz="1400" dirty="0"/>
                        <a:t>It deals and  studies about small and individual units </a:t>
                      </a:r>
                    </a:p>
                  </a:txBody>
                  <a:tcPr/>
                </a:tc>
                <a:tc>
                  <a:txBody>
                    <a:bodyPr/>
                    <a:lstStyle/>
                    <a:p>
                      <a:r>
                        <a:rPr lang="en-US" sz="1400" dirty="0"/>
                        <a:t>It deals and studies about large parts and about the economy as a whole</a:t>
                      </a:r>
                    </a:p>
                  </a:txBody>
                  <a:tcPr/>
                </a:tc>
                <a:extLst>
                  <a:ext uri="{0D108BD9-81ED-4DB2-BD59-A6C34878D82A}">
                    <a16:rowId xmlns="" xmlns:a16="http://schemas.microsoft.com/office/drawing/2014/main" val="3012215057"/>
                  </a:ext>
                </a:extLst>
              </a:tr>
              <a:tr h="1160447">
                <a:tc>
                  <a:txBody>
                    <a:bodyPr/>
                    <a:lstStyle/>
                    <a:p>
                      <a:r>
                        <a:rPr lang="en-US" dirty="0"/>
                        <a:t>3</a:t>
                      </a:r>
                    </a:p>
                  </a:txBody>
                  <a:tcPr/>
                </a:tc>
                <a:tc>
                  <a:txBody>
                    <a:bodyPr/>
                    <a:lstStyle/>
                    <a:p>
                      <a:r>
                        <a:rPr lang="en-US" sz="1400" dirty="0"/>
                        <a:t>Its area of study and scope includes individual consumers, households, demand supply, firm, individual price, factor pricing, etc.</a:t>
                      </a:r>
                    </a:p>
                  </a:txBody>
                  <a:tcPr/>
                </a:tc>
                <a:tc>
                  <a:txBody>
                    <a:bodyPr/>
                    <a:lstStyle/>
                    <a:p>
                      <a:r>
                        <a:rPr lang="en-US" sz="1400" dirty="0"/>
                        <a:t>Its scope includes, national income, national output, aggregate demand and supply, international trade, public finance, economic growth and development, etc.</a:t>
                      </a:r>
                    </a:p>
                  </a:txBody>
                  <a:tcPr/>
                </a:tc>
                <a:extLst>
                  <a:ext uri="{0D108BD9-81ED-4DB2-BD59-A6C34878D82A}">
                    <a16:rowId xmlns="" xmlns:a16="http://schemas.microsoft.com/office/drawing/2014/main" val="1014191413"/>
                  </a:ext>
                </a:extLst>
              </a:tr>
              <a:tr h="964571">
                <a:tc>
                  <a:txBody>
                    <a:bodyPr/>
                    <a:lstStyle/>
                    <a:p>
                      <a:r>
                        <a:rPr lang="en-US" dirty="0"/>
                        <a:t>4</a:t>
                      </a:r>
                    </a:p>
                  </a:txBody>
                  <a:tcPr/>
                </a:tc>
                <a:tc>
                  <a:txBody>
                    <a:bodyPr/>
                    <a:lstStyle/>
                    <a:p>
                      <a:r>
                        <a:rPr lang="en-US" sz="1400" dirty="0"/>
                        <a:t>Its objective is to maximize satisfaction and profit with the efficient allocation of resources</a:t>
                      </a:r>
                    </a:p>
                  </a:txBody>
                  <a:tcPr/>
                </a:tc>
                <a:tc>
                  <a:txBody>
                    <a:bodyPr/>
                    <a:lstStyle/>
                    <a:p>
                      <a:r>
                        <a:rPr lang="en-US" sz="1400" dirty="0"/>
                        <a:t>Its objective is to make faster economic growth and development, social welfare with the efficient and best use of resources</a:t>
                      </a:r>
                    </a:p>
                  </a:txBody>
                  <a:tcPr/>
                </a:tc>
                <a:extLst>
                  <a:ext uri="{0D108BD9-81ED-4DB2-BD59-A6C34878D82A}">
                    <a16:rowId xmlns="" xmlns:a16="http://schemas.microsoft.com/office/drawing/2014/main" val="1859828214"/>
                  </a:ext>
                </a:extLst>
              </a:tr>
              <a:tr h="580225">
                <a:tc>
                  <a:txBody>
                    <a:bodyPr/>
                    <a:lstStyle/>
                    <a:p>
                      <a:r>
                        <a:rPr lang="en-US" dirty="0"/>
                        <a:t>5</a:t>
                      </a:r>
                    </a:p>
                  </a:txBody>
                  <a:tcPr/>
                </a:tc>
                <a:tc>
                  <a:txBody>
                    <a:bodyPr/>
                    <a:lstStyle/>
                    <a:p>
                      <a:r>
                        <a:rPr lang="en-US" sz="1400" dirty="0"/>
                        <a:t>It is also called Price Theory</a:t>
                      </a:r>
                    </a:p>
                  </a:txBody>
                  <a:tcPr/>
                </a:tc>
                <a:tc>
                  <a:txBody>
                    <a:bodyPr/>
                    <a:lstStyle/>
                    <a:p>
                      <a:r>
                        <a:rPr lang="en-US" sz="1400" dirty="0"/>
                        <a:t>It is also called the Theory of Output and Employment</a:t>
                      </a:r>
                    </a:p>
                  </a:txBody>
                  <a:tcPr/>
                </a:tc>
                <a:extLst>
                  <a:ext uri="{0D108BD9-81ED-4DB2-BD59-A6C34878D82A}">
                    <a16:rowId xmlns="" xmlns:a16="http://schemas.microsoft.com/office/drawing/2014/main" val="3572220528"/>
                  </a:ext>
                </a:extLst>
              </a:tr>
              <a:tr h="762579">
                <a:tc>
                  <a:txBody>
                    <a:bodyPr/>
                    <a:lstStyle/>
                    <a:p>
                      <a:r>
                        <a:rPr lang="en-US" dirty="0"/>
                        <a:t>6</a:t>
                      </a:r>
                    </a:p>
                  </a:txBody>
                  <a:tcPr/>
                </a:tc>
                <a:tc>
                  <a:txBody>
                    <a:bodyPr/>
                    <a:lstStyle/>
                    <a:p>
                      <a:r>
                        <a:rPr lang="en-US" sz="1400" dirty="0"/>
                        <a:t>It is the study of partial equilibrium analysis as other things remaining the same</a:t>
                      </a:r>
                    </a:p>
                  </a:txBody>
                  <a:tcPr/>
                </a:tc>
                <a:tc>
                  <a:txBody>
                    <a:bodyPr/>
                    <a:lstStyle/>
                    <a:p>
                      <a:r>
                        <a:rPr lang="en-US" sz="1400" dirty="0"/>
                        <a:t>It is the study of general equilibrium analysis </a:t>
                      </a:r>
                    </a:p>
                  </a:txBody>
                  <a:tcPr/>
                </a:tc>
                <a:extLst>
                  <a:ext uri="{0D108BD9-81ED-4DB2-BD59-A6C34878D82A}">
                    <a16:rowId xmlns="" xmlns:a16="http://schemas.microsoft.com/office/drawing/2014/main" val="1323048721"/>
                  </a:ext>
                </a:extLst>
              </a:tr>
              <a:tr h="746209">
                <a:tc>
                  <a:txBody>
                    <a:bodyPr/>
                    <a:lstStyle/>
                    <a:p>
                      <a:r>
                        <a:rPr lang="en-US" dirty="0"/>
                        <a:t>7</a:t>
                      </a:r>
                    </a:p>
                  </a:txBody>
                  <a:tcPr/>
                </a:tc>
                <a:tc>
                  <a:txBody>
                    <a:bodyPr/>
                    <a:lstStyle/>
                    <a:p>
                      <a:r>
                        <a:rPr lang="en-US" sz="1400" dirty="0"/>
                        <a:t>It is suitable for study the  problems at the individual and unit level</a:t>
                      </a:r>
                    </a:p>
                  </a:txBody>
                  <a:tcPr/>
                </a:tc>
                <a:tc>
                  <a:txBody>
                    <a:bodyPr/>
                    <a:lstStyle/>
                    <a:p>
                      <a:r>
                        <a:rPr lang="en-US" sz="1400" dirty="0"/>
                        <a:t>It is suitable to study the problems of the economy as a whole</a:t>
                      </a:r>
                    </a:p>
                  </a:txBody>
                  <a:tcPr/>
                </a:tc>
                <a:extLst>
                  <a:ext uri="{0D108BD9-81ED-4DB2-BD59-A6C34878D82A}">
                    <a16:rowId xmlns="" xmlns:a16="http://schemas.microsoft.com/office/drawing/2014/main" val="12604297"/>
                  </a:ext>
                </a:extLst>
              </a:tr>
            </a:tbl>
          </a:graphicData>
        </a:graphic>
      </p:graphicFrame>
    </p:spTree>
    <p:extLst>
      <p:ext uri="{BB962C8B-B14F-4D97-AF65-F5344CB8AC3E}">
        <p14:creationId xmlns:p14="http://schemas.microsoft.com/office/powerpoint/2010/main" val="65563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4D58FD-FF5A-44EB-B1B0-5007EF2ED7ED}"/>
              </a:ext>
            </a:extLst>
          </p:cNvPr>
          <p:cNvSpPr>
            <a:spLocks noGrp="1"/>
          </p:cNvSpPr>
          <p:nvPr>
            <p:ph type="title"/>
          </p:nvPr>
        </p:nvSpPr>
        <p:spPr>
          <a:xfrm>
            <a:off x="677334" y="609600"/>
            <a:ext cx="8596668" cy="696686"/>
          </a:xfrm>
        </p:spPr>
        <p:txBody>
          <a:bodyPr/>
          <a:lstStyle/>
          <a:p>
            <a:r>
              <a:rPr lang="en-US" dirty="0"/>
              <a:t>Goals of Macro Economics</a:t>
            </a:r>
          </a:p>
        </p:txBody>
      </p:sp>
      <p:sp>
        <p:nvSpPr>
          <p:cNvPr id="3" name="Content Placeholder 2">
            <a:extLst>
              <a:ext uri="{FF2B5EF4-FFF2-40B4-BE49-F238E27FC236}">
                <a16:creationId xmlns="" xmlns:a16="http://schemas.microsoft.com/office/drawing/2014/main" id="{0F9E20E4-F1C2-4CB3-B6CC-C5E9A58B81A7}"/>
              </a:ext>
            </a:extLst>
          </p:cNvPr>
          <p:cNvSpPr>
            <a:spLocks noGrp="1"/>
          </p:cNvSpPr>
          <p:nvPr>
            <p:ph idx="1"/>
          </p:nvPr>
        </p:nvSpPr>
        <p:spPr>
          <a:xfrm>
            <a:off x="677333" y="1389413"/>
            <a:ext cx="9242521" cy="4651949"/>
          </a:xfrm>
        </p:spPr>
        <p:txBody>
          <a:bodyPr/>
          <a:lstStyle/>
          <a:p>
            <a:pPr marL="0" indent="0">
              <a:buNone/>
            </a:pPr>
            <a:r>
              <a:rPr lang="en-US" dirty="0"/>
              <a:t>-</a:t>
            </a:r>
            <a:r>
              <a:rPr lang="en-US" sz="2800" dirty="0"/>
              <a:t>The Macro economic goals are set by the government to control, regulate  and manipulate the macro economic variables and achieve the pre-determined macro economic goals:</a:t>
            </a:r>
          </a:p>
          <a:p>
            <a:pPr marL="0" indent="0">
              <a:buNone/>
            </a:pPr>
            <a:r>
              <a:rPr lang="en-US" sz="2800" dirty="0"/>
              <a:t>-The main Macro economic goals are as follows:</a:t>
            </a:r>
          </a:p>
          <a:p>
            <a:pPr marL="514350" indent="-514350">
              <a:buAutoNum type="arabicPeriod"/>
            </a:pPr>
            <a:r>
              <a:rPr lang="en-US" sz="2800" b="1" dirty="0"/>
              <a:t>Economic growth</a:t>
            </a:r>
          </a:p>
          <a:p>
            <a:pPr marL="0" indent="0">
              <a:buNone/>
            </a:pPr>
            <a:r>
              <a:rPr lang="en-US" sz="2800" dirty="0"/>
              <a:t>Maintaining and achieving a high economic growth rate is a top necessity and the priority of all countries, rich or poor.</a:t>
            </a:r>
            <a:endParaRPr lang="en-US" dirty="0"/>
          </a:p>
        </p:txBody>
      </p:sp>
    </p:spTree>
    <p:extLst>
      <p:ext uri="{BB962C8B-B14F-4D97-AF65-F5344CB8AC3E}">
        <p14:creationId xmlns:p14="http://schemas.microsoft.com/office/powerpoint/2010/main" val="27932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FEC89E-73CF-4FE5-8295-E2A76F9D7AFB}"/>
              </a:ext>
            </a:extLst>
          </p:cNvPr>
          <p:cNvSpPr>
            <a:spLocks noGrp="1"/>
          </p:cNvSpPr>
          <p:nvPr>
            <p:ph type="title"/>
          </p:nvPr>
        </p:nvSpPr>
        <p:spPr>
          <a:xfrm>
            <a:off x="677334" y="609600"/>
            <a:ext cx="8596668" cy="637309"/>
          </a:xfrm>
        </p:spPr>
        <p:txBody>
          <a:bodyPr>
            <a:normAutofit fontScale="90000"/>
          </a:bodyPr>
          <a:lstStyle/>
          <a:p>
            <a:r>
              <a:rPr lang="en-US" dirty="0"/>
              <a:t>2. High rate of employment</a:t>
            </a:r>
          </a:p>
        </p:txBody>
      </p:sp>
      <p:sp>
        <p:nvSpPr>
          <p:cNvPr id="3" name="Content Placeholder 2">
            <a:extLst>
              <a:ext uri="{FF2B5EF4-FFF2-40B4-BE49-F238E27FC236}">
                <a16:creationId xmlns="" xmlns:a16="http://schemas.microsoft.com/office/drawing/2014/main" id="{8F731203-DD6E-45F5-B794-F8F4AD976591}"/>
              </a:ext>
            </a:extLst>
          </p:cNvPr>
          <p:cNvSpPr>
            <a:spLocks noGrp="1"/>
          </p:cNvSpPr>
          <p:nvPr>
            <p:ph idx="1"/>
          </p:nvPr>
        </p:nvSpPr>
        <p:spPr>
          <a:xfrm>
            <a:off x="677334" y="1365663"/>
            <a:ext cx="8596668" cy="4675700"/>
          </a:xfrm>
        </p:spPr>
        <p:txBody>
          <a:bodyPr>
            <a:normAutofit fontScale="92500" lnSpcReduction="10000"/>
          </a:bodyPr>
          <a:lstStyle/>
          <a:p>
            <a:pPr marL="0" indent="0">
              <a:buNone/>
            </a:pPr>
            <a:r>
              <a:rPr lang="en-US" dirty="0"/>
              <a:t>-</a:t>
            </a:r>
            <a:r>
              <a:rPr lang="en-US" sz="3200" dirty="0"/>
              <a:t>Maintaining a high rate of employment and reducing the unemployment is a top and a necessity goal of all governments, rich or poor for development and prosperity.</a:t>
            </a:r>
          </a:p>
          <a:p>
            <a:pPr marL="0" indent="0">
              <a:buNone/>
            </a:pPr>
            <a:r>
              <a:rPr lang="en-US" sz="3200" dirty="0"/>
              <a:t>3</a:t>
            </a:r>
            <a:r>
              <a:rPr lang="en-US" sz="3200" b="1" dirty="0"/>
              <a:t>. Price stability</a:t>
            </a:r>
          </a:p>
          <a:p>
            <a:pPr marL="0" indent="0">
              <a:buNone/>
            </a:pPr>
            <a:r>
              <a:rPr lang="en-US" sz="3200" b="1" dirty="0"/>
              <a:t>-</a:t>
            </a:r>
            <a:r>
              <a:rPr lang="en-US" sz="3200" dirty="0"/>
              <a:t>To keep the price stable, avoiding the fluctuations of  inflation and deflation is one of the main goals of the government. In order to do so, the government adopts monetary and fiscal policy.</a:t>
            </a:r>
          </a:p>
          <a:p>
            <a:pPr marL="0" indent="0">
              <a:buNone/>
            </a:pPr>
            <a:endParaRPr lang="en-US" sz="3200" dirty="0"/>
          </a:p>
          <a:p>
            <a:pPr marL="0" indent="0">
              <a:buNone/>
            </a:pPr>
            <a:endParaRPr lang="en-US" dirty="0"/>
          </a:p>
        </p:txBody>
      </p:sp>
    </p:spTree>
    <p:extLst>
      <p:ext uri="{BB962C8B-B14F-4D97-AF65-F5344CB8AC3E}">
        <p14:creationId xmlns:p14="http://schemas.microsoft.com/office/powerpoint/2010/main" val="404305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026DA8-A742-4A67-A7FE-592B873DEB18}"/>
              </a:ext>
            </a:extLst>
          </p:cNvPr>
          <p:cNvSpPr>
            <a:spLocks noGrp="1"/>
          </p:cNvSpPr>
          <p:nvPr>
            <p:ph type="title"/>
          </p:nvPr>
        </p:nvSpPr>
        <p:spPr>
          <a:xfrm>
            <a:off x="677334" y="609600"/>
            <a:ext cx="8596668" cy="2442358"/>
          </a:xfrm>
        </p:spPr>
        <p:txBody>
          <a:bodyPr>
            <a:normAutofit fontScale="90000"/>
          </a:bodyPr>
          <a:lstStyle/>
          <a:p>
            <a:r>
              <a:rPr lang="en-US" sz="3200" dirty="0"/>
              <a:t>4. Economic equity</a:t>
            </a:r>
            <a:br>
              <a:rPr lang="en-US" sz="3200" dirty="0"/>
            </a:br>
            <a:r>
              <a:rPr lang="en-US" sz="3200" dirty="0"/>
              <a:t>-This is to ensure equity in the distribution of resources or income and reduce the inequality gap between the rich and poor.</a:t>
            </a:r>
            <a:br>
              <a:rPr lang="en-US" sz="3200" dirty="0"/>
            </a:br>
            <a:r>
              <a:rPr lang="en-US" sz="3200" dirty="0"/>
              <a:t>This will promote economic well-being of people.</a:t>
            </a:r>
            <a:br>
              <a:rPr lang="en-US" sz="3200" dirty="0"/>
            </a:br>
            <a:endParaRPr lang="en-US" sz="3200" dirty="0"/>
          </a:p>
        </p:txBody>
      </p:sp>
      <p:sp>
        <p:nvSpPr>
          <p:cNvPr id="3" name="Content Placeholder 2">
            <a:extLst>
              <a:ext uri="{FF2B5EF4-FFF2-40B4-BE49-F238E27FC236}">
                <a16:creationId xmlns="" xmlns:a16="http://schemas.microsoft.com/office/drawing/2014/main" id="{4ED763CB-398F-439C-B78A-4120F7958395}"/>
              </a:ext>
            </a:extLst>
          </p:cNvPr>
          <p:cNvSpPr>
            <a:spLocks noGrp="1"/>
          </p:cNvSpPr>
          <p:nvPr>
            <p:ph idx="1"/>
          </p:nvPr>
        </p:nvSpPr>
        <p:spPr>
          <a:xfrm>
            <a:off x="677334" y="3051958"/>
            <a:ext cx="9381066" cy="2989404"/>
          </a:xfrm>
        </p:spPr>
        <p:txBody>
          <a:bodyPr/>
          <a:lstStyle/>
          <a:p>
            <a:pPr marL="0" indent="0">
              <a:buNone/>
            </a:pPr>
            <a:r>
              <a:rPr lang="en-US" dirty="0"/>
              <a:t>5. </a:t>
            </a:r>
            <a:r>
              <a:rPr lang="en-US" sz="2800" b="1" dirty="0"/>
              <a:t>Stabilizing Balance of Payments</a:t>
            </a:r>
          </a:p>
          <a:p>
            <a:pPr marL="0" indent="0">
              <a:buNone/>
            </a:pPr>
            <a:r>
              <a:rPr lang="en-US" sz="2800" dirty="0"/>
              <a:t>-Balance of payments is the overall economic transaction of a country with other countries.</a:t>
            </a:r>
          </a:p>
          <a:p>
            <a:pPr marL="0" indent="0">
              <a:buNone/>
            </a:pPr>
            <a:r>
              <a:rPr lang="en-US" sz="2800" dirty="0"/>
              <a:t>-The goal of all governments will be to stabilize the BOP situation , increasing the exports and reducing the imports of the country.</a:t>
            </a:r>
          </a:p>
          <a:p>
            <a:pPr marL="0" indent="0">
              <a:buNone/>
            </a:pPr>
            <a:endParaRPr lang="en-US" sz="2800" dirty="0"/>
          </a:p>
          <a:p>
            <a:pPr marL="0" indent="0">
              <a:buNone/>
            </a:pPr>
            <a:endParaRPr lang="en-US" b="1" dirty="0"/>
          </a:p>
        </p:txBody>
      </p:sp>
    </p:spTree>
    <p:extLst>
      <p:ext uri="{BB962C8B-B14F-4D97-AF65-F5344CB8AC3E}">
        <p14:creationId xmlns:p14="http://schemas.microsoft.com/office/powerpoint/2010/main" val="174136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p:cTn id="4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0CEF2B-86FE-4AD6-B518-E1AA871482E7}"/>
              </a:ext>
            </a:extLst>
          </p:cNvPr>
          <p:cNvSpPr>
            <a:spLocks noGrp="1"/>
          </p:cNvSpPr>
          <p:nvPr>
            <p:ph type="title"/>
          </p:nvPr>
        </p:nvSpPr>
        <p:spPr>
          <a:xfrm>
            <a:off x="677334" y="609600"/>
            <a:ext cx="8596668" cy="732312"/>
          </a:xfrm>
        </p:spPr>
        <p:txBody>
          <a:bodyPr/>
          <a:lstStyle/>
          <a:p>
            <a:r>
              <a:rPr lang="en-US" dirty="0"/>
              <a:t>Instruments of Macro Economics</a:t>
            </a:r>
          </a:p>
        </p:txBody>
      </p:sp>
      <p:sp>
        <p:nvSpPr>
          <p:cNvPr id="3" name="Content Placeholder 2">
            <a:extLst>
              <a:ext uri="{FF2B5EF4-FFF2-40B4-BE49-F238E27FC236}">
                <a16:creationId xmlns="" xmlns:a16="http://schemas.microsoft.com/office/drawing/2014/main" id="{82E59438-AE14-4DDE-A31F-73787AE9E9F1}"/>
              </a:ext>
            </a:extLst>
          </p:cNvPr>
          <p:cNvSpPr>
            <a:spLocks noGrp="1"/>
          </p:cNvSpPr>
          <p:nvPr>
            <p:ph idx="1"/>
          </p:nvPr>
        </p:nvSpPr>
        <p:spPr>
          <a:xfrm>
            <a:off x="677334" y="1425039"/>
            <a:ext cx="8596668" cy="4616323"/>
          </a:xfrm>
        </p:spPr>
        <p:txBody>
          <a:bodyPr>
            <a:normAutofit/>
          </a:bodyPr>
          <a:lstStyle/>
          <a:p>
            <a:r>
              <a:rPr lang="en-US" sz="3200" dirty="0"/>
              <a:t>The instruments of macro economics are the tools that are used  in Macro Economics in order to fulfill and attain the macro economic goals.</a:t>
            </a:r>
          </a:p>
          <a:p>
            <a:r>
              <a:rPr lang="en-US" sz="3200" dirty="0"/>
              <a:t>The instruments of Macro Economic can be broadly divided into two as:</a:t>
            </a:r>
          </a:p>
          <a:p>
            <a:r>
              <a:rPr lang="en-US" sz="3200" dirty="0"/>
              <a:t>Monetary Policy</a:t>
            </a:r>
          </a:p>
          <a:p>
            <a:r>
              <a:rPr lang="en-US" sz="3200" dirty="0"/>
              <a:t>Fiscal policy</a:t>
            </a:r>
          </a:p>
        </p:txBody>
      </p:sp>
    </p:spTree>
    <p:extLst>
      <p:ext uri="{BB962C8B-B14F-4D97-AF65-F5344CB8AC3E}">
        <p14:creationId xmlns:p14="http://schemas.microsoft.com/office/powerpoint/2010/main" val="391378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
                                        </p:tgtEl>
                                        <p:attrNameLst>
                                          <p:attrName>fillcolor</p:attrName>
                                        </p:attrNameLst>
                                      </p:cBhvr>
                                      <p:to>
                                        <a:schemeClr val="accent2"/>
                                      </p:to>
                                    </p:animClr>
                                    <p:set>
                                      <p:cBhvr>
                                        <p:cTn id="12" dur="2000" fill="hold"/>
                                        <p:tgtEl>
                                          <p:spTgt spid="3"/>
                                        </p:tgtEl>
                                        <p:attrNameLst>
                                          <p:attrName>fill.type</p:attrName>
                                        </p:attrNameLst>
                                      </p:cBhvr>
                                      <p:to>
                                        <p:strVal val="solid"/>
                                      </p:to>
                                    </p:set>
                                    <p:set>
                                      <p:cBhvr>
                                        <p:cTn id="13" dur="2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4F8199-49B4-4F85-8A34-A130658B39F2}"/>
              </a:ext>
            </a:extLst>
          </p:cNvPr>
          <p:cNvSpPr>
            <a:spLocks noGrp="1"/>
          </p:cNvSpPr>
          <p:nvPr>
            <p:ph type="title"/>
          </p:nvPr>
        </p:nvSpPr>
        <p:spPr>
          <a:xfrm>
            <a:off x="677334" y="277092"/>
            <a:ext cx="8596668" cy="1731818"/>
          </a:xfrm>
        </p:spPr>
        <p:txBody>
          <a:bodyPr>
            <a:normAutofit fontScale="90000"/>
          </a:bodyPr>
          <a:lstStyle/>
          <a:p>
            <a:r>
              <a:rPr lang="en-US" sz="2800" dirty="0"/>
              <a:t>Monetary Policy is concerned with the monetary system of the country. These are the policy measures adopted by the Central Bank to regulate and influence the money in order to stabilize the prices.</a:t>
            </a:r>
          </a:p>
        </p:txBody>
      </p:sp>
      <p:sp>
        <p:nvSpPr>
          <p:cNvPr id="3" name="Content Placeholder 2">
            <a:extLst>
              <a:ext uri="{FF2B5EF4-FFF2-40B4-BE49-F238E27FC236}">
                <a16:creationId xmlns="" xmlns:a16="http://schemas.microsoft.com/office/drawing/2014/main" id="{B5E27556-ABA7-4B1D-8469-A00B6990B74B}"/>
              </a:ext>
            </a:extLst>
          </p:cNvPr>
          <p:cNvSpPr>
            <a:spLocks noGrp="1"/>
          </p:cNvSpPr>
          <p:nvPr>
            <p:ph idx="1"/>
          </p:nvPr>
        </p:nvSpPr>
        <p:spPr>
          <a:xfrm>
            <a:off x="677333" y="2133600"/>
            <a:ext cx="8993139" cy="4225636"/>
          </a:xfrm>
        </p:spPr>
        <p:txBody>
          <a:bodyPr>
            <a:normAutofit fontScale="92500" lnSpcReduction="20000"/>
          </a:bodyPr>
          <a:lstStyle/>
          <a:p>
            <a:pPr marL="0" indent="0">
              <a:buNone/>
            </a:pPr>
            <a:r>
              <a:rPr lang="en-US" dirty="0"/>
              <a:t>According to Edward Shapiro, ‘ </a:t>
            </a:r>
            <a:r>
              <a:rPr lang="en-US" sz="2800" b="1" i="1" dirty="0"/>
              <a:t>Monetary Policy is the exercise of Central Bank’s control over the money supply as an instrument for achieving the objectives of economic policy’.</a:t>
            </a:r>
          </a:p>
          <a:p>
            <a:pPr marL="0" indent="0">
              <a:buNone/>
            </a:pPr>
            <a:r>
              <a:rPr lang="en-US" sz="2800" b="1" i="1" dirty="0"/>
              <a:t>-</a:t>
            </a:r>
            <a:r>
              <a:rPr lang="en-US" sz="2800" dirty="0"/>
              <a:t>Monetary policy can be </a:t>
            </a:r>
            <a:r>
              <a:rPr lang="en-US" sz="2800" b="1" dirty="0"/>
              <a:t>expansionary</a:t>
            </a:r>
            <a:r>
              <a:rPr lang="en-US" sz="2800" dirty="0"/>
              <a:t> and </a:t>
            </a:r>
            <a:r>
              <a:rPr lang="en-US" sz="2800" b="1" dirty="0"/>
              <a:t>contractionary</a:t>
            </a:r>
            <a:r>
              <a:rPr lang="en-US" sz="2800" dirty="0"/>
              <a:t> as according to the availability of inflation or deflation in the economy.</a:t>
            </a:r>
          </a:p>
          <a:p>
            <a:pPr marL="0" indent="0">
              <a:buNone/>
            </a:pPr>
            <a:r>
              <a:rPr lang="en-US" sz="2800" dirty="0"/>
              <a:t>The instruments of monetary policy can be broadly divided into two types as</a:t>
            </a:r>
          </a:p>
          <a:p>
            <a:pPr marL="514350" indent="-514350">
              <a:buAutoNum type="arabicPeriod"/>
            </a:pPr>
            <a:r>
              <a:rPr lang="en-US" sz="2800" dirty="0"/>
              <a:t>Quantitative method</a:t>
            </a:r>
          </a:p>
          <a:p>
            <a:pPr marL="514350" indent="-514350">
              <a:buAutoNum type="arabicPeriod"/>
            </a:pPr>
            <a:r>
              <a:rPr lang="en-US" sz="2800" dirty="0"/>
              <a:t>Qualitative method</a:t>
            </a:r>
          </a:p>
        </p:txBody>
      </p:sp>
    </p:spTree>
    <p:extLst>
      <p:ext uri="{BB962C8B-B14F-4D97-AF65-F5344CB8AC3E}">
        <p14:creationId xmlns:p14="http://schemas.microsoft.com/office/powerpoint/2010/main" val="500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4" presetClass="emph" presetSubtype="0" fill="hold" grpId="0" nodeType="clickEffect">
                                  <p:stCondLst>
                                    <p:cond delay="0"/>
                                  </p:stCondLst>
                                  <p:iterate type="lt">
                                    <p:tmPct val="10000"/>
                                  </p:iterate>
                                  <p:childTnLst>
                                    <p:animMotion origin="layout" path="M 0.40495 0.48078 L 0.40495 0.40856 " pathEditMode="relative" rAng="0" ptsTypes="AA">
                                      <p:cBhvr>
                                        <p:cTn id="12" dur="250" accel="50000" decel="50000" autoRev="1" fill="hold">
                                          <p:stCondLst>
                                            <p:cond delay="0"/>
                                          </p:stCondLst>
                                        </p:cTn>
                                        <p:tgtEl>
                                          <p:spTgt spid="3">
                                            <p:txEl>
                                              <p:pRg st="0" end="0"/>
                                            </p:txEl>
                                          </p:spTgt>
                                        </p:tgtEl>
                                        <p:attrNameLst>
                                          <p:attrName>ppt_x</p:attrName>
                                          <p:attrName>ppt_y</p:attrName>
                                        </p:attrNameLst>
                                      </p:cBhvr>
                                      <p:rCtr x="0" y="-3611"/>
                                    </p:animMotion>
                                    <p:animRot by="1500000">
                                      <p:cBhvr>
                                        <p:cTn id="13" dur="125" fill="hold">
                                          <p:stCondLst>
                                            <p:cond delay="0"/>
                                          </p:stCondLst>
                                        </p:cTn>
                                        <p:tgtEl>
                                          <p:spTgt spid="3">
                                            <p:txEl>
                                              <p:pRg st="0" end="0"/>
                                            </p:txEl>
                                          </p:spTgt>
                                        </p:tgtEl>
                                        <p:attrNameLst>
                                          <p:attrName>r</p:attrName>
                                        </p:attrNameLst>
                                      </p:cBhvr>
                                    </p:animRot>
                                    <p:animRot by="-1500000">
                                      <p:cBhvr>
                                        <p:cTn id="14" dur="125" fill="hold">
                                          <p:stCondLst>
                                            <p:cond delay="125"/>
                                          </p:stCondLst>
                                        </p:cTn>
                                        <p:tgtEl>
                                          <p:spTgt spid="3">
                                            <p:txEl>
                                              <p:pRg st="0" end="0"/>
                                            </p:txEl>
                                          </p:spTgt>
                                        </p:tgtEl>
                                        <p:attrNameLst>
                                          <p:attrName>r</p:attrName>
                                        </p:attrNameLst>
                                      </p:cBhvr>
                                    </p:animRot>
                                    <p:animRot by="-1500000">
                                      <p:cBhvr>
                                        <p:cTn id="15" dur="125" fill="hold">
                                          <p:stCondLst>
                                            <p:cond delay="250"/>
                                          </p:stCondLst>
                                        </p:cTn>
                                        <p:tgtEl>
                                          <p:spTgt spid="3">
                                            <p:txEl>
                                              <p:pRg st="0" end="0"/>
                                            </p:txEl>
                                          </p:spTgt>
                                        </p:tgtEl>
                                        <p:attrNameLst>
                                          <p:attrName>r</p:attrName>
                                        </p:attrNameLst>
                                      </p:cBhvr>
                                    </p:animRot>
                                    <p:animRot by="1500000">
                                      <p:cBhvr>
                                        <p:cTn id="16" dur="125" fill="hold">
                                          <p:stCondLst>
                                            <p:cond delay="375"/>
                                          </p:stCondLst>
                                        </p:cTn>
                                        <p:tgtEl>
                                          <p:spTgt spid="3">
                                            <p:txEl>
                                              <p:pRg st="0" end="0"/>
                                            </p:txEl>
                                          </p:spTgt>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34" presetClass="emph" presetSubtype="0" fill="hold" grpId="0" nodeType="clickEffect">
                                  <p:stCondLst>
                                    <p:cond delay="0"/>
                                  </p:stCondLst>
                                  <p:iterate type="lt">
                                    <p:tmPct val="10000"/>
                                  </p:iterate>
                                  <p:childTnLst>
                                    <p:animMotion origin="layout" path="M 0.40495 0.48078 L 0.40495 0.40856 " pathEditMode="relative" rAng="0" ptsTypes="AA">
                                      <p:cBhvr>
                                        <p:cTn id="20" dur="250" accel="50000" decel="50000" autoRev="1" fill="hold">
                                          <p:stCondLst>
                                            <p:cond delay="0"/>
                                          </p:stCondLst>
                                        </p:cTn>
                                        <p:tgtEl>
                                          <p:spTgt spid="3">
                                            <p:txEl>
                                              <p:pRg st="1" end="1"/>
                                            </p:txEl>
                                          </p:spTgt>
                                        </p:tgtEl>
                                        <p:attrNameLst>
                                          <p:attrName>ppt_x</p:attrName>
                                          <p:attrName>ppt_y</p:attrName>
                                        </p:attrNameLst>
                                      </p:cBhvr>
                                      <p:rCtr x="0" y="-3611"/>
                                    </p:animMotion>
                                    <p:animRot by="1500000">
                                      <p:cBhvr>
                                        <p:cTn id="21" dur="125" fill="hold">
                                          <p:stCondLst>
                                            <p:cond delay="0"/>
                                          </p:stCondLst>
                                        </p:cTn>
                                        <p:tgtEl>
                                          <p:spTgt spid="3">
                                            <p:txEl>
                                              <p:pRg st="1" end="1"/>
                                            </p:txEl>
                                          </p:spTgt>
                                        </p:tgtEl>
                                        <p:attrNameLst>
                                          <p:attrName>r</p:attrName>
                                        </p:attrNameLst>
                                      </p:cBhvr>
                                    </p:animRot>
                                    <p:animRot by="-1500000">
                                      <p:cBhvr>
                                        <p:cTn id="22" dur="125" fill="hold">
                                          <p:stCondLst>
                                            <p:cond delay="125"/>
                                          </p:stCondLst>
                                        </p:cTn>
                                        <p:tgtEl>
                                          <p:spTgt spid="3">
                                            <p:txEl>
                                              <p:pRg st="1" end="1"/>
                                            </p:txEl>
                                          </p:spTgt>
                                        </p:tgtEl>
                                        <p:attrNameLst>
                                          <p:attrName>r</p:attrName>
                                        </p:attrNameLst>
                                      </p:cBhvr>
                                    </p:animRot>
                                    <p:animRot by="-1500000">
                                      <p:cBhvr>
                                        <p:cTn id="23" dur="125" fill="hold">
                                          <p:stCondLst>
                                            <p:cond delay="250"/>
                                          </p:stCondLst>
                                        </p:cTn>
                                        <p:tgtEl>
                                          <p:spTgt spid="3">
                                            <p:txEl>
                                              <p:pRg st="1" end="1"/>
                                            </p:txEl>
                                          </p:spTgt>
                                        </p:tgtEl>
                                        <p:attrNameLst>
                                          <p:attrName>r</p:attrName>
                                        </p:attrNameLst>
                                      </p:cBhvr>
                                    </p:animRot>
                                    <p:animRot by="1500000">
                                      <p:cBhvr>
                                        <p:cTn id="24" dur="125" fill="hold">
                                          <p:stCondLst>
                                            <p:cond delay="375"/>
                                          </p:stCondLst>
                                        </p:cTn>
                                        <p:tgtEl>
                                          <p:spTgt spid="3">
                                            <p:txEl>
                                              <p:pRg st="1" end="1"/>
                                            </p:txEl>
                                          </p:spTgt>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34" presetClass="emph" presetSubtype="0" fill="hold" grpId="0" nodeType="clickEffect">
                                  <p:stCondLst>
                                    <p:cond delay="0"/>
                                  </p:stCondLst>
                                  <p:iterate type="lt">
                                    <p:tmPct val="10000"/>
                                  </p:iterate>
                                  <p:childTnLst>
                                    <p:animMotion origin="layout" path="M 0.40143 0.67685 L 0.40143 0.60463 " pathEditMode="relative" rAng="0" ptsTypes="AA">
                                      <p:cBhvr>
                                        <p:cTn id="28" dur="250" accel="50000" decel="50000" autoRev="1" fill="hold">
                                          <p:stCondLst>
                                            <p:cond delay="0"/>
                                          </p:stCondLst>
                                        </p:cTn>
                                        <p:tgtEl>
                                          <p:spTgt spid="3">
                                            <p:txEl>
                                              <p:pRg st="2" end="2"/>
                                            </p:txEl>
                                          </p:spTgt>
                                        </p:tgtEl>
                                        <p:attrNameLst>
                                          <p:attrName>ppt_x</p:attrName>
                                          <p:attrName>ppt_y</p:attrName>
                                        </p:attrNameLst>
                                      </p:cBhvr>
                                      <p:rCtr x="0" y="-3611"/>
                                    </p:animMotion>
                                    <p:animRot by="1500000">
                                      <p:cBhvr>
                                        <p:cTn id="29" dur="125" fill="hold">
                                          <p:stCondLst>
                                            <p:cond delay="0"/>
                                          </p:stCondLst>
                                        </p:cTn>
                                        <p:tgtEl>
                                          <p:spTgt spid="3">
                                            <p:txEl>
                                              <p:pRg st="2" end="2"/>
                                            </p:txEl>
                                          </p:spTgt>
                                        </p:tgtEl>
                                        <p:attrNameLst>
                                          <p:attrName>r</p:attrName>
                                        </p:attrNameLst>
                                      </p:cBhvr>
                                    </p:animRot>
                                    <p:animRot by="-1500000">
                                      <p:cBhvr>
                                        <p:cTn id="30" dur="125" fill="hold">
                                          <p:stCondLst>
                                            <p:cond delay="125"/>
                                          </p:stCondLst>
                                        </p:cTn>
                                        <p:tgtEl>
                                          <p:spTgt spid="3">
                                            <p:txEl>
                                              <p:pRg st="2" end="2"/>
                                            </p:txEl>
                                          </p:spTgt>
                                        </p:tgtEl>
                                        <p:attrNameLst>
                                          <p:attrName>r</p:attrName>
                                        </p:attrNameLst>
                                      </p:cBhvr>
                                    </p:animRot>
                                    <p:animRot by="-1500000">
                                      <p:cBhvr>
                                        <p:cTn id="31" dur="125" fill="hold">
                                          <p:stCondLst>
                                            <p:cond delay="250"/>
                                          </p:stCondLst>
                                        </p:cTn>
                                        <p:tgtEl>
                                          <p:spTgt spid="3">
                                            <p:txEl>
                                              <p:pRg st="2" end="2"/>
                                            </p:txEl>
                                          </p:spTgt>
                                        </p:tgtEl>
                                        <p:attrNameLst>
                                          <p:attrName>r</p:attrName>
                                        </p:attrNameLst>
                                      </p:cBhvr>
                                    </p:animRot>
                                    <p:animRot by="1500000">
                                      <p:cBhvr>
                                        <p:cTn id="32" dur="125" fill="hold">
                                          <p:stCondLst>
                                            <p:cond delay="375"/>
                                          </p:stCondLst>
                                        </p:cTn>
                                        <p:tgtEl>
                                          <p:spTgt spid="3">
                                            <p:txEl>
                                              <p:pRg st="2" end="2"/>
                                            </p:txEl>
                                          </p:spTgt>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34" presetClass="emph" presetSubtype="0" fill="hold" grpId="0" nodeType="clickEffect">
                                  <p:stCondLst>
                                    <p:cond delay="0"/>
                                  </p:stCondLst>
                                  <p:iterate type="lt">
                                    <p:tmPct val="10000"/>
                                  </p:iterate>
                                  <p:childTnLst>
                                    <p:animMotion origin="layout" path="M 0.2457 0.78866 L 0.2457 0.71644 " pathEditMode="relative" rAng="0" ptsTypes="AA">
                                      <p:cBhvr>
                                        <p:cTn id="36" dur="250" accel="50000" decel="50000" autoRev="1" fill="hold">
                                          <p:stCondLst>
                                            <p:cond delay="0"/>
                                          </p:stCondLst>
                                        </p:cTn>
                                        <p:tgtEl>
                                          <p:spTgt spid="3">
                                            <p:txEl>
                                              <p:pRg st="3" end="3"/>
                                            </p:txEl>
                                          </p:spTgt>
                                        </p:tgtEl>
                                        <p:attrNameLst>
                                          <p:attrName>ppt_x</p:attrName>
                                          <p:attrName>ppt_y</p:attrName>
                                        </p:attrNameLst>
                                      </p:cBhvr>
                                      <p:rCtr x="0" y="-3611"/>
                                    </p:animMotion>
                                    <p:animRot by="1500000">
                                      <p:cBhvr>
                                        <p:cTn id="37" dur="125" fill="hold">
                                          <p:stCondLst>
                                            <p:cond delay="0"/>
                                          </p:stCondLst>
                                        </p:cTn>
                                        <p:tgtEl>
                                          <p:spTgt spid="3">
                                            <p:txEl>
                                              <p:pRg st="3" end="3"/>
                                            </p:txEl>
                                          </p:spTgt>
                                        </p:tgtEl>
                                        <p:attrNameLst>
                                          <p:attrName>r</p:attrName>
                                        </p:attrNameLst>
                                      </p:cBhvr>
                                    </p:animRot>
                                    <p:animRot by="-1500000">
                                      <p:cBhvr>
                                        <p:cTn id="38" dur="125" fill="hold">
                                          <p:stCondLst>
                                            <p:cond delay="125"/>
                                          </p:stCondLst>
                                        </p:cTn>
                                        <p:tgtEl>
                                          <p:spTgt spid="3">
                                            <p:txEl>
                                              <p:pRg st="3" end="3"/>
                                            </p:txEl>
                                          </p:spTgt>
                                        </p:tgtEl>
                                        <p:attrNameLst>
                                          <p:attrName>r</p:attrName>
                                        </p:attrNameLst>
                                      </p:cBhvr>
                                    </p:animRot>
                                    <p:animRot by="-1500000">
                                      <p:cBhvr>
                                        <p:cTn id="39" dur="125" fill="hold">
                                          <p:stCondLst>
                                            <p:cond delay="250"/>
                                          </p:stCondLst>
                                        </p:cTn>
                                        <p:tgtEl>
                                          <p:spTgt spid="3">
                                            <p:txEl>
                                              <p:pRg st="3" end="3"/>
                                            </p:txEl>
                                          </p:spTgt>
                                        </p:tgtEl>
                                        <p:attrNameLst>
                                          <p:attrName>r</p:attrName>
                                        </p:attrNameLst>
                                      </p:cBhvr>
                                    </p:animRot>
                                    <p:animRot by="1500000">
                                      <p:cBhvr>
                                        <p:cTn id="40" dur="125" fill="hold">
                                          <p:stCondLst>
                                            <p:cond delay="375"/>
                                          </p:stCondLst>
                                        </p:cTn>
                                        <p:tgtEl>
                                          <p:spTgt spid="3">
                                            <p:txEl>
                                              <p:pRg st="3" end="3"/>
                                            </p:txEl>
                                          </p:spTgt>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34" presetClass="emph" presetSubtype="0" fill="hold" grpId="0" nodeType="clickEffect">
                                  <p:stCondLst>
                                    <p:cond delay="0"/>
                                  </p:stCondLst>
                                  <p:iterate type="lt">
                                    <p:tmPct val="10000"/>
                                  </p:iterate>
                                  <p:childTnLst>
                                    <p:animMotion origin="layout" path="M 1.66667E-6 -2.96296E-6 L 1.66667E-6 -0.07222 " pathEditMode="relative" rAng="0" ptsTypes="AA">
                                      <p:cBhvr>
                                        <p:cTn id="44" dur="250" accel="50000" decel="50000" autoRev="1" fill="hold">
                                          <p:stCondLst>
                                            <p:cond delay="0"/>
                                          </p:stCondLst>
                                        </p:cTn>
                                        <p:tgtEl>
                                          <p:spTgt spid="3">
                                            <p:txEl>
                                              <p:pRg st="4" end="4"/>
                                            </p:txEl>
                                          </p:spTgt>
                                        </p:tgtEl>
                                        <p:attrNameLst>
                                          <p:attrName>ppt_x</p:attrName>
                                          <p:attrName>ppt_y</p:attrName>
                                        </p:attrNameLst>
                                      </p:cBhvr>
                                      <p:rCtr x="0" y="-3611"/>
                                    </p:animMotion>
                                    <p:animRot by="1500000">
                                      <p:cBhvr>
                                        <p:cTn id="45" dur="125" fill="hold">
                                          <p:stCondLst>
                                            <p:cond delay="0"/>
                                          </p:stCondLst>
                                        </p:cTn>
                                        <p:tgtEl>
                                          <p:spTgt spid="3">
                                            <p:txEl>
                                              <p:pRg st="4" end="4"/>
                                            </p:txEl>
                                          </p:spTgt>
                                        </p:tgtEl>
                                        <p:attrNameLst>
                                          <p:attrName>r</p:attrName>
                                        </p:attrNameLst>
                                      </p:cBhvr>
                                    </p:animRot>
                                    <p:animRot by="-1500000">
                                      <p:cBhvr>
                                        <p:cTn id="46" dur="125" fill="hold">
                                          <p:stCondLst>
                                            <p:cond delay="125"/>
                                          </p:stCondLst>
                                        </p:cTn>
                                        <p:tgtEl>
                                          <p:spTgt spid="3">
                                            <p:txEl>
                                              <p:pRg st="4" end="4"/>
                                            </p:txEl>
                                          </p:spTgt>
                                        </p:tgtEl>
                                        <p:attrNameLst>
                                          <p:attrName>r</p:attrName>
                                        </p:attrNameLst>
                                      </p:cBhvr>
                                    </p:animRot>
                                    <p:animRot by="-1500000">
                                      <p:cBhvr>
                                        <p:cTn id="47" dur="125" fill="hold">
                                          <p:stCondLst>
                                            <p:cond delay="250"/>
                                          </p:stCondLst>
                                        </p:cTn>
                                        <p:tgtEl>
                                          <p:spTgt spid="3">
                                            <p:txEl>
                                              <p:pRg st="4" end="4"/>
                                            </p:txEl>
                                          </p:spTgt>
                                        </p:tgtEl>
                                        <p:attrNameLst>
                                          <p:attrName>r</p:attrName>
                                        </p:attrNameLst>
                                      </p:cBhvr>
                                    </p:animRot>
                                    <p:animRot by="1500000">
                                      <p:cBhvr>
                                        <p:cTn id="48" dur="125" fill="hold">
                                          <p:stCondLst>
                                            <p:cond delay="375"/>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C393E0-F622-4498-95A9-351924B95848}"/>
              </a:ext>
            </a:extLst>
          </p:cNvPr>
          <p:cNvSpPr>
            <a:spLocks noGrp="1"/>
          </p:cNvSpPr>
          <p:nvPr>
            <p:ph type="title"/>
          </p:nvPr>
        </p:nvSpPr>
        <p:spPr/>
        <p:txBody>
          <a:bodyPr>
            <a:noAutofit/>
          </a:bodyPr>
          <a:lstStyle/>
          <a:p>
            <a:r>
              <a:rPr lang="en-US" sz="2800" dirty="0"/>
              <a:t>The quantitative methods are meant to influence  the  availability of credit in the economy through commercial policy </a:t>
            </a:r>
          </a:p>
        </p:txBody>
      </p:sp>
      <p:sp>
        <p:nvSpPr>
          <p:cNvPr id="3" name="Content Placeholder 2">
            <a:extLst>
              <a:ext uri="{FF2B5EF4-FFF2-40B4-BE49-F238E27FC236}">
                <a16:creationId xmlns="" xmlns:a16="http://schemas.microsoft.com/office/drawing/2014/main" id="{52E168B9-8868-4638-BABE-F9B831D61726}"/>
              </a:ext>
            </a:extLst>
          </p:cNvPr>
          <p:cNvSpPr>
            <a:spLocks noGrp="1"/>
          </p:cNvSpPr>
          <p:nvPr>
            <p:ph idx="1"/>
          </p:nvPr>
        </p:nvSpPr>
        <p:spPr/>
        <p:txBody>
          <a:bodyPr>
            <a:normAutofit/>
          </a:bodyPr>
          <a:lstStyle/>
          <a:p>
            <a:pPr marL="0" indent="0">
              <a:buNone/>
            </a:pPr>
            <a:r>
              <a:rPr lang="en-US" sz="2800" dirty="0"/>
              <a:t>-The main quantitative methods of monetary policy are:</a:t>
            </a:r>
          </a:p>
          <a:p>
            <a:pPr marL="0" indent="0">
              <a:buNone/>
            </a:pPr>
            <a:r>
              <a:rPr lang="en-US" sz="2800" dirty="0"/>
              <a:t>-Bank rate policy</a:t>
            </a:r>
          </a:p>
          <a:p>
            <a:pPr marL="0" indent="0">
              <a:buNone/>
            </a:pPr>
            <a:r>
              <a:rPr lang="en-US" sz="2800" dirty="0"/>
              <a:t>-Open market operations</a:t>
            </a:r>
          </a:p>
          <a:p>
            <a:pPr marL="0" indent="0">
              <a:buNone/>
            </a:pPr>
            <a:r>
              <a:rPr lang="en-US" sz="2800" dirty="0"/>
              <a:t>-Cash reserve ratio</a:t>
            </a:r>
          </a:p>
          <a:p>
            <a:pPr marL="0" indent="0">
              <a:buNone/>
            </a:pPr>
            <a:endParaRPr lang="en-US" sz="2800" dirty="0"/>
          </a:p>
        </p:txBody>
      </p:sp>
    </p:spTree>
    <p:extLst>
      <p:ext uri="{BB962C8B-B14F-4D97-AF65-F5344CB8AC3E}">
        <p14:creationId xmlns:p14="http://schemas.microsoft.com/office/powerpoint/2010/main" val="15061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mph" presetSubtype="0" fill="hold" grpId="0" nodeType="clickEffect">
                                  <p:stCondLst>
                                    <p:cond delay="0"/>
                                  </p:stCondLst>
                                  <p:childTnLst>
                                    <p:animRot by="21600000">
                                      <p:cBhvr>
                                        <p:cTn id="13" dur="2000" fill="hold"/>
                                        <p:tgtEl>
                                          <p:spTgt spid="3">
                                            <p:txEl>
                                              <p:pRg st="0" end="0"/>
                                            </p:txEl>
                                          </p:spTgt>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grpId="0" nodeType="clickEffect">
                                  <p:stCondLst>
                                    <p:cond delay="0"/>
                                  </p:stCondLst>
                                  <p:childTnLst>
                                    <p:animRot by="21600000">
                                      <p:cBhvr>
                                        <p:cTn id="17" dur="2000" fill="hold"/>
                                        <p:tgtEl>
                                          <p:spTgt spid="3">
                                            <p:txEl>
                                              <p:pRg st="1" end="1"/>
                                            </p:txEl>
                                          </p:spTgt>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grpId="0" nodeType="clickEffect">
                                  <p:stCondLst>
                                    <p:cond delay="0"/>
                                  </p:stCondLst>
                                  <p:childTnLst>
                                    <p:animRot by="21600000">
                                      <p:cBhvr>
                                        <p:cTn id="21" dur="2000" fill="hold"/>
                                        <p:tgtEl>
                                          <p:spTgt spid="3">
                                            <p:txEl>
                                              <p:pRg st="2" end="2"/>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8" presetClass="emph" presetSubtype="0" fill="hold" grpId="0" nodeType="clickEffect">
                                  <p:stCondLst>
                                    <p:cond delay="0"/>
                                  </p:stCondLst>
                                  <p:childTnLst>
                                    <p:animRot by="21600000">
                                      <p:cBhvr>
                                        <p:cTn id="25" dur="2000" fill="hold"/>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4CC249-6730-4CC6-BD6D-AE5F81B0829A}"/>
              </a:ext>
            </a:extLst>
          </p:cNvPr>
          <p:cNvSpPr>
            <a:spLocks noGrp="1"/>
          </p:cNvSpPr>
          <p:nvPr>
            <p:ph type="title"/>
          </p:nvPr>
        </p:nvSpPr>
        <p:spPr>
          <a:xfrm>
            <a:off x="677334" y="609600"/>
            <a:ext cx="8596668" cy="762000"/>
          </a:xfrm>
        </p:spPr>
        <p:txBody>
          <a:bodyPr/>
          <a:lstStyle/>
          <a:p>
            <a:r>
              <a:rPr lang="en-US" dirty="0"/>
              <a:t>Types of Micro Economics</a:t>
            </a:r>
          </a:p>
        </p:txBody>
      </p:sp>
      <p:sp>
        <p:nvSpPr>
          <p:cNvPr id="3" name="Content Placeholder 2">
            <a:extLst>
              <a:ext uri="{FF2B5EF4-FFF2-40B4-BE49-F238E27FC236}">
                <a16:creationId xmlns="" xmlns:a16="http://schemas.microsoft.com/office/drawing/2014/main" id="{4E3D4F01-592E-4217-96E0-62B01D104DE1}"/>
              </a:ext>
            </a:extLst>
          </p:cNvPr>
          <p:cNvSpPr>
            <a:spLocks noGrp="1"/>
          </p:cNvSpPr>
          <p:nvPr>
            <p:ph idx="1"/>
          </p:nvPr>
        </p:nvSpPr>
        <p:spPr>
          <a:xfrm>
            <a:off x="677333" y="1371601"/>
            <a:ext cx="10046085" cy="4669762"/>
          </a:xfrm>
        </p:spPr>
        <p:txBody>
          <a:bodyPr/>
          <a:lstStyle/>
          <a:p>
            <a:r>
              <a:rPr lang="en-US" sz="3200" dirty="0"/>
              <a:t>Micro Economics is divided into three types as:</a:t>
            </a:r>
          </a:p>
          <a:p>
            <a:r>
              <a:rPr lang="en-US" sz="3200" dirty="0"/>
              <a:t>1. Micro static</a:t>
            </a:r>
          </a:p>
          <a:p>
            <a:r>
              <a:rPr lang="en-US" sz="3200" dirty="0"/>
              <a:t>2. Comparative Micro static</a:t>
            </a:r>
          </a:p>
          <a:p>
            <a:r>
              <a:rPr lang="en-US" sz="3200" dirty="0"/>
              <a:t>3. Micro dynamics</a:t>
            </a:r>
          </a:p>
          <a:p>
            <a:r>
              <a:rPr lang="en-US" sz="3200" b="1" dirty="0"/>
              <a:t> Micro static</a:t>
            </a:r>
          </a:p>
          <a:p>
            <a:r>
              <a:rPr lang="en-US" sz="3200" dirty="0"/>
              <a:t>It is  state where the individual demand and  individual supply are equal and an equilibrium position is maintained.</a:t>
            </a:r>
            <a:endParaRPr lang="en-US" dirty="0"/>
          </a:p>
        </p:txBody>
      </p:sp>
    </p:spTree>
    <p:extLst>
      <p:ext uri="{BB962C8B-B14F-4D97-AF65-F5344CB8AC3E}">
        <p14:creationId xmlns:p14="http://schemas.microsoft.com/office/powerpoint/2010/main" val="20365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down)">
                                      <p:cBhvr>
                                        <p:cTn id="66" dur="580">
                                          <p:stCondLst>
                                            <p:cond delay="0"/>
                                          </p:stCondLst>
                                        </p:cTn>
                                        <p:tgtEl>
                                          <p:spTgt spid="3">
                                            <p:txEl>
                                              <p:pRg st="3" end="3"/>
                                            </p:txEl>
                                          </p:spTgt>
                                        </p:tgtEl>
                                      </p:cBhvr>
                                    </p:animEffect>
                                    <p:anim calcmode="lin" valueType="num">
                                      <p:cBhvr>
                                        <p:cTn id="6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3" end="3"/>
                                            </p:txEl>
                                          </p:spTgt>
                                        </p:tgtEl>
                                      </p:cBhvr>
                                      <p:to x="100000" y="60000"/>
                                    </p:animScale>
                                    <p:animScale>
                                      <p:cBhvr>
                                        <p:cTn id="73" dur="166" decel="50000">
                                          <p:stCondLst>
                                            <p:cond delay="676"/>
                                          </p:stCondLst>
                                        </p:cTn>
                                        <p:tgtEl>
                                          <p:spTgt spid="3">
                                            <p:txEl>
                                              <p:pRg st="3" end="3"/>
                                            </p:txEl>
                                          </p:spTgt>
                                        </p:tgtEl>
                                      </p:cBhvr>
                                      <p:to x="100000" y="100000"/>
                                    </p:animScale>
                                    <p:animScale>
                                      <p:cBhvr>
                                        <p:cTn id="74" dur="26">
                                          <p:stCondLst>
                                            <p:cond delay="1312"/>
                                          </p:stCondLst>
                                        </p:cTn>
                                        <p:tgtEl>
                                          <p:spTgt spid="3">
                                            <p:txEl>
                                              <p:pRg st="3" end="3"/>
                                            </p:txEl>
                                          </p:spTgt>
                                        </p:tgtEl>
                                      </p:cBhvr>
                                      <p:to x="100000" y="80000"/>
                                    </p:animScale>
                                    <p:animScale>
                                      <p:cBhvr>
                                        <p:cTn id="75" dur="166" decel="50000">
                                          <p:stCondLst>
                                            <p:cond delay="1338"/>
                                          </p:stCondLst>
                                        </p:cTn>
                                        <p:tgtEl>
                                          <p:spTgt spid="3">
                                            <p:txEl>
                                              <p:pRg st="3" end="3"/>
                                            </p:txEl>
                                          </p:spTgt>
                                        </p:tgtEl>
                                      </p:cBhvr>
                                      <p:to x="100000" y="100000"/>
                                    </p:animScale>
                                    <p:animScale>
                                      <p:cBhvr>
                                        <p:cTn id="76" dur="26">
                                          <p:stCondLst>
                                            <p:cond delay="1642"/>
                                          </p:stCondLst>
                                        </p:cTn>
                                        <p:tgtEl>
                                          <p:spTgt spid="3">
                                            <p:txEl>
                                              <p:pRg st="3" end="3"/>
                                            </p:txEl>
                                          </p:spTgt>
                                        </p:tgtEl>
                                      </p:cBhvr>
                                      <p:to x="100000" y="90000"/>
                                    </p:animScale>
                                    <p:animScale>
                                      <p:cBhvr>
                                        <p:cTn id="77" dur="166" decel="50000">
                                          <p:stCondLst>
                                            <p:cond delay="1668"/>
                                          </p:stCondLst>
                                        </p:cTn>
                                        <p:tgtEl>
                                          <p:spTgt spid="3">
                                            <p:txEl>
                                              <p:pRg st="3" end="3"/>
                                            </p:txEl>
                                          </p:spTgt>
                                        </p:tgtEl>
                                      </p:cBhvr>
                                      <p:to x="100000" y="100000"/>
                                    </p:animScale>
                                    <p:animScale>
                                      <p:cBhvr>
                                        <p:cTn id="78" dur="26">
                                          <p:stCondLst>
                                            <p:cond delay="1808"/>
                                          </p:stCondLst>
                                        </p:cTn>
                                        <p:tgtEl>
                                          <p:spTgt spid="3">
                                            <p:txEl>
                                              <p:pRg st="3" end="3"/>
                                            </p:txEl>
                                          </p:spTgt>
                                        </p:tgtEl>
                                      </p:cBhvr>
                                      <p:to x="100000" y="95000"/>
                                    </p:animScale>
                                    <p:animScale>
                                      <p:cBhvr>
                                        <p:cTn id="79" dur="166" decel="50000">
                                          <p:stCondLst>
                                            <p:cond delay="1834"/>
                                          </p:stCondLst>
                                        </p:cTn>
                                        <p:tgtEl>
                                          <p:spTgt spid="3">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3">
                                            <p:txEl>
                                              <p:pRg st="4" end="4"/>
                                            </p:txEl>
                                          </p:spTgt>
                                        </p:tgtEl>
                                        <p:attrNameLst>
                                          <p:attrName>style.visibility</p:attrName>
                                        </p:attrNameLst>
                                      </p:cBhvr>
                                      <p:to>
                                        <p:strVal val="visible"/>
                                      </p:to>
                                    </p:set>
                                    <p:animEffect transition="in" filter="wipe(down)">
                                      <p:cBhvr>
                                        <p:cTn id="84" dur="580">
                                          <p:stCondLst>
                                            <p:cond delay="0"/>
                                          </p:stCondLst>
                                        </p:cTn>
                                        <p:tgtEl>
                                          <p:spTgt spid="3">
                                            <p:txEl>
                                              <p:pRg st="4" end="4"/>
                                            </p:txEl>
                                          </p:spTgt>
                                        </p:tgtEl>
                                      </p:cBhvr>
                                    </p:animEffect>
                                    <p:anim calcmode="lin" valueType="num">
                                      <p:cBhvr>
                                        <p:cTn id="85"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3">
                                            <p:txEl>
                                              <p:pRg st="4" end="4"/>
                                            </p:txEl>
                                          </p:spTgt>
                                        </p:tgtEl>
                                      </p:cBhvr>
                                      <p:to x="100000" y="60000"/>
                                    </p:animScale>
                                    <p:animScale>
                                      <p:cBhvr>
                                        <p:cTn id="91" dur="166" decel="50000">
                                          <p:stCondLst>
                                            <p:cond delay="676"/>
                                          </p:stCondLst>
                                        </p:cTn>
                                        <p:tgtEl>
                                          <p:spTgt spid="3">
                                            <p:txEl>
                                              <p:pRg st="4" end="4"/>
                                            </p:txEl>
                                          </p:spTgt>
                                        </p:tgtEl>
                                      </p:cBhvr>
                                      <p:to x="100000" y="100000"/>
                                    </p:animScale>
                                    <p:animScale>
                                      <p:cBhvr>
                                        <p:cTn id="92" dur="26">
                                          <p:stCondLst>
                                            <p:cond delay="1312"/>
                                          </p:stCondLst>
                                        </p:cTn>
                                        <p:tgtEl>
                                          <p:spTgt spid="3">
                                            <p:txEl>
                                              <p:pRg st="4" end="4"/>
                                            </p:txEl>
                                          </p:spTgt>
                                        </p:tgtEl>
                                      </p:cBhvr>
                                      <p:to x="100000" y="80000"/>
                                    </p:animScale>
                                    <p:animScale>
                                      <p:cBhvr>
                                        <p:cTn id="93" dur="166" decel="50000">
                                          <p:stCondLst>
                                            <p:cond delay="1338"/>
                                          </p:stCondLst>
                                        </p:cTn>
                                        <p:tgtEl>
                                          <p:spTgt spid="3">
                                            <p:txEl>
                                              <p:pRg st="4" end="4"/>
                                            </p:txEl>
                                          </p:spTgt>
                                        </p:tgtEl>
                                      </p:cBhvr>
                                      <p:to x="100000" y="100000"/>
                                    </p:animScale>
                                    <p:animScale>
                                      <p:cBhvr>
                                        <p:cTn id="94" dur="26">
                                          <p:stCondLst>
                                            <p:cond delay="1642"/>
                                          </p:stCondLst>
                                        </p:cTn>
                                        <p:tgtEl>
                                          <p:spTgt spid="3">
                                            <p:txEl>
                                              <p:pRg st="4" end="4"/>
                                            </p:txEl>
                                          </p:spTgt>
                                        </p:tgtEl>
                                      </p:cBhvr>
                                      <p:to x="100000" y="90000"/>
                                    </p:animScale>
                                    <p:animScale>
                                      <p:cBhvr>
                                        <p:cTn id="95" dur="166" decel="50000">
                                          <p:stCondLst>
                                            <p:cond delay="1668"/>
                                          </p:stCondLst>
                                        </p:cTn>
                                        <p:tgtEl>
                                          <p:spTgt spid="3">
                                            <p:txEl>
                                              <p:pRg st="4" end="4"/>
                                            </p:txEl>
                                          </p:spTgt>
                                        </p:tgtEl>
                                      </p:cBhvr>
                                      <p:to x="100000" y="100000"/>
                                    </p:animScale>
                                    <p:animScale>
                                      <p:cBhvr>
                                        <p:cTn id="96" dur="26">
                                          <p:stCondLst>
                                            <p:cond delay="1808"/>
                                          </p:stCondLst>
                                        </p:cTn>
                                        <p:tgtEl>
                                          <p:spTgt spid="3">
                                            <p:txEl>
                                              <p:pRg st="4" end="4"/>
                                            </p:txEl>
                                          </p:spTgt>
                                        </p:tgtEl>
                                      </p:cBhvr>
                                      <p:to x="100000" y="95000"/>
                                    </p:animScale>
                                    <p:animScale>
                                      <p:cBhvr>
                                        <p:cTn id="97" dur="166" decel="50000">
                                          <p:stCondLst>
                                            <p:cond delay="1834"/>
                                          </p:stCondLst>
                                        </p:cTn>
                                        <p:tgtEl>
                                          <p:spTgt spid="3">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3">
                                            <p:txEl>
                                              <p:pRg st="5" end="5"/>
                                            </p:txEl>
                                          </p:spTgt>
                                        </p:tgtEl>
                                        <p:attrNameLst>
                                          <p:attrName>style.visibility</p:attrName>
                                        </p:attrNameLst>
                                      </p:cBhvr>
                                      <p:to>
                                        <p:strVal val="visible"/>
                                      </p:to>
                                    </p:set>
                                    <p:animEffect transition="in" filter="wipe(down)">
                                      <p:cBhvr>
                                        <p:cTn id="102" dur="580">
                                          <p:stCondLst>
                                            <p:cond delay="0"/>
                                          </p:stCondLst>
                                        </p:cTn>
                                        <p:tgtEl>
                                          <p:spTgt spid="3">
                                            <p:txEl>
                                              <p:pRg st="5" end="5"/>
                                            </p:txEl>
                                          </p:spTgt>
                                        </p:tgtEl>
                                      </p:cBhvr>
                                    </p:animEffect>
                                    <p:anim calcmode="lin" valueType="num">
                                      <p:cBhvr>
                                        <p:cTn id="10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3">
                                            <p:txEl>
                                              <p:pRg st="5" end="5"/>
                                            </p:txEl>
                                          </p:spTgt>
                                        </p:tgtEl>
                                      </p:cBhvr>
                                      <p:to x="100000" y="60000"/>
                                    </p:animScale>
                                    <p:animScale>
                                      <p:cBhvr>
                                        <p:cTn id="109" dur="166" decel="50000">
                                          <p:stCondLst>
                                            <p:cond delay="676"/>
                                          </p:stCondLst>
                                        </p:cTn>
                                        <p:tgtEl>
                                          <p:spTgt spid="3">
                                            <p:txEl>
                                              <p:pRg st="5" end="5"/>
                                            </p:txEl>
                                          </p:spTgt>
                                        </p:tgtEl>
                                      </p:cBhvr>
                                      <p:to x="100000" y="100000"/>
                                    </p:animScale>
                                    <p:animScale>
                                      <p:cBhvr>
                                        <p:cTn id="110" dur="26">
                                          <p:stCondLst>
                                            <p:cond delay="1312"/>
                                          </p:stCondLst>
                                        </p:cTn>
                                        <p:tgtEl>
                                          <p:spTgt spid="3">
                                            <p:txEl>
                                              <p:pRg st="5" end="5"/>
                                            </p:txEl>
                                          </p:spTgt>
                                        </p:tgtEl>
                                      </p:cBhvr>
                                      <p:to x="100000" y="80000"/>
                                    </p:animScale>
                                    <p:animScale>
                                      <p:cBhvr>
                                        <p:cTn id="111" dur="166" decel="50000">
                                          <p:stCondLst>
                                            <p:cond delay="1338"/>
                                          </p:stCondLst>
                                        </p:cTn>
                                        <p:tgtEl>
                                          <p:spTgt spid="3">
                                            <p:txEl>
                                              <p:pRg st="5" end="5"/>
                                            </p:txEl>
                                          </p:spTgt>
                                        </p:tgtEl>
                                      </p:cBhvr>
                                      <p:to x="100000" y="100000"/>
                                    </p:animScale>
                                    <p:animScale>
                                      <p:cBhvr>
                                        <p:cTn id="112" dur="26">
                                          <p:stCondLst>
                                            <p:cond delay="1642"/>
                                          </p:stCondLst>
                                        </p:cTn>
                                        <p:tgtEl>
                                          <p:spTgt spid="3">
                                            <p:txEl>
                                              <p:pRg st="5" end="5"/>
                                            </p:txEl>
                                          </p:spTgt>
                                        </p:tgtEl>
                                      </p:cBhvr>
                                      <p:to x="100000" y="90000"/>
                                    </p:animScale>
                                    <p:animScale>
                                      <p:cBhvr>
                                        <p:cTn id="113" dur="166" decel="50000">
                                          <p:stCondLst>
                                            <p:cond delay="1668"/>
                                          </p:stCondLst>
                                        </p:cTn>
                                        <p:tgtEl>
                                          <p:spTgt spid="3">
                                            <p:txEl>
                                              <p:pRg st="5" end="5"/>
                                            </p:txEl>
                                          </p:spTgt>
                                        </p:tgtEl>
                                      </p:cBhvr>
                                      <p:to x="100000" y="100000"/>
                                    </p:animScale>
                                    <p:animScale>
                                      <p:cBhvr>
                                        <p:cTn id="114" dur="26">
                                          <p:stCondLst>
                                            <p:cond delay="1808"/>
                                          </p:stCondLst>
                                        </p:cTn>
                                        <p:tgtEl>
                                          <p:spTgt spid="3">
                                            <p:txEl>
                                              <p:pRg st="5" end="5"/>
                                            </p:txEl>
                                          </p:spTgt>
                                        </p:tgtEl>
                                      </p:cBhvr>
                                      <p:to x="100000" y="95000"/>
                                    </p:animScale>
                                    <p:animScale>
                                      <p:cBhvr>
                                        <p:cTn id="115"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FEBFB4-40B1-419F-BCEE-5ED77A117078}"/>
              </a:ext>
            </a:extLst>
          </p:cNvPr>
          <p:cNvSpPr>
            <a:spLocks noGrp="1"/>
          </p:cNvSpPr>
          <p:nvPr>
            <p:ph type="title"/>
          </p:nvPr>
        </p:nvSpPr>
        <p:spPr>
          <a:xfrm>
            <a:off x="677334" y="609600"/>
            <a:ext cx="8596668" cy="2026722"/>
          </a:xfrm>
        </p:spPr>
        <p:txBody>
          <a:bodyPr>
            <a:normAutofit fontScale="90000"/>
          </a:bodyPr>
          <a:lstStyle/>
          <a:p>
            <a:r>
              <a:rPr lang="en-US" sz="3200" dirty="0"/>
              <a:t>Bank rate</a:t>
            </a:r>
            <a:r>
              <a:rPr lang="en-US" dirty="0"/>
              <a:t>: </a:t>
            </a:r>
            <a:r>
              <a:rPr lang="en-US" sz="3200" dirty="0"/>
              <a:t>It is the minimum lending rate which Central Bank charges to Commercial banks on the loans advanced to commercial banks, government  securities or bills of exchanges, etc. </a:t>
            </a:r>
            <a:endParaRPr lang="en-US" dirty="0"/>
          </a:p>
        </p:txBody>
      </p:sp>
      <p:sp>
        <p:nvSpPr>
          <p:cNvPr id="3" name="Content Placeholder 2">
            <a:extLst>
              <a:ext uri="{FF2B5EF4-FFF2-40B4-BE49-F238E27FC236}">
                <a16:creationId xmlns="" xmlns:a16="http://schemas.microsoft.com/office/drawing/2014/main" id="{9B5940F1-A649-4187-AA67-36AEC0DDE795}"/>
              </a:ext>
            </a:extLst>
          </p:cNvPr>
          <p:cNvSpPr>
            <a:spLocks noGrp="1"/>
          </p:cNvSpPr>
          <p:nvPr>
            <p:ph idx="1"/>
          </p:nvPr>
        </p:nvSpPr>
        <p:spPr>
          <a:xfrm>
            <a:off x="677334" y="2873829"/>
            <a:ext cx="8596668" cy="3167533"/>
          </a:xfrm>
        </p:spPr>
        <p:txBody>
          <a:bodyPr>
            <a:normAutofit fontScale="92500" lnSpcReduction="10000"/>
          </a:bodyPr>
          <a:lstStyle/>
          <a:p>
            <a:r>
              <a:rPr lang="en-US" sz="3200" dirty="0"/>
              <a:t>During inflation, the Central bank increases the bank rates. This will compel the commercial banks also to increases the interest rates on the loans advanced.</a:t>
            </a:r>
          </a:p>
          <a:p>
            <a:r>
              <a:rPr lang="en-US" sz="3200" dirty="0"/>
              <a:t>During deflation, the Central Bank decreases the bank rate and in turn will also reduce their interest rates.</a:t>
            </a:r>
          </a:p>
          <a:p>
            <a:endParaRPr lang="en-US" dirty="0"/>
          </a:p>
        </p:txBody>
      </p:sp>
    </p:spTree>
    <p:extLst>
      <p:ext uri="{BB962C8B-B14F-4D97-AF65-F5344CB8AC3E}">
        <p14:creationId xmlns:p14="http://schemas.microsoft.com/office/powerpoint/2010/main" val="320145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D0553D-48AC-47AB-A178-8C3E8A0CDE6A}"/>
              </a:ext>
            </a:extLst>
          </p:cNvPr>
          <p:cNvSpPr>
            <a:spLocks noGrp="1"/>
          </p:cNvSpPr>
          <p:nvPr>
            <p:ph type="title"/>
          </p:nvPr>
        </p:nvSpPr>
        <p:spPr>
          <a:xfrm>
            <a:off x="677334" y="609600"/>
            <a:ext cx="8596668" cy="1463899"/>
          </a:xfrm>
        </p:spPr>
        <p:txBody>
          <a:bodyPr>
            <a:noAutofit/>
          </a:bodyPr>
          <a:lstStyle/>
          <a:p>
            <a:r>
              <a:rPr lang="en-US" sz="3200" dirty="0"/>
              <a:t>-</a:t>
            </a:r>
            <a:r>
              <a:rPr lang="en-US" sz="2800" dirty="0"/>
              <a:t>Open market operations: It is the buying and selling of government securities by the Central Bank in the open market as according to the necessity.</a:t>
            </a:r>
          </a:p>
        </p:txBody>
      </p:sp>
      <p:sp>
        <p:nvSpPr>
          <p:cNvPr id="3" name="Content Placeholder 2">
            <a:extLst>
              <a:ext uri="{FF2B5EF4-FFF2-40B4-BE49-F238E27FC236}">
                <a16:creationId xmlns="" xmlns:a16="http://schemas.microsoft.com/office/drawing/2014/main" id="{1EBD55E1-0A1D-4175-8727-3A4ABB388BDD}"/>
              </a:ext>
            </a:extLst>
          </p:cNvPr>
          <p:cNvSpPr>
            <a:spLocks noGrp="1"/>
          </p:cNvSpPr>
          <p:nvPr>
            <p:ph idx="1"/>
          </p:nvPr>
        </p:nvSpPr>
        <p:spPr>
          <a:xfrm>
            <a:off x="677334" y="2215167"/>
            <a:ext cx="8943184" cy="3826196"/>
          </a:xfrm>
        </p:spPr>
        <p:txBody>
          <a:bodyPr>
            <a:normAutofit/>
          </a:bodyPr>
          <a:lstStyle/>
          <a:p>
            <a:pPr marL="0" indent="0">
              <a:buNone/>
            </a:pPr>
            <a:r>
              <a:rPr lang="en-US" dirty="0"/>
              <a:t>-</a:t>
            </a:r>
            <a:r>
              <a:rPr lang="en-US" sz="2800" dirty="0"/>
              <a:t>During inflation, the Central Bank sells securities in the market which is bought by people and institutions and help reduce the money in the economy.</a:t>
            </a:r>
          </a:p>
          <a:p>
            <a:pPr marL="0" indent="0">
              <a:buNone/>
            </a:pPr>
            <a:r>
              <a:rPr lang="en-US" sz="2800" dirty="0"/>
              <a:t>But during deflation, the Central Bank will buy the government securities in the open market from people and institutions and help to increase the money supply.</a:t>
            </a:r>
            <a:endParaRPr lang="en-US" dirty="0"/>
          </a:p>
        </p:txBody>
      </p:sp>
    </p:spTree>
    <p:extLst>
      <p:ext uri="{BB962C8B-B14F-4D97-AF65-F5344CB8AC3E}">
        <p14:creationId xmlns:p14="http://schemas.microsoft.com/office/powerpoint/2010/main" val="328962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6AADD7-7B89-4868-B97F-88A0EC9CC431}"/>
              </a:ext>
            </a:extLst>
          </p:cNvPr>
          <p:cNvSpPr>
            <a:spLocks noGrp="1"/>
          </p:cNvSpPr>
          <p:nvPr>
            <p:ph type="title"/>
          </p:nvPr>
        </p:nvSpPr>
        <p:spPr>
          <a:xfrm>
            <a:off x="677334" y="609599"/>
            <a:ext cx="8596668" cy="1421081"/>
          </a:xfrm>
        </p:spPr>
        <p:txBody>
          <a:bodyPr>
            <a:normAutofit fontScale="90000"/>
          </a:bodyPr>
          <a:lstStyle/>
          <a:p>
            <a:r>
              <a:rPr lang="en-US" sz="3200" dirty="0"/>
              <a:t>Cash reserve Ratio: It is the minimum and compulsory cash reserve rate  which all banks need to keep in the Central Bank. </a:t>
            </a:r>
          </a:p>
        </p:txBody>
      </p:sp>
      <p:sp>
        <p:nvSpPr>
          <p:cNvPr id="3" name="Content Placeholder 2">
            <a:extLst>
              <a:ext uri="{FF2B5EF4-FFF2-40B4-BE49-F238E27FC236}">
                <a16:creationId xmlns="" xmlns:a16="http://schemas.microsoft.com/office/drawing/2014/main" id="{177AC835-05D9-4AD7-BFC2-1F42E9803488}"/>
              </a:ext>
            </a:extLst>
          </p:cNvPr>
          <p:cNvSpPr>
            <a:spLocks noGrp="1"/>
          </p:cNvSpPr>
          <p:nvPr>
            <p:ph idx="1"/>
          </p:nvPr>
        </p:nvSpPr>
        <p:spPr/>
        <p:txBody>
          <a:bodyPr>
            <a:normAutofit fontScale="92500" lnSpcReduction="20000"/>
          </a:bodyPr>
          <a:lstStyle/>
          <a:p>
            <a:pPr marL="0" indent="0">
              <a:buNone/>
            </a:pPr>
            <a:r>
              <a:rPr lang="en-US" sz="2800" dirty="0"/>
              <a:t>During inflation, the Central Bank will increase the cash reserve ratio. </a:t>
            </a:r>
          </a:p>
          <a:p>
            <a:pPr marL="0" indent="0">
              <a:buNone/>
            </a:pPr>
            <a:r>
              <a:rPr lang="en-US" sz="2800" dirty="0"/>
              <a:t>This will decrease the credit creation capacity of the commercial banks which will decrease the money supply into the economy..</a:t>
            </a:r>
          </a:p>
          <a:p>
            <a:pPr marL="0" indent="0">
              <a:buNone/>
            </a:pPr>
            <a:r>
              <a:rPr lang="en-US" sz="2800" dirty="0"/>
              <a:t>During deflation, the Central Bank will decrease the cash reserve ratio.</a:t>
            </a:r>
          </a:p>
          <a:p>
            <a:pPr marL="0" indent="0">
              <a:buNone/>
            </a:pPr>
            <a:r>
              <a:rPr lang="en-US" sz="2800" dirty="0"/>
              <a:t>This will increase the credit creation capacity of the commercial banks which will increase the money supply into the economy.</a:t>
            </a:r>
          </a:p>
        </p:txBody>
      </p:sp>
    </p:spTree>
    <p:extLst>
      <p:ext uri="{BB962C8B-B14F-4D97-AF65-F5344CB8AC3E}">
        <p14:creationId xmlns:p14="http://schemas.microsoft.com/office/powerpoint/2010/main" val="365112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68AF39-4250-44E3-BDEB-21F5618D0415}"/>
              </a:ext>
            </a:extLst>
          </p:cNvPr>
          <p:cNvSpPr>
            <a:spLocks noGrp="1"/>
          </p:cNvSpPr>
          <p:nvPr>
            <p:ph type="title"/>
          </p:nvPr>
        </p:nvSpPr>
        <p:spPr>
          <a:xfrm>
            <a:off x="677333" y="609600"/>
            <a:ext cx="8977305" cy="1421081"/>
          </a:xfrm>
        </p:spPr>
        <p:txBody>
          <a:bodyPr>
            <a:normAutofit fontScale="90000"/>
          </a:bodyPr>
          <a:lstStyle/>
          <a:p>
            <a:r>
              <a:rPr lang="en-US" sz="3100" dirty="0"/>
              <a:t>2. Qualitative control </a:t>
            </a:r>
            <a:r>
              <a:rPr lang="en-US" sz="3200" dirty="0"/>
              <a:t/>
            </a:r>
            <a:br>
              <a:rPr lang="en-US" sz="3200" dirty="0"/>
            </a:br>
            <a:r>
              <a:rPr lang="en-US" sz="3200" dirty="0"/>
              <a:t>-The qualitative control aims at regulating  being selective in the allocation and advancing  of credit.</a:t>
            </a:r>
          </a:p>
        </p:txBody>
      </p:sp>
      <p:sp>
        <p:nvSpPr>
          <p:cNvPr id="3" name="Content Placeholder 2">
            <a:extLst>
              <a:ext uri="{FF2B5EF4-FFF2-40B4-BE49-F238E27FC236}">
                <a16:creationId xmlns="" xmlns:a16="http://schemas.microsoft.com/office/drawing/2014/main" id="{A26FCCD6-D6DE-43C3-B2B1-126A0474C78D}"/>
              </a:ext>
            </a:extLst>
          </p:cNvPr>
          <p:cNvSpPr>
            <a:spLocks noGrp="1"/>
          </p:cNvSpPr>
          <p:nvPr>
            <p:ph idx="1"/>
          </p:nvPr>
        </p:nvSpPr>
        <p:spPr>
          <a:xfrm>
            <a:off x="677334" y="2030681"/>
            <a:ext cx="8596668" cy="4010681"/>
          </a:xfrm>
        </p:spPr>
        <p:txBody>
          <a:bodyPr>
            <a:normAutofit/>
          </a:bodyPr>
          <a:lstStyle/>
          <a:p>
            <a:pPr marL="0" indent="0">
              <a:buNone/>
            </a:pPr>
            <a:r>
              <a:rPr lang="en-US" sz="2800" dirty="0"/>
              <a:t>The main qualitative controls are:</a:t>
            </a:r>
          </a:p>
          <a:p>
            <a:pPr>
              <a:buAutoNum type="alphaLcPeriod"/>
            </a:pPr>
            <a:r>
              <a:rPr lang="en-US" sz="2800" dirty="0"/>
              <a:t>Regulation of margin requirement</a:t>
            </a:r>
          </a:p>
          <a:p>
            <a:pPr>
              <a:buAutoNum type="alphaLcPeriod"/>
            </a:pPr>
            <a:r>
              <a:rPr lang="en-US" sz="2800" dirty="0"/>
              <a:t>Regulation of consumer’s credit</a:t>
            </a:r>
          </a:p>
          <a:p>
            <a:pPr>
              <a:buAutoNum type="alphaLcPeriod"/>
            </a:pPr>
            <a:r>
              <a:rPr lang="en-US" sz="2800" dirty="0"/>
              <a:t>Credit rationing</a:t>
            </a:r>
          </a:p>
          <a:p>
            <a:pPr>
              <a:buAutoNum type="alphaLcPeriod"/>
            </a:pPr>
            <a:r>
              <a:rPr lang="en-US" sz="2800" dirty="0"/>
              <a:t>Direct action</a:t>
            </a:r>
          </a:p>
          <a:p>
            <a:pPr>
              <a:buAutoNum type="alphaLcPeriod"/>
            </a:pPr>
            <a:r>
              <a:rPr lang="en-US" sz="2800" dirty="0"/>
              <a:t>Moral suasion</a:t>
            </a:r>
          </a:p>
          <a:p>
            <a:pPr>
              <a:buAutoNum type="alphaLcPeriod"/>
            </a:pPr>
            <a:r>
              <a:rPr lang="en-US" sz="2800" dirty="0"/>
              <a:t>Publicity</a:t>
            </a:r>
          </a:p>
        </p:txBody>
      </p:sp>
    </p:spTree>
    <p:extLst>
      <p:ext uri="{BB962C8B-B14F-4D97-AF65-F5344CB8AC3E}">
        <p14:creationId xmlns:p14="http://schemas.microsoft.com/office/powerpoint/2010/main" val="80474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anim calcmode="lin" valueType="num">
                                      <p:cBhvr>
                                        <p:cTn id="12"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3"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anim calcmode="lin" valueType="num">
                                      <p:cBhvr>
                                        <p:cTn id="19"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2000"/>
                                        <p:tgtEl>
                                          <p:spTgt spid="3">
                                            <p:txEl>
                                              <p:pRg st="2" end="2"/>
                                            </p:txEl>
                                          </p:spTgt>
                                        </p:tgtEl>
                                      </p:cBhvr>
                                    </p:animEffect>
                                    <p:anim calcmode="lin" valueType="num">
                                      <p:cBhvr>
                                        <p:cTn id="26"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2000"/>
                                        <p:tgtEl>
                                          <p:spTgt spid="3">
                                            <p:txEl>
                                              <p:pRg st="3" end="3"/>
                                            </p:txEl>
                                          </p:spTgt>
                                        </p:tgtEl>
                                      </p:cBhvr>
                                    </p:animEffect>
                                    <p:anim calcmode="lin" valueType="num">
                                      <p:cBhvr>
                                        <p:cTn id="33"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45"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2000"/>
                                        <p:tgtEl>
                                          <p:spTgt spid="3">
                                            <p:txEl>
                                              <p:pRg st="4" end="4"/>
                                            </p:txEl>
                                          </p:spTgt>
                                        </p:tgtEl>
                                      </p:cBhvr>
                                    </p:animEffect>
                                    <p:anim calcmode="lin" valueType="num">
                                      <p:cBhvr>
                                        <p:cTn id="40"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41"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45"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2000"/>
                                        <p:tgtEl>
                                          <p:spTgt spid="3">
                                            <p:txEl>
                                              <p:pRg st="5" end="5"/>
                                            </p:txEl>
                                          </p:spTgt>
                                        </p:tgtEl>
                                      </p:cBhvr>
                                    </p:animEffect>
                                    <p:anim calcmode="lin" valueType="num">
                                      <p:cBhvr>
                                        <p:cTn id="47"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8"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45"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2000"/>
                                        <p:tgtEl>
                                          <p:spTgt spid="3">
                                            <p:txEl>
                                              <p:pRg st="6" end="6"/>
                                            </p:txEl>
                                          </p:spTgt>
                                        </p:tgtEl>
                                      </p:cBhvr>
                                    </p:animEffect>
                                    <p:anim calcmode="lin" valueType="num">
                                      <p:cBhvr>
                                        <p:cTn id="54"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55"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231DEA-77E7-4631-A4B9-1781A1CEAA95}"/>
              </a:ext>
            </a:extLst>
          </p:cNvPr>
          <p:cNvSpPr>
            <a:spLocks noGrp="1"/>
          </p:cNvSpPr>
          <p:nvPr>
            <p:ph type="title"/>
          </p:nvPr>
        </p:nvSpPr>
        <p:spPr>
          <a:xfrm>
            <a:off x="677334" y="609600"/>
            <a:ext cx="8596668" cy="1373580"/>
          </a:xfrm>
        </p:spPr>
        <p:txBody>
          <a:bodyPr>
            <a:normAutofit fontScale="90000"/>
          </a:bodyPr>
          <a:lstStyle/>
          <a:p>
            <a:r>
              <a:rPr lang="en-US" sz="2800" dirty="0" err="1"/>
              <a:t>i</a:t>
            </a:r>
            <a:r>
              <a:rPr lang="en-US" sz="2800" dirty="0"/>
              <a:t>. </a:t>
            </a:r>
            <a:r>
              <a:rPr lang="en-US" sz="3100" dirty="0"/>
              <a:t>Regulation of consumer’s credit</a:t>
            </a:r>
            <a:r>
              <a:rPr lang="en-US" sz="2800" dirty="0"/>
              <a:t/>
            </a:r>
            <a:br>
              <a:rPr lang="en-US" sz="2800" dirty="0"/>
            </a:br>
            <a:r>
              <a:rPr lang="en-US" sz="2800" dirty="0"/>
              <a:t>-It is the increase or decrease in the down cash payment in the purchase of expensive durable goods.</a:t>
            </a:r>
            <a:br>
              <a:rPr lang="en-US" sz="2800" dirty="0"/>
            </a:br>
            <a:r>
              <a:rPr lang="en-US" sz="2800" dirty="0"/>
              <a:t/>
            </a:r>
            <a:br>
              <a:rPr lang="en-US" sz="2800" dirty="0"/>
            </a:br>
            <a:endParaRPr lang="en-US" sz="2800" dirty="0"/>
          </a:p>
        </p:txBody>
      </p:sp>
      <p:sp>
        <p:nvSpPr>
          <p:cNvPr id="3" name="Content Placeholder 2">
            <a:extLst>
              <a:ext uri="{FF2B5EF4-FFF2-40B4-BE49-F238E27FC236}">
                <a16:creationId xmlns="" xmlns:a16="http://schemas.microsoft.com/office/drawing/2014/main" id="{0190D1D3-B98B-493B-B4D3-0266A188E0C7}"/>
              </a:ext>
            </a:extLst>
          </p:cNvPr>
          <p:cNvSpPr>
            <a:spLocks noGrp="1"/>
          </p:cNvSpPr>
          <p:nvPr>
            <p:ph idx="1"/>
          </p:nvPr>
        </p:nvSpPr>
        <p:spPr>
          <a:xfrm>
            <a:off x="677334" y="1983179"/>
            <a:ext cx="8596668" cy="4058183"/>
          </a:xfrm>
        </p:spPr>
        <p:txBody>
          <a:bodyPr/>
          <a:lstStyle/>
          <a:p>
            <a:pPr marL="0" indent="0">
              <a:buNone/>
            </a:pPr>
            <a:r>
              <a:rPr lang="en-US" dirty="0"/>
              <a:t>ii</a:t>
            </a:r>
            <a:r>
              <a:rPr lang="en-US" sz="2000" b="1" dirty="0"/>
              <a:t>. </a:t>
            </a:r>
            <a:r>
              <a:rPr lang="en-US" sz="2800" b="1" dirty="0"/>
              <a:t>Regulation of margin requirement</a:t>
            </a:r>
          </a:p>
          <a:p>
            <a:pPr marL="0" indent="0">
              <a:buNone/>
            </a:pPr>
            <a:r>
              <a:rPr lang="en-US" sz="2800" dirty="0"/>
              <a:t>-Margin requirement is the difference between the value of securities and the amount of loans advanced by commercial banks.</a:t>
            </a:r>
          </a:p>
          <a:p>
            <a:pPr marL="0" indent="0">
              <a:buNone/>
            </a:pPr>
            <a:r>
              <a:rPr lang="en-US" sz="2800" dirty="0"/>
              <a:t>-This margin requirement will be increased or decreases by the Central bank as according to the money supply in the economy.</a:t>
            </a:r>
          </a:p>
          <a:p>
            <a:pPr marL="0" indent="0">
              <a:buNone/>
            </a:pPr>
            <a:endParaRPr lang="en-US" dirty="0"/>
          </a:p>
        </p:txBody>
      </p:sp>
    </p:spTree>
    <p:extLst>
      <p:ext uri="{BB962C8B-B14F-4D97-AF65-F5344CB8AC3E}">
        <p14:creationId xmlns:p14="http://schemas.microsoft.com/office/powerpoint/2010/main" val="229545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grpId="0" nodeType="clickEffect">
                                  <p:stCondLst>
                                    <p:cond delay="0"/>
                                  </p:stCondLst>
                                  <p:childTnLst>
                                    <p:animRot by="21600000">
                                      <p:cBhvr>
                                        <p:cTn id="11" dur="2000" fill="hold"/>
                                        <p:tgtEl>
                                          <p:spTgt spid="3">
                                            <p:txEl>
                                              <p:pRg st="0" end="0"/>
                                            </p:txEl>
                                          </p:spTgt>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grpId="0" nodeType="clickEffect">
                                  <p:stCondLst>
                                    <p:cond delay="0"/>
                                  </p:stCondLst>
                                  <p:childTnLst>
                                    <p:animRot by="21600000">
                                      <p:cBhvr>
                                        <p:cTn id="15" dur="2000" fill="hold"/>
                                        <p:tgtEl>
                                          <p:spTgt spid="3">
                                            <p:txEl>
                                              <p:pRg st="1" end="1"/>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grpId="0" nodeType="clickEffect">
                                  <p:stCondLst>
                                    <p:cond delay="0"/>
                                  </p:stCondLst>
                                  <p:childTnLst>
                                    <p:animRot by="21600000">
                                      <p:cBhvr>
                                        <p:cTn id="19" dur="2000" fill="hold"/>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4CC891-956E-4082-B71B-321C339B7F03}"/>
              </a:ext>
            </a:extLst>
          </p:cNvPr>
          <p:cNvSpPr>
            <a:spLocks noGrp="1"/>
          </p:cNvSpPr>
          <p:nvPr>
            <p:ph type="title"/>
          </p:nvPr>
        </p:nvSpPr>
        <p:spPr>
          <a:xfrm>
            <a:off x="677334" y="609600"/>
            <a:ext cx="8822926" cy="1741714"/>
          </a:xfrm>
        </p:spPr>
        <p:txBody>
          <a:bodyPr>
            <a:normAutofit fontScale="90000"/>
          </a:bodyPr>
          <a:lstStyle/>
          <a:p>
            <a:r>
              <a:rPr lang="en-US" sz="2800" dirty="0"/>
              <a:t>iii. </a:t>
            </a:r>
            <a:r>
              <a:rPr lang="en-US" sz="2800" b="1" dirty="0"/>
              <a:t>Credit rationing</a:t>
            </a:r>
            <a:r>
              <a:rPr lang="en-US" sz="2800" dirty="0"/>
              <a:t/>
            </a:r>
            <a:br>
              <a:rPr lang="en-US" sz="2800" dirty="0"/>
            </a:br>
            <a:r>
              <a:rPr lang="en-US" sz="2800" dirty="0"/>
              <a:t>-It is the control of credit creation of commercial  banks by Central Bank by limiting in certain percentage or amount and even  in sectors</a:t>
            </a:r>
            <a:br>
              <a:rPr lang="en-US" sz="2800" dirty="0"/>
            </a:br>
            <a:endParaRPr lang="en-US" sz="2800" dirty="0"/>
          </a:p>
        </p:txBody>
      </p:sp>
      <p:sp>
        <p:nvSpPr>
          <p:cNvPr id="3" name="Content Placeholder 2">
            <a:extLst>
              <a:ext uri="{FF2B5EF4-FFF2-40B4-BE49-F238E27FC236}">
                <a16:creationId xmlns="" xmlns:a16="http://schemas.microsoft.com/office/drawing/2014/main" id="{6F8A929E-6CB7-439A-8FB0-1937920698E0}"/>
              </a:ext>
            </a:extLst>
          </p:cNvPr>
          <p:cNvSpPr>
            <a:spLocks noGrp="1"/>
          </p:cNvSpPr>
          <p:nvPr>
            <p:ph idx="1"/>
          </p:nvPr>
        </p:nvSpPr>
        <p:spPr>
          <a:xfrm>
            <a:off x="677334" y="2351315"/>
            <a:ext cx="8596668" cy="3690048"/>
          </a:xfrm>
        </p:spPr>
        <p:txBody>
          <a:bodyPr/>
          <a:lstStyle/>
          <a:p>
            <a:pPr marL="0" indent="0">
              <a:buNone/>
            </a:pPr>
            <a:r>
              <a:rPr lang="en-US" dirty="0"/>
              <a:t>iv. </a:t>
            </a:r>
            <a:r>
              <a:rPr lang="en-US" sz="2800" b="1" dirty="0"/>
              <a:t>Direct action</a:t>
            </a:r>
          </a:p>
          <a:p>
            <a:pPr marL="0" indent="0">
              <a:buNone/>
            </a:pPr>
            <a:r>
              <a:rPr lang="en-US" sz="2800" dirty="0"/>
              <a:t>-It refers to the directives issued by Central Bank to the commercial banks to regulate their investments and interest.</a:t>
            </a:r>
          </a:p>
          <a:p>
            <a:pPr marL="0" indent="0">
              <a:buNone/>
            </a:pPr>
            <a:r>
              <a:rPr lang="en-US" sz="2800" dirty="0"/>
              <a:t>-The Central Bank may take direct action against any individual banks too , if it does not comply with its directives.</a:t>
            </a:r>
          </a:p>
        </p:txBody>
      </p:sp>
    </p:spTree>
    <p:extLst>
      <p:ext uri="{BB962C8B-B14F-4D97-AF65-F5344CB8AC3E}">
        <p14:creationId xmlns:p14="http://schemas.microsoft.com/office/powerpoint/2010/main" val="50433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FD7EA9-E132-47A0-B3BA-0F150BC851C8}"/>
              </a:ext>
            </a:extLst>
          </p:cNvPr>
          <p:cNvSpPr>
            <a:spLocks noGrp="1"/>
          </p:cNvSpPr>
          <p:nvPr>
            <p:ph type="title"/>
          </p:nvPr>
        </p:nvSpPr>
        <p:spPr>
          <a:xfrm>
            <a:off x="677334" y="609599"/>
            <a:ext cx="8596668" cy="2382983"/>
          </a:xfrm>
        </p:spPr>
        <p:txBody>
          <a:bodyPr>
            <a:noAutofit/>
          </a:bodyPr>
          <a:lstStyle/>
          <a:p>
            <a:r>
              <a:rPr lang="en-US" sz="2800" dirty="0"/>
              <a:t>v. Moral suasion</a:t>
            </a:r>
            <a:br>
              <a:rPr lang="en-US" sz="2800" dirty="0"/>
            </a:br>
            <a:r>
              <a:rPr lang="en-US" sz="2800" dirty="0"/>
              <a:t>-It is request or suggestion made by the Central Bank to the commercial banks by holding discussions, meetings about the need of the adoption of the said monetary policy.</a:t>
            </a:r>
          </a:p>
        </p:txBody>
      </p:sp>
      <p:sp>
        <p:nvSpPr>
          <p:cNvPr id="3" name="Content Placeholder 2">
            <a:extLst>
              <a:ext uri="{FF2B5EF4-FFF2-40B4-BE49-F238E27FC236}">
                <a16:creationId xmlns="" xmlns:a16="http://schemas.microsoft.com/office/drawing/2014/main" id="{1B677CD6-5A18-421F-BB79-CF489442219B}"/>
              </a:ext>
            </a:extLst>
          </p:cNvPr>
          <p:cNvSpPr>
            <a:spLocks noGrp="1"/>
          </p:cNvSpPr>
          <p:nvPr>
            <p:ph idx="1"/>
          </p:nvPr>
        </p:nvSpPr>
        <p:spPr>
          <a:xfrm>
            <a:off x="677334" y="3206338"/>
            <a:ext cx="8596668" cy="2835024"/>
          </a:xfrm>
        </p:spPr>
        <p:txBody>
          <a:bodyPr>
            <a:normAutofit lnSpcReduction="10000"/>
          </a:bodyPr>
          <a:lstStyle/>
          <a:p>
            <a:pPr marL="0" indent="0">
              <a:buNone/>
            </a:pPr>
            <a:r>
              <a:rPr lang="en-US" sz="2400" b="1" dirty="0"/>
              <a:t>vi. Publicity</a:t>
            </a:r>
          </a:p>
          <a:p>
            <a:pPr marL="0" indent="0">
              <a:buNone/>
            </a:pPr>
            <a:r>
              <a:rPr lang="en-US" sz="2800" dirty="0"/>
              <a:t>The Central bank may express its views about the monetary or fiscal and banking policies through different mass media</a:t>
            </a:r>
          </a:p>
          <a:p>
            <a:pPr marL="0" indent="0">
              <a:buNone/>
            </a:pPr>
            <a:r>
              <a:rPr lang="en-US" sz="2800" dirty="0"/>
              <a:t>It can also publish its periodic journals and make its policies public.</a:t>
            </a:r>
          </a:p>
        </p:txBody>
      </p:sp>
    </p:spTree>
    <p:extLst>
      <p:ext uri="{BB962C8B-B14F-4D97-AF65-F5344CB8AC3E}">
        <p14:creationId xmlns:p14="http://schemas.microsoft.com/office/powerpoint/2010/main" val="334226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4" presetClass="emph" presetSubtype="0" fill="hold" grpId="0" nodeType="click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3">
                                            <p:txEl>
                                              <p:pRg st="0" end="0"/>
                                            </p:txEl>
                                          </p:spTgt>
                                        </p:tgtEl>
                                        <p:attrNameLst>
                                          <p:attrName>ppt_x</p:attrName>
                                          <p:attrName>ppt_y</p:attrName>
                                        </p:attrNameLst>
                                      </p:cBhvr>
                                    </p:animMotion>
                                    <p:animRot by="1500000">
                                      <p:cBhvr>
                                        <p:cTn id="14" dur="125" fill="hold">
                                          <p:stCondLst>
                                            <p:cond delay="0"/>
                                          </p:stCondLst>
                                        </p:cTn>
                                        <p:tgtEl>
                                          <p:spTgt spid="3">
                                            <p:txEl>
                                              <p:pRg st="0" end="0"/>
                                            </p:txEl>
                                          </p:spTgt>
                                        </p:tgtEl>
                                        <p:attrNameLst>
                                          <p:attrName>r</p:attrName>
                                        </p:attrNameLst>
                                      </p:cBhvr>
                                    </p:animRot>
                                    <p:animRot by="-1500000">
                                      <p:cBhvr>
                                        <p:cTn id="15" dur="125" fill="hold">
                                          <p:stCondLst>
                                            <p:cond delay="125"/>
                                          </p:stCondLst>
                                        </p:cTn>
                                        <p:tgtEl>
                                          <p:spTgt spid="3">
                                            <p:txEl>
                                              <p:pRg st="0" end="0"/>
                                            </p:txEl>
                                          </p:spTgt>
                                        </p:tgtEl>
                                        <p:attrNameLst>
                                          <p:attrName>r</p:attrName>
                                        </p:attrNameLst>
                                      </p:cBhvr>
                                    </p:animRot>
                                    <p:animRot by="-1500000">
                                      <p:cBhvr>
                                        <p:cTn id="16" dur="125" fill="hold">
                                          <p:stCondLst>
                                            <p:cond delay="250"/>
                                          </p:stCondLst>
                                        </p:cTn>
                                        <p:tgtEl>
                                          <p:spTgt spid="3">
                                            <p:txEl>
                                              <p:pRg st="0" end="0"/>
                                            </p:txEl>
                                          </p:spTgt>
                                        </p:tgtEl>
                                        <p:attrNameLst>
                                          <p:attrName>r</p:attrName>
                                        </p:attrNameLst>
                                      </p:cBhvr>
                                    </p:animRot>
                                    <p:animRot by="1500000">
                                      <p:cBhvr>
                                        <p:cTn id="17" dur="125" fill="hold">
                                          <p:stCondLst>
                                            <p:cond delay="375"/>
                                          </p:stCondLst>
                                        </p:cTn>
                                        <p:tgtEl>
                                          <p:spTgt spid="3">
                                            <p:txEl>
                                              <p:pRg st="0" end="0"/>
                                            </p:txEl>
                                          </p:spTgt>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34" presetClass="emph" presetSubtype="0" fill="hold" grpId="0" nodeType="clickEffect">
                                  <p:stCondLst>
                                    <p:cond delay="0"/>
                                  </p:stCondLst>
                                  <p:iterate type="lt">
                                    <p:tmPct val="10000"/>
                                  </p:iterate>
                                  <p:childTnLst>
                                    <p:animMotion origin="layout" path="M 0.0 0.0 L 0.0 -0.07213" pathEditMode="relative" ptsTypes="">
                                      <p:cBhvr>
                                        <p:cTn id="21" dur="250" accel="50000" decel="50000" autoRev="1" fill="hold">
                                          <p:stCondLst>
                                            <p:cond delay="0"/>
                                          </p:stCondLst>
                                        </p:cTn>
                                        <p:tgtEl>
                                          <p:spTgt spid="3">
                                            <p:txEl>
                                              <p:pRg st="1" end="1"/>
                                            </p:txEl>
                                          </p:spTgt>
                                        </p:tgtEl>
                                        <p:attrNameLst>
                                          <p:attrName>ppt_x</p:attrName>
                                          <p:attrName>ppt_y</p:attrName>
                                        </p:attrNameLst>
                                      </p:cBhvr>
                                    </p:animMotion>
                                    <p:animRot by="1500000">
                                      <p:cBhvr>
                                        <p:cTn id="22" dur="125" fill="hold">
                                          <p:stCondLst>
                                            <p:cond delay="0"/>
                                          </p:stCondLst>
                                        </p:cTn>
                                        <p:tgtEl>
                                          <p:spTgt spid="3">
                                            <p:txEl>
                                              <p:pRg st="1" end="1"/>
                                            </p:txEl>
                                          </p:spTgt>
                                        </p:tgtEl>
                                        <p:attrNameLst>
                                          <p:attrName>r</p:attrName>
                                        </p:attrNameLst>
                                      </p:cBhvr>
                                    </p:animRot>
                                    <p:animRot by="-1500000">
                                      <p:cBhvr>
                                        <p:cTn id="23" dur="125" fill="hold">
                                          <p:stCondLst>
                                            <p:cond delay="125"/>
                                          </p:stCondLst>
                                        </p:cTn>
                                        <p:tgtEl>
                                          <p:spTgt spid="3">
                                            <p:txEl>
                                              <p:pRg st="1" end="1"/>
                                            </p:txEl>
                                          </p:spTgt>
                                        </p:tgtEl>
                                        <p:attrNameLst>
                                          <p:attrName>r</p:attrName>
                                        </p:attrNameLst>
                                      </p:cBhvr>
                                    </p:animRot>
                                    <p:animRot by="-1500000">
                                      <p:cBhvr>
                                        <p:cTn id="24" dur="125" fill="hold">
                                          <p:stCondLst>
                                            <p:cond delay="250"/>
                                          </p:stCondLst>
                                        </p:cTn>
                                        <p:tgtEl>
                                          <p:spTgt spid="3">
                                            <p:txEl>
                                              <p:pRg st="1" end="1"/>
                                            </p:txEl>
                                          </p:spTgt>
                                        </p:tgtEl>
                                        <p:attrNameLst>
                                          <p:attrName>r</p:attrName>
                                        </p:attrNameLst>
                                      </p:cBhvr>
                                    </p:animRot>
                                    <p:animRot by="1500000">
                                      <p:cBhvr>
                                        <p:cTn id="25" dur="125" fill="hold">
                                          <p:stCondLst>
                                            <p:cond delay="375"/>
                                          </p:stCondLst>
                                        </p:cTn>
                                        <p:tgtEl>
                                          <p:spTgt spid="3">
                                            <p:txEl>
                                              <p:pRg st="1" end="1"/>
                                            </p:txEl>
                                          </p:spTgt>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34" presetClass="emph" presetSubtype="0" fill="hold" grpId="0" nodeType="clickEffect">
                                  <p:stCondLst>
                                    <p:cond delay="0"/>
                                  </p:stCondLst>
                                  <p:iterate type="lt">
                                    <p:tmPct val="10000"/>
                                  </p:iterate>
                                  <p:childTnLst>
                                    <p:animMotion origin="layout" path="M 0.0 0.0 L 0.0 -0.07213" pathEditMode="relative" ptsTypes="">
                                      <p:cBhvr>
                                        <p:cTn id="29" dur="250" accel="50000" decel="50000" autoRev="1" fill="hold">
                                          <p:stCondLst>
                                            <p:cond delay="0"/>
                                          </p:stCondLst>
                                        </p:cTn>
                                        <p:tgtEl>
                                          <p:spTgt spid="3">
                                            <p:txEl>
                                              <p:pRg st="2" end="2"/>
                                            </p:txEl>
                                          </p:spTgt>
                                        </p:tgtEl>
                                        <p:attrNameLst>
                                          <p:attrName>ppt_x</p:attrName>
                                          <p:attrName>ppt_y</p:attrName>
                                        </p:attrNameLst>
                                      </p:cBhvr>
                                    </p:animMotion>
                                    <p:animRot by="1500000">
                                      <p:cBhvr>
                                        <p:cTn id="30" dur="125" fill="hold">
                                          <p:stCondLst>
                                            <p:cond delay="0"/>
                                          </p:stCondLst>
                                        </p:cTn>
                                        <p:tgtEl>
                                          <p:spTgt spid="3">
                                            <p:txEl>
                                              <p:pRg st="2" end="2"/>
                                            </p:txEl>
                                          </p:spTgt>
                                        </p:tgtEl>
                                        <p:attrNameLst>
                                          <p:attrName>r</p:attrName>
                                        </p:attrNameLst>
                                      </p:cBhvr>
                                    </p:animRot>
                                    <p:animRot by="-1500000">
                                      <p:cBhvr>
                                        <p:cTn id="31" dur="125" fill="hold">
                                          <p:stCondLst>
                                            <p:cond delay="125"/>
                                          </p:stCondLst>
                                        </p:cTn>
                                        <p:tgtEl>
                                          <p:spTgt spid="3">
                                            <p:txEl>
                                              <p:pRg st="2" end="2"/>
                                            </p:txEl>
                                          </p:spTgt>
                                        </p:tgtEl>
                                        <p:attrNameLst>
                                          <p:attrName>r</p:attrName>
                                        </p:attrNameLst>
                                      </p:cBhvr>
                                    </p:animRot>
                                    <p:animRot by="-1500000">
                                      <p:cBhvr>
                                        <p:cTn id="32" dur="125" fill="hold">
                                          <p:stCondLst>
                                            <p:cond delay="250"/>
                                          </p:stCondLst>
                                        </p:cTn>
                                        <p:tgtEl>
                                          <p:spTgt spid="3">
                                            <p:txEl>
                                              <p:pRg st="2" end="2"/>
                                            </p:txEl>
                                          </p:spTgt>
                                        </p:tgtEl>
                                        <p:attrNameLst>
                                          <p:attrName>r</p:attrName>
                                        </p:attrNameLst>
                                      </p:cBhvr>
                                    </p:animRot>
                                    <p:animRot by="1500000">
                                      <p:cBhvr>
                                        <p:cTn id="33" dur="125" fill="hold">
                                          <p:stCondLst>
                                            <p:cond delay="375"/>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34D0FF-E7C1-4C8A-A074-1E641F9279C9}"/>
              </a:ext>
            </a:extLst>
          </p:cNvPr>
          <p:cNvSpPr>
            <a:spLocks noGrp="1"/>
          </p:cNvSpPr>
          <p:nvPr>
            <p:ph type="title"/>
          </p:nvPr>
        </p:nvSpPr>
        <p:spPr>
          <a:xfrm>
            <a:off x="677334" y="321973"/>
            <a:ext cx="9290914" cy="1661373"/>
          </a:xfrm>
        </p:spPr>
        <p:txBody>
          <a:bodyPr>
            <a:normAutofit fontScale="90000"/>
          </a:bodyPr>
          <a:lstStyle/>
          <a:p>
            <a:r>
              <a:rPr lang="en-US" sz="2800" dirty="0"/>
              <a:t>2. </a:t>
            </a:r>
            <a:r>
              <a:rPr lang="en-US" sz="2800" b="1" dirty="0"/>
              <a:t>Fiscal Policy</a:t>
            </a:r>
            <a:r>
              <a:rPr lang="en-US" sz="2800" dirty="0"/>
              <a:t/>
            </a:r>
            <a:br>
              <a:rPr lang="en-US" sz="2800" dirty="0"/>
            </a:br>
            <a:r>
              <a:rPr lang="en-US" sz="2800" dirty="0"/>
              <a:t>It refers to the policy adopted by the government  regulating the government expenditures, public borrowings and taxes in order to stabilize the economy.</a:t>
            </a:r>
          </a:p>
        </p:txBody>
      </p:sp>
      <p:sp>
        <p:nvSpPr>
          <p:cNvPr id="3" name="Content Placeholder 2">
            <a:extLst>
              <a:ext uri="{FF2B5EF4-FFF2-40B4-BE49-F238E27FC236}">
                <a16:creationId xmlns="" xmlns:a16="http://schemas.microsoft.com/office/drawing/2014/main" id="{0FCEDAE9-3436-41FB-BCC8-2FC12CF79239}"/>
              </a:ext>
            </a:extLst>
          </p:cNvPr>
          <p:cNvSpPr>
            <a:spLocks noGrp="1"/>
          </p:cNvSpPr>
          <p:nvPr>
            <p:ph idx="1"/>
          </p:nvPr>
        </p:nvSpPr>
        <p:spPr>
          <a:xfrm>
            <a:off x="677334" y="2073499"/>
            <a:ext cx="9290914" cy="4378816"/>
          </a:xfrm>
        </p:spPr>
        <p:txBody>
          <a:bodyPr>
            <a:normAutofit/>
          </a:bodyPr>
          <a:lstStyle/>
          <a:p>
            <a:pPr marL="0" indent="0">
              <a:buNone/>
            </a:pPr>
            <a:r>
              <a:rPr lang="en-US" sz="2000" dirty="0"/>
              <a:t>According to Arthur Smithies, Fiscal policy refers to ‘ </a:t>
            </a:r>
            <a:r>
              <a:rPr lang="en-US" sz="2800" b="1" i="1" dirty="0"/>
              <a:t>a policy under which the government uses its expenditure and revenue </a:t>
            </a:r>
            <a:r>
              <a:rPr lang="en-US" sz="2800" b="1" i="1" dirty="0" err="1"/>
              <a:t>programmes</a:t>
            </a:r>
            <a:r>
              <a:rPr lang="en-US" sz="2800" b="1" i="1" dirty="0"/>
              <a:t> to produce desirable effects and avoid undesirable effects on the national production and employment’.</a:t>
            </a:r>
          </a:p>
          <a:p>
            <a:pPr marL="0" indent="0">
              <a:buNone/>
            </a:pPr>
            <a:r>
              <a:rPr lang="en-US" sz="3200" dirty="0"/>
              <a:t>The main instruments o</a:t>
            </a:r>
            <a:r>
              <a:rPr lang="en-US" sz="3200" dirty="0" smtClean="0"/>
              <a:t>f </a:t>
            </a:r>
            <a:r>
              <a:rPr lang="en-US" sz="3200" dirty="0"/>
              <a:t>fiscal policy are</a:t>
            </a:r>
            <a:r>
              <a:rPr lang="en-US" sz="3200" b="1" i="1" dirty="0"/>
              <a:t>:</a:t>
            </a:r>
          </a:p>
          <a:p>
            <a:pPr marL="0" indent="0">
              <a:buNone/>
            </a:pPr>
            <a:r>
              <a:rPr lang="en-US" sz="3200" b="1" i="1" dirty="0"/>
              <a:t>-Budget					</a:t>
            </a:r>
            <a:r>
              <a:rPr lang="en-US" sz="3200" b="1" i="1" dirty="0" smtClean="0"/>
              <a:t>     -</a:t>
            </a:r>
            <a:r>
              <a:rPr lang="en-US" sz="3200" b="1" i="1" dirty="0"/>
              <a:t>Public revenue</a:t>
            </a:r>
          </a:p>
          <a:p>
            <a:pPr marL="0" indent="0">
              <a:buNone/>
            </a:pPr>
            <a:r>
              <a:rPr lang="en-US" sz="3200" b="1" i="1" dirty="0" smtClean="0"/>
              <a:t>-Public </a:t>
            </a:r>
            <a:r>
              <a:rPr lang="en-US" sz="3200" b="1" i="1" dirty="0"/>
              <a:t>expenditure		-Public debt</a:t>
            </a:r>
          </a:p>
          <a:p>
            <a:pPr marL="0" indent="0">
              <a:buNone/>
            </a:pPr>
            <a:endParaRPr lang="en-US" sz="2400" b="1" i="1" dirty="0"/>
          </a:p>
        </p:txBody>
      </p:sp>
    </p:spTree>
    <p:extLst>
      <p:ext uri="{BB962C8B-B14F-4D97-AF65-F5344CB8AC3E}">
        <p14:creationId xmlns:p14="http://schemas.microsoft.com/office/powerpoint/2010/main" val="149330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down)">
                                      <p:cBhvr>
                                        <p:cTn id="66" dur="580">
                                          <p:stCondLst>
                                            <p:cond delay="0"/>
                                          </p:stCondLst>
                                        </p:cTn>
                                        <p:tgtEl>
                                          <p:spTgt spid="3">
                                            <p:txEl>
                                              <p:pRg st="3" end="3"/>
                                            </p:txEl>
                                          </p:spTgt>
                                        </p:tgtEl>
                                      </p:cBhvr>
                                    </p:animEffect>
                                    <p:anim calcmode="lin" valueType="num">
                                      <p:cBhvr>
                                        <p:cTn id="6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3" end="3"/>
                                            </p:txEl>
                                          </p:spTgt>
                                        </p:tgtEl>
                                      </p:cBhvr>
                                      <p:to x="100000" y="60000"/>
                                    </p:animScale>
                                    <p:animScale>
                                      <p:cBhvr>
                                        <p:cTn id="73" dur="166" decel="50000">
                                          <p:stCondLst>
                                            <p:cond delay="676"/>
                                          </p:stCondLst>
                                        </p:cTn>
                                        <p:tgtEl>
                                          <p:spTgt spid="3">
                                            <p:txEl>
                                              <p:pRg st="3" end="3"/>
                                            </p:txEl>
                                          </p:spTgt>
                                        </p:tgtEl>
                                      </p:cBhvr>
                                      <p:to x="100000" y="100000"/>
                                    </p:animScale>
                                    <p:animScale>
                                      <p:cBhvr>
                                        <p:cTn id="74" dur="26">
                                          <p:stCondLst>
                                            <p:cond delay="1312"/>
                                          </p:stCondLst>
                                        </p:cTn>
                                        <p:tgtEl>
                                          <p:spTgt spid="3">
                                            <p:txEl>
                                              <p:pRg st="3" end="3"/>
                                            </p:txEl>
                                          </p:spTgt>
                                        </p:tgtEl>
                                      </p:cBhvr>
                                      <p:to x="100000" y="80000"/>
                                    </p:animScale>
                                    <p:animScale>
                                      <p:cBhvr>
                                        <p:cTn id="75" dur="166" decel="50000">
                                          <p:stCondLst>
                                            <p:cond delay="1338"/>
                                          </p:stCondLst>
                                        </p:cTn>
                                        <p:tgtEl>
                                          <p:spTgt spid="3">
                                            <p:txEl>
                                              <p:pRg st="3" end="3"/>
                                            </p:txEl>
                                          </p:spTgt>
                                        </p:tgtEl>
                                      </p:cBhvr>
                                      <p:to x="100000" y="100000"/>
                                    </p:animScale>
                                    <p:animScale>
                                      <p:cBhvr>
                                        <p:cTn id="76" dur="26">
                                          <p:stCondLst>
                                            <p:cond delay="1642"/>
                                          </p:stCondLst>
                                        </p:cTn>
                                        <p:tgtEl>
                                          <p:spTgt spid="3">
                                            <p:txEl>
                                              <p:pRg st="3" end="3"/>
                                            </p:txEl>
                                          </p:spTgt>
                                        </p:tgtEl>
                                      </p:cBhvr>
                                      <p:to x="100000" y="90000"/>
                                    </p:animScale>
                                    <p:animScale>
                                      <p:cBhvr>
                                        <p:cTn id="77" dur="166" decel="50000">
                                          <p:stCondLst>
                                            <p:cond delay="1668"/>
                                          </p:stCondLst>
                                        </p:cTn>
                                        <p:tgtEl>
                                          <p:spTgt spid="3">
                                            <p:txEl>
                                              <p:pRg st="3" end="3"/>
                                            </p:txEl>
                                          </p:spTgt>
                                        </p:tgtEl>
                                      </p:cBhvr>
                                      <p:to x="100000" y="100000"/>
                                    </p:animScale>
                                    <p:animScale>
                                      <p:cBhvr>
                                        <p:cTn id="78" dur="26">
                                          <p:stCondLst>
                                            <p:cond delay="1808"/>
                                          </p:stCondLst>
                                        </p:cTn>
                                        <p:tgtEl>
                                          <p:spTgt spid="3">
                                            <p:txEl>
                                              <p:pRg st="3" end="3"/>
                                            </p:txEl>
                                          </p:spTgt>
                                        </p:tgtEl>
                                      </p:cBhvr>
                                      <p:to x="100000" y="95000"/>
                                    </p:animScale>
                                    <p:animScale>
                                      <p:cBhvr>
                                        <p:cTn id="79"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2270E5-F6D9-4982-AFD9-F35593DF404F}"/>
              </a:ext>
            </a:extLst>
          </p:cNvPr>
          <p:cNvSpPr>
            <a:spLocks noGrp="1"/>
          </p:cNvSpPr>
          <p:nvPr>
            <p:ph type="title"/>
          </p:nvPr>
        </p:nvSpPr>
        <p:spPr>
          <a:xfrm>
            <a:off x="677334" y="283336"/>
            <a:ext cx="8596668" cy="1906072"/>
          </a:xfrm>
        </p:spPr>
        <p:txBody>
          <a:bodyPr>
            <a:normAutofit fontScale="90000"/>
          </a:bodyPr>
          <a:lstStyle/>
          <a:p>
            <a:r>
              <a:rPr lang="en-US" sz="2800" dirty="0"/>
              <a:t>1. Budget</a:t>
            </a:r>
            <a:br>
              <a:rPr lang="en-US" sz="2800" dirty="0"/>
            </a:br>
            <a:r>
              <a:rPr lang="en-US" sz="3200" dirty="0"/>
              <a:t>-</a:t>
            </a:r>
            <a:r>
              <a:rPr lang="en-US" sz="3100" dirty="0"/>
              <a:t>It is estimated statements of the revenue and expenditures of the government for the coming fiscal year.</a:t>
            </a:r>
            <a:endParaRPr lang="en-US" sz="3200" dirty="0"/>
          </a:p>
        </p:txBody>
      </p:sp>
      <p:sp>
        <p:nvSpPr>
          <p:cNvPr id="3" name="Content Placeholder 2">
            <a:extLst>
              <a:ext uri="{FF2B5EF4-FFF2-40B4-BE49-F238E27FC236}">
                <a16:creationId xmlns="" xmlns:a16="http://schemas.microsoft.com/office/drawing/2014/main" id="{555E6F5D-7824-42D2-B261-6876C4B8321E}"/>
              </a:ext>
            </a:extLst>
          </p:cNvPr>
          <p:cNvSpPr>
            <a:spLocks noGrp="1"/>
          </p:cNvSpPr>
          <p:nvPr>
            <p:ph idx="1"/>
          </p:nvPr>
        </p:nvSpPr>
        <p:spPr>
          <a:xfrm>
            <a:off x="677333" y="2279561"/>
            <a:ext cx="9368187" cy="4346870"/>
          </a:xfrm>
        </p:spPr>
        <p:txBody>
          <a:bodyPr>
            <a:normAutofit lnSpcReduction="10000"/>
          </a:bodyPr>
          <a:lstStyle/>
          <a:p>
            <a:pPr marL="0" indent="0">
              <a:buNone/>
            </a:pPr>
            <a:r>
              <a:rPr lang="en-US" sz="2800" dirty="0"/>
              <a:t>Budget can be :</a:t>
            </a:r>
          </a:p>
          <a:p>
            <a:pPr marL="0" indent="0">
              <a:buNone/>
            </a:pPr>
            <a:r>
              <a:rPr lang="en-US" sz="2800" dirty="0"/>
              <a:t>-</a:t>
            </a:r>
            <a:r>
              <a:rPr lang="en-US" sz="2400" b="1" dirty="0"/>
              <a:t>Balanced budget</a:t>
            </a:r>
            <a:r>
              <a:rPr lang="en-US" sz="2400" dirty="0"/>
              <a:t>: When the income of the government is equal to its expenditure. </a:t>
            </a:r>
          </a:p>
          <a:p>
            <a:pPr marL="0" indent="0">
              <a:buNone/>
            </a:pPr>
            <a:r>
              <a:rPr lang="en-US" sz="2400" dirty="0"/>
              <a:t>-</a:t>
            </a:r>
            <a:r>
              <a:rPr lang="en-US" sz="2400" b="1" dirty="0"/>
              <a:t>Deficit budget </a:t>
            </a:r>
            <a:r>
              <a:rPr lang="en-US" sz="2400" dirty="0"/>
              <a:t>: When the expenditure of the government is more than its income</a:t>
            </a:r>
          </a:p>
          <a:p>
            <a:pPr marL="0" indent="0">
              <a:buNone/>
            </a:pPr>
            <a:r>
              <a:rPr lang="en-US" sz="2400" dirty="0"/>
              <a:t>-</a:t>
            </a:r>
            <a:r>
              <a:rPr lang="en-US" sz="2400" b="1" dirty="0"/>
              <a:t>Surplus budget</a:t>
            </a:r>
            <a:r>
              <a:rPr lang="en-US" sz="2400" dirty="0"/>
              <a:t>: When the income of the government is more than its expenditure.</a:t>
            </a:r>
          </a:p>
          <a:p>
            <a:pPr marL="0" indent="0">
              <a:buNone/>
            </a:pPr>
            <a:r>
              <a:rPr lang="en-US" sz="2400" dirty="0"/>
              <a:t>-During inflation, the government should make a surplus budget and during deflation, a deficit budget should be made to stabilize the economy.</a:t>
            </a:r>
          </a:p>
        </p:txBody>
      </p:sp>
    </p:spTree>
    <p:extLst>
      <p:ext uri="{BB962C8B-B14F-4D97-AF65-F5344CB8AC3E}">
        <p14:creationId xmlns:p14="http://schemas.microsoft.com/office/powerpoint/2010/main" val="292357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mph" presetSubtype="0" fill="hold" grpId="0" nodeType="clickEffect">
                                  <p:stCondLst>
                                    <p:cond delay="0"/>
                                  </p:stCondLst>
                                  <p:childTnLst>
                                    <p:anim calcmode="discrete" valueType="str">
                                      <p:cBhvr override="childStyle">
                                        <p:cTn id="11" dur="2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mph" presetSubtype="0" fill="hold" grpId="0" nodeType="clickEffect">
                                  <p:stCondLst>
                                    <p:cond delay="0"/>
                                  </p:stCondLst>
                                  <p:childTnLst>
                                    <p:anim calcmode="discrete" valueType="str">
                                      <p:cBhvr override="childStyle">
                                        <p:cTn id="15" dur="2000" fill="hold"/>
                                        <p:tgtEl>
                                          <p:spTgt spid="3">
                                            <p:txEl>
                                              <p:pRg st="1" end="1"/>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mph" presetSubtype="0" fill="hold" grpId="0" nodeType="clickEffect">
                                  <p:stCondLst>
                                    <p:cond delay="0"/>
                                  </p:stCondLst>
                                  <p:childTnLst>
                                    <p:anim calcmode="discrete" valueType="str">
                                      <p:cBhvr override="childStyle">
                                        <p:cTn id="19" dur="2000" fill="hold"/>
                                        <p:tgtEl>
                                          <p:spTgt spid="3">
                                            <p:txEl>
                                              <p:pRg st="2" end="2"/>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mph" presetSubtype="0" fill="hold" grpId="0" nodeType="clickEffect">
                                  <p:stCondLst>
                                    <p:cond delay="0"/>
                                  </p:stCondLst>
                                  <p:childTnLst>
                                    <p:anim calcmode="discrete" valueType="str">
                                      <p:cBhvr override="childStyle">
                                        <p:cTn id="23" dur="2000" fill="hold"/>
                                        <p:tgtEl>
                                          <p:spTgt spid="3">
                                            <p:txEl>
                                              <p:pRg st="3" end="3"/>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mph" presetSubtype="0" fill="hold" grpId="0" nodeType="clickEffect">
                                  <p:stCondLst>
                                    <p:cond delay="0"/>
                                  </p:stCondLst>
                                  <p:childTnLst>
                                    <p:anim calcmode="discrete" valueType="str">
                                      <p:cBhvr override="childStyle">
                                        <p:cTn id="27" dur="2000" fill="hold"/>
                                        <p:tgtEl>
                                          <p:spTgt spid="3">
                                            <p:txEl>
                                              <p:pRg st="4" end="4"/>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DBA941-D864-4704-B16C-4DFE58D6DC78}"/>
              </a:ext>
            </a:extLst>
          </p:cNvPr>
          <p:cNvSpPr>
            <a:spLocks noGrp="1"/>
          </p:cNvSpPr>
          <p:nvPr>
            <p:ph type="title"/>
          </p:nvPr>
        </p:nvSpPr>
        <p:spPr>
          <a:xfrm>
            <a:off x="677333" y="206062"/>
            <a:ext cx="8993139" cy="1622738"/>
          </a:xfrm>
        </p:spPr>
        <p:txBody>
          <a:bodyPr>
            <a:normAutofit/>
          </a:bodyPr>
          <a:lstStyle/>
          <a:p>
            <a:r>
              <a:rPr lang="en-US" sz="2400" dirty="0"/>
              <a:t>2.Public Expenditure</a:t>
            </a:r>
            <a:br>
              <a:rPr lang="en-US" sz="2400" dirty="0"/>
            </a:br>
            <a:r>
              <a:rPr lang="en-US" sz="2400" dirty="0"/>
              <a:t>It is the expenses made by the government for the welfare of the people and the development of the country in any fiscal year. </a:t>
            </a:r>
          </a:p>
        </p:txBody>
      </p:sp>
      <p:sp>
        <p:nvSpPr>
          <p:cNvPr id="3" name="Content Placeholder 2">
            <a:extLst>
              <a:ext uri="{FF2B5EF4-FFF2-40B4-BE49-F238E27FC236}">
                <a16:creationId xmlns="" xmlns:a16="http://schemas.microsoft.com/office/drawing/2014/main" id="{5F0E10EF-6DD7-4C80-BF0A-23C203A11A01}"/>
              </a:ext>
            </a:extLst>
          </p:cNvPr>
          <p:cNvSpPr>
            <a:spLocks noGrp="1"/>
          </p:cNvSpPr>
          <p:nvPr>
            <p:ph idx="1"/>
          </p:nvPr>
        </p:nvSpPr>
        <p:spPr>
          <a:xfrm>
            <a:off x="677334" y="1996225"/>
            <a:ext cx="8596668" cy="4618331"/>
          </a:xfrm>
        </p:spPr>
        <p:txBody>
          <a:bodyPr>
            <a:normAutofit/>
          </a:bodyPr>
          <a:lstStyle/>
          <a:p>
            <a:pPr marL="0" indent="0">
              <a:buNone/>
            </a:pPr>
            <a:r>
              <a:rPr lang="en-US" dirty="0"/>
              <a:t>-</a:t>
            </a:r>
            <a:r>
              <a:rPr lang="en-US" sz="2400" dirty="0"/>
              <a:t>Public expenditure can be</a:t>
            </a:r>
          </a:p>
          <a:p>
            <a:pPr marL="0" indent="0">
              <a:buNone/>
            </a:pPr>
            <a:r>
              <a:rPr lang="en-US" sz="2400" dirty="0"/>
              <a:t> -Regular/ maintenance/current expenditure  </a:t>
            </a:r>
          </a:p>
          <a:p>
            <a:pPr>
              <a:buFontTx/>
              <a:buChar char="-"/>
            </a:pPr>
            <a:r>
              <a:rPr lang="en-US" sz="2400" dirty="0"/>
              <a:t>Developmental/ capital /investment expenditure</a:t>
            </a:r>
            <a:r>
              <a:rPr lang="en-US" sz="2400" dirty="0" smtClean="0"/>
              <a:t>.</a:t>
            </a:r>
          </a:p>
          <a:p>
            <a:pPr>
              <a:buFontTx/>
              <a:buChar char="-"/>
            </a:pPr>
            <a:r>
              <a:rPr lang="en-US" sz="2400" dirty="0" smtClean="0"/>
              <a:t>During inflation, the government should reduce all types of government expenditure and during deflation it should increase the expenditures.</a:t>
            </a:r>
            <a:endParaRPr lang="en-US" sz="2400" dirty="0"/>
          </a:p>
          <a:p>
            <a:pPr marL="0" indent="0">
              <a:buNone/>
            </a:pPr>
            <a:r>
              <a:rPr lang="en-US" sz="2400" b="1" dirty="0"/>
              <a:t>3. Public revenue</a:t>
            </a:r>
          </a:p>
          <a:p>
            <a:pPr>
              <a:buFontTx/>
              <a:buChar char="-"/>
            </a:pPr>
            <a:r>
              <a:rPr lang="en-US" sz="2400" dirty="0"/>
              <a:t>Public revenue refers to the income earned by the government from different sources</a:t>
            </a:r>
          </a:p>
          <a:p>
            <a:pPr marL="0" indent="0">
              <a:buNone/>
            </a:pPr>
            <a:endParaRPr lang="en-US" sz="2400" dirty="0"/>
          </a:p>
        </p:txBody>
      </p:sp>
    </p:spTree>
    <p:extLst>
      <p:ext uri="{BB962C8B-B14F-4D97-AF65-F5344CB8AC3E}">
        <p14:creationId xmlns:p14="http://schemas.microsoft.com/office/powerpoint/2010/main" val="292943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grpId="0" nodeType="clickEffect">
                                  <p:stCondLst>
                                    <p:cond delay="0"/>
                                  </p:stCondLst>
                                  <p:iterate type="lt">
                                    <p:tmAbs val="25"/>
                                  </p:iterate>
                                  <p:childTnLst>
                                    <p:set>
                                      <p:cBhvr override="childStyle">
                                        <p:cTn id="11" dur="indefinite"/>
                                        <p:tgtEl>
                                          <p:spTgt spid="3">
                                            <p:txEl>
                                              <p:pRg st="0" end="0"/>
                                            </p:txEl>
                                          </p:spTgt>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15" presetClass="emph" presetSubtype="0" grpId="0" nodeType="clickEffect">
                                  <p:stCondLst>
                                    <p:cond delay="0"/>
                                  </p:stCondLst>
                                  <p:iterate type="lt">
                                    <p:tmAbs val="25"/>
                                  </p:iterate>
                                  <p:childTnLst>
                                    <p:set>
                                      <p:cBhvr override="childStyle">
                                        <p:cTn id="15" dur="indefinite"/>
                                        <p:tgtEl>
                                          <p:spTgt spid="3">
                                            <p:txEl>
                                              <p:pRg st="1" end="1"/>
                                            </p:txEl>
                                          </p:spTgt>
                                        </p:tgtEl>
                                        <p:attrNameLst>
                                          <p:attrName>style.fontWeight</p:attrName>
                                        </p:attrNameLst>
                                      </p:cBhvr>
                                      <p:to>
                                        <p:strVal val="bold"/>
                                      </p:to>
                                    </p:set>
                                  </p:childTnLst>
                                </p:cTn>
                              </p:par>
                            </p:childTnLst>
                          </p:cTn>
                        </p:par>
                      </p:childTnLst>
                    </p:cTn>
                  </p:par>
                  <p:par>
                    <p:cTn id="16" fill="hold">
                      <p:stCondLst>
                        <p:cond delay="indefinite"/>
                      </p:stCondLst>
                      <p:childTnLst>
                        <p:par>
                          <p:cTn id="17" fill="hold">
                            <p:stCondLst>
                              <p:cond delay="0"/>
                            </p:stCondLst>
                            <p:childTnLst>
                              <p:par>
                                <p:cTn id="18" presetID="15" presetClass="emph" presetSubtype="0" grpId="0" nodeType="clickEffect">
                                  <p:stCondLst>
                                    <p:cond delay="0"/>
                                  </p:stCondLst>
                                  <p:iterate type="lt">
                                    <p:tmAbs val="25"/>
                                  </p:iterate>
                                  <p:childTnLst>
                                    <p:set>
                                      <p:cBhvr override="childStyle">
                                        <p:cTn id="19" dur="indefinite"/>
                                        <p:tgtEl>
                                          <p:spTgt spid="3">
                                            <p:txEl>
                                              <p:pRg st="2" end="2"/>
                                            </p:txEl>
                                          </p:spTgt>
                                        </p:tgtEl>
                                        <p:attrNameLst>
                                          <p:attrName>style.fontWeight</p:attrName>
                                        </p:attrNameLst>
                                      </p:cBhvr>
                                      <p:to>
                                        <p:strVal val="bold"/>
                                      </p:to>
                                    </p:set>
                                  </p:childTnLst>
                                </p:cTn>
                              </p:par>
                            </p:childTnLst>
                          </p:cTn>
                        </p:par>
                      </p:childTnLst>
                    </p:cTn>
                  </p:par>
                  <p:par>
                    <p:cTn id="20" fill="hold">
                      <p:stCondLst>
                        <p:cond delay="indefinite"/>
                      </p:stCondLst>
                      <p:childTnLst>
                        <p:par>
                          <p:cTn id="21" fill="hold">
                            <p:stCondLst>
                              <p:cond delay="0"/>
                            </p:stCondLst>
                            <p:childTnLst>
                              <p:par>
                                <p:cTn id="22" presetID="15" presetClass="emph" presetSubtype="0" grpId="0" nodeType="clickEffect">
                                  <p:stCondLst>
                                    <p:cond delay="0"/>
                                  </p:stCondLst>
                                  <p:iterate type="lt">
                                    <p:tmAbs val="25"/>
                                  </p:iterate>
                                  <p:childTnLst>
                                    <p:set>
                                      <p:cBhvr override="childStyle">
                                        <p:cTn id="23" dur="indefinite"/>
                                        <p:tgtEl>
                                          <p:spTgt spid="3">
                                            <p:txEl>
                                              <p:pRg st="3" end="3"/>
                                            </p:txEl>
                                          </p:spTgt>
                                        </p:tgtEl>
                                        <p:attrNameLst>
                                          <p:attrName>style.fontWeight</p:attrName>
                                        </p:attrNameLst>
                                      </p:cBhvr>
                                      <p:to>
                                        <p:strVal val="bold"/>
                                      </p:to>
                                    </p:set>
                                  </p:childTnLst>
                                </p:cTn>
                              </p:par>
                            </p:childTnLst>
                          </p:cTn>
                        </p:par>
                      </p:childTnLst>
                    </p:cTn>
                  </p:par>
                  <p:par>
                    <p:cTn id="24" fill="hold">
                      <p:stCondLst>
                        <p:cond delay="indefinite"/>
                      </p:stCondLst>
                      <p:childTnLst>
                        <p:par>
                          <p:cTn id="25" fill="hold">
                            <p:stCondLst>
                              <p:cond delay="0"/>
                            </p:stCondLst>
                            <p:childTnLst>
                              <p:par>
                                <p:cTn id="26" presetID="15" presetClass="emph" presetSubtype="0" grpId="0" nodeType="clickEffect">
                                  <p:stCondLst>
                                    <p:cond delay="0"/>
                                  </p:stCondLst>
                                  <p:iterate type="lt">
                                    <p:tmAbs val="25"/>
                                  </p:iterate>
                                  <p:childTnLst>
                                    <p:set>
                                      <p:cBhvr override="childStyle">
                                        <p:cTn id="27" dur="indefinite"/>
                                        <p:tgtEl>
                                          <p:spTgt spid="3">
                                            <p:txEl>
                                              <p:pRg st="4" end="4"/>
                                            </p:txEl>
                                          </p:spTgt>
                                        </p:tgtEl>
                                        <p:attrNameLst>
                                          <p:attrName>style.fontWeight</p:attrName>
                                        </p:attrNameLst>
                                      </p:cBhvr>
                                      <p:to>
                                        <p:strVal val="bold"/>
                                      </p:to>
                                    </p:set>
                                  </p:childTnLst>
                                </p:cTn>
                              </p:par>
                            </p:childTnLst>
                          </p:cTn>
                        </p:par>
                      </p:childTnLst>
                    </p:cTn>
                  </p:par>
                  <p:par>
                    <p:cTn id="28" fill="hold">
                      <p:stCondLst>
                        <p:cond delay="indefinite"/>
                      </p:stCondLst>
                      <p:childTnLst>
                        <p:par>
                          <p:cTn id="29" fill="hold">
                            <p:stCondLst>
                              <p:cond delay="0"/>
                            </p:stCondLst>
                            <p:childTnLst>
                              <p:par>
                                <p:cTn id="30" presetID="15" presetClass="emph" presetSubtype="0" grpId="0" nodeType="clickEffect">
                                  <p:stCondLst>
                                    <p:cond delay="0"/>
                                  </p:stCondLst>
                                  <p:iterate type="lt">
                                    <p:tmAbs val="25"/>
                                  </p:iterate>
                                  <p:childTnLst>
                                    <p:set>
                                      <p:cBhvr override="childStyle">
                                        <p:cTn id="31" dur="indefinite"/>
                                        <p:tgtEl>
                                          <p:spTgt spid="3">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1262E2-B541-4C2B-A074-C8A7C011C41A}"/>
              </a:ext>
            </a:extLst>
          </p:cNvPr>
          <p:cNvSpPr>
            <a:spLocks noGrp="1"/>
          </p:cNvSpPr>
          <p:nvPr>
            <p:ph type="title"/>
          </p:nvPr>
        </p:nvSpPr>
        <p:spPr>
          <a:xfrm>
            <a:off x="677334" y="609601"/>
            <a:ext cx="8596668" cy="708560"/>
          </a:xfrm>
        </p:spPr>
        <p:txBody>
          <a:bodyPr>
            <a:normAutofit/>
          </a:bodyPr>
          <a:lstStyle/>
          <a:p>
            <a:r>
              <a:rPr lang="en-US" sz="2800" dirty="0"/>
              <a:t>The Micro static can be shown in a diagram as:</a:t>
            </a:r>
          </a:p>
        </p:txBody>
      </p:sp>
      <p:pic>
        <p:nvPicPr>
          <p:cNvPr id="1026" name="Picture 2" descr="Economic Statics Analysis/Static Analysis in Economics">
            <a:extLst>
              <a:ext uri="{FF2B5EF4-FFF2-40B4-BE49-F238E27FC236}">
                <a16:creationId xmlns="" xmlns:a16="http://schemas.microsoft.com/office/drawing/2014/main" id="{D867296E-03BF-4251-8EFF-A02713F6FF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7855" y="1911927"/>
            <a:ext cx="7439890" cy="4488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27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806E2B-4BA8-4FD4-AE2A-697B3AD5CFF0}"/>
              </a:ext>
            </a:extLst>
          </p:cNvPr>
          <p:cNvSpPr>
            <a:spLocks noGrp="1"/>
          </p:cNvSpPr>
          <p:nvPr>
            <p:ph type="title"/>
          </p:nvPr>
        </p:nvSpPr>
        <p:spPr>
          <a:xfrm>
            <a:off x="677334" y="207818"/>
            <a:ext cx="8596668" cy="2654136"/>
          </a:xfrm>
        </p:spPr>
        <p:txBody>
          <a:bodyPr>
            <a:normAutofit fontScale="90000"/>
          </a:bodyPr>
          <a:lstStyle/>
          <a:p>
            <a:r>
              <a:rPr lang="en-US" sz="2400" dirty="0"/>
              <a:t>There are mainly three sources of government revenue as:</a:t>
            </a:r>
            <a:br>
              <a:rPr lang="en-US" sz="2400" dirty="0"/>
            </a:br>
            <a:r>
              <a:rPr lang="en-US" sz="2400" dirty="0"/>
              <a:t>-Tax sources</a:t>
            </a:r>
            <a:br>
              <a:rPr lang="en-US" sz="2400" dirty="0"/>
            </a:br>
            <a:r>
              <a:rPr lang="en-US" sz="2400" dirty="0"/>
              <a:t>-Non-tax sources and </a:t>
            </a:r>
            <a:br>
              <a:rPr lang="en-US" sz="2400" dirty="0"/>
            </a:br>
            <a:r>
              <a:rPr lang="en-US" sz="2400" dirty="0"/>
              <a:t>-Foreign grants</a:t>
            </a:r>
            <a:br>
              <a:rPr lang="en-US" sz="2400" dirty="0"/>
            </a:br>
            <a:r>
              <a:rPr lang="en-US" sz="2400" dirty="0"/>
              <a:t>-During inflation, the government should increase internal borrowings but decrease external borrowings and during deflation, the internal borrowing should be reduced but external borrowings should be increased.</a:t>
            </a:r>
          </a:p>
        </p:txBody>
      </p:sp>
      <p:sp>
        <p:nvSpPr>
          <p:cNvPr id="3" name="Content Placeholder 2">
            <a:extLst>
              <a:ext uri="{FF2B5EF4-FFF2-40B4-BE49-F238E27FC236}">
                <a16:creationId xmlns="" xmlns:a16="http://schemas.microsoft.com/office/drawing/2014/main" id="{2FB5CDD2-EF4F-4991-8E52-62941F0261E2}"/>
              </a:ext>
            </a:extLst>
          </p:cNvPr>
          <p:cNvSpPr>
            <a:spLocks noGrp="1"/>
          </p:cNvSpPr>
          <p:nvPr>
            <p:ph idx="1"/>
          </p:nvPr>
        </p:nvSpPr>
        <p:spPr>
          <a:xfrm>
            <a:off x="677334" y="3051957"/>
            <a:ext cx="8596668" cy="3598225"/>
          </a:xfrm>
        </p:spPr>
        <p:txBody>
          <a:bodyPr>
            <a:normAutofit lnSpcReduction="10000"/>
          </a:bodyPr>
          <a:lstStyle/>
          <a:p>
            <a:pPr marL="0" indent="0">
              <a:buNone/>
            </a:pPr>
            <a:r>
              <a:rPr lang="en-US" dirty="0"/>
              <a:t>4</a:t>
            </a:r>
            <a:r>
              <a:rPr lang="en-US" sz="2400" b="1" dirty="0"/>
              <a:t>. Public debt</a:t>
            </a:r>
          </a:p>
          <a:p>
            <a:pPr marL="0" indent="0">
              <a:buNone/>
            </a:pPr>
            <a:r>
              <a:rPr lang="en-US" sz="2400" b="1" dirty="0"/>
              <a:t>-</a:t>
            </a:r>
            <a:r>
              <a:rPr lang="en-US" sz="2400" dirty="0"/>
              <a:t>Public debt refers to the amount borrowed by the government from inside or outside the country to fulfill its deficit budget.</a:t>
            </a:r>
          </a:p>
          <a:p>
            <a:pPr marL="0" indent="0">
              <a:buNone/>
            </a:pPr>
            <a:r>
              <a:rPr lang="en-US" sz="2400" dirty="0"/>
              <a:t>Public debt can be </a:t>
            </a:r>
          </a:p>
          <a:p>
            <a:pPr marL="0" indent="0">
              <a:buNone/>
            </a:pPr>
            <a:r>
              <a:rPr lang="en-US" sz="2400" dirty="0"/>
              <a:t>-Internal sources: It can market borrowings and non-market borrowings</a:t>
            </a:r>
          </a:p>
          <a:p>
            <a:pPr marL="0" indent="0">
              <a:buNone/>
            </a:pPr>
            <a:r>
              <a:rPr lang="en-US" sz="2400" dirty="0"/>
              <a:t>-External sources: It can be bilateral and multi-lateral borrowings</a:t>
            </a:r>
          </a:p>
        </p:txBody>
      </p:sp>
    </p:spTree>
    <p:extLst>
      <p:ext uri="{BB962C8B-B14F-4D97-AF65-F5344CB8AC3E}">
        <p14:creationId xmlns:p14="http://schemas.microsoft.com/office/powerpoint/2010/main" val="105234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4" presetClass="emph" presetSubtype="0" fill="hold" grpId="0" nodeType="click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3">
                                            <p:txEl>
                                              <p:pRg st="0" end="0"/>
                                            </p:txEl>
                                          </p:spTgt>
                                        </p:tgtEl>
                                        <p:attrNameLst>
                                          <p:attrName>ppt_x</p:attrName>
                                          <p:attrName>ppt_y</p:attrName>
                                        </p:attrNameLst>
                                      </p:cBhvr>
                                    </p:animMotion>
                                    <p:animRot by="1500000">
                                      <p:cBhvr>
                                        <p:cTn id="13" dur="125" fill="hold">
                                          <p:stCondLst>
                                            <p:cond delay="0"/>
                                          </p:stCondLst>
                                        </p:cTn>
                                        <p:tgtEl>
                                          <p:spTgt spid="3">
                                            <p:txEl>
                                              <p:pRg st="0" end="0"/>
                                            </p:txEl>
                                          </p:spTgt>
                                        </p:tgtEl>
                                        <p:attrNameLst>
                                          <p:attrName>r</p:attrName>
                                        </p:attrNameLst>
                                      </p:cBhvr>
                                    </p:animRot>
                                    <p:animRot by="-1500000">
                                      <p:cBhvr>
                                        <p:cTn id="14" dur="125" fill="hold">
                                          <p:stCondLst>
                                            <p:cond delay="125"/>
                                          </p:stCondLst>
                                        </p:cTn>
                                        <p:tgtEl>
                                          <p:spTgt spid="3">
                                            <p:txEl>
                                              <p:pRg st="0" end="0"/>
                                            </p:txEl>
                                          </p:spTgt>
                                        </p:tgtEl>
                                        <p:attrNameLst>
                                          <p:attrName>r</p:attrName>
                                        </p:attrNameLst>
                                      </p:cBhvr>
                                    </p:animRot>
                                    <p:animRot by="-1500000">
                                      <p:cBhvr>
                                        <p:cTn id="15" dur="125" fill="hold">
                                          <p:stCondLst>
                                            <p:cond delay="250"/>
                                          </p:stCondLst>
                                        </p:cTn>
                                        <p:tgtEl>
                                          <p:spTgt spid="3">
                                            <p:txEl>
                                              <p:pRg st="0" end="0"/>
                                            </p:txEl>
                                          </p:spTgt>
                                        </p:tgtEl>
                                        <p:attrNameLst>
                                          <p:attrName>r</p:attrName>
                                        </p:attrNameLst>
                                      </p:cBhvr>
                                    </p:animRot>
                                    <p:animRot by="1500000">
                                      <p:cBhvr>
                                        <p:cTn id="16" dur="125" fill="hold">
                                          <p:stCondLst>
                                            <p:cond delay="375"/>
                                          </p:stCondLst>
                                        </p:cTn>
                                        <p:tgtEl>
                                          <p:spTgt spid="3">
                                            <p:txEl>
                                              <p:pRg st="0" end="0"/>
                                            </p:txEl>
                                          </p:spTgt>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34" presetClass="emph" presetSubtype="0" fill="hold" grpId="0" nodeType="clickEffect">
                                  <p:stCondLst>
                                    <p:cond delay="0"/>
                                  </p:stCondLst>
                                  <p:iterate type="lt">
                                    <p:tmPct val="10000"/>
                                  </p:iterate>
                                  <p:childTnLst>
                                    <p:animMotion origin="layout" path="M 0.0 0.0 L 0.0 -0.07213" pathEditMode="relative" ptsTypes="">
                                      <p:cBhvr>
                                        <p:cTn id="20" dur="250" accel="50000" decel="50000" autoRev="1" fill="hold">
                                          <p:stCondLst>
                                            <p:cond delay="0"/>
                                          </p:stCondLst>
                                        </p:cTn>
                                        <p:tgtEl>
                                          <p:spTgt spid="3">
                                            <p:txEl>
                                              <p:pRg st="1" end="1"/>
                                            </p:txEl>
                                          </p:spTgt>
                                        </p:tgtEl>
                                        <p:attrNameLst>
                                          <p:attrName>ppt_x</p:attrName>
                                          <p:attrName>ppt_y</p:attrName>
                                        </p:attrNameLst>
                                      </p:cBhvr>
                                    </p:animMotion>
                                    <p:animRot by="1500000">
                                      <p:cBhvr>
                                        <p:cTn id="21" dur="125" fill="hold">
                                          <p:stCondLst>
                                            <p:cond delay="0"/>
                                          </p:stCondLst>
                                        </p:cTn>
                                        <p:tgtEl>
                                          <p:spTgt spid="3">
                                            <p:txEl>
                                              <p:pRg st="1" end="1"/>
                                            </p:txEl>
                                          </p:spTgt>
                                        </p:tgtEl>
                                        <p:attrNameLst>
                                          <p:attrName>r</p:attrName>
                                        </p:attrNameLst>
                                      </p:cBhvr>
                                    </p:animRot>
                                    <p:animRot by="-1500000">
                                      <p:cBhvr>
                                        <p:cTn id="22" dur="125" fill="hold">
                                          <p:stCondLst>
                                            <p:cond delay="125"/>
                                          </p:stCondLst>
                                        </p:cTn>
                                        <p:tgtEl>
                                          <p:spTgt spid="3">
                                            <p:txEl>
                                              <p:pRg st="1" end="1"/>
                                            </p:txEl>
                                          </p:spTgt>
                                        </p:tgtEl>
                                        <p:attrNameLst>
                                          <p:attrName>r</p:attrName>
                                        </p:attrNameLst>
                                      </p:cBhvr>
                                    </p:animRot>
                                    <p:animRot by="-1500000">
                                      <p:cBhvr>
                                        <p:cTn id="23" dur="125" fill="hold">
                                          <p:stCondLst>
                                            <p:cond delay="250"/>
                                          </p:stCondLst>
                                        </p:cTn>
                                        <p:tgtEl>
                                          <p:spTgt spid="3">
                                            <p:txEl>
                                              <p:pRg st="1" end="1"/>
                                            </p:txEl>
                                          </p:spTgt>
                                        </p:tgtEl>
                                        <p:attrNameLst>
                                          <p:attrName>r</p:attrName>
                                        </p:attrNameLst>
                                      </p:cBhvr>
                                    </p:animRot>
                                    <p:animRot by="1500000">
                                      <p:cBhvr>
                                        <p:cTn id="24" dur="125" fill="hold">
                                          <p:stCondLst>
                                            <p:cond delay="375"/>
                                          </p:stCondLst>
                                        </p:cTn>
                                        <p:tgtEl>
                                          <p:spTgt spid="3">
                                            <p:txEl>
                                              <p:pRg st="1" end="1"/>
                                            </p:txEl>
                                          </p:spTgt>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34" presetClass="emph" presetSubtype="0" fill="hold" grpId="0" nodeType="clickEffect">
                                  <p:stCondLst>
                                    <p:cond delay="0"/>
                                  </p:stCondLst>
                                  <p:iterate type="lt">
                                    <p:tmPct val="10000"/>
                                  </p:iterate>
                                  <p:childTnLst>
                                    <p:animMotion origin="layout" path="M 0.0 0.0 L 0.0 -0.07213" pathEditMode="relative" ptsTypes="">
                                      <p:cBhvr>
                                        <p:cTn id="28" dur="250" accel="50000" decel="50000" autoRev="1" fill="hold">
                                          <p:stCondLst>
                                            <p:cond delay="0"/>
                                          </p:stCondLst>
                                        </p:cTn>
                                        <p:tgtEl>
                                          <p:spTgt spid="3">
                                            <p:txEl>
                                              <p:pRg st="2" end="2"/>
                                            </p:txEl>
                                          </p:spTgt>
                                        </p:tgtEl>
                                        <p:attrNameLst>
                                          <p:attrName>ppt_x</p:attrName>
                                          <p:attrName>ppt_y</p:attrName>
                                        </p:attrNameLst>
                                      </p:cBhvr>
                                    </p:animMotion>
                                    <p:animRot by="1500000">
                                      <p:cBhvr>
                                        <p:cTn id="29" dur="125" fill="hold">
                                          <p:stCondLst>
                                            <p:cond delay="0"/>
                                          </p:stCondLst>
                                        </p:cTn>
                                        <p:tgtEl>
                                          <p:spTgt spid="3">
                                            <p:txEl>
                                              <p:pRg st="2" end="2"/>
                                            </p:txEl>
                                          </p:spTgt>
                                        </p:tgtEl>
                                        <p:attrNameLst>
                                          <p:attrName>r</p:attrName>
                                        </p:attrNameLst>
                                      </p:cBhvr>
                                    </p:animRot>
                                    <p:animRot by="-1500000">
                                      <p:cBhvr>
                                        <p:cTn id="30" dur="125" fill="hold">
                                          <p:stCondLst>
                                            <p:cond delay="125"/>
                                          </p:stCondLst>
                                        </p:cTn>
                                        <p:tgtEl>
                                          <p:spTgt spid="3">
                                            <p:txEl>
                                              <p:pRg st="2" end="2"/>
                                            </p:txEl>
                                          </p:spTgt>
                                        </p:tgtEl>
                                        <p:attrNameLst>
                                          <p:attrName>r</p:attrName>
                                        </p:attrNameLst>
                                      </p:cBhvr>
                                    </p:animRot>
                                    <p:animRot by="-1500000">
                                      <p:cBhvr>
                                        <p:cTn id="31" dur="125" fill="hold">
                                          <p:stCondLst>
                                            <p:cond delay="250"/>
                                          </p:stCondLst>
                                        </p:cTn>
                                        <p:tgtEl>
                                          <p:spTgt spid="3">
                                            <p:txEl>
                                              <p:pRg st="2" end="2"/>
                                            </p:txEl>
                                          </p:spTgt>
                                        </p:tgtEl>
                                        <p:attrNameLst>
                                          <p:attrName>r</p:attrName>
                                        </p:attrNameLst>
                                      </p:cBhvr>
                                    </p:animRot>
                                    <p:animRot by="1500000">
                                      <p:cBhvr>
                                        <p:cTn id="32" dur="125" fill="hold">
                                          <p:stCondLst>
                                            <p:cond delay="375"/>
                                          </p:stCondLst>
                                        </p:cTn>
                                        <p:tgtEl>
                                          <p:spTgt spid="3">
                                            <p:txEl>
                                              <p:pRg st="2" end="2"/>
                                            </p:txEl>
                                          </p:spTgt>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34" presetClass="emph" presetSubtype="0" fill="hold" grpId="0" nodeType="clickEffect">
                                  <p:stCondLst>
                                    <p:cond delay="0"/>
                                  </p:stCondLst>
                                  <p:iterate type="lt">
                                    <p:tmPct val="10000"/>
                                  </p:iterate>
                                  <p:childTnLst>
                                    <p:animMotion origin="layout" path="M 0.0 0.0 L 0.0 -0.07213" pathEditMode="relative" ptsTypes="">
                                      <p:cBhvr>
                                        <p:cTn id="36" dur="250" accel="50000" decel="50000" autoRev="1" fill="hold">
                                          <p:stCondLst>
                                            <p:cond delay="0"/>
                                          </p:stCondLst>
                                        </p:cTn>
                                        <p:tgtEl>
                                          <p:spTgt spid="3">
                                            <p:txEl>
                                              <p:pRg st="3" end="3"/>
                                            </p:txEl>
                                          </p:spTgt>
                                        </p:tgtEl>
                                        <p:attrNameLst>
                                          <p:attrName>ppt_x</p:attrName>
                                          <p:attrName>ppt_y</p:attrName>
                                        </p:attrNameLst>
                                      </p:cBhvr>
                                    </p:animMotion>
                                    <p:animRot by="1500000">
                                      <p:cBhvr>
                                        <p:cTn id="37" dur="125" fill="hold">
                                          <p:stCondLst>
                                            <p:cond delay="0"/>
                                          </p:stCondLst>
                                        </p:cTn>
                                        <p:tgtEl>
                                          <p:spTgt spid="3">
                                            <p:txEl>
                                              <p:pRg st="3" end="3"/>
                                            </p:txEl>
                                          </p:spTgt>
                                        </p:tgtEl>
                                        <p:attrNameLst>
                                          <p:attrName>r</p:attrName>
                                        </p:attrNameLst>
                                      </p:cBhvr>
                                    </p:animRot>
                                    <p:animRot by="-1500000">
                                      <p:cBhvr>
                                        <p:cTn id="38" dur="125" fill="hold">
                                          <p:stCondLst>
                                            <p:cond delay="125"/>
                                          </p:stCondLst>
                                        </p:cTn>
                                        <p:tgtEl>
                                          <p:spTgt spid="3">
                                            <p:txEl>
                                              <p:pRg st="3" end="3"/>
                                            </p:txEl>
                                          </p:spTgt>
                                        </p:tgtEl>
                                        <p:attrNameLst>
                                          <p:attrName>r</p:attrName>
                                        </p:attrNameLst>
                                      </p:cBhvr>
                                    </p:animRot>
                                    <p:animRot by="-1500000">
                                      <p:cBhvr>
                                        <p:cTn id="39" dur="125" fill="hold">
                                          <p:stCondLst>
                                            <p:cond delay="250"/>
                                          </p:stCondLst>
                                        </p:cTn>
                                        <p:tgtEl>
                                          <p:spTgt spid="3">
                                            <p:txEl>
                                              <p:pRg st="3" end="3"/>
                                            </p:txEl>
                                          </p:spTgt>
                                        </p:tgtEl>
                                        <p:attrNameLst>
                                          <p:attrName>r</p:attrName>
                                        </p:attrNameLst>
                                      </p:cBhvr>
                                    </p:animRot>
                                    <p:animRot by="1500000">
                                      <p:cBhvr>
                                        <p:cTn id="40" dur="125" fill="hold">
                                          <p:stCondLst>
                                            <p:cond delay="375"/>
                                          </p:stCondLst>
                                        </p:cTn>
                                        <p:tgtEl>
                                          <p:spTgt spid="3">
                                            <p:txEl>
                                              <p:pRg st="3" end="3"/>
                                            </p:txEl>
                                          </p:spTgt>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34" presetClass="emph" presetSubtype="0" fill="hold" grpId="0" nodeType="clickEffect">
                                  <p:stCondLst>
                                    <p:cond delay="0"/>
                                  </p:stCondLst>
                                  <p:iterate type="lt">
                                    <p:tmPct val="10000"/>
                                  </p:iterate>
                                  <p:childTnLst>
                                    <p:animMotion origin="layout" path="M 0.0 0.0 L 0.0 -0.07213" pathEditMode="relative" ptsTypes="">
                                      <p:cBhvr>
                                        <p:cTn id="44" dur="250" accel="50000" decel="50000" autoRev="1" fill="hold">
                                          <p:stCondLst>
                                            <p:cond delay="0"/>
                                          </p:stCondLst>
                                        </p:cTn>
                                        <p:tgtEl>
                                          <p:spTgt spid="3">
                                            <p:txEl>
                                              <p:pRg st="4" end="4"/>
                                            </p:txEl>
                                          </p:spTgt>
                                        </p:tgtEl>
                                        <p:attrNameLst>
                                          <p:attrName>ppt_x</p:attrName>
                                          <p:attrName>ppt_y</p:attrName>
                                        </p:attrNameLst>
                                      </p:cBhvr>
                                    </p:animMotion>
                                    <p:animRot by="1500000">
                                      <p:cBhvr>
                                        <p:cTn id="45" dur="125" fill="hold">
                                          <p:stCondLst>
                                            <p:cond delay="0"/>
                                          </p:stCondLst>
                                        </p:cTn>
                                        <p:tgtEl>
                                          <p:spTgt spid="3">
                                            <p:txEl>
                                              <p:pRg st="4" end="4"/>
                                            </p:txEl>
                                          </p:spTgt>
                                        </p:tgtEl>
                                        <p:attrNameLst>
                                          <p:attrName>r</p:attrName>
                                        </p:attrNameLst>
                                      </p:cBhvr>
                                    </p:animRot>
                                    <p:animRot by="-1500000">
                                      <p:cBhvr>
                                        <p:cTn id="46" dur="125" fill="hold">
                                          <p:stCondLst>
                                            <p:cond delay="125"/>
                                          </p:stCondLst>
                                        </p:cTn>
                                        <p:tgtEl>
                                          <p:spTgt spid="3">
                                            <p:txEl>
                                              <p:pRg st="4" end="4"/>
                                            </p:txEl>
                                          </p:spTgt>
                                        </p:tgtEl>
                                        <p:attrNameLst>
                                          <p:attrName>r</p:attrName>
                                        </p:attrNameLst>
                                      </p:cBhvr>
                                    </p:animRot>
                                    <p:animRot by="-1500000">
                                      <p:cBhvr>
                                        <p:cTn id="47" dur="125" fill="hold">
                                          <p:stCondLst>
                                            <p:cond delay="250"/>
                                          </p:stCondLst>
                                        </p:cTn>
                                        <p:tgtEl>
                                          <p:spTgt spid="3">
                                            <p:txEl>
                                              <p:pRg st="4" end="4"/>
                                            </p:txEl>
                                          </p:spTgt>
                                        </p:tgtEl>
                                        <p:attrNameLst>
                                          <p:attrName>r</p:attrName>
                                        </p:attrNameLst>
                                      </p:cBhvr>
                                    </p:animRot>
                                    <p:animRot by="1500000">
                                      <p:cBhvr>
                                        <p:cTn id="48" dur="125" fill="hold">
                                          <p:stCondLst>
                                            <p:cond delay="375"/>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9C26C99-F331-4136-8AF4-D782601ABD2F}"/>
              </a:ext>
            </a:extLst>
          </p:cNvPr>
          <p:cNvSpPr>
            <a:spLocks noGrp="1"/>
          </p:cNvSpPr>
          <p:nvPr>
            <p:ph idx="1"/>
          </p:nvPr>
        </p:nvSpPr>
        <p:spPr>
          <a:xfrm>
            <a:off x="677334" y="734291"/>
            <a:ext cx="8596668" cy="5307071"/>
          </a:xfrm>
        </p:spPr>
        <p:txBody>
          <a:bodyPr>
            <a:normAutofit/>
          </a:bodyPr>
          <a:lstStyle/>
          <a:p>
            <a:r>
              <a:rPr lang="en-US" sz="3600" dirty="0"/>
              <a:t>In the above figure, DD is the individual demand curve and SS is the supply curve. The DD and SS curves are equal at point E. This the equilibrium and the static point of the individual market.</a:t>
            </a:r>
          </a:p>
        </p:txBody>
      </p:sp>
    </p:spTree>
    <p:extLst>
      <p:ext uri="{BB962C8B-B14F-4D97-AF65-F5344CB8AC3E}">
        <p14:creationId xmlns:p14="http://schemas.microsoft.com/office/powerpoint/2010/main" val="383217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E2F975-7075-4063-B580-0F9B40ADBD77}"/>
              </a:ext>
            </a:extLst>
          </p:cNvPr>
          <p:cNvSpPr>
            <a:spLocks noGrp="1"/>
          </p:cNvSpPr>
          <p:nvPr>
            <p:ph type="title"/>
          </p:nvPr>
        </p:nvSpPr>
        <p:spPr>
          <a:xfrm>
            <a:off x="677334" y="609600"/>
            <a:ext cx="8596668" cy="734291"/>
          </a:xfrm>
        </p:spPr>
        <p:txBody>
          <a:bodyPr/>
          <a:lstStyle/>
          <a:p>
            <a:r>
              <a:rPr lang="en-US" dirty="0"/>
              <a:t>2. Comparative micro static</a:t>
            </a:r>
          </a:p>
        </p:txBody>
      </p:sp>
      <p:sp>
        <p:nvSpPr>
          <p:cNvPr id="3" name="Content Placeholder 2">
            <a:extLst>
              <a:ext uri="{FF2B5EF4-FFF2-40B4-BE49-F238E27FC236}">
                <a16:creationId xmlns="" xmlns:a16="http://schemas.microsoft.com/office/drawing/2014/main" id="{0B7162A7-8E47-4220-8CC8-26B651B7669F}"/>
              </a:ext>
            </a:extLst>
          </p:cNvPr>
          <p:cNvSpPr>
            <a:spLocks noGrp="1"/>
          </p:cNvSpPr>
          <p:nvPr>
            <p:ph idx="1"/>
          </p:nvPr>
        </p:nvSpPr>
        <p:spPr>
          <a:xfrm>
            <a:off x="677334" y="1440873"/>
            <a:ext cx="8596668" cy="4600489"/>
          </a:xfrm>
        </p:spPr>
        <p:txBody>
          <a:bodyPr>
            <a:normAutofit fontScale="92500"/>
          </a:bodyPr>
          <a:lstStyle/>
          <a:p>
            <a:r>
              <a:rPr lang="en-US" sz="3600" dirty="0"/>
              <a:t>Comparative static makes a comparison between two or more  </a:t>
            </a:r>
            <a:r>
              <a:rPr lang="en-US" sz="3600" dirty="0" smtClean="0"/>
              <a:t>equilibriums </a:t>
            </a:r>
            <a:r>
              <a:rPr lang="en-US" sz="3600" dirty="0"/>
              <a:t>or static points in the market. </a:t>
            </a:r>
          </a:p>
          <a:p>
            <a:r>
              <a:rPr lang="en-US" sz="3600" dirty="0"/>
              <a:t>It compares the new and old equilibrium points of the same goods at different prices or quantities.</a:t>
            </a:r>
          </a:p>
          <a:p>
            <a:r>
              <a:rPr lang="en-US" sz="3600" dirty="0"/>
              <a:t>It is a still picture of an individual market.</a:t>
            </a:r>
          </a:p>
          <a:p>
            <a:r>
              <a:rPr lang="en-US" sz="3600" dirty="0"/>
              <a:t> It can be shown in a diagram as:</a:t>
            </a:r>
          </a:p>
        </p:txBody>
      </p:sp>
    </p:spTree>
    <p:extLst>
      <p:ext uri="{BB962C8B-B14F-4D97-AF65-F5344CB8AC3E}">
        <p14:creationId xmlns:p14="http://schemas.microsoft.com/office/powerpoint/2010/main" val="134000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mparative Statics - eNotes World">
            <a:extLst>
              <a:ext uri="{FF2B5EF4-FFF2-40B4-BE49-F238E27FC236}">
                <a16:creationId xmlns="" xmlns:a16="http://schemas.microsoft.com/office/drawing/2014/main" id="{760B2228-7731-4AC2-9875-E73FC2FFE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3783" y="623456"/>
            <a:ext cx="7841672" cy="5418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40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84FD587-5E0A-4F4D-BD47-247BA9779E28}"/>
              </a:ext>
            </a:extLst>
          </p:cNvPr>
          <p:cNvSpPr>
            <a:spLocks noGrp="1"/>
          </p:cNvSpPr>
          <p:nvPr>
            <p:ph idx="1"/>
          </p:nvPr>
        </p:nvSpPr>
        <p:spPr>
          <a:xfrm>
            <a:off x="677334" y="817419"/>
            <a:ext cx="8596668" cy="5223944"/>
          </a:xfrm>
        </p:spPr>
        <p:txBody>
          <a:bodyPr>
            <a:normAutofit fontScale="92500" lnSpcReduction="10000"/>
          </a:bodyPr>
          <a:lstStyle/>
          <a:p>
            <a:pPr marL="457200" lvl="1" indent="0">
              <a:buNone/>
            </a:pPr>
            <a:r>
              <a:rPr lang="en-US" sz="3200" dirty="0"/>
              <a:t>In the figure, DD is the initial demand curve and ss is the supply curve.</a:t>
            </a:r>
          </a:p>
          <a:p>
            <a:pPr marL="457200" lvl="1" indent="0">
              <a:buNone/>
            </a:pPr>
            <a:r>
              <a:rPr lang="en-US" sz="3200" dirty="0"/>
              <a:t>The DD and SS curves are equal at point E. This is the initial equilibrium or the static point.</a:t>
            </a:r>
          </a:p>
          <a:p>
            <a:pPr marL="457200" lvl="1" indent="0">
              <a:buNone/>
            </a:pPr>
            <a:r>
              <a:rPr lang="en-US" sz="3200" dirty="0"/>
              <a:t>With the shift in demand curve from DD to D1D1, at constant supply curve, a new equilibrium point is reached at E1.</a:t>
            </a:r>
          </a:p>
          <a:p>
            <a:pPr marL="457200" lvl="1" indent="0">
              <a:buNone/>
            </a:pPr>
            <a:r>
              <a:rPr lang="en-US" sz="3200" dirty="0"/>
              <a:t>Comparative Micro static makes a comparison in price, quantity or other areas between the two equilibriums or static points.</a:t>
            </a:r>
          </a:p>
        </p:txBody>
      </p:sp>
    </p:spTree>
    <p:extLst>
      <p:ext uri="{BB962C8B-B14F-4D97-AF65-F5344CB8AC3E}">
        <p14:creationId xmlns:p14="http://schemas.microsoft.com/office/powerpoint/2010/main" val="207353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1"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2000"/>
                                        <p:tgtEl>
                                          <p:spTgt spid="3">
                                            <p:txEl>
                                              <p:pRg st="0" end="0"/>
                                            </p:txEl>
                                          </p:spTgt>
                                        </p:tgtEl>
                                      </p:cBhvr>
                                    </p:animEffect>
                                    <p:anim calcmode="lin" valueType="num">
                                      <p:cBhvr>
                                        <p:cTn id="22"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0" end="0"/>
                                            </p:txEl>
                                          </p:spTgt>
                                        </p:tgtEl>
                                        <p:attrNameLst>
                                          <p:attrName>ppt_h</p:attrName>
                                        </p:attrNameLst>
                                      </p:cBhvr>
                                      <p:tavLst>
                                        <p:tav tm="0">
                                          <p:val>
                                            <p:strVal val="#ppt_h"/>
                                          </p:val>
                                        </p:tav>
                                        <p:tav tm="100000">
                                          <p:val>
                                            <p:strVal val="#ppt_h"/>
                                          </p:val>
                                        </p:tav>
                                      </p:tavLst>
                                    </p:anim>
                                  </p:childTnLst>
                                </p:cTn>
                              </p:par>
                              <p:par>
                                <p:cTn id="24" presetID="45" presetClass="entr" presetSubtype="0" fill="hold" grpId="1"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2000"/>
                                        <p:tgtEl>
                                          <p:spTgt spid="3">
                                            <p:txEl>
                                              <p:pRg st="1" end="1"/>
                                            </p:txEl>
                                          </p:spTgt>
                                        </p:tgtEl>
                                      </p:cBhvr>
                                    </p:animEffect>
                                    <p:anim calcmode="lin" valueType="num">
                                      <p:cBhvr>
                                        <p:cTn id="27"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8" dur="2000" fill="hold"/>
                                        <p:tgtEl>
                                          <p:spTgt spid="3">
                                            <p:txEl>
                                              <p:pRg st="1" end="1"/>
                                            </p:txEl>
                                          </p:spTgt>
                                        </p:tgtEl>
                                        <p:attrNameLst>
                                          <p:attrName>ppt_h</p:attrName>
                                        </p:attrNameLst>
                                      </p:cBhvr>
                                      <p:tavLst>
                                        <p:tav tm="0">
                                          <p:val>
                                            <p:strVal val="#ppt_h"/>
                                          </p:val>
                                        </p:tav>
                                        <p:tav tm="100000">
                                          <p:val>
                                            <p:strVal val="#ppt_h"/>
                                          </p:val>
                                        </p:tav>
                                      </p:tavLst>
                                    </p:anim>
                                  </p:childTnLst>
                                </p:cTn>
                              </p:par>
                              <p:par>
                                <p:cTn id="29" presetID="45" presetClass="entr" presetSubtype="0" fill="hold" grpId="1"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2000"/>
                                        <p:tgtEl>
                                          <p:spTgt spid="3">
                                            <p:txEl>
                                              <p:pRg st="2" end="2"/>
                                            </p:txEl>
                                          </p:spTgt>
                                        </p:tgtEl>
                                      </p:cBhvr>
                                    </p:animEffect>
                                    <p:anim calcmode="lin" valueType="num">
                                      <p:cBhvr>
                                        <p:cTn id="3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33" dur="2000" fill="hold"/>
                                        <p:tgtEl>
                                          <p:spTgt spid="3">
                                            <p:txEl>
                                              <p:pRg st="2" end="2"/>
                                            </p:txEl>
                                          </p:spTgt>
                                        </p:tgtEl>
                                        <p:attrNameLst>
                                          <p:attrName>ppt_h</p:attrName>
                                        </p:attrNameLst>
                                      </p:cBhvr>
                                      <p:tavLst>
                                        <p:tav tm="0">
                                          <p:val>
                                            <p:strVal val="#ppt_h"/>
                                          </p:val>
                                        </p:tav>
                                        <p:tav tm="100000">
                                          <p:val>
                                            <p:strVal val="#ppt_h"/>
                                          </p:val>
                                        </p:tav>
                                      </p:tavLst>
                                    </p:anim>
                                  </p:childTnLst>
                                </p:cTn>
                              </p:par>
                              <p:par>
                                <p:cTn id="34" presetID="45" presetClass="entr" presetSubtype="0" fill="hold" grpId="1"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2000"/>
                                        <p:tgtEl>
                                          <p:spTgt spid="3">
                                            <p:txEl>
                                              <p:pRg st="3" end="3"/>
                                            </p:txEl>
                                          </p:spTgt>
                                        </p:tgtEl>
                                      </p:cBhvr>
                                    </p:animEffect>
                                    <p:anim calcmode="lin" valueType="num">
                                      <p:cBhvr>
                                        <p:cTn id="37"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8"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E23EF6-78C6-43D6-BFD7-7A7E9BAB88DE}"/>
              </a:ext>
            </a:extLst>
          </p:cNvPr>
          <p:cNvSpPr>
            <a:spLocks noGrp="1"/>
          </p:cNvSpPr>
          <p:nvPr>
            <p:ph type="title"/>
          </p:nvPr>
        </p:nvSpPr>
        <p:spPr>
          <a:xfrm>
            <a:off x="677334" y="609600"/>
            <a:ext cx="8596668" cy="678873"/>
          </a:xfrm>
        </p:spPr>
        <p:txBody>
          <a:bodyPr>
            <a:normAutofit fontScale="90000"/>
          </a:bodyPr>
          <a:lstStyle/>
          <a:p>
            <a:r>
              <a:rPr lang="en-US" dirty="0" smtClean="0"/>
              <a:t>3. </a:t>
            </a:r>
            <a:r>
              <a:rPr lang="en-US" dirty="0"/>
              <a:t>Micro dynamics.</a:t>
            </a:r>
            <a:br>
              <a:rPr lang="en-US" dirty="0"/>
            </a:br>
            <a:endParaRPr lang="en-US" dirty="0"/>
          </a:p>
        </p:txBody>
      </p:sp>
      <p:sp>
        <p:nvSpPr>
          <p:cNvPr id="3" name="Content Placeholder 2">
            <a:extLst>
              <a:ext uri="{FF2B5EF4-FFF2-40B4-BE49-F238E27FC236}">
                <a16:creationId xmlns="" xmlns:a16="http://schemas.microsoft.com/office/drawing/2014/main" id="{4BDFE268-69D8-43B3-BDF2-CDB5E74F4CB1}"/>
              </a:ext>
            </a:extLst>
          </p:cNvPr>
          <p:cNvSpPr>
            <a:spLocks noGrp="1"/>
          </p:cNvSpPr>
          <p:nvPr>
            <p:ph idx="1"/>
          </p:nvPr>
        </p:nvSpPr>
        <p:spPr>
          <a:xfrm>
            <a:off x="677334" y="1288473"/>
            <a:ext cx="8596668" cy="4752889"/>
          </a:xfrm>
        </p:spPr>
        <p:txBody>
          <a:bodyPr>
            <a:normAutofit/>
          </a:bodyPr>
          <a:lstStyle/>
          <a:p>
            <a:r>
              <a:rPr lang="en-US" sz="3200" dirty="0"/>
              <a:t>Micro dynamics is a motion picture whereby it analyses the processes, changes  and the path that </a:t>
            </a:r>
            <a:r>
              <a:rPr lang="en-US" sz="3200" dirty="0" smtClean="0"/>
              <a:t>occurred in </a:t>
            </a:r>
            <a:r>
              <a:rPr lang="en-US" sz="3200" dirty="0"/>
              <a:t>between the two equilibrium points.</a:t>
            </a:r>
          </a:p>
          <a:p>
            <a:r>
              <a:rPr lang="en-US" sz="3200" dirty="0"/>
              <a:t>It explains the changes how it moves from the initial equilibrium to a new one.</a:t>
            </a:r>
          </a:p>
          <a:p>
            <a:r>
              <a:rPr lang="en-US" sz="3200" dirty="0"/>
              <a:t>It can be shown in a diagram as:</a:t>
            </a:r>
          </a:p>
        </p:txBody>
      </p:sp>
    </p:spTree>
    <p:extLst>
      <p:ext uri="{BB962C8B-B14F-4D97-AF65-F5344CB8AC3E}">
        <p14:creationId xmlns:p14="http://schemas.microsoft.com/office/powerpoint/2010/main" val="339975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784</TotalTime>
  <Words>2148</Words>
  <Application>Microsoft Office PowerPoint</Application>
  <PresentationFormat>Widescreen</PresentationFormat>
  <Paragraphs>180</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Trebuchet MS</vt:lpstr>
      <vt:lpstr>Wingdings 3</vt:lpstr>
      <vt:lpstr>Facet</vt:lpstr>
      <vt:lpstr>Unit1: Introduction</vt:lpstr>
      <vt:lpstr>-According to Kenneth Edward Boulding, Micro economics is the study of particular firms, particular households, individual prices, wages, income, individual industries, and particular prices’.  The scope of Micro Economics are: -Theory of demand and supply -Theory of production -Theory of product pricing -Theory of factor pricing Theory of economic welfare </vt:lpstr>
      <vt:lpstr>Types of Micro Economics</vt:lpstr>
      <vt:lpstr>The Micro static can be shown in a diagram as:</vt:lpstr>
      <vt:lpstr>PowerPoint Presentation</vt:lpstr>
      <vt:lpstr>2. Comparative micro static</vt:lpstr>
      <vt:lpstr>PowerPoint Presentation</vt:lpstr>
      <vt:lpstr>PowerPoint Presentation</vt:lpstr>
      <vt:lpstr>3. Micro dynamics. </vt:lpstr>
      <vt:lpstr>PowerPoint Presentation</vt:lpstr>
      <vt:lpstr>PowerPoint Presentation</vt:lpstr>
      <vt:lpstr>Concept of Macro economics</vt:lpstr>
      <vt:lpstr>According to Kenneth Edward Boulding, ‘Macro Economics deals not with individual quantities as such, but with aggregate of these quantities, not with individual income but with national income, not with individual price but with price level, not with individual output but with national output’. </vt:lpstr>
      <vt:lpstr>The scope of Macro Economics are:</vt:lpstr>
      <vt:lpstr>Types of Macro Economics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Differences between Micro and Macro Economics</vt:lpstr>
      <vt:lpstr>Goals of Macro Economics</vt:lpstr>
      <vt:lpstr>2. High rate of employment</vt:lpstr>
      <vt:lpstr>4. Economic equity -This is to ensure equity in the distribution of resources or income and reduce the inequality gap between the rich and poor. This will promote economic well-being of people. </vt:lpstr>
      <vt:lpstr>Instruments of Macro Economics</vt:lpstr>
      <vt:lpstr>Monetary Policy is concerned with the monetary system of the country. These are the policy measures adopted by the Central Bank to regulate and influence the money in order to stabilize the prices.</vt:lpstr>
      <vt:lpstr>The quantitative methods are meant to influence  the  availability of credit in the economy through commercial policy </vt:lpstr>
      <vt:lpstr>Bank rate: It is the minimum lending rate which Central Bank charges to Commercial banks on the loans advanced to commercial banks, government  securities or bills of exchanges, etc. </vt:lpstr>
      <vt:lpstr>-Open market operations: It is the buying and selling of government securities by the Central Bank in the open market as according to the necessity.</vt:lpstr>
      <vt:lpstr>Cash reserve Ratio: It is the minimum and compulsory cash reserve rate  which all banks need to keep in the Central Bank. </vt:lpstr>
      <vt:lpstr>2. Qualitative control  -The qualitative control aims at regulating  being selective in the allocation and advancing  of credit.</vt:lpstr>
      <vt:lpstr>i. Regulation of consumer’s credit -It is the increase or decrease in the down cash payment in the purchase of expensive durable goods.  </vt:lpstr>
      <vt:lpstr>iii. Credit rationing -It is the control of credit creation of commercial  banks by Central Bank by limiting in certain percentage or amount and even  in sectors </vt:lpstr>
      <vt:lpstr>v. Moral suasion -It is request or suggestion made by the Central Bank to the commercial banks by holding discussions, meetings about the need of the adoption of the said monetary policy.</vt:lpstr>
      <vt:lpstr>2. Fiscal Policy It refers to the policy adopted by the government  regulating the government expenditures, public borrowings and taxes in order to stabilize the economy.</vt:lpstr>
      <vt:lpstr>1. Budget -It is estimated statements of the revenue and expenditures of the government for the coming fiscal year.</vt:lpstr>
      <vt:lpstr>2.Public Expenditure It is the expenses made by the government for the welfare of the people and the development of the country in any fiscal year. </vt:lpstr>
      <vt:lpstr>There are mainly three sources of government revenue as: -Tax sources -Non-tax sources and  -Foreign grants -During inflation, the government should increase internal borrowings but decrease external borrowings and during deflation, the internal borrowing should be reduced but external borrowings should be increased.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Introduction</dc:title>
  <dc:creator>Admin</dc:creator>
  <cp:lastModifiedBy>Admin</cp:lastModifiedBy>
  <cp:revision>109</cp:revision>
  <dcterms:created xsi:type="dcterms:W3CDTF">2021-12-18T16:05:52Z</dcterms:created>
  <dcterms:modified xsi:type="dcterms:W3CDTF">2023-03-21T02:40:23Z</dcterms:modified>
</cp:coreProperties>
</file>