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Montserrat Ultra-Bold" charset="1" panose="00000900000000000000"/>
      <p:regular r:id="rId17"/>
    </p:embeddedFont>
    <p:embeddedFont>
      <p:font typeface="Montserrat" charset="1" panose="00000500000000000000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  <p:embeddedFont>
      <p:font typeface="Montserrat Bold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644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3162585"/>
            <a:ext cx="6315491" cy="7588815"/>
            <a:chOff x="0" y="0"/>
            <a:chExt cx="411439" cy="494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1439" cy="494393"/>
            </a:xfrm>
            <a:custGeom>
              <a:avLst/>
              <a:gdLst/>
              <a:ahLst/>
              <a:cxnLst/>
              <a:rect r="r" b="b" t="t" l="l"/>
              <a:pathLst>
                <a:path h="494393" w="411439">
                  <a:moveTo>
                    <a:pt x="203200" y="0"/>
                  </a:moveTo>
                  <a:lnTo>
                    <a:pt x="411439" y="0"/>
                  </a:lnTo>
                  <a:lnTo>
                    <a:pt x="208239" y="494393"/>
                  </a:lnTo>
                  <a:lnTo>
                    <a:pt x="0" y="4943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08239" cy="542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318362" y="-815257"/>
            <a:ext cx="6004024" cy="7214550"/>
            <a:chOff x="0" y="0"/>
            <a:chExt cx="411439" cy="4943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1439" cy="494393"/>
            </a:xfrm>
            <a:custGeom>
              <a:avLst/>
              <a:gdLst/>
              <a:ahLst/>
              <a:cxnLst/>
              <a:rect r="r" b="b" t="t" l="l"/>
              <a:pathLst>
                <a:path h="494393" w="411439">
                  <a:moveTo>
                    <a:pt x="203200" y="0"/>
                  </a:moveTo>
                  <a:lnTo>
                    <a:pt x="411439" y="0"/>
                  </a:lnTo>
                  <a:lnTo>
                    <a:pt x="208239" y="494393"/>
                  </a:lnTo>
                  <a:lnTo>
                    <a:pt x="0" y="4943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208239" cy="542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57980" y="1133475"/>
            <a:ext cx="17372039" cy="419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b="true" sz="999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FILE COMPRESSION </a:t>
            </a:r>
          </a:p>
          <a:p>
            <a:pPr algn="ctr">
              <a:lnSpc>
                <a:spcPts val="10999"/>
              </a:lnSpc>
            </a:pPr>
            <a:r>
              <a:rPr lang="en-US" b="true" sz="999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&amp;</a:t>
            </a:r>
          </a:p>
          <a:p>
            <a:pPr algn="ctr">
              <a:lnSpc>
                <a:spcPts val="10999"/>
              </a:lnSpc>
            </a:pPr>
            <a:r>
              <a:rPr lang="en-US" b="true" sz="999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MALWARE DETECTION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5338" y="6218696"/>
            <a:ext cx="16693284" cy="196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6999">
                <a:solidFill>
                  <a:srgbClr val="3DD9E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USING DECISION TREE &amp; LZMA ALGORITHM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21710" y="8831721"/>
            <a:ext cx="8926913" cy="1180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 spc="84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</a:p>
          <a:p>
            <a:pPr algn="r">
              <a:lnSpc>
                <a:spcPts val="4759"/>
              </a:lnSpc>
            </a:pPr>
            <a:r>
              <a:rPr lang="en-US" sz="3399" spc="84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SANTOSH BHANDARI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644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32959" y="-2405830"/>
            <a:ext cx="6381527" cy="6634510"/>
            <a:chOff x="0" y="0"/>
            <a:chExt cx="406400" cy="4225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400" cy="422511"/>
            </a:xfrm>
            <a:custGeom>
              <a:avLst/>
              <a:gdLst/>
              <a:ahLst/>
              <a:cxnLst/>
              <a:rect r="r" b="b" t="t" l="l"/>
              <a:pathLst>
                <a:path h="422511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415965" y="5941045"/>
            <a:ext cx="6381527" cy="6634510"/>
            <a:chOff x="0" y="0"/>
            <a:chExt cx="406400" cy="4225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400" cy="422511"/>
            </a:xfrm>
            <a:custGeom>
              <a:avLst/>
              <a:gdLst/>
              <a:ahLst/>
              <a:cxnLst/>
              <a:rect r="r" b="b" t="t" l="l"/>
              <a:pathLst>
                <a:path h="422511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575764" y="528638"/>
            <a:ext cx="713647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49"/>
              </a:lnSpc>
              <a:spcBef>
                <a:spcPct val="0"/>
              </a:spcBef>
            </a:pPr>
            <a:r>
              <a:rPr lang="en-US" b="true" sz="749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74799" y="2057234"/>
            <a:ext cx="15151474" cy="64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06"/>
              </a:lnSpc>
            </a:pPr>
            <a:r>
              <a:rPr lang="en-US" sz="365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File Compression and Malware Detection System successfully addresses the dual challenges of ensuring file security and optimizing storage efficiency in a digital environment. </a:t>
            </a:r>
          </a:p>
          <a:p>
            <a:pPr algn="just" marL="0" indent="0" lvl="0">
              <a:lnSpc>
                <a:spcPts val="5706"/>
              </a:lnSpc>
            </a:pPr>
            <a:r>
              <a:rPr lang="en-US" sz="365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leveraging advanced algorithms such as Decision Tree for malware detection and LZMA for compression, the system provides a comprehensive solution that not only identifies and mitigates potential threats but also significantly reduces file sizes for easier management and transmission.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644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32959" y="-2519930"/>
            <a:ext cx="6381527" cy="6634510"/>
            <a:chOff x="0" y="0"/>
            <a:chExt cx="406400" cy="4225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400" cy="422511"/>
            </a:xfrm>
            <a:custGeom>
              <a:avLst/>
              <a:gdLst/>
              <a:ahLst/>
              <a:cxnLst/>
              <a:rect r="r" b="b" t="t" l="l"/>
              <a:pathLst>
                <a:path h="422511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784590" y="7423809"/>
            <a:ext cx="6381527" cy="6634510"/>
            <a:chOff x="0" y="0"/>
            <a:chExt cx="406400" cy="4225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400" cy="422511"/>
            </a:xfrm>
            <a:custGeom>
              <a:avLst/>
              <a:gdLst/>
              <a:ahLst/>
              <a:cxnLst/>
              <a:rect r="r" b="b" t="t" l="l"/>
              <a:pathLst>
                <a:path h="422511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336552" y="2110022"/>
            <a:ext cx="11614896" cy="6066956"/>
            <a:chOff x="0" y="0"/>
            <a:chExt cx="1556067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56067" cy="812800"/>
            </a:xfrm>
            <a:custGeom>
              <a:avLst/>
              <a:gdLst/>
              <a:ahLst/>
              <a:cxnLst/>
              <a:rect r="r" b="b" t="t" l="l"/>
              <a:pathLst>
                <a:path h="812800" w="1556067">
                  <a:moveTo>
                    <a:pt x="0" y="0"/>
                  </a:moveTo>
                  <a:lnTo>
                    <a:pt x="1556067" y="0"/>
                  </a:lnTo>
                  <a:lnTo>
                    <a:pt x="155606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DD9E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556067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348638" y="3586079"/>
            <a:ext cx="9590723" cy="3610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46"/>
              </a:lnSpc>
            </a:pPr>
            <a:r>
              <a:rPr lang="en-US" b="true" sz="15685">
                <a:solidFill>
                  <a:srgbClr val="06447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</a:t>
            </a:r>
          </a:p>
          <a:p>
            <a:pPr algn="ctr" marL="0" indent="0" lvl="0">
              <a:lnSpc>
                <a:spcPts val="13646"/>
              </a:lnSpc>
            </a:pPr>
            <a:r>
              <a:rPr lang="en-US" b="true" sz="15685">
                <a:solidFill>
                  <a:srgbClr val="06447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44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21041" y="-815257"/>
            <a:ext cx="6381527" cy="6634510"/>
            <a:chOff x="0" y="0"/>
            <a:chExt cx="406400" cy="4225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400" cy="422511"/>
            </a:xfrm>
            <a:custGeom>
              <a:avLst/>
              <a:gdLst/>
              <a:ahLst/>
              <a:cxnLst/>
              <a:rect r="r" b="b" t="t" l="l"/>
              <a:pathLst>
                <a:path h="422511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57043" y="2279612"/>
            <a:ext cx="5924093" cy="6519621"/>
            <a:chOff x="0" y="0"/>
            <a:chExt cx="738556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38556" cy="812800"/>
            </a:xfrm>
            <a:custGeom>
              <a:avLst/>
              <a:gdLst/>
              <a:ahLst/>
              <a:cxnLst/>
              <a:rect r="r" b="b" t="t" l="l"/>
              <a:pathLst>
                <a:path h="812800" w="738556">
                  <a:moveTo>
                    <a:pt x="369278" y="0"/>
                  </a:moveTo>
                  <a:lnTo>
                    <a:pt x="738556" y="203200"/>
                  </a:lnTo>
                  <a:lnTo>
                    <a:pt x="738556" y="609600"/>
                  </a:lnTo>
                  <a:lnTo>
                    <a:pt x="369278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69278" y="0"/>
                  </a:lnTo>
                  <a:close/>
                </a:path>
              </a:pathLst>
            </a:custGeom>
            <a:blipFill>
              <a:blip r:embed="rId2"/>
              <a:stretch>
                <a:fillRect l="-26691" t="0" r="-26691" b="0"/>
              </a:stretch>
            </a:blipFill>
            <a:ln w="13335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-2085195" y="8641887"/>
            <a:ext cx="5743236" cy="5970915"/>
            <a:chOff x="0" y="0"/>
            <a:chExt cx="406400" cy="42251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400" cy="422511"/>
            </a:xfrm>
            <a:custGeom>
              <a:avLst/>
              <a:gdLst/>
              <a:ahLst/>
              <a:cxnLst/>
              <a:rect r="r" b="b" t="t" l="l"/>
              <a:pathLst>
                <a:path h="422511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83653" y="1095375"/>
            <a:ext cx="713647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49"/>
              </a:lnSpc>
              <a:spcBef>
                <a:spcPct val="0"/>
              </a:spcBef>
            </a:pPr>
            <a:r>
              <a:rPr lang="en-US" b="true" sz="749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6423" y="3262183"/>
            <a:ext cx="746477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 Based Application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6423" y="4652327"/>
            <a:ext cx="1010915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Designed to Detect suspecious </a:t>
            </a:r>
          </a:p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Activity in file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86423" y="6968173"/>
            <a:ext cx="579298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Compress the File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644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32959" y="-2651127"/>
            <a:ext cx="6381527" cy="6634510"/>
            <a:chOff x="0" y="0"/>
            <a:chExt cx="406400" cy="4225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400" cy="422511"/>
            </a:xfrm>
            <a:custGeom>
              <a:avLst/>
              <a:gdLst/>
              <a:ahLst/>
              <a:cxnLst/>
              <a:rect r="r" b="b" t="t" l="l"/>
              <a:pathLst>
                <a:path h="422511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497340" y="7920318"/>
            <a:ext cx="6787605" cy="7056686"/>
            <a:chOff x="0" y="0"/>
            <a:chExt cx="406400" cy="4225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400" cy="422511"/>
            </a:xfrm>
            <a:custGeom>
              <a:avLst/>
              <a:gdLst/>
              <a:ahLst/>
              <a:cxnLst/>
              <a:rect r="r" b="b" t="t" l="l"/>
              <a:pathLst>
                <a:path h="422511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56910" y="3502307"/>
            <a:ext cx="15353622" cy="3610757"/>
            <a:chOff x="0" y="0"/>
            <a:chExt cx="4043752" cy="9509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43752" cy="950981"/>
            </a:xfrm>
            <a:custGeom>
              <a:avLst/>
              <a:gdLst/>
              <a:ahLst/>
              <a:cxnLst/>
              <a:rect r="r" b="b" t="t" l="l"/>
              <a:pathLst>
                <a:path h="950981" w="4043752">
                  <a:moveTo>
                    <a:pt x="0" y="0"/>
                  </a:moveTo>
                  <a:lnTo>
                    <a:pt x="4043752" y="0"/>
                  </a:lnTo>
                  <a:lnTo>
                    <a:pt x="4043752" y="950981"/>
                  </a:lnTo>
                  <a:lnTo>
                    <a:pt x="0" y="950981"/>
                  </a:lnTo>
                  <a:close/>
                </a:path>
              </a:pathLst>
            </a:custGeom>
            <a:solidFill>
              <a:srgbClr val="3DD9E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043752" cy="998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931454" y="1095375"/>
            <a:ext cx="1242509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49"/>
              </a:lnSpc>
              <a:spcBef>
                <a:spcPct val="0"/>
              </a:spcBef>
            </a:pPr>
            <a:r>
              <a:rPr lang="en-US" b="true" sz="749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Problem of Statement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6910" y="4161182"/>
            <a:ext cx="1481658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People don’t have strong knowledge to identify Malware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56910" y="5321300"/>
            <a:ext cx="14816584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Lack of proper file compression hinders storage conservation and data transmission optimization.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644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32959" y="-2651127"/>
            <a:ext cx="6381527" cy="6634510"/>
            <a:chOff x="0" y="0"/>
            <a:chExt cx="406400" cy="4225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400" cy="422511"/>
            </a:xfrm>
            <a:custGeom>
              <a:avLst/>
              <a:gdLst/>
              <a:ahLst/>
              <a:cxnLst/>
              <a:rect r="r" b="b" t="t" l="l"/>
              <a:pathLst>
                <a:path h="422511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497340" y="7920318"/>
            <a:ext cx="6787605" cy="7056686"/>
            <a:chOff x="0" y="0"/>
            <a:chExt cx="406400" cy="4225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400" cy="422511"/>
            </a:xfrm>
            <a:custGeom>
              <a:avLst/>
              <a:gdLst/>
              <a:ahLst/>
              <a:cxnLst/>
              <a:rect r="r" b="b" t="t" l="l"/>
              <a:pathLst>
                <a:path h="422511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56910" y="3502307"/>
            <a:ext cx="15353622" cy="3610757"/>
            <a:chOff x="0" y="0"/>
            <a:chExt cx="4043752" cy="9509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43752" cy="950981"/>
            </a:xfrm>
            <a:custGeom>
              <a:avLst/>
              <a:gdLst/>
              <a:ahLst/>
              <a:cxnLst/>
              <a:rect r="r" b="b" t="t" l="l"/>
              <a:pathLst>
                <a:path h="950981" w="4043752">
                  <a:moveTo>
                    <a:pt x="0" y="0"/>
                  </a:moveTo>
                  <a:lnTo>
                    <a:pt x="4043752" y="0"/>
                  </a:lnTo>
                  <a:lnTo>
                    <a:pt x="4043752" y="950981"/>
                  </a:lnTo>
                  <a:lnTo>
                    <a:pt x="0" y="950981"/>
                  </a:lnTo>
                  <a:close/>
                </a:path>
              </a:pathLst>
            </a:custGeom>
            <a:solidFill>
              <a:srgbClr val="3DD9E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043752" cy="998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931454" y="1095375"/>
            <a:ext cx="1242509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49"/>
              </a:lnSpc>
              <a:spcBef>
                <a:spcPct val="0"/>
              </a:spcBef>
            </a:pPr>
            <a:r>
              <a:rPr lang="en-US" b="true" sz="749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Objectives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6910" y="4161182"/>
            <a:ext cx="1321876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Develop a System to compress files efficiently.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56910" y="5321300"/>
            <a:ext cx="14816584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Develop Machine Learning based Malware Detection system.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44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96165" y="-2832448"/>
            <a:ext cx="6381527" cy="6634510"/>
            <a:chOff x="0" y="0"/>
            <a:chExt cx="406400" cy="4225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400" cy="422511"/>
            </a:xfrm>
            <a:custGeom>
              <a:avLst/>
              <a:gdLst/>
              <a:ahLst/>
              <a:cxnLst/>
              <a:rect r="r" b="b" t="t" l="l"/>
              <a:pathLst>
                <a:path h="422511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>
                <a:alpha val="6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27011" y="551482"/>
            <a:ext cx="12433978" cy="2082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65"/>
              </a:lnSpc>
            </a:pPr>
            <a:r>
              <a:rPr lang="en-US" sz="7423" b="true">
                <a:solidFill>
                  <a:srgbClr val="3DD9E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Requirement Analysis</a:t>
            </a:r>
          </a:p>
          <a:p>
            <a:pPr algn="l" marL="0" indent="0" lvl="0">
              <a:lnSpc>
                <a:spcPts val="8165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-2262995" y="6441221"/>
            <a:ext cx="6787605" cy="7056686"/>
            <a:chOff x="0" y="0"/>
            <a:chExt cx="406400" cy="42251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400" cy="422511"/>
            </a:xfrm>
            <a:custGeom>
              <a:avLst/>
              <a:gdLst/>
              <a:ahLst/>
              <a:cxnLst/>
              <a:rect r="r" b="b" t="t" l="l"/>
              <a:pathLst>
                <a:path h="422511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30808" y="2198332"/>
            <a:ext cx="5924093" cy="6519621"/>
            <a:chOff x="0" y="0"/>
            <a:chExt cx="738556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38556" cy="812800"/>
            </a:xfrm>
            <a:custGeom>
              <a:avLst/>
              <a:gdLst/>
              <a:ahLst/>
              <a:cxnLst/>
              <a:rect r="r" b="b" t="t" l="l"/>
              <a:pathLst>
                <a:path h="812800" w="738556">
                  <a:moveTo>
                    <a:pt x="369278" y="0"/>
                  </a:moveTo>
                  <a:lnTo>
                    <a:pt x="738556" y="203200"/>
                  </a:lnTo>
                  <a:lnTo>
                    <a:pt x="738556" y="609600"/>
                  </a:lnTo>
                  <a:lnTo>
                    <a:pt x="369278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69278" y="0"/>
                  </a:lnTo>
                  <a:close/>
                </a:path>
              </a:pathLst>
            </a:custGeom>
            <a:blipFill>
              <a:blip r:embed="rId2"/>
              <a:stretch>
                <a:fillRect l="-32591" t="0" r="-32591" b="0"/>
              </a:stretch>
            </a:blipFill>
            <a:ln w="133350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9140214" y="2650490"/>
            <a:ext cx="47559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DD9E3"/>
                </a:solidFill>
                <a:latin typeface="Canva Sans"/>
                <a:ea typeface="Canva Sans"/>
                <a:cs typeface="Canva Sans"/>
                <a:sym typeface="Canva Sans"/>
              </a:rPr>
              <a:t>File Upload Secton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3478530"/>
            <a:ext cx="849838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DD9E3"/>
                </a:solidFill>
                <a:latin typeface="Canva Sans"/>
                <a:ea typeface="Canva Sans"/>
                <a:cs typeface="Canva Sans"/>
                <a:sym typeface="Canva Sans"/>
              </a:rPr>
              <a:t>Check Whether the file is clean or not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4306570"/>
            <a:ext cx="69065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DD9E3"/>
                </a:solidFill>
                <a:latin typeface="Canva Sans"/>
                <a:ea typeface="Canva Sans"/>
                <a:cs typeface="Canva Sans"/>
                <a:sym typeface="Canva Sans"/>
              </a:rPr>
              <a:t>Compress the file if it is Clean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5134610"/>
            <a:ext cx="66917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DD9E3"/>
                </a:solidFill>
                <a:latin typeface="Canva Sans"/>
                <a:ea typeface="Canva Sans"/>
                <a:cs typeface="Canva Sans"/>
                <a:sym typeface="Canva Sans"/>
              </a:rPr>
              <a:t>Downlaod the Compress File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644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96165" y="-2832448"/>
            <a:ext cx="6381527" cy="6634510"/>
            <a:chOff x="0" y="0"/>
            <a:chExt cx="406400" cy="4225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400" cy="422511"/>
            </a:xfrm>
            <a:custGeom>
              <a:avLst/>
              <a:gdLst/>
              <a:ahLst/>
              <a:cxnLst/>
              <a:rect r="r" b="b" t="t" l="l"/>
              <a:pathLst>
                <a:path h="422511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>
                <a:alpha val="6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27011" y="551482"/>
            <a:ext cx="12433978" cy="1056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65"/>
              </a:lnSpc>
              <a:spcBef>
                <a:spcPct val="0"/>
              </a:spcBef>
            </a:pPr>
            <a:r>
              <a:rPr lang="en-US" b="true" sz="7423" u="sng">
                <a:solidFill>
                  <a:srgbClr val="3DD9E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Algorithm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2262995" y="6441221"/>
            <a:ext cx="6787605" cy="7056686"/>
            <a:chOff x="0" y="0"/>
            <a:chExt cx="406400" cy="42251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400" cy="422511"/>
            </a:xfrm>
            <a:custGeom>
              <a:avLst/>
              <a:gdLst/>
              <a:ahLst/>
              <a:cxnLst/>
              <a:rect r="r" b="b" t="t" l="l"/>
              <a:pathLst>
                <a:path h="422511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0" y="3041650"/>
            <a:ext cx="17629670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727205" indent="-863603" lvl="1">
              <a:lnSpc>
                <a:spcPts val="11200"/>
              </a:lnSpc>
              <a:buFont typeface="Arial"/>
              <a:buChar char="•"/>
            </a:pPr>
            <a:r>
              <a:rPr lang="en-US" sz="8000">
                <a:solidFill>
                  <a:srgbClr val="3DD9E3"/>
                </a:solidFill>
                <a:latin typeface="Canva Sans"/>
                <a:ea typeface="Canva Sans"/>
                <a:cs typeface="Canva Sans"/>
                <a:sym typeface="Canva Sans"/>
              </a:rPr>
              <a:t>Decision Tree for Model Training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530" y="4842453"/>
            <a:ext cx="17629670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727205" indent="-863603" lvl="1">
              <a:lnSpc>
                <a:spcPts val="11200"/>
              </a:lnSpc>
              <a:buFont typeface="Arial"/>
              <a:buChar char="•"/>
            </a:pPr>
            <a:r>
              <a:rPr lang="en-US" sz="8000">
                <a:solidFill>
                  <a:srgbClr val="3DD9E3"/>
                </a:solidFill>
                <a:latin typeface="Canva Sans"/>
                <a:ea typeface="Canva Sans"/>
                <a:cs typeface="Canva Sans"/>
                <a:sym typeface="Canva Sans"/>
              </a:rPr>
              <a:t>LZMA(Lempel-Ziv-Markov Chain Algorithm) for File Compression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44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05106" y="-1491010"/>
            <a:ext cx="6381527" cy="6634510"/>
            <a:chOff x="0" y="0"/>
            <a:chExt cx="406400" cy="4225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400" cy="422511"/>
            </a:xfrm>
            <a:custGeom>
              <a:avLst/>
              <a:gdLst/>
              <a:ahLst/>
              <a:cxnLst/>
              <a:rect r="r" b="b" t="t" l="l"/>
              <a:pathLst>
                <a:path h="422511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59100" y="1964615"/>
            <a:ext cx="14676428" cy="7551939"/>
            <a:chOff x="0" y="0"/>
            <a:chExt cx="3865397" cy="19889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65397" cy="1988988"/>
            </a:xfrm>
            <a:custGeom>
              <a:avLst/>
              <a:gdLst/>
              <a:ahLst/>
              <a:cxnLst/>
              <a:rect r="r" b="b" t="t" l="l"/>
              <a:pathLst>
                <a:path h="1988988" w="3865397">
                  <a:moveTo>
                    <a:pt x="0" y="0"/>
                  </a:moveTo>
                  <a:lnTo>
                    <a:pt x="3865397" y="0"/>
                  </a:lnTo>
                  <a:lnTo>
                    <a:pt x="3865397" y="1988988"/>
                  </a:lnTo>
                  <a:lnTo>
                    <a:pt x="0" y="19889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865397" cy="20366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894730" y="2557559"/>
            <a:ext cx="9668041" cy="5171882"/>
          </a:xfrm>
          <a:custGeom>
            <a:avLst/>
            <a:gdLst/>
            <a:ahLst/>
            <a:cxnLst/>
            <a:rect r="r" b="b" t="t" l="l"/>
            <a:pathLst>
              <a:path h="5171882" w="9668041">
                <a:moveTo>
                  <a:pt x="0" y="0"/>
                </a:moveTo>
                <a:lnTo>
                  <a:pt x="9668040" y="0"/>
                </a:lnTo>
                <a:lnTo>
                  <a:pt x="9668040" y="5171882"/>
                </a:lnTo>
                <a:lnTo>
                  <a:pt x="0" y="51718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033220" y="528638"/>
            <a:ext cx="4935988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49"/>
              </a:lnSpc>
              <a:spcBef>
                <a:spcPct val="0"/>
              </a:spcBef>
            </a:pPr>
            <a:r>
              <a:rPr lang="en-US" b="true" sz="7499" u="sng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DFD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44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05106" y="-1491010"/>
            <a:ext cx="6381527" cy="6634510"/>
            <a:chOff x="0" y="0"/>
            <a:chExt cx="406400" cy="4225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400" cy="422511"/>
            </a:xfrm>
            <a:custGeom>
              <a:avLst/>
              <a:gdLst/>
              <a:ahLst/>
              <a:cxnLst/>
              <a:rect r="r" b="b" t="t" l="l"/>
              <a:pathLst>
                <a:path h="422511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59100" y="1964615"/>
            <a:ext cx="14676428" cy="7551939"/>
            <a:chOff x="0" y="0"/>
            <a:chExt cx="3865397" cy="19889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65397" cy="1988988"/>
            </a:xfrm>
            <a:custGeom>
              <a:avLst/>
              <a:gdLst/>
              <a:ahLst/>
              <a:cxnLst/>
              <a:rect r="r" b="b" t="t" l="l"/>
              <a:pathLst>
                <a:path h="1988988" w="3865397">
                  <a:moveTo>
                    <a:pt x="0" y="0"/>
                  </a:moveTo>
                  <a:lnTo>
                    <a:pt x="3865397" y="0"/>
                  </a:lnTo>
                  <a:lnTo>
                    <a:pt x="3865397" y="1988988"/>
                  </a:lnTo>
                  <a:lnTo>
                    <a:pt x="0" y="19889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865397" cy="20366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422788" y="2530763"/>
            <a:ext cx="14073081" cy="6355585"/>
          </a:xfrm>
          <a:custGeom>
            <a:avLst/>
            <a:gdLst/>
            <a:ahLst/>
            <a:cxnLst/>
            <a:rect r="r" b="b" t="t" l="l"/>
            <a:pathLst>
              <a:path h="6355585" w="14073081">
                <a:moveTo>
                  <a:pt x="0" y="0"/>
                </a:moveTo>
                <a:lnTo>
                  <a:pt x="14073081" y="0"/>
                </a:lnTo>
                <a:lnTo>
                  <a:pt x="14073081" y="6355585"/>
                </a:lnTo>
                <a:lnTo>
                  <a:pt x="0" y="6355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033220" y="528638"/>
            <a:ext cx="4935988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49"/>
              </a:lnSpc>
              <a:spcBef>
                <a:spcPct val="0"/>
              </a:spcBef>
            </a:pPr>
            <a:r>
              <a:rPr lang="en-US" b="true" sz="7499" u="sng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DFD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44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32986" y="-1491010"/>
            <a:ext cx="6381527" cy="6634510"/>
            <a:chOff x="0" y="0"/>
            <a:chExt cx="406400" cy="4225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6400" cy="422511"/>
            </a:xfrm>
            <a:custGeom>
              <a:avLst/>
              <a:gdLst/>
              <a:ahLst/>
              <a:cxnLst/>
              <a:rect r="r" b="b" t="t" l="l"/>
              <a:pathLst>
                <a:path h="422511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22511"/>
                  </a:lnTo>
                  <a:lnTo>
                    <a:pt x="0" y="42251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E538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203200" cy="470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59100" y="1964615"/>
            <a:ext cx="14676428" cy="7551939"/>
            <a:chOff x="0" y="0"/>
            <a:chExt cx="3865397" cy="19889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65397" cy="1988988"/>
            </a:xfrm>
            <a:custGeom>
              <a:avLst/>
              <a:gdLst/>
              <a:ahLst/>
              <a:cxnLst/>
              <a:rect r="r" b="b" t="t" l="l"/>
              <a:pathLst>
                <a:path h="1988988" w="3865397">
                  <a:moveTo>
                    <a:pt x="0" y="0"/>
                  </a:moveTo>
                  <a:lnTo>
                    <a:pt x="3865397" y="0"/>
                  </a:lnTo>
                  <a:lnTo>
                    <a:pt x="3865397" y="1988988"/>
                  </a:lnTo>
                  <a:lnTo>
                    <a:pt x="0" y="19889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865397" cy="20366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155014" y="3194670"/>
            <a:ext cx="7977972" cy="4766500"/>
          </a:xfrm>
          <a:custGeom>
            <a:avLst/>
            <a:gdLst/>
            <a:ahLst/>
            <a:cxnLst/>
            <a:rect r="r" b="b" t="t" l="l"/>
            <a:pathLst>
              <a:path h="4766500" w="7977972">
                <a:moveTo>
                  <a:pt x="0" y="0"/>
                </a:moveTo>
                <a:lnTo>
                  <a:pt x="7977972" y="0"/>
                </a:lnTo>
                <a:lnTo>
                  <a:pt x="7977972" y="4766500"/>
                </a:lnTo>
                <a:lnTo>
                  <a:pt x="0" y="4766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974791" y="528638"/>
            <a:ext cx="6969075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49"/>
              </a:lnSpc>
              <a:spcBef>
                <a:spcPct val="0"/>
              </a:spcBef>
            </a:pPr>
            <a:r>
              <a:rPr lang="en-US" b="true" sz="7499" u="sng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ER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DAGUBY83o9w</dc:identifier>
  <dcterms:modified xsi:type="dcterms:W3CDTF">2011-08-01T06:04:30Z</dcterms:modified>
  <cp:revision>1</cp:revision>
  <dc:title>File Compression and Malware Detection</dc:title>
</cp:coreProperties>
</file>