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91D774-65BC-46A2-BAE9-DC1D99624DDB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F57D8B-1DD1-4BFA-BA1E-0429D91BF1C8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F91B82-D691-4FAF-91E1-58D189D1C69F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F39F47-EF46-4FD9-A2DB-427933F83678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BA1A69-6775-4F9E-A5F4-6E344FA3E167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280388-E93E-4A39-9BD9-8DF7A99FA917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BACD87-356E-4995-9D86-DA5BD25E8ACA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F2B662-4E77-4B53-9285-1A87209FC5DD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031950-6659-4CD8-B70C-F5E5EFC4DA15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A5EF6A-D3F7-4ABB-AD0E-A81F70BA5A48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439D49-2533-4892-8D51-9B6AAEE3150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BF19F4-20A1-40FC-819C-F14393227BE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364B6E-7F9B-4CDF-8708-6716F805C2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7"/>
          <p:cNvSpPr/>
          <p:nvPr/>
        </p:nvSpPr>
        <p:spPr>
          <a:xfrm>
            <a:off x="12856680" y="1028880"/>
            <a:ext cx="1391400" cy="1391400"/>
          </a:xfrm>
          <a:custGeom>
            <a:avLst/>
            <a:gdLst>
              <a:gd name="textAreaLeft" fmla="*/ 0 w 1391400"/>
              <a:gd name="textAreaRight" fmla="*/ 1391760 w 1391400"/>
              <a:gd name="textAreaTop" fmla="*/ 0 h 1391400"/>
              <a:gd name="textAreaBottom" fmla="*/ 1391760 h 1391400"/>
            </a:gdLst>
            <a:ahLst/>
            <a:cxnLst/>
            <a:rect l="textAreaLeft" t="textAreaTop" r="textAreaRight" b="textAreaBottom"/>
            <a:pathLst>
              <a:path w="1391836" h="1391836">
                <a:moveTo>
                  <a:pt x="0" y="0"/>
                </a:moveTo>
                <a:lnTo>
                  <a:pt x="1391836" y="0"/>
                </a:lnTo>
                <a:lnTo>
                  <a:pt x="1391836" y="1391836"/>
                </a:lnTo>
                <a:lnTo>
                  <a:pt x="0" y="13918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Picture 2"/>
          <p:cNvPicPr/>
          <p:nvPr/>
        </p:nvPicPr>
        <p:blipFill>
          <a:blip r:embed="rId3"/>
          <a:srcRect t="7705" b="7705"/>
          <a:stretch>
            <a:fillRect/>
          </a:stretch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42" name="Freeform 3"/>
          <p:cNvSpPr/>
          <p:nvPr/>
        </p:nvSpPr>
        <p:spPr>
          <a:xfrm>
            <a:off x="1028880" y="1028880"/>
            <a:ext cx="545760" cy="545760"/>
          </a:xfrm>
          <a:custGeom>
            <a:avLst/>
            <a:gdLst>
              <a:gd name="textAreaLeft" fmla="*/ 0 w 545760"/>
              <a:gd name="textAreaRight" fmla="*/ 546120 w 545760"/>
              <a:gd name="textAreaTop" fmla="*/ 0 h 545760"/>
              <a:gd name="textAreaBottom" fmla="*/ 546120 h 545760"/>
            </a:gdLst>
            <a:ahLst/>
            <a:cxnLst/>
            <a:rect l="textAreaLeft" t="textAreaTop" r="textAreaRight" b="textAreaBottom"/>
            <a:pathLst>
              <a:path w="546184" h="546184">
                <a:moveTo>
                  <a:pt x="0" y="0"/>
                </a:moveTo>
                <a:lnTo>
                  <a:pt x="546184" y="0"/>
                </a:lnTo>
                <a:lnTo>
                  <a:pt x="546184" y="546184"/>
                </a:lnTo>
                <a:lnTo>
                  <a:pt x="0" y="5461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 4"/>
          <p:cNvSpPr/>
          <p:nvPr/>
        </p:nvSpPr>
        <p:spPr>
          <a:xfrm>
            <a:off x="14923440" y="-1307160"/>
            <a:ext cx="4671720" cy="4671720"/>
          </a:xfrm>
          <a:custGeom>
            <a:avLst/>
            <a:gdLst>
              <a:gd name="textAreaLeft" fmla="*/ 0 w 4671720"/>
              <a:gd name="textAreaRight" fmla="*/ 4672080 w 4671720"/>
              <a:gd name="textAreaTop" fmla="*/ 0 h 4671720"/>
              <a:gd name="textAreaBottom" fmla="*/ 4672080 h 4671720"/>
            </a:gdLst>
            <a:ahLst/>
            <a:cxnLst/>
            <a:rect l="textAreaLeft" t="textAreaTop" r="textAreaRight" b="textAreaBottom"/>
            <a:pathLst>
              <a:path w="4671984" h="4671984">
                <a:moveTo>
                  <a:pt x="0" y="0"/>
                </a:moveTo>
                <a:lnTo>
                  <a:pt x="4671984" y="0"/>
                </a:lnTo>
                <a:lnTo>
                  <a:pt x="4671984" y="4671984"/>
                </a:lnTo>
                <a:lnTo>
                  <a:pt x="0" y="46719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5"/>
          <p:cNvSpPr/>
          <p:nvPr/>
        </p:nvSpPr>
        <p:spPr>
          <a:xfrm>
            <a:off x="1269242" y="416926"/>
            <a:ext cx="14971594" cy="808702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15975"/>
              </a:lnSpc>
            </a:pPr>
            <a:r>
              <a:rPr lang="en-US" sz="11410" b="0" strike="noStrike" spc="-1" dirty="0">
                <a:solidFill>
                  <a:srgbClr val="FFFFFF"/>
                </a:solidFill>
                <a:latin typeface="Poppins ExtraBold"/>
              </a:rPr>
              <a:t>File Compression </a:t>
            </a:r>
          </a:p>
          <a:p>
            <a:pPr algn="ctr">
              <a:lnSpc>
                <a:spcPts val="15975"/>
              </a:lnSpc>
            </a:pPr>
            <a:r>
              <a:rPr lang="en-US" sz="11410" b="0" strike="noStrike" spc="-1" dirty="0">
                <a:solidFill>
                  <a:srgbClr val="FFFFFF"/>
                </a:solidFill>
                <a:latin typeface="Poppins ExtraBold"/>
              </a:rPr>
              <a:t>&amp; </a:t>
            </a:r>
          </a:p>
          <a:p>
            <a:pPr algn="ctr">
              <a:lnSpc>
                <a:spcPts val="15975"/>
              </a:lnSpc>
            </a:pPr>
            <a:r>
              <a:rPr lang="en-US" sz="11410" b="0" strike="noStrike" spc="-1" dirty="0">
                <a:solidFill>
                  <a:srgbClr val="FFFFFF"/>
                </a:solidFill>
                <a:latin typeface="Poppins ExtraBold"/>
              </a:rPr>
              <a:t>Malware Detection </a:t>
            </a:r>
            <a:r>
              <a:rPr lang="en-US" sz="11410" spc="-1" dirty="0">
                <a:solidFill>
                  <a:srgbClr val="FFFFFF"/>
                </a:solidFill>
                <a:latin typeface="Poppins ExtraBold"/>
              </a:rPr>
              <a:t>System</a:t>
            </a:r>
            <a:endParaRPr lang="en-US" sz="1141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Freeform 6"/>
          <p:cNvSpPr/>
          <p:nvPr/>
        </p:nvSpPr>
        <p:spPr>
          <a:xfrm>
            <a:off x="-1307160" y="6922440"/>
            <a:ext cx="4671720" cy="4671720"/>
          </a:xfrm>
          <a:custGeom>
            <a:avLst/>
            <a:gdLst>
              <a:gd name="textAreaLeft" fmla="*/ 0 w 4671720"/>
              <a:gd name="textAreaRight" fmla="*/ 4672080 w 4671720"/>
              <a:gd name="textAreaTop" fmla="*/ 0 h 4671720"/>
              <a:gd name="textAreaBottom" fmla="*/ 4672080 h 4671720"/>
            </a:gdLst>
            <a:ahLst/>
            <a:cxnLst/>
            <a:rect l="textAreaLeft" t="textAreaTop" r="textAreaRight" b="textAreaBottom"/>
            <a:pathLst>
              <a:path w="4671984" h="4671984">
                <a:moveTo>
                  <a:pt x="0" y="0"/>
                </a:moveTo>
                <a:lnTo>
                  <a:pt x="4671984" y="0"/>
                </a:lnTo>
                <a:lnTo>
                  <a:pt x="4671984" y="4671984"/>
                </a:lnTo>
                <a:lnTo>
                  <a:pt x="0" y="46719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Freeform 8"/>
          <p:cNvSpPr/>
          <p:nvPr/>
        </p:nvSpPr>
        <p:spPr>
          <a:xfrm>
            <a:off x="15465240" y="3776400"/>
            <a:ext cx="593280" cy="593280"/>
          </a:xfrm>
          <a:custGeom>
            <a:avLst/>
            <a:gdLst>
              <a:gd name="textAreaLeft" fmla="*/ 0 w 593280"/>
              <a:gd name="textAreaRight" fmla="*/ 593640 w 593280"/>
              <a:gd name="textAreaTop" fmla="*/ 0 h 593280"/>
              <a:gd name="textAreaBottom" fmla="*/ 593640 h 593280"/>
            </a:gdLst>
            <a:ahLst/>
            <a:cxnLst/>
            <a:rect l="textAreaLeft" t="textAreaTop" r="textAreaRight" b="textAreaBottom"/>
            <a:pathLst>
              <a:path w="593492" h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Freeform 9"/>
          <p:cNvSpPr/>
          <p:nvPr/>
        </p:nvSpPr>
        <p:spPr>
          <a:xfrm>
            <a:off x="4039560" y="7866360"/>
            <a:ext cx="1391400" cy="1391400"/>
          </a:xfrm>
          <a:custGeom>
            <a:avLst/>
            <a:gdLst>
              <a:gd name="textAreaLeft" fmla="*/ 0 w 1391400"/>
              <a:gd name="textAreaRight" fmla="*/ 1391760 w 1391400"/>
              <a:gd name="textAreaTop" fmla="*/ 0 h 1391400"/>
              <a:gd name="textAreaBottom" fmla="*/ 1391760 h 1391400"/>
            </a:gdLst>
            <a:ahLst/>
            <a:cxnLst/>
            <a:rect l="textAreaLeft" t="textAreaTop" r="textAreaRight" b="textAreaBottom"/>
            <a:pathLst>
              <a:path w="1391836" h="1391836">
                <a:moveTo>
                  <a:pt x="0" y="0"/>
                </a:moveTo>
                <a:lnTo>
                  <a:pt x="1391836" y="0"/>
                </a:lnTo>
                <a:lnTo>
                  <a:pt x="1391836" y="1391836"/>
                </a:lnTo>
                <a:lnTo>
                  <a:pt x="0" y="13918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Freeform 10"/>
          <p:cNvSpPr/>
          <p:nvPr/>
        </p:nvSpPr>
        <p:spPr>
          <a:xfrm>
            <a:off x="2229480" y="5917320"/>
            <a:ext cx="593280" cy="593280"/>
          </a:xfrm>
          <a:custGeom>
            <a:avLst/>
            <a:gdLst>
              <a:gd name="textAreaLeft" fmla="*/ 0 w 593280"/>
              <a:gd name="textAreaRight" fmla="*/ 593640 w 593280"/>
              <a:gd name="textAreaTop" fmla="*/ 0 h 593280"/>
              <a:gd name="textAreaBottom" fmla="*/ 593640 h 593280"/>
            </a:gdLst>
            <a:ahLst/>
            <a:cxnLst/>
            <a:rect l="textAreaLeft" t="textAreaTop" r="textAreaRight" b="textAreaBottom"/>
            <a:pathLst>
              <a:path w="593492" h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Box 11"/>
          <p:cNvSpPr/>
          <p:nvPr/>
        </p:nvSpPr>
        <p:spPr>
          <a:xfrm>
            <a:off x="12856680" y="8020754"/>
            <a:ext cx="5727240" cy="1849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0" strike="noStrike" spc="-1" dirty="0">
                <a:solidFill>
                  <a:srgbClr val="FFFFFF"/>
                </a:solidFill>
                <a:latin typeface="Canva Sans Bold"/>
              </a:rPr>
              <a:t>By 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7280"/>
              </a:lnSpc>
            </a:pPr>
            <a:r>
              <a:rPr lang="en-US" sz="5200" b="0" strike="noStrike" spc="-1" dirty="0">
                <a:solidFill>
                  <a:srgbClr val="FFFFFF"/>
                </a:solidFill>
                <a:latin typeface="Canva Sans Bold"/>
              </a:rPr>
              <a:t>Santosh Bhandari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/>
          <p:nvPr/>
        </p:nvPicPr>
        <p:blipFill>
          <a:blip r:embed="rId2"/>
          <a:srcRect t="7705" b="7705"/>
          <a:stretch>
            <a:fillRect/>
          </a:stretch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104" name="Freeform 3"/>
          <p:cNvSpPr/>
          <p:nvPr/>
        </p:nvSpPr>
        <p:spPr>
          <a:xfrm>
            <a:off x="1028880" y="1028880"/>
            <a:ext cx="545760" cy="545760"/>
          </a:xfrm>
          <a:custGeom>
            <a:avLst/>
            <a:gdLst>
              <a:gd name="textAreaLeft" fmla="*/ 0 w 545760"/>
              <a:gd name="textAreaRight" fmla="*/ 546120 w 545760"/>
              <a:gd name="textAreaTop" fmla="*/ 0 h 545760"/>
              <a:gd name="textAreaBottom" fmla="*/ 546120 h 545760"/>
            </a:gdLst>
            <a:ahLst/>
            <a:cxnLst/>
            <a:rect l="textAreaLeft" t="textAreaTop" r="textAreaRight" b="textAreaBottom"/>
            <a:pathLst>
              <a:path w="546184" h="546184">
                <a:moveTo>
                  <a:pt x="0" y="0"/>
                </a:moveTo>
                <a:lnTo>
                  <a:pt x="546184" y="0"/>
                </a:lnTo>
                <a:lnTo>
                  <a:pt x="546184" y="546184"/>
                </a:lnTo>
                <a:lnTo>
                  <a:pt x="0" y="5461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Freeform 4"/>
          <p:cNvSpPr/>
          <p:nvPr/>
        </p:nvSpPr>
        <p:spPr>
          <a:xfrm>
            <a:off x="1205640" y="1179000"/>
            <a:ext cx="191880" cy="245520"/>
          </a:xfrm>
          <a:custGeom>
            <a:avLst/>
            <a:gdLst>
              <a:gd name="textAreaLeft" fmla="*/ 0 w 191880"/>
              <a:gd name="textAreaRight" fmla="*/ 192240 w 191880"/>
              <a:gd name="textAreaTop" fmla="*/ 0 h 245520"/>
              <a:gd name="textAreaBottom" fmla="*/ 245880 h 245520"/>
            </a:gdLst>
            <a:ahLst/>
            <a:cxnLst/>
            <a:rect l="textAreaLeft" t="textAreaTop" r="textAreaRight" b="textAreaBottom"/>
            <a:pathLst>
              <a:path w="192115" h="245728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Freeform 5"/>
          <p:cNvSpPr/>
          <p:nvPr/>
        </p:nvSpPr>
        <p:spPr>
          <a:xfrm>
            <a:off x="14923440" y="-1307160"/>
            <a:ext cx="4671720" cy="4671720"/>
          </a:xfrm>
          <a:custGeom>
            <a:avLst/>
            <a:gdLst>
              <a:gd name="textAreaLeft" fmla="*/ 0 w 4671720"/>
              <a:gd name="textAreaRight" fmla="*/ 4672080 w 4671720"/>
              <a:gd name="textAreaTop" fmla="*/ 0 h 4671720"/>
              <a:gd name="textAreaBottom" fmla="*/ 4672080 h 4671720"/>
            </a:gdLst>
            <a:ahLst/>
            <a:cxnLst/>
            <a:rect l="textAreaLeft" t="textAreaTop" r="textAreaRight" b="textAreaBottom"/>
            <a:pathLst>
              <a:path w="4671984" h="4671984">
                <a:moveTo>
                  <a:pt x="0" y="0"/>
                </a:moveTo>
                <a:lnTo>
                  <a:pt x="4671984" y="0"/>
                </a:lnTo>
                <a:lnTo>
                  <a:pt x="4671984" y="4671984"/>
                </a:lnTo>
                <a:lnTo>
                  <a:pt x="0" y="46719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6"/>
          <p:cNvSpPr/>
          <p:nvPr/>
        </p:nvSpPr>
        <p:spPr>
          <a:xfrm>
            <a:off x="2526120" y="3751560"/>
            <a:ext cx="13235400" cy="2029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5975"/>
              </a:lnSpc>
            </a:pPr>
            <a:r>
              <a:rPr lang="en-US" sz="11410" b="0" strike="noStrike" spc="-1">
                <a:solidFill>
                  <a:srgbClr val="FFFFFF"/>
                </a:solidFill>
                <a:latin typeface="Poppins ExtraBold"/>
              </a:rPr>
              <a:t>Thank You</a:t>
            </a:r>
            <a:endParaRPr lang="en-US" sz="1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7"/>
          <p:cNvSpPr/>
          <p:nvPr/>
        </p:nvSpPr>
        <p:spPr>
          <a:xfrm>
            <a:off x="-1307160" y="6922440"/>
            <a:ext cx="4671720" cy="4671720"/>
          </a:xfrm>
          <a:custGeom>
            <a:avLst/>
            <a:gdLst>
              <a:gd name="textAreaLeft" fmla="*/ 0 w 4671720"/>
              <a:gd name="textAreaRight" fmla="*/ 4672080 w 4671720"/>
              <a:gd name="textAreaTop" fmla="*/ 0 h 4671720"/>
              <a:gd name="textAreaBottom" fmla="*/ 4672080 h 4671720"/>
            </a:gdLst>
            <a:ahLst/>
            <a:cxnLst/>
            <a:rect l="textAreaLeft" t="textAreaTop" r="textAreaRight" b="textAreaBottom"/>
            <a:pathLst>
              <a:path w="4671984" h="4671984">
                <a:moveTo>
                  <a:pt x="0" y="0"/>
                </a:moveTo>
                <a:lnTo>
                  <a:pt x="4671984" y="0"/>
                </a:lnTo>
                <a:lnTo>
                  <a:pt x="4671984" y="4671984"/>
                </a:lnTo>
                <a:lnTo>
                  <a:pt x="0" y="46719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Freeform 8"/>
          <p:cNvSpPr/>
          <p:nvPr/>
        </p:nvSpPr>
        <p:spPr>
          <a:xfrm>
            <a:off x="12856680" y="1028880"/>
            <a:ext cx="1391400" cy="1391400"/>
          </a:xfrm>
          <a:custGeom>
            <a:avLst/>
            <a:gdLst>
              <a:gd name="textAreaLeft" fmla="*/ 0 w 1391400"/>
              <a:gd name="textAreaRight" fmla="*/ 1391760 w 1391400"/>
              <a:gd name="textAreaTop" fmla="*/ 0 h 1391400"/>
              <a:gd name="textAreaBottom" fmla="*/ 1391760 h 1391400"/>
            </a:gdLst>
            <a:ahLst/>
            <a:cxnLst/>
            <a:rect l="textAreaLeft" t="textAreaTop" r="textAreaRight" b="textAreaBottom"/>
            <a:pathLst>
              <a:path w="1391836" h="1391836">
                <a:moveTo>
                  <a:pt x="0" y="0"/>
                </a:moveTo>
                <a:lnTo>
                  <a:pt x="1391836" y="0"/>
                </a:lnTo>
                <a:lnTo>
                  <a:pt x="1391836" y="1391836"/>
                </a:lnTo>
                <a:lnTo>
                  <a:pt x="0" y="13918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Freeform 9"/>
          <p:cNvSpPr/>
          <p:nvPr/>
        </p:nvSpPr>
        <p:spPr>
          <a:xfrm>
            <a:off x="15465240" y="3776400"/>
            <a:ext cx="593280" cy="593280"/>
          </a:xfrm>
          <a:custGeom>
            <a:avLst/>
            <a:gdLst>
              <a:gd name="textAreaLeft" fmla="*/ 0 w 593280"/>
              <a:gd name="textAreaRight" fmla="*/ 593640 w 593280"/>
              <a:gd name="textAreaTop" fmla="*/ 0 h 593280"/>
              <a:gd name="textAreaBottom" fmla="*/ 593640 h 593280"/>
            </a:gdLst>
            <a:ahLst/>
            <a:cxnLst/>
            <a:rect l="textAreaLeft" t="textAreaTop" r="textAreaRight" b="textAreaBottom"/>
            <a:pathLst>
              <a:path w="593492" h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Freeform 10"/>
          <p:cNvSpPr/>
          <p:nvPr/>
        </p:nvSpPr>
        <p:spPr>
          <a:xfrm>
            <a:off x="4039560" y="7866360"/>
            <a:ext cx="1391400" cy="1391400"/>
          </a:xfrm>
          <a:custGeom>
            <a:avLst/>
            <a:gdLst>
              <a:gd name="textAreaLeft" fmla="*/ 0 w 1391400"/>
              <a:gd name="textAreaRight" fmla="*/ 1391760 w 1391400"/>
              <a:gd name="textAreaTop" fmla="*/ 0 h 1391400"/>
              <a:gd name="textAreaBottom" fmla="*/ 1391760 h 1391400"/>
            </a:gdLst>
            <a:ahLst/>
            <a:cxnLst/>
            <a:rect l="textAreaLeft" t="textAreaTop" r="textAreaRight" b="textAreaBottom"/>
            <a:pathLst>
              <a:path w="1391836" h="1391836">
                <a:moveTo>
                  <a:pt x="0" y="0"/>
                </a:moveTo>
                <a:lnTo>
                  <a:pt x="1391836" y="0"/>
                </a:lnTo>
                <a:lnTo>
                  <a:pt x="1391836" y="1391836"/>
                </a:lnTo>
                <a:lnTo>
                  <a:pt x="0" y="13918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Freeform 11"/>
          <p:cNvSpPr/>
          <p:nvPr/>
        </p:nvSpPr>
        <p:spPr>
          <a:xfrm>
            <a:off x="2229480" y="5917320"/>
            <a:ext cx="593280" cy="593280"/>
          </a:xfrm>
          <a:custGeom>
            <a:avLst/>
            <a:gdLst>
              <a:gd name="textAreaLeft" fmla="*/ 0 w 593280"/>
              <a:gd name="textAreaRight" fmla="*/ 593640 w 593280"/>
              <a:gd name="textAreaTop" fmla="*/ 0 h 593280"/>
              <a:gd name="textAreaBottom" fmla="*/ 593640 h 593280"/>
            </a:gdLst>
            <a:ahLst/>
            <a:cxnLst/>
            <a:rect l="textAreaLeft" t="textAreaTop" r="textAreaRight" b="textAreaBottom"/>
            <a:pathLst>
              <a:path w="593492" h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/>
          <p:nvPr/>
        </p:nvPicPr>
        <p:blipFill>
          <a:blip r:embed="rId2"/>
          <a:srcRect t="7785" b="7785"/>
          <a:stretch>
            <a:fillRect/>
          </a:stretch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52" name="Freeform 3"/>
          <p:cNvSpPr/>
          <p:nvPr/>
        </p:nvSpPr>
        <p:spPr>
          <a:xfrm>
            <a:off x="12618360" y="-1746000"/>
            <a:ext cx="6303600" cy="6303600"/>
          </a:xfrm>
          <a:custGeom>
            <a:avLst/>
            <a:gdLst>
              <a:gd name="textAreaLeft" fmla="*/ 0 w 6303600"/>
              <a:gd name="textAreaRight" fmla="*/ 6303960 w 6303600"/>
              <a:gd name="textAreaTop" fmla="*/ 0 h 6303600"/>
              <a:gd name="textAreaBottom" fmla="*/ 6303960 h 6303600"/>
            </a:gdLst>
            <a:ahLst/>
            <a:cxnLst/>
            <a:rect l="textAreaLeft" t="textAreaTop" r="textAreaRight" b="textAreaBottom"/>
            <a:pathLst>
              <a:path w="6304087" h="6304087">
                <a:moveTo>
                  <a:pt x="0" y="0"/>
                </a:moveTo>
                <a:lnTo>
                  <a:pt x="6304087" y="0"/>
                </a:lnTo>
                <a:lnTo>
                  <a:pt x="6304087" y="6304087"/>
                </a:lnTo>
                <a:lnTo>
                  <a:pt x="0" y="63040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Freeform 4"/>
          <p:cNvSpPr/>
          <p:nvPr/>
        </p:nvSpPr>
        <p:spPr>
          <a:xfrm>
            <a:off x="12915360" y="5805000"/>
            <a:ext cx="2284560" cy="2284560"/>
          </a:xfrm>
          <a:custGeom>
            <a:avLst/>
            <a:gdLst>
              <a:gd name="textAreaLeft" fmla="*/ 0 w 2284560"/>
              <a:gd name="textAreaRight" fmla="*/ 2284920 w 2284560"/>
              <a:gd name="textAreaTop" fmla="*/ 0 h 2284560"/>
              <a:gd name="textAreaBottom" fmla="*/ 2284920 h 2284560"/>
            </a:gdLst>
            <a:ahLst/>
            <a:cxnLst/>
            <a:rect l="textAreaLeft" t="textAreaTop" r="textAreaRight" b="textAreaBottom"/>
            <a:pathLst>
              <a:path w="2284867" h="2284867">
                <a:moveTo>
                  <a:pt x="0" y="0"/>
                </a:moveTo>
                <a:lnTo>
                  <a:pt x="2284867" y="0"/>
                </a:lnTo>
                <a:lnTo>
                  <a:pt x="2284867" y="2284866"/>
                </a:lnTo>
                <a:lnTo>
                  <a:pt x="0" y="22848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5"/>
          <p:cNvSpPr/>
          <p:nvPr/>
        </p:nvSpPr>
        <p:spPr>
          <a:xfrm>
            <a:off x="4890240" y="500760"/>
            <a:ext cx="8506800" cy="1557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2255"/>
              </a:lnSpc>
            </a:pPr>
            <a:r>
              <a:rPr lang="en-US" sz="8760" b="0" u="sng" strike="noStrike" spc="-1">
                <a:solidFill>
                  <a:srgbClr val="FFFFFF"/>
                </a:solidFill>
                <a:uFillTx/>
                <a:latin typeface="Poppins"/>
              </a:rPr>
              <a:t>Introduction</a:t>
            </a:r>
            <a:endParaRPr lang="en-US" sz="87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Freeform 6"/>
          <p:cNvSpPr/>
          <p:nvPr/>
        </p:nvSpPr>
        <p:spPr>
          <a:xfrm>
            <a:off x="11193480" y="4082400"/>
            <a:ext cx="951480" cy="951480"/>
          </a:xfrm>
          <a:custGeom>
            <a:avLst/>
            <a:gdLst>
              <a:gd name="textAreaLeft" fmla="*/ 0 w 951480"/>
              <a:gd name="textAreaRight" fmla="*/ 951840 w 951480"/>
              <a:gd name="textAreaTop" fmla="*/ 0 h 951480"/>
              <a:gd name="textAreaBottom" fmla="*/ 951840 h 951480"/>
            </a:gdLst>
            <a:ahLst/>
            <a:cxnLst/>
            <a:rect l="textAreaLeft" t="textAreaTop" r="textAreaRight" b="textAreaBottom"/>
            <a:pathLst>
              <a:path w="951933" h="951933">
                <a:moveTo>
                  <a:pt x="0" y="0"/>
                </a:moveTo>
                <a:lnTo>
                  <a:pt x="951934" y="0"/>
                </a:lnTo>
                <a:lnTo>
                  <a:pt x="951934" y="951934"/>
                </a:lnTo>
                <a:lnTo>
                  <a:pt x="0" y="9519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7"/>
          <p:cNvSpPr/>
          <p:nvPr/>
        </p:nvSpPr>
        <p:spPr>
          <a:xfrm>
            <a:off x="475920" y="2934360"/>
            <a:ext cx="11970360" cy="18669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1122680" lvl="1" indent="-561340">
              <a:lnSpc>
                <a:spcPts val="7280"/>
              </a:lnSpc>
              <a:buClr>
                <a:srgbClr val="FFFFFF"/>
              </a:buClr>
              <a:buFont typeface="Arial"/>
              <a:buChar char="•"/>
            </a:pPr>
            <a:r>
              <a:rPr lang="en-US" sz="5200" b="0" strike="noStrike" spc="-1" dirty="0">
                <a:solidFill>
                  <a:srgbClr val="FFFFFF"/>
                </a:solidFill>
                <a:latin typeface="Canva Sans Bold"/>
              </a:rPr>
              <a:t>Web-Based Application that help to Compress File and  detect malware. 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8"/>
          <p:cNvSpPr/>
          <p:nvPr/>
        </p:nvSpPr>
        <p:spPr>
          <a:xfrm>
            <a:off x="475920" y="4784040"/>
            <a:ext cx="13258800" cy="18091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22680" lvl="1" indent="-561340">
              <a:lnSpc>
                <a:spcPts val="7280"/>
              </a:lnSpc>
              <a:buClr>
                <a:srgbClr val="FFFFFF"/>
              </a:buClr>
              <a:buFont typeface="Arial"/>
              <a:buChar char="•"/>
            </a:pPr>
            <a:r>
              <a:rPr lang="en-US" sz="5200" b="0" strike="noStrike" spc="-1" dirty="0">
                <a:solidFill>
                  <a:srgbClr val="FFFFFF"/>
                </a:solidFill>
                <a:latin typeface="Canva Sans Bold"/>
              </a:rPr>
              <a:t>Designed to Compress File and identify whether the file contains malware or not.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9"/>
          <p:cNvSpPr/>
          <p:nvPr/>
        </p:nvSpPr>
        <p:spPr>
          <a:xfrm>
            <a:off x="475920" y="6529362"/>
            <a:ext cx="13258800" cy="9334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22680" lvl="1" indent="-561340">
              <a:lnSpc>
                <a:spcPts val="7280"/>
              </a:lnSpc>
              <a:buClr>
                <a:srgbClr val="FFFFFF"/>
              </a:buClr>
              <a:buFont typeface="Arial"/>
              <a:buChar char="•"/>
            </a:pPr>
            <a:r>
              <a:rPr lang="en-US" sz="5200" b="0" strike="noStrike" spc="-1" dirty="0">
                <a:solidFill>
                  <a:srgbClr val="FFFFFF"/>
                </a:solidFill>
                <a:latin typeface="Canva Sans Bold"/>
              </a:rPr>
              <a:t>Reduce the Risk for the people. 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10"/>
          <p:cNvSpPr/>
          <p:nvPr/>
        </p:nvSpPr>
        <p:spPr>
          <a:xfrm>
            <a:off x="475920" y="7341546"/>
            <a:ext cx="13258800" cy="9334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22680" lvl="1" indent="-561340">
              <a:lnSpc>
                <a:spcPts val="7280"/>
              </a:lnSpc>
              <a:buClr>
                <a:srgbClr val="FFFFFF"/>
              </a:buClr>
              <a:buFont typeface="Arial"/>
              <a:buChar char="•"/>
            </a:pPr>
            <a:r>
              <a:rPr lang="en-US" sz="5200" b="0" strike="noStrike" spc="-1" dirty="0">
                <a:solidFill>
                  <a:srgbClr val="FFFFFF"/>
                </a:solidFill>
                <a:latin typeface="Canva Sans Bold"/>
              </a:rPr>
              <a:t>Work based on the program signature.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/>
          <p:cNvPicPr/>
          <p:nvPr/>
        </p:nvPicPr>
        <p:blipFill>
          <a:blip r:embed="rId2"/>
          <a:srcRect t="7784" b="7784"/>
          <a:stretch>
            <a:fillRect/>
          </a:stretch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61" name="Freeform 3"/>
          <p:cNvSpPr/>
          <p:nvPr/>
        </p:nvSpPr>
        <p:spPr>
          <a:xfrm>
            <a:off x="1028880" y="1028880"/>
            <a:ext cx="545760" cy="545760"/>
          </a:xfrm>
          <a:custGeom>
            <a:avLst/>
            <a:gdLst>
              <a:gd name="textAreaLeft" fmla="*/ 0 w 545760"/>
              <a:gd name="textAreaRight" fmla="*/ 546120 w 545760"/>
              <a:gd name="textAreaTop" fmla="*/ 0 h 545760"/>
              <a:gd name="textAreaBottom" fmla="*/ 546120 h 545760"/>
            </a:gdLst>
            <a:ahLst/>
            <a:cxnLst/>
            <a:rect l="textAreaLeft" t="textAreaTop" r="textAreaRight" b="textAreaBottom"/>
            <a:pathLst>
              <a:path w="546184" h="546184">
                <a:moveTo>
                  <a:pt x="0" y="0"/>
                </a:moveTo>
                <a:lnTo>
                  <a:pt x="546184" y="0"/>
                </a:lnTo>
                <a:lnTo>
                  <a:pt x="546184" y="546184"/>
                </a:lnTo>
                <a:lnTo>
                  <a:pt x="0" y="5461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Freeform 4"/>
          <p:cNvSpPr/>
          <p:nvPr/>
        </p:nvSpPr>
        <p:spPr>
          <a:xfrm>
            <a:off x="1205640" y="1179000"/>
            <a:ext cx="191880" cy="245520"/>
          </a:xfrm>
          <a:custGeom>
            <a:avLst/>
            <a:gdLst>
              <a:gd name="textAreaLeft" fmla="*/ 0 w 191880"/>
              <a:gd name="textAreaRight" fmla="*/ 192240 w 191880"/>
              <a:gd name="textAreaTop" fmla="*/ 0 h 245520"/>
              <a:gd name="textAreaBottom" fmla="*/ 245880 h 245520"/>
            </a:gdLst>
            <a:ahLst/>
            <a:cxnLst/>
            <a:rect l="textAreaLeft" t="textAreaTop" r="textAreaRight" b="textAreaBottom"/>
            <a:pathLst>
              <a:path w="192115" h="245728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5"/>
          <p:cNvSpPr/>
          <p:nvPr/>
        </p:nvSpPr>
        <p:spPr>
          <a:xfrm>
            <a:off x="1713240" y="539640"/>
            <a:ext cx="14860800" cy="1515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1940"/>
              </a:lnSpc>
            </a:pPr>
            <a:r>
              <a:rPr lang="en-US" sz="8530" b="0" u="sng" strike="noStrike" spc="-1" dirty="0">
                <a:solidFill>
                  <a:srgbClr val="F66E1A"/>
                </a:solidFill>
                <a:uFillTx/>
                <a:latin typeface="Inter Bold"/>
              </a:rPr>
              <a:t>Problem Statement</a:t>
            </a:r>
            <a:endParaRPr lang="en-US" sz="853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6"/>
          <p:cNvSpPr/>
          <p:nvPr/>
        </p:nvSpPr>
        <p:spPr>
          <a:xfrm>
            <a:off x="2307240" y="2562660"/>
            <a:ext cx="14337720" cy="567354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988695" lvl="1" indent="-494030">
              <a:lnSpc>
                <a:spcPts val="6410"/>
              </a:lnSpc>
              <a:buClr>
                <a:srgbClr val="FFFFFF"/>
              </a:buClr>
              <a:buFont typeface="Arial"/>
              <a:buChar char="•"/>
            </a:pPr>
            <a:r>
              <a:rPr lang="en-US" sz="4580" spc="-1" dirty="0">
                <a:solidFill>
                  <a:srgbClr val="FFFFFF"/>
                </a:solidFill>
                <a:latin typeface="Open Sans Bold Italics"/>
              </a:rPr>
              <a:t>Efficient data management, such as file compression, is essential for conserving storage space and optimizing data transmission.</a:t>
            </a:r>
            <a:endParaRPr lang="en-US" sz="4580" b="0" strike="noStrike" spc="-1" dirty="0">
              <a:solidFill>
                <a:srgbClr val="FFFFFF"/>
              </a:solidFill>
              <a:latin typeface="Open Sans Bold Italics"/>
            </a:endParaRPr>
          </a:p>
          <a:p>
            <a:pPr marL="988695" lvl="1" indent="-494030">
              <a:lnSpc>
                <a:spcPts val="6410"/>
              </a:lnSpc>
              <a:buClr>
                <a:srgbClr val="FFFFFF"/>
              </a:buClr>
              <a:buFont typeface="Arial"/>
              <a:buChar char="•"/>
            </a:pPr>
            <a:r>
              <a:rPr lang="en-US" sz="4580" b="0" strike="noStrike" spc="-1" dirty="0">
                <a:solidFill>
                  <a:srgbClr val="FFFFFF"/>
                </a:solidFill>
                <a:latin typeface="Open Sans Bold Italics"/>
              </a:rPr>
              <a:t>Most People Install Malware thinking as </a:t>
            </a:r>
            <a:r>
              <a:rPr lang="en-US" sz="4580" spc="-1" dirty="0">
                <a:solidFill>
                  <a:srgbClr val="FFFFFF"/>
                </a:solidFill>
                <a:latin typeface="Open Sans Bold Italics"/>
              </a:rPr>
              <a:t>l</a:t>
            </a:r>
            <a:r>
              <a:rPr lang="en-US" sz="4580" b="0" strike="noStrike" spc="-1" dirty="0">
                <a:solidFill>
                  <a:srgbClr val="FFFFFF"/>
                </a:solidFill>
                <a:latin typeface="Open Sans Bold Italics"/>
              </a:rPr>
              <a:t>egitimate program.</a:t>
            </a:r>
            <a:endParaRPr lang="en-US" sz="4580" b="0" strike="noStrike" spc="-1" dirty="0">
              <a:solidFill>
                <a:srgbClr val="000000"/>
              </a:solidFill>
              <a:latin typeface="Arial"/>
            </a:endParaRPr>
          </a:p>
          <a:p>
            <a:pPr marL="988695" lvl="1" indent="-494030">
              <a:lnSpc>
                <a:spcPts val="6410"/>
              </a:lnSpc>
              <a:buClr>
                <a:srgbClr val="FFFFFF"/>
              </a:buClr>
              <a:buFont typeface="Arial"/>
              <a:buChar char="•"/>
            </a:pPr>
            <a:r>
              <a:rPr lang="en-US" sz="4580" b="0" strike="noStrike" spc="-1" dirty="0">
                <a:solidFill>
                  <a:srgbClr val="FFFFFF"/>
                </a:solidFill>
                <a:latin typeface="Open Sans Bold Italics"/>
              </a:rPr>
              <a:t> People don’t have strong knowledge to identify malware</a:t>
            </a:r>
            <a:endParaRPr lang="en-US" sz="458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Freeform 7"/>
          <p:cNvSpPr/>
          <p:nvPr/>
        </p:nvSpPr>
        <p:spPr>
          <a:xfrm>
            <a:off x="2236680" y="7523640"/>
            <a:ext cx="1094760" cy="1094760"/>
          </a:xfrm>
          <a:custGeom>
            <a:avLst/>
            <a:gdLst>
              <a:gd name="textAreaLeft" fmla="*/ 0 w 1094760"/>
              <a:gd name="textAreaRight" fmla="*/ 1095120 w 1094760"/>
              <a:gd name="textAreaTop" fmla="*/ 0 h 1094760"/>
              <a:gd name="textAreaBottom" fmla="*/ 1095120 h 1094760"/>
            </a:gdLst>
            <a:ahLst/>
            <a:cxnLst/>
            <a:rect l="textAreaLeft" t="textAreaTop" r="textAreaRight" b="textAreaBottom"/>
            <a:pathLst>
              <a:path w="1095091" h="1095091">
                <a:moveTo>
                  <a:pt x="0" y="0"/>
                </a:moveTo>
                <a:lnTo>
                  <a:pt x="1095090" y="0"/>
                </a:lnTo>
                <a:lnTo>
                  <a:pt x="1095090" y="1095091"/>
                </a:lnTo>
                <a:lnTo>
                  <a:pt x="0" y="10950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Freeform 8"/>
          <p:cNvSpPr/>
          <p:nvPr/>
        </p:nvSpPr>
        <p:spPr>
          <a:xfrm>
            <a:off x="1643040" y="5928840"/>
            <a:ext cx="593280" cy="593280"/>
          </a:xfrm>
          <a:custGeom>
            <a:avLst/>
            <a:gdLst>
              <a:gd name="textAreaLeft" fmla="*/ 0 w 593280"/>
              <a:gd name="textAreaRight" fmla="*/ 593640 w 593280"/>
              <a:gd name="textAreaTop" fmla="*/ 0 h 593280"/>
              <a:gd name="textAreaBottom" fmla="*/ 593640 h 593280"/>
            </a:gdLst>
            <a:ahLst/>
            <a:cxnLst/>
            <a:rect l="textAreaLeft" t="textAreaTop" r="textAreaRight" b="textAreaBottom"/>
            <a:pathLst>
              <a:path w="593492" h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Freeform 9"/>
          <p:cNvSpPr/>
          <p:nvPr/>
        </p:nvSpPr>
        <p:spPr>
          <a:xfrm rot="10800000">
            <a:off x="14956560" y="2015280"/>
            <a:ext cx="1094760" cy="1094760"/>
          </a:xfrm>
          <a:custGeom>
            <a:avLst/>
            <a:gdLst>
              <a:gd name="textAreaLeft" fmla="*/ 0 w 1094760"/>
              <a:gd name="textAreaRight" fmla="*/ 1095120 w 1094760"/>
              <a:gd name="textAreaTop" fmla="*/ 0 h 1094760"/>
              <a:gd name="textAreaBottom" fmla="*/ 1095120 h 1094760"/>
            </a:gdLst>
            <a:ahLst/>
            <a:cxnLst/>
            <a:rect l="textAreaLeft" t="textAreaTop" r="textAreaRight" b="textAreaBottom"/>
            <a:pathLst>
              <a:path w="1095091" h="1095091">
                <a:moveTo>
                  <a:pt x="0" y="0"/>
                </a:moveTo>
                <a:lnTo>
                  <a:pt x="1095090" y="0"/>
                </a:lnTo>
                <a:lnTo>
                  <a:pt x="1095090" y="1095090"/>
                </a:lnTo>
                <a:lnTo>
                  <a:pt x="0" y="10950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Freeform 10"/>
          <p:cNvSpPr/>
          <p:nvPr/>
        </p:nvSpPr>
        <p:spPr>
          <a:xfrm rot="10800000">
            <a:off x="16051680" y="4111200"/>
            <a:ext cx="593280" cy="593280"/>
          </a:xfrm>
          <a:custGeom>
            <a:avLst/>
            <a:gdLst>
              <a:gd name="textAreaLeft" fmla="*/ 0 w 593280"/>
              <a:gd name="textAreaRight" fmla="*/ 593640 w 593280"/>
              <a:gd name="textAreaTop" fmla="*/ 0 h 593280"/>
              <a:gd name="textAreaBottom" fmla="*/ 593640 h 593280"/>
            </a:gdLst>
            <a:ahLst/>
            <a:cxnLst/>
            <a:rect l="textAreaLeft" t="textAreaTop" r="textAreaRight" b="textAreaBottom"/>
            <a:pathLst>
              <a:path w="593492" h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/>
          <p:nvPr/>
        </p:nvPicPr>
        <p:blipFill>
          <a:blip r:embed="rId2"/>
          <a:srcRect t="7784" b="7784"/>
          <a:stretch>
            <a:fillRect/>
          </a:stretch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70" name="Freeform 3"/>
          <p:cNvSpPr/>
          <p:nvPr/>
        </p:nvSpPr>
        <p:spPr>
          <a:xfrm>
            <a:off x="1028880" y="1028880"/>
            <a:ext cx="545760" cy="545760"/>
          </a:xfrm>
          <a:custGeom>
            <a:avLst/>
            <a:gdLst>
              <a:gd name="textAreaLeft" fmla="*/ 0 w 545760"/>
              <a:gd name="textAreaRight" fmla="*/ 546120 w 545760"/>
              <a:gd name="textAreaTop" fmla="*/ 0 h 545760"/>
              <a:gd name="textAreaBottom" fmla="*/ 546120 h 545760"/>
            </a:gdLst>
            <a:ahLst/>
            <a:cxnLst/>
            <a:rect l="textAreaLeft" t="textAreaTop" r="textAreaRight" b="textAreaBottom"/>
            <a:pathLst>
              <a:path w="546184" h="546184">
                <a:moveTo>
                  <a:pt x="0" y="0"/>
                </a:moveTo>
                <a:lnTo>
                  <a:pt x="546184" y="0"/>
                </a:lnTo>
                <a:lnTo>
                  <a:pt x="546184" y="546184"/>
                </a:lnTo>
                <a:lnTo>
                  <a:pt x="0" y="5461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4"/>
          <p:cNvSpPr/>
          <p:nvPr/>
        </p:nvSpPr>
        <p:spPr>
          <a:xfrm>
            <a:off x="1205640" y="1179000"/>
            <a:ext cx="191880" cy="245520"/>
          </a:xfrm>
          <a:custGeom>
            <a:avLst/>
            <a:gdLst>
              <a:gd name="textAreaLeft" fmla="*/ 0 w 191880"/>
              <a:gd name="textAreaRight" fmla="*/ 192240 w 191880"/>
              <a:gd name="textAreaTop" fmla="*/ 0 h 245520"/>
              <a:gd name="textAreaBottom" fmla="*/ 245880 h 245520"/>
            </a:gdLst>
            <a:ahLst/>
            <a:cxnLst/>
            <a:rect l="textAreaLeft" t="textAreaTop" r="textAreaRight" b="textAreaBottom"/>
            <a:pathLst>
              <a:path w="192115" h="245728">
                <a:moveTo>
                  <a:pt x="0" y="0"/>
                </a:moveTo>
                <a:lnTo>
                  <a:pt x="192115" y="0"/>
                </a:lnTo>
                <a:lnTo>
                  <a:pt x="192115" y="245728"/>
                </a:lnTo>
                <a:lnTo>
                  <a:pt x="0" y="24572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5"/>
          <p:cNvSpPr/>
          <p:nvPr/>
        </p:nvSpPr>
        <p:spPr>
          <a:xfrm>
            <a:off x="1713240" y="1253160"/>
            <a:ext cx="14860800" cy="1515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1940"/>
              </a:lnSpc>
            </a:pPr>
            <a:r>
              <a:rPr lang="en-US" sz="8530" b="0" u="sng" strike="noStrike" spc="-1">
                <a:solidFill>
                  <a:srgbClr val="F66E1A"/>
                </a:solidFill>
                <a:uFillTx/>
                <a:latin typeface="Inter Bold"/>
              </a:rPr>
              <a:t>Objectives</a:t>
            </a:r>
            <a:endParaRPr lang="en-US" sz="85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6"/>
          <p:cNvSpPr/>
          <p:nvPr/>
        </p:nvSpPr>
        <p:spPr>
          <a:xfrm>
            <a:off x="3663000" y="4065120"/>
            <a:ext cx="12025440" cy="1569853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988695" lvl="1" indent="-494030">
              <a:lnSpc>
                <a:spcPts val="6410"/>
              </a:lnSpc>
              <a:buClr>
                <a:srgbClr val="FFFFFF"/>
              </a:buClr>
              <a:buFont typeface="Arial"/>
              <a:buChar char="•"/>
            </a:pPr>
            <a:r>
              <a:rPr lang="en-US" sz="4580" b="0" strike="noStrike" spc="-1" dirty="0">
                <a:solidFill>
                  <a:srgbClr val="FFFFFF"/>
                </a:solidFill>
                <a:latin typeface="Open Sans Bold Italics"/>
              </a:rPr>
              <a:t> To Compress Files. </a:t>
            </a:r>
            <a:endParaRPr lang="en-US" sz="4580" b="0" strike="noStrike" spc="-1" dirty="0">
              <a:solidFill>
                <a:srgbClr val="000000"/>
              </a:solidFill>
              <a:latin typeface="Arial"/>
            </a:endParaRPr>
          </a:p>
          <a:p>
            <a:pPr marL="988695" lvl="1" indent="-494030">
              <a:lnSpc>
                <a:spcPts val="6410"/>
              </a:lnSpc>
              <a:buClr>
                <a:srgbClr val="FFFFFF"/>
              </a:buClr>
              <a:buFont typeface="Arial"/>
              <a:buChar char="•"/>
            </a:pPr>
            <a:r>
              <a:rPr lang="en-US" sz="4580" b="0" strike="noStrike" spc="-1" dirty="0">
                <a:solidFill>
                  <a:srgbClr val="FFFFFF"/>
                </a:solidFill>
                <a:latin typeface="Open Sans Bold Italics"/>
              </a:rPr>
              <a:t> To detect malware.</a:t>
            </a:r>
            <a:endParaRPr lang="en-US" sz="458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Freeform 7"/>
          <p:cNvSpPr/>
          <p:nvPr/>
        </p:nvSpPr>
        <p:spPr>
          <a:xfrm>
            <a:off x="2236680" y="7523640"/>
            <a:ext cx="1094760" cy="1094760"/>
          </a:xfrm>
          <a:custGeom>
            <a:avLst/>
            <a:gdLst>
              <a:gd name="textAreaLeft" fmla="*/ 0 w 1094760"/>
              <a:gd name="textAreaRight" fmla="*/ 1095120 w 1094760"/>
              <a:gd name="textAreaTop" fmla="*/ 0 h 1094760"/>
              <a:gd name="textAreaBottom" fmla="*/ 1095120 h 1094760"/>
            </a:gdLst>
            <a:ahLst/>
            <a:cxnLst/>
            <a:rect l="textAreaLeft" t="textAreaTop" r="textAreaRight" b="textAreaBottom"/>
            <a:pathLst>
              <a:path w="1095091" h="1095091">
                <a:moveTo>
                  <a:pt x="0" y="0"/>
                </a:moveTo>
                <a:lnTo>
                  <a:pt x="1095090" y="0"/>
                </a:lnTo>
                <a:lnTo>
                  <a:pt x="1095090" y="1095091"/>
                </a:lnTo>
                <a:lnTo>
                  <a:pt x="0" y="10950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Freeform 8"/>
          <p:cNvSpPr/>
          <p:nvPr/>
        </p:nvSpPr>
        <p:spPr>
          <a:xfrm>
            <a:off x="1643040" y="5928840"/>
            <a:ext cx="593280" cy="593280"/>
          </a:xfrm>
          <a:custGeom>
            <a:avLst/>
            <a:gdLst>
              <a:gd name="textAreaLeft" fmla="*/ 0 w 593280"/>
              <a:gd name="textAreaRight" fmla="*/ 593640 w 593280"/>
              <a:gd name="textAreaTop" fmla="*/ 0 h 593280"/>
              <a:gd name="textAreaBottom" fmla="*/ 593640 h 593280"/>
            </a:gdLst>
            <a:ahLst/>
            <a:cxnLst/>
            <a:rect l="textAreaLeft" t="textAreaTop" r="textAreaRight" b="textAreaBottom"/>
            <a:pathLst>
              <a:path w="593492" h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Freeform 9"/>
          <p:cNvSpPr/>
          <p:nvPr/>
        </p:nvSpPr>
        <p:spPr>
          <a:xfrm rot="10800000">
            <a:off x="14956560" y="2015280"/>
            <a:ext cx="1094760" cy="1094760"/>
          </a:xfrm>
          <a:custGeom>
            <a:avLst/>
            <a:gdLst>
              <a:gd name="textAreaLeft" fmla="*/ 0 w 1094760"/>
              <a:gd name="textAreaRight" fmla="*/ 1095120 w 1094760"/>
              <a:gd name="textAreaTop" fmla="*/ 0 h 1094760"/>
              <a:gd name="textAreaBottom" fmla="*/ 1095120 h 1094760"/>
            </a:gdLst>
            <a:ahLst/>
            <a:cxnLst/>
            <a:rect l="textAreaLeft" t="textAreaTop" r="textAreaRight" b="textAreaBottom"/>
            <a:pathLst>
              <a:path w="1095091" h="1095091">
                <a:moveTo>
                  <a:pt x="0" y="0"/>
                </a:moveTo>
                <a:lnTo>
                  <a:pt x="1095090" y="0"/>
                </a:lnTo>
                <a:lnTo>
                  <a:pt x="1095090" y="1095090"/>
                </a:lnTo>
                <a:lnTo>
                  <a:pt x="0" y="10950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10"/>
          <p:cNvSpPr/>
          <p:nvPr/>
        </p:nvSpPr>
        <p:spPr>
          <a:xfrm rot="10800000">
            <a:off x="16051680" y="4111200"/>
            <a:ext cx="593280" cy="593280"/>
          </a:xfrm>
          <a:custGeom>
            <a:avLst/>
            <a:gdLst>
              <a:gd name="textAreaLeft" fmla="*/ 0 w 593280"/>
              <a:gd name="textAreaRight" fmla="*/ 593640 w 593280"/>
              <a:gd name="textAreaTop" fmla="*/ 0 h 593280"/>
              <a:gd name="textAreaBottom" fmla="*/ 593640 h 593280"/>
            </a:gdLst>
            <a:ahLst/>
            <a:cxnLst/>
            <a:rect l="textAreaLeft" t="textAreaTop" r="textAreaRight" b="textAreaBottom"/>
            <a:pathLst>
              <a:path w="593492" h="593492">
                <a:moveTo>
                  <a:pt x="0" y="0"/>
                </a:moveTo>
                <a:lnTo>
                  <a:pt x="593492" y="0"/>
                </a:lnTo>
                <a:lnTo>
                  <a:pt x="593492" y="593492"/>
                </a:lnTo>
                <a:lnTo>
                  <a:pt x="0" y="5934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2"/>
          <a:srcRect t="7785" b="7785"/>
          <a:stretch>
            <a:fillRect/>
          </a:stretch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79" name="Freeform 3"/>
          <p:cNvSpPr/>
          <p:nvPr/>
        </p:nvSpPr>
        <p:spPr>
          <a:xfrm>
            <a:off x="12618360" y="-1746000"/>
            <a:ext cx="6303600" cy="6303600"/>
          </a:xfrm>
          <a:custGeom>
            <a:avLst/>
            <a:gdLst>
              <a:gd name="textAreaLeft" fmla="*/ 0 w 6303600"/>
              <a:gd name="textAreaRight" fmla="*/ 6303960 w 6303600"/>
              <a:gd name="textAreaTop" fmla="*/ 0 h 6303600"/>
              <a:gd name="textAreaBottom" fmla="*/ 6303960 h 6303600"/>
            </a:gdLst>
            <a:ahLst/>
            <a:cxnLst/>
            <a:rect l="textAreaLeft" t="textAreaTop" r="textAreaRight" b="textAreaBottom"/>
            <a:pathLst>
              <a:path w="6304087" h="6304087">
                <a:moveTo>
                  <a:pt x="0" y="0"/>
                </a:moveTo>
                <a:lnTo>
                  <a:pt x="6304087" y="0"/>
                </a:lnTo>
                <a:lnTo>
                  <a:pt x="6304087" y="6304087"/>
                </a:lnTo>
                <a:lnTo>
                  <a:pt x="0" y="63040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Freeform 4"/>
          <p:cNvSpPr/>
          <p:nvPr/>
        </p:nvSpPr>
        <p:spPr>
          <a:xfrm>
            <a:off x="12915360" y="5805000"/>
            <a:ext cx="2284560" cy="2284560"/>
          </a:xfrm>
          <a:custGeom>
            <a:avLst/>
            <a:gdLst>
              <a:gd name="textAreaLeft" fmla="*/ 0 w 2284560"/>
              <a:gd name="textAreaRight" fmla="*/ 2284920 w 2284560"/>
              <a:gd name="textAreaTop" fmla="*/ 0 h 2284560"/>
              <a:gd name="textAreaBottom" fmla="*/ 2284920 h 2284560"/>
            </a:gdLst>
            <a:ahLst/>
            <a:cxnLst/>
            <a:rect l="textAreaLeft" t="textAreaTop" r="textAreaRight" b="textAreaBottom"/>
            <a:pathLst>
              <a:path w="2284867" h="2284867">
                <a:moveTo>
                  <a:pt x="0" y="0"/>
                </a:moveTo>
                <a:lnTo>
                  <a:pt x="2284867" y="0"/>
                </a:lnTo>
                <a:lnTo>
                  <a:pt x="2284867" y="2284866"/>
                </a:lnTo>
                <a:lnTo>
                  <a:pt x="0" y="22848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5"/>
          <p:cNvSpPr/>
          <p:nvPr/>
        </p:nvSpPr>
        <p:spPr>
          <a:xfrm>
            <a:off x="4890240" y="500760"/>
            <a:ext cx="8506800" cy="1557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2255"/>
              </a:lnSpc>
            </a:pPr>
            <a:r>
              <a:rPr lang="en-US" sz="8760" b="0" u="sng" strike="noStrike" spc="-1">
                <a:solidFill>
                  <a:srgbClr val="FFFFFF"/>
                </a:solidFill>
                <a:uFillTx/>
                <a:latin typeface="Poppins"/>
              </a:rPr>
              <a:t>Methodology</a:t>
            </a:r>
            <a:endParaRPr lang="en-US" sz="87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Freeform 6"/>
          <p:cNvSpPr/>
          <p:nvPr/>
        </p:nvSpPr>
        <p:spPr>
          <a:xfrm>
            <a:off x="11193480" y="4082400"/>
            <a:ext cx="951480" cy="951480"/>
          </a:xfrm>
          <a:custGeom>
            <a:avLst/>
            <a:gdLst>
              <a:gd name="textAreaLeft" fmla="*/ 0 w 951480"/>
              <a:gd name="textAreaRight" fmla="*/ 951840 w 951480"/>
              <a:gd name="textAreaTop" fmla="*/ 0 h 951480"/>
              <a:gd name="textAreaBottom" fmla="*/ 951840 h 951480"/>
            </a:gdLst>
            <a:ahLst/>
            <a:cxnLst/>
            <a:rect l="textAreaLeft" t="textAreaTop" r="textAreaRight" b="textAreaBottom"/>
            <a:pathLst>
              <a:path w="951933" h="951933">
                <a:moveTo>
                  <a:pt x="0" y="0"/>
                </a:moveTo>
                <a:lnTo>
                  <a:pt x="951934" y="0"/>
                </a:lnTo>
                <a:lnTo>
                  <a:pt x="951934" y="951934"/>
                </a:lnTo>
                <a:lnTo>
                  <a:pt x="0" y="9519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475920" y="4784040"/>
            <a:ext cx="1325880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22680" lvl="1" indent="-561340">
              <a:lnSpc>
                <a:spcPts val="7280"/>
              </a:lnSpc>
              <a:buClr>
                <a:srgbClr val="FFFFFF"/>
              </a:buClr>
              <a:buFont typeface="Arial"/>
              <a:buChar char="•"/>
            </a:pPr>
            <a:r>
              <a:rPr lang="en-US" sz="5200" b="0" strike="noStrike" spc="-1">
                <a:solidFill>
                  <a:srgbClr val="FFFFFF"/>
                </a:solidFill>
                <a:latin typeface="Canva Sans Bold"/>
              </a:rPr>
              <a:t>Specific Features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8"/>
          <p:cNvSpPr/>
          <p:nvPr/>
        </p:nvSpPr>
        <p:spPr>
          <a:xfrm>
            <a:off x="475920" y="5899680"/>
            <a:ext cx="1325880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22680" lvl="1" indent="-561340">
              <a:lnSpc>
                <a:spcPts val="7280"/>
              </a:lnSpc>
              <a:buClr>
                <a:srgbClr val="FFFFFF"/>
              </a:buClr>
              <a:buFont typeface="Arial"/>
              <a:buChar char="•"/>
            </a:pPr>
            <a:r>
              <a:rPr lang="en-US" sz="5200" b="0" strike="noStrike" spc="-1">
                <a:solidFill>
                  <a:srgbClr val="FFFFFF"/>
                </a:solidFill>
                <a:latin typeface="Canva Sans Bold"/>
              </a:rPr>
              <a:t>Technical Clearance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9"/>
          <p:cNvSpPr/>
          <p:nvPr/>
        </p:nvSpPr>
        <p:spPr>
          <a:xfrm>
            <a:off x="475920" y="7015320"/>
            <a:ext cx="1325880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22680" lvl="1" indent="-561340">
              <a:lnSpc>
                <a:spcPts val="7280"/>
              </a:lnSpc>
              <a:buClr>
                <a:srgbClr val="FFFFFF"/>
              </a:buClr>
              <a:buFont typeface="Arial"/>
              <a:buChar char="•"/>
            </a:pPr>
            <a:r>
              <a:rPr lang="en-US" sz="5200" b="0" strike="noStrike" spc="-1">
                <a:solidFill>
                  <a:srgbClr val="FFFFFF"/>
                </a:solidFill>
                <a:latin typeface="Canva Sans Bold"/>
              </a:rPr>
              <a:t>Small Project and Team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10"/>
          <p:cNvSpPr/>
          <p:nvPr/>
        </p:nvSpPr>
        <p:spPr>
          <a:xfrm>
            <a:off x="3683520" y="2233080"/>
            <a:ext cx="923148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0" strike="noStrike" spc="-1">
                <a:solidFill>
                  <a:srgbClr val="FFFFFF"/>
                </a:solidFill>
                <a:latin typeface="Canva Sans Bold"/>
              </a:rPr>
              <a:t>The waterfall Model is Used. 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11"/>
          <p:cNvSpPr/>
          <p:nvPr/>
        </p:nvSpPr>
        <p:spPr>
          <a:xfrm>
            <a:off x="758880" y="3671280"/>
            <a:ext cx="1128888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0" strike="noStrike" spc="-1">
                <a:solidFill>
                  <a:srgbClr val="FFFFFF"/>
                </a:solidFill>
                <a:latin typeface="Canva Sans Bold"/>
              </a:rPr>
              <a:t>Reason to Choose Waterfall Model: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2"/>
          <p:cNvGraphicFramePr/>
          <p:nvPr/>
        </p:nvGraphicFramePr>
        <p:xfrm>
          <a:off x="2073600" y="3332880"/>
          <a:ext cx="13668480" cy="5086080"/>
        </p:xfrm>
        <a:graphic>
          <a:graphicData uri="http://schemas.openxmlformats.org/drawingml/2006/table">
            <a:tbl>
              <a:tblPr/>
              <a:tblGrid>
                <a:gridCol w="68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Parameters 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Remarks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08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Hardware Resources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Available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Technical Expertise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Yes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Programming Language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Free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Software Tools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Open Source / Free   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3"/>
          <p:cNvSpPr/>
          <p:nvPr/>
        </p:nvSpPr>
        <p:spPr>
          <a:xfrm>
            <a:off x="4536000" y="159840"/>
            <a:ext cx="10017720" cy="1635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0" u="sng" strike="noStrike" spc="-1">
                <a:solidFill>
                  <a:srgbClr val="FFFFFF"/>
                </a:solidFill>
                <a:uFillTx/>
                <a:latin typeface="Canva Sans Bold"/>
              </a:rPr>
              <a:t>Feasibility Study</a:t>
            </a:r>
            <a:endParaRPr lang="en-US" sz="9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Box 4"/>
          <p:cNvSpPr/>
          <p:nvPr/>
        </p:nvSpPr>
        <p:spPr>
          <a:xfrm>
            <a:off x="1273320" y="2212560"/>
            <a:ext cx="953640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200" b="0" strike="noStrike" spc="-1">
                <a:solidFill>
                  <a:srgbClr val="FFFFFF"/>
                </a:solidFill>
                <a:latin typeface="Canva Sans Bold"/>
              </a:rPr>
              <a:t>Technical Feasibility:</a:t>
            </a:r>
            <a:endParaRPr lang="en-US" sz="5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2"/>
          <p:cNvGraphicFramePr/>
          <p:nvPr/>
        </p:nvGraphicFramePr>
        <p:xfrm>
          <a:off x="2053080" y="3680640"/>
          <a:ext cx="13668480" cy="5086080"/>
        </p:xfrm>
        <a:graphic>
          <a:graphicData uri="http://schemas.openxmlformats.org/drawingml/2006/table">
            <a:tbl>
              <a:tblPr/>
              <a:tblGrid>
                <a:gridCol w="68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Parameters 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Remarks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08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User Acceptance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Yes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Ease of Use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Yes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Training Requirement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Yes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Operational Cose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Affordable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TextBox 3"/>
          <p:cNvSpPr/>
          <p:nvPr/>
        </p:nvSpPr>
        <p:spPr>
          <a:xfrm>
            <a:off x="4536000" y="159840"/>
            <a:ext cx="10094040" cy="1635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0" u="sng" strike="noStrike" spc="-1">
                <a:solidFill>
                  <a:srgbClr val="FFFFFF"/>
                </a:solidFill>
                <a:uFillTx/>
                <a:latin typeface="Canva Sans Bold"/>
              </a:rPr>
              <a:t>Feasibility Study</a:t>
            </a:r>
            <a:endParaRPr lang="en-US" sz="9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Box 4"/>
          <p:cNvSpPr/>
          <p:nvPr/>
        </p:nvSpPr>
        <p:spPr>
          <a:xfrm>
            <a:off x="1273320" y="2212560"/>
            <a:ext cx="953640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200" b="0" strike="noStrike" spc="-1">
                <a:solidFill>
                  <a:srgbClr val="FFFFFF"/>
                </a:solidFill>
                <a:latin typeface="Canva Sans Bold"/>
              </a:rPr>
              <a:t> Operational Feasibility:</a:t>
            </a:r>
            <a:endParaRPr lang="en-US" sz="5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2"/>
          <p:cNvGraphicFramePr/>
          <p:nvPr/>
        </p:nvGraphicFramePr>
        <p:xfrm>
          <a:off x="2148840" y="2648160"/>
          <a:ext cx="13668480" cy="5086080"/>
        </p:xfrm>
        <a:graphic>
          <a:graphicData uri="http://schemas.openxmlformats.org/drawingml/2006/table">
            <a:tbl>
              <a:tblPr/>
              <a:tblGrid>
                <a:gridCol w="68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Parameters 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  Remarks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08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Development Tools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Open Source / Free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Servers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Free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IDE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Opensource / Free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Programming Language 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00"/>
                        </a:lnSpc>
                      </a:pPr>
                      <a:r>
                        <a:rPr lang="en-US" sz="3000" b="0" strike="noStrike" spc="-1">
                          <a:solidFill>
                            <a:srgbClr val="FFFFFF"/>
                          </a:solidFill>
                          <a:latin typeface="Canva Sans"/>
                        </a:rPr>
                        <a:t>Free</a:t>
                      </a:r>
                      <a:endParaRPr lang="en-US" sz="30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90440" marR="190440" marT="190440" marB="190440" anchor="ctr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" name="TextBox 3"/>
          <p:cNvSpPr/>
          <p:nvPr/>
        </p:nvSpPr>
        <p:spPr>
          <a:xfrm>
            <a:off x="4724280" y="-155160"/>
            <a:ext cx="9965520" cy="1635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0" u="sng" strike="noStrike" spc="-1">
                <a:solidFill>
                  <a:srgbClr val="FFFFFF"/>
                </a:solidFill>
                <a:uFillTx/>
                <a:latin typeface="Canva Sans Bold"/>
              </a:rPr>
              <a:t>Feasibility Study</a:t>
            </a:r>
            <a:endParaRPr lang="en-US" sz="9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Box 4"/>
          <p:cNvSpPr/>
          <p:nvPr/>
        </p:nvSpPr>
        <p:spPr>
          <a:xfrm>
            <a:off x="1252800" y="1619280"/>
            <a:ext cx="953640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200" b="0" strike="noStrike" spc="-1">
                <a:solidFill>
                  <a:srgbClr val="FFFFFF"/>
                </a:solidFill>
                <a:latin typeface="Canva Sans Bold"/>
              </a:rPr>
              <a:t>Economic Feasibility:</a:t>
            </a:r>
            <a:endParaRPr lang="en-US" sz="5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Box 5"/>
          <p:cNvSpPr/>
          <p:nvPr/>
        </p:nvSpPr>
        <p:spPr>
          <a:xfrm>
            <a:off x="1252800" y="8024040"/>
            <a:ext cx="15459840" cy="1067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Canva Sans Bold"/>
              </a:rPr>
              <a:t>Hence, By Studying Technical, Operational, and Economic Feasibility, it can be concluded that the proposed System can be developed with a high level of confidence.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2"/>
          <p:cNvGrpSpPr/>
          <p:nvPr/>
        </p:nvGrpSpPr>
        <p:grpSpPr>
          <a:xfrm>
            <a:off x="0" y="884160"/>
            <a:ext cx="18479880" cy="9402840"/>
            <a:chOff x="0" y="884160"/>
            <a:chExt cx="18479880" cy="9402840"/>
          </a:xfrm>
        </p:grpSpPr>
        <p:sp>
          <p:nvSpPr>
            <p:cNvPr id="99" name="Freeform 3"/>
            <p:cNvSpPr/>
            <p:nvPr/>
          </p:nvSpPr>
          <p:spPr>
            <a:xfrm>
              <a:off x="0" y="1028880"/>
              <a:ext cx="18479880" cy="9258120"/>
            </a:xfrm>
            <a:custGeom>
              <a:avLst/>
              <a:gdLst>
                <a:gd name="textAreaLeft" fmla="*/ 0 w 18479880"/>
                <a:gd name="textAreaRight" fmla="*/ 18480240 w 18479880"/>
                <a:gd name="textAreaTop" fmla="*/ 0 h 9258120"/>
                <a:gd name="textAreaBottom" fmla="*/ 9258480 h 9258120"/>
              </a:gdLst>
              <a:ahLst/>
              <a:cxnLst/>
              <a:rect l="textAreaLeft" t="textAreaTop" r="textAreaRight" b="textAreaBottom"/>
              <a:pathLst>
                <a:path w="4867188" h="2438400">
                  <a:moveTo>
                    <a:pt x="0" y="0"/>
                  </a:moveTo>
                  <a:lnTo>
                    <a:pt x="4867188" y="0"/>
                  </a:lnTo>
                  <a:lnTo>
                    <a:pt x="4867188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TextBox 4"/>
            <p:cNvSpPr/>
            <p:nvPr/>
          </p:nvSpPr>
          <p:spPr>
            <a:xfrm>
              <a:off x="0" y="884160"/>
              <a:ext cx="3085560" cy="323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66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2" name="TextBox 6"/>
          <p:cNvSpPr/>
          <p:nvPr/>
        </p:nvSpPr>
        <p:spPr>
          <a:xfrm>
            <a:off x="6243840" y="-104760"/>
            <a:ext cx="5799960" cy="888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0" u="sng" strike="noStrike" spc="-1">
                <a:solidFill>
                  <a:srgbClr val="FFFFFF"/>
                </a:solidFill>
                <a:uFillTx/>
                <a:latin typeface="Canva Sans Bold"/>
              </a:rPr>
              <a:t>System Flow Chart</a:t>
            </a:r>
            <a:endParaRPr lang="en-US" sz="5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A computer screen shot of a computer error&#10;&#10;Description automatically generated">
            <a:extLst>
              <a:ext uri="{FF2B5EF4-FFF2-40B4-BE49-F238E27FC236}">
                <a16:creationId xmlns:a16="http://schemas.microsoft.com/office/drawing/2014/main" id="{3EC1CEC9-BE9F-5BB6-DBDC-B7784CD41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40" y="1217299"/>
            <a:ext cx="5601767" cy="8881281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235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Canva Sans</vt:lpstr>
      <vt:lpstr>Canva Sans Bold</vt:lpstr>
      <vt:lpstr>Inter Bold</vt:lpstr>
      <vt:lpstr>Open Sans Bold Italics</vt:lpstr>
      <vt:lpstr>Poppins</vt:lpstr>
      <vt:lpstr>Poppins ExtraBold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Technology Business Presentation</dc:title>
  <dc:creator/>
  <cp:lastModifiedBy>Santosh Bhandari</cp:lastModifiedBy>
  <cp:revision>10</cp:revision>
  <dcterms:created xsi:type="dcterms:W3CDTF">2024-06-29T13:43:22Z</dcterms:created>
  <dcterms:modified xsi:type="dcterms:W3CDTF">2024-07-03T06:20:04Z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10</vt:i4>
  </property>
  <property fmtid="{D5CDD505-2E9C-101B-9397-08002B2CF9AE}" pid="4" name="ICV">
    <vt:lpwstr/>
  </property>
  <property fmtid="{D5CDD505-2E9C-101B-9397-08002B2CF9AE}" pid="5" name="KSOProductBuildVer">
    <vt:lpwstr>1033-11.1.0.11711</vt:lpwstr>
  </property>
</Properties>
</file>