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18288000" cy="10287000"/>
  <p:notesSz cx="6858000" cy="9144000"/>
  <p:embeddedFontLst>
    <p:embeddedFont>
      <p:font typeface="Montserrat" panose="00000500000000000000" pitchFamily="2" charset="0"/>
      <p:regular r:id="rId15"/>
    </p:embeddedFont>
    <p:embeddedFont>
      <p:font typeface="Montserrat Bold" panose="020B0604020202020204" charset="0"/>
      <p:regular r:id="rId16"/>
    </p:embeddedFont>
    <p:embeddedFont>
      <p:font typeface="Poppins" panose="00000500000000000000" pitchFamily="2" charset="0"/>
      <p:regular r:id="rId17"/>
    </p:embeddedFont>
    <p:embeddedFont>
      <p:font typeface="Poppins Bold" panose="020B0604020202020204" charset="0"/>
      <p:regular r:id="rId18"/>
    </p:embeddedFont>
    <p:embeddedFont>
      <p:font typeface="Times New Roman Bold" panose="02020803070505020304" pitchFamily="18" charset="0"/>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0" y="0"/>
            <a:ext cx="3347297" cy="3347297"/>
          </a:xfrm>
          <a:custGeom>
            <a:avLst/>
            <a:gdLst/>
            <a:ahLst/>
            <a:cxnLst/>
            <a:rect l="l" t="t" r="r" b="b"/>
            <a:pathLst>
              <a:path w="3347297" h="3347297">
                <a:moveTo>
                  <a:pt x="0" y="0"/>
                </a:moveTo>
                <a:lnTo>
                  <a:pt x="3347297" y="0"/>
                </a:lnTo>
                <a:lnTo>
                  <a:pt x="3347297" y="3347297"/>
                </a:lnTo>
                <a:lnTo>
                  <a:pt x="0" y="3347297"/>
                </a:lnTo>
                <a:lnTo>
                  <a:pt x="0" y="0"/>
                </a:lnTo>
                <a:close/>
              </a:path>
            </a:pathLst>
          </a:custGeom>
          <a:blipFill>
            <a:blip r:embed="rId2"/>
            <a:stretch>
              <a:fillRect/>
            </a:stretch>
          </a:blipFill>
        </p:spPr>
      </p:sp>
      <p:sp>
        <p:nvSpPr>
          <p:cNvPr id="3" name="Freeform 3"/>
          <p:cNvSpPr/>
          <p:nvPr/>
        </p:nvSpPr>
        <p:spPr>
          <a:xfrm>
            <a:off x="13831806" y="695108"/>
            <a:ext cx="4410742" cy="1736730"/>
          </a:xfrm>
          <a:custGeom>
            <a:avLst/>
            <a:gdLst/>
            <a:ahLst/>
            <a:cxnLst/>
            <a:rect l="l" t="t" r="r" b="b"/>
            <a:pathLst>
              <a:path w="4410742" h="1736730">
                <a:moveTo>
                  <a:pt x="0" y="0"/>
                </a:moveTo>
                <a:lnTo>
                  <a:pt x="4410742" y="0"/>
                </a:lnTo>
                <a:lnTo>
                  <a:pt x="4410742" y="1736730"/>
                </a:lnTo>
                <a:lnTo>
                  <a:pt x="0" y="1736730"/>
                </a:lnTo>
                <a:lnTo>
                  <a:pt x="0" y="0"/>
                </a:lnTo>
                <a:close/>
              </a:path>
            </a:pathLst>
          </a:custGeom>
          <a:blipFill>
            <a:blip r:embed="rId3"/>
            <a:stretch>
              <a:fillRect/>
            </a:stretch>
          </a:blipFill>
        </p:spPr>
      </p:sp>
      <p:sp>
        <p:nvSpPr>
          <p:cNvPr id="4" name="TextBox 4"/>
          <p:cNvSpPr txBox="1"/>
          <p:nvPr/>
        </p:nvSpPr>
        <p:spPr>
          <a:xfrm>
            <a:off x="7039003" y="3171611"/>
            <a:ext cx="4209991" cy="755652"/>
          </a:xfrm>
          <a:prstGeom prst="rect">
            <a:avLst/>
          </a:prstGeom>
        </p:spPr>
        <p:txBody>
          <a:bodyPr lIns="0" tIns="0" rIns="0" bIns="0" rtlCol="0" anchor="t">
            <a:spAutoFit/>
          </a:bodyPr>
          <a:lstStyle/>
          <a:p>
            <a:pPr marL="0" lvl="0" indent="0" algn="ctr">
              <a:lnSpc>
                <a:spcPts val="5599"/>
              </a:lnSpc>
              <a:spcBef>
                <a:spcPct val="0"/>
              </a:spcBef>
            </a:pPr>
            <a:r>
              <a:rPr lang="en-US" sz="3999" dirty="0">
                <a:solidFill>
                  <a:srgbClr val="000000"/>
                </a:solidFill>
                <a:latin typeface="Times New Roman"/>
                <a:ea typeface="Times New Roman"/>
                <a:cs typeface="Times New Roman"/>
                <a:sym typeface="Times New Roman"/>
              </a:rPr>
              <a:t>Presented By</a:t>
            </a:r>
          </a:p>
        </p:txBody>
      </p:sp>
      <p:sp>
        <p:nvSpPr>
          <p:cNvPr id="5" name="TextBox 5"/>
          <p:cNvSpPr txBox="1"/>
          <p:nvPr/>
        </p:nvSpPr>
        <p:spPr>
          <a:xfrm>
            <a:off x="5027894" y="1482512"/>
            <a:ext cx="8232211" cy="949326"/>
          </a:xfrm>
          <a:prstGeom prst="rect">
            <a:avLst/>
          </a:prstGeom>
        </p:spPr>
        <p:txBody>
          <a:bodyPr lIns="0" tIns="0" rIns="0" bIns="0" rtlCol="0" anchor="t">
            <a:spAutoFit/>
          </a:bodyPr>
          <a:lstStyle/>
          <a:p>
            <a:pPr marL="0" lvl="0" indent="0" algn="ctr">
              <a:lnSpc>
                <a:spcPts val="6999"/>
              </a:lnSpc>
              <a:spcBef>
                <a:spcPct val="0"/>
              </a:spcBef>
            </a:pPr>
            <a:r>
              <a:rPr lang="en-US" sz="4999" b="1" dirty="0">
                <a:solidFill>
                  <a:srgbClr val="000000"/>
                </a:solidFill>
                <a:latin typeface="Times New Roman Bold"/>
                <a:ea typeface="Times New Roman Bold"/>
                <a:cs typeface="Times New Roman Bold"/>
                <a:sym typeface="Times New Roman Bold"/>
              </a:rPr>
              <a:t>Android Security Analysis</a:t>
            </a:r>
          </a:p>
        </p:txBody>
      </p:sp>
      <p:sp>
        <p:nvSpPr>
          <p:cNvPr id="6" name="TextBox 6"/>
          <p:cNvSpPr txBox="1"/>
          <p:nvPr/>
        </p:nvSpPr>
        <p:spPr>
          <a:xfrm>
            <a:off x="5381360" y="3961128"/>
            <a:ext cx="7525275" cy="873762"/>
          </a:xfrm>
          <a:prstGeom prst="rect">
            <a:avLst/>
          </a:prstGeom>
        </p:spPr>
        <p:txBody>
          <a:bodyPr lIns="0" tIns="0" rIns="0" bIns="0" rtlCol="0" anchor="t">
            <a:spAutoFit/>
          </a:bodyPr>
          <a:lstStyle/>
          <a:p>
            <a:pPr marL="0" lvl="0" indent="0" algn="ctr">
              <a:lnSpc>
                <a:spcPts val="6439"/>
              </a:lnSpc>
              <a:spcBef>
                <a:spcPct val="0"/>
              </a:spcBef>
            </a:pPr>
            <a:r>
              <a:rPr lang="en-US" sz="4599" b="1" dirty="0">
                <a:solidFill>
                  <a:srgbClr val="B32D29"/>
                </a:solidFill>
                <a:latin typeface="Times New Roman Bold"/>
                <a:ea typeface="Times New Roman Bold"/>
                <a:cs typeface="Times New Roman Bold"/>
                <a:sym typeface="Times New Roman Bold"/>
              </a:rPr>
              <a:t>Gosavi Chinmay Nilesh</a:t>
            </a:r>
          </a:p>
        </p:txBody>
      </p:sp>
      <p:sp>
        <p:nvSpPr>
          <p:cNvPr id="7" name="TextBox 7"/>
          <p:cNvSpPr txBox="1"/>
          <p:nvPr/>
        </p:nvSpPr>
        <p:spPr>
          <a:xfrm>
            <a:off x="6527082" y="4834890"/>
            <a:ext cx="5233829" cy="512446"/>
          </a:xfrm>
          <a:prstGeom prst="rect">
            <a:avLst/>
          </a:prstGeom>
        </p:spPr>
        <p:txBody>
          <a:bodyPr lIns="0" tIns="0" rIns="0" bIns="0" rtlCol="0" anchor="t">
            <a:spAutoFit/>
          </a:bodyPr>
          <a:lstStyle/>
          <a:p>
            <a:pPr marL="0" lvl="0" indent="0" algn="ctr">
              <a:lnSpc>
                <a:spcPts val="3779"/>
              </a:lnSpc>
              <a:spcBef>
                <a:spcPct val="0"/>
              </a:spcBef>
            </a:pPr>
            <a:r>
              <a:rPr lang="en-US" sz="2699" dirty="0">
                <a:solidFill>
                  <a:srgbClr val="000000"/>
                </a:solidFill>
                <a:latin typeface="Times New Roman"/>
                <a:ea typeface="Times New Roman"/>
                <a:cs typeface="Times New Roman"/>
                <a:sym typeface="Times New Roman"/>
              </a:rPr>
              <a:t>Enrolment No. - 2405454002001</a:t>
            </a:r>
          </a:p>
        </p:txBody>
      </p:sp>
      <p:sp>
        <p:nvSpPr>
          <p:cNvPr id="8" name="TextBox 8"/>
          <p:cNvSpPr txBox="1"/>
          <p:nvPr/>
        </p:nvSpPr>
        <p:spPr>
          <a:xfrm>
            <a:off x="0" y="6277400"/>
            <a:ext cx="7525275" cy="873762"/>
          </a:xfrm>
          <a:prstGeom prst="rect">
            <a:avLst/>
          </a:prstGeom>
        </p:spPr>
        <p:txBody>
          <a:bodyPr lIns="0" tIns="0" rIns="0" bIns="0" rtlCol="0" anchor="t">
            <a:spAutoFit/>
          </a:bodyPr>
          <a:lstStyle/>
          <a:p>
            <a:pPr marL="0" lvl="0" indent="0" algn="ctr">
              <a:lnSpc>
                <a:spcPts val="6439"/>
              </a:lnSpc>
              <a:spcBef>
                <a:spcPct val="0"/>
              </a:spcBef>
            </a:pPr>
            <a:r>
              <a:rPr lang="en-US" sz="4599" b="1">
                <a:solidFill>
                  <a:srgbClr val="B32D29"/>
                </a:solidFill>
                <a:latin typeface="Times New Roman Bold"/>
                <a:ea typeface="Times New Roman Bold"/>
                <a:cs typeface="Times New Roman Bold"/>
                <a:sym typeface="Times New Roman Bold"/>
              </a:rPr>
              <a:t>Ms. Meena Lakshmi</a:t>
            </a:r>
          </a:p>
        </p:txBody>
      </p:sp>
      <p:sp>
        <p:nvSpPr>
          <p:cNvPr id="9" name="TextBox 9"/>
          <p:cNvSpPr txBox="1"/>
          <p:nvPr/>
        </p:nvSpPr>
        <p:spPr>
          <a:xfrm>
            <a:off x="1145723" y="7160688"/>
            <a:ext cx="5233829" cy="512446"/>
          </a:xfrm>
          <a:prstGeom prst="rect">
            <a:avLst/>
          </a:prstGeom>
        </p:spPr>
        <p:txBody>
          <a:bodyPr lIns="0" tIns="0" rIns="0" bIns="0" rtlCol="0" anchor="t">
            <a:spAutoFit/>
          </a:bodyPr>
          <a:lstStyle/>
          <a:p>
            <a:pPr marL="0" lvl="0" indent="0" algn="ctr">
              <a:lnSpc>
                <a:spcPts val="3779"/>
              </a:lnSpc>
              <a:spcBef>
                <a:spcPct val="0"/>
              </a:spcBef>
            </a:pPr>
            <a:r>
              <a:rPr lang="en-US" sz="2699">
                <a:solidFill>
                  <a:srgbClr val="000000"/>
                </a:solidFill>
                <a:latin typeface="Times New Roman"/>
                <a:ea typeface="Times New Roman"/>
                <a:cs typeface="Times New Roman"/>
                <a:sym typeface="Times New Roman"/>
              </a:rPr>
              <a:t>Assistant Professor</a:t>
            </a:r>
          </a:p>
        </p:txBody>
      </p:sp>
      <p:sp>
        <p:nvSpPr>
          <p:cNvPr id="10" name="TextBox 10"/>
          <p:cNvSpPr txBox="1"/>
          <p:nvPr/>
        </p:nvSpPr>
        <p:spPr>
          <a:xfrm>
            <a:off x="1145723" y="5834063"/>
            <a:ext cx="5233829" cy="512446"/>
          </a:xfrm>
          <a:prstGeom prst="rect">
            <a:avLst/>
          </a:prstGeom>
        </p:spPr>
        <p:txBody>
          <a:bodyPr lIns="0" tIns="0" rIns="0" bIns="0" rtlCol="0" anchor="t">
            <a:spAutoFit/>
          </a:bodyPr>
          <a:lstStyle/>
          <a:p>
            <a:pPr marL="0" lvl="0" indent="0" algn="ctr">
              <a:lnSpc>
                <a:spcPts val="3779"/>
              </a:lnSpc>
              <a:spcBef>
                <a:spcPct val="0"/>
              </a:spcBef>
            </a:pPr>
            <a:r>
              <a:rPr lang="en-US" sz="2699">
                <a:solidFill>
                  <a:srgbClr val="000000"/>
                </a:solidFill>
                <a:latin typeface="Times New Roman"/>
                <a:ea typeface="Times New Roman"/>
                <a:cs typeface="Times New Roman"/>
                <a:sym typeface="Times New Roman"/>
              </a:rPr>
              <a:t>Under Guidance of</a:t>
            </a:r>
          </a:p>
        </p:txBody>
      </p:sp>
      <p:sp>
        <p:nvSpPr>
          <p:cNvPr id="11" name="TextBox 11"/>
          <p:cNvSpPr txBox="1"/>
          <p:nvPr/>
        </p:nvSpPr>
        <p:spPr>
          <a:xfrm>
            <a:off x="11862996" y="5834063"/>
            <a:ext cx="5233829" cy="512446"/>
          </a:xfrm>
          <a:prstGeom prst="rect">
            <a:avLst/>
          </a:prstGeom>
        </p:spPr>
        <p:txBody>
          <a:bodyPr lIns="0" tIns="0" rIns="0" bIns="0" rtlCol="0" anchor="t">
            <a:spAutoFit/>
          </a:bodyPr>
          <a:lstStyle/>
          <a:p>
            <a:pPr marL="0" lvl="0" indent="0" algn="ctr">
              <a:lnSpc>
                <a:spcPts val="3779"/>
              </a:lnSpc>
              <a:spcBef>
                <a:spcPct val="0"/>
              </a:spcBef>
            </a:pPr>
            <a:r>
              <a:rPr lang="en-US" sz="2699">
                <a:solidFill>
                  <a:srgbClr val="000000"/>
                </a:solidFill>
                <a:latin typeface="Times New Roman"/>
                <a:ea typeface="Times New Roman"/>
                <a:cs typeface="Times New Roman"/>
                <a:sym typeface="Times New Roman"/>
              </a:rPr>
              <a:t>Under Guidance of</a:t>
            </a:r>
          </a:p>
        </p:txBody>
      </p:sp>
      <p:sp>
        <p:nvSpPr>
          <p:cNvPr id="12" name="TextBox 12"/>
          <p:cNvSpPr txBox="1"/>
          <p:nvPr/>
        </p:nvSpPr>
        <p:spPr>
          <a:xfrm>
            <a:off x="10717273" y="6277400"/>
            <a:ext cx="7525275" cy="873762"/>
          </a:xfrm>
          <a:prstGeom prst="rect">
            <a:avLst/>
          </a:prstGeom>
        </p:spPr>
        <p:txBody>
          <a:bodyPr lIns="0" tIns="0" rIns="0" bIns="0" rtlCol="0" anchor="t">
            <a:spAutoFit/>
          </a:bodyPr>
          <a:lstStyle/>
          <a:p>
            <a:pPr marL="0" lvl="0" indent="0" algn="ctr">
              <a:lnSpc>
                <a:spcPts val="6439"/>
              </a:lnSpc>
              <a:spcBef>
                <a:spcPct val="0"/>
              </a:spcBef>
            </a:pPr>
            <a:r>
              <a:rPr lang="en-US" sz="4599" b="1">
                <a:solidFill>
                  <a:srgbClr val="B32D29"/>
                </a:solidFill>
                <a:latin typeface="Times New Roman Bold"/>
                <a:ea typeface="Times New Roman Bold"/>
                <a:cs typeface="Times New Roman Bold"/>
                <a:sym typeface="Times New Roman Bold"/>
              </a:rPr>
              <a:t>Mr. Rijvan Beg</a:t>
            </a:r>
          </a:p>
        </p:txBody>
      </p:sp>
      <p:sp>
        <p:nvSpPr>
          <p:cNvPr id="13" name="TextBox 13"/>
          <p:cNvSpPr txBox="1"/>
          <p:nvPr/>
        </p:nvSpPr>
        <p:spPr>
          <a:xfrm>
            <a:off x="11862996" y="7160688"/>
            <a:ext cx="5233829" cy="512446"/>
          </a:xfrm>
          <a:prstGeom prst="rect">
            <a:avLst/>
          </a:prstGeom>
        </p:spPr>
        <p:txBody>
          <a:bodyPr lIns="0" tIns="0" rIns="0" bIns="0" rtlCol="0" anchor="t">
            <a:spAutoFit/>
          </a:bodyPr>
          <a:lstStyle/>
          <a:p>
            <a:pPr marL="0" lvl="0" indent="0" algn="ctr">
              <a:lnSpc>
                <a:spcPts val="3779"/>
              </a:lnSpc>
              <a:spcBef>
                <a:spcPct val="0"/>
              </a:spcBef>
            </a:pPr>
            <a:r>
              <a:rPr lang="en-US" sz="2699">
                <a:solidFill>
                  <a:srgbClr val="000000"/>
                </a:solidFill>
                <a:latin typeface="Times New Roman"/>
                <a:ea typeface="Times New Roman"/>
                <a:cs typeface="Times New Roman"/>
                <a:sym typeface="Times New Roman"/>
              </a:rPr>
              <a:t>Assistant Professor</a:t>
            </a:r>
          </a:p>
        </p:txBody>
      </p:sp>
      <p:sp>
        <p:nvSpPr>
          <p:cNvPr id="14" name="TextBox 14"/>
          <p:cNvSpPr txBox="1"/>
          <p:nvPr/>
        </p:nvSpPr>
        <p:spPr>
          <a:xfrm>
            <a:off x="5381360" y="8679507"/>
            <a:ext cx="7525275" cy="581025"/>
          </a:xfrm>
          <a:prstGeom prst="rect">
            <a:avLst/>
          </a:prstGeom>
        </p:spPr>
        <p:txBody>
          <a:bodyPr lIns="0" tIns="0" rIns="0" bIns="0" rtlCol="0" anchor="t">
            <a:spAutoFit/>
          </a:bodyPr>
          <a:lstStyle/>
          <a:p>
            <a:pPr marL="0" lvl="0" indent="0" algn="ctr">
              <a:lnSpc>
                <a:spcPts val="4200"/>
              </a:lnSpc>
              <a:spcBef>
                <a:spcPct val="0"/>
              </a:spcBef>
            </a:pPr>
            <a:r>
              <a:rPr lang="en-US" sz="3000" b="1" dirty="0">
                <a:solidFill>
                  <a:srgbClr val="000000"/>
                </a:solidFill>
                <a:latin typeface="Times New Roman Bold"/>
                <a:ea typeface="Times New Roman Bold"/>
                <a:cs typeface="Times New Roman Bold"/>
                <a:sym typeface="Times New Roman Bold"/>
              </a:rPr>
              <a:t>MSc. Cyber Security Semester - II</a:t>
            </a:r>
          </a:p>
        </p:txBody>
      </p:sp>
      <p:sp>
        <p:nvSpPr>
          <p:cNvPr id="15" name="TextBox 15"/>
          <p:cNvSpPr txBox="1"/>
          <p:nvPr/>
        </p:nvSpPr>
        <p:spPr>
          <a:xfrm>
            <a:off x="3350767" y="9161361"/>
            <a:ext cx="11586457" cy="755652"/>
          </a:xfrm>
          <a:prstGeom prst="rect">
            <a:avLst/>
          </a:prstGeom>
        </p:spPr>
        <p:txBody>
          <a:bodyPr lIns="0" tIns="0" rIns="0" bIns="0" rtlCol="0" anchor="t">
            <a:spAutoFit/>
          </a:bodyPr>
          <a:lstStyle/>
          <a:p>
            <a:pPr marL="0" lvl="0" indent="0" algn="ctr">
              <a:lnSpc>
                <a:spcPts val="5599"/>
              </a:lnSpc>
              <a:spcBef>
                <a:spcPct val="0"/>
              </a:spcBef>
            </a:pPr>
            <a:r>
              <a:rPr lang="en-US" sz="3999" b="1" dirty="0">
                <a:solidFill>
                  <a:srgbClr val="01237D"/>
                </a:solidFill>
                <a:latin typeface="Times New Roman Bold"/>
                <a:ea typeface="Times New Roman Bold"/>
                <a:cs typeface="Times New Roman Bold"/>
                <a:sym typeface="Times New Roman Bold"/>
              </a:rPr>
              <a:t>National Forensic Sciences University, Bhopal</a:t>
            </a:r>
          </a:p>
        </p:txBody>
      </p:sp>
      <p:sp>
        <p:nvSpPr>
          <p:cNvPr id="16" name="TextBox 16"/>
          <p:cNvSpPr txBox="1"/>
          <p:nvPr/>
        </p:nvSpPr>
        <p:spPr>
          <a:xfrm>
            <a:off x="5113210" y="8113187"/>
            <a:ext cx="8061572" cy="588011"/>
          </a:xfrm>
          <a:prstGeom prst="rect">
            <a:avLst/>
          </a:prstGeom>
        </p:spPr>
        <p:txBody>
          <a:bodyPr lIns="0" tIns="0" rIns="0" bIns="0" rtlCol="0" anchor="t">
            <a:spAutoFit/>
          </a:bodyPr>
          <a:lstStyle/>
          <a:p>
            <a:pPr marL="0" lvl="0" indent="0" algn="ctr">
              <a:lnSpc>
                <a:spcPts val="4339"/>
              </a:lnSpc>
              <a:spcBef>
                <a:spcPct val="0"/>
              </a:spcBef>
            </a:pPr>
            <a:r>
              <a:rPr lang="en-US" sz="3099" b="1" dirty="0">
                <a:solidFill>
                  <a:srgbClr val="000000"/>
                </a:solidFill>
                <a:latin typeface="Times New Roman Bold"/>
                <a:ea typeface="Times New Roman Bold"/>
                <a:cs typeface="Times New Roman Bold"/>
                <a:sym typeface="Times New Roman Bold"/>
              </a:rPr>
              <a:t>School of Cyber Security and Digital Forensics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45DA0"/>
        </a:solidFill>
        <a:effectLst/>
      </p:bgPr>
    </p:bg>
    <p:spTree>
      <p:nvGrpSpPr>
        <p:cNvPr id="1" name=""/>
        <p:cNvGrpSpPr/>
        <p:nvPr/>
      </p:nvGrpSpPr>
      <p:grpSpPr>
        <a:xfrm>
          <a:off x="0" y="0"/>
          <a:ext cx="0" cy="0"/>
          <a:chOff x="0" y="0"/>
          <a:chExt cx="0" cy="0"/>
        </a:xfrm>
      </p:grpSpPr>
      <p:sp>
        <p:nvSpPr>
          <p:cNvPr id="2" name="Freeform 2"/>
          <p:cNvSpPr/>
          <p:nvPr/>
        </p:nvSpPr>
        <p:spPr>
          <a:xfrm>
            <a:off x="333981" y="1418521"/>
            <a:ext cx="10996248" cy="7449958"/>
          </a:xfrm>
          <a:custGeom>
            <a:avLst/>
            <a:gdLst/>
            <a:ahLst/>
            <a:cxnLst/>
            <a:rect l="l" t="t" r="r" b="b"/>
            <a:pathLst>
              <a:path w="10996248" h="7449958">
                <a:moveTo>
                  <a:pt x="0" y="0"/>
                </a:moveTo>
                <a:lnTo>
                  <a:pt x="10996248" y="0"/>
                </a:lnTo>
                <a:lnTo>
                  <a:pt x="10996248" y="7449958"/>
                </a:lnTo>
                <a:lnTo>
                  <a:pt x="0" y="7449958"/>
                </a:lnTo>
                <a:lnTo>
                  <a:pt x="0" y="0"/>
                </a:lnTo>
                <a:close/>
              </a:path>
            </a:pathLst>
          </a:custGeom>
          <a:blipFill>
            <a:blip r:embed="rId2"/>
            <a:stretch>
              <a:fillRect/>
            </a:stretch>
          </a:blipFill>
        </p:spPr>
      </p:sp>
      <p:sp>
        <p:nvSpPr>
          <p:cNvPr id="3" name="TextBox 3"/>
          <p:cNvSpPr txBox="1"/>
          <p:nvPr/>
        </p:nvSpPr>
        <p:spPr>
          <a:xfrm>
            <a:off x="12559687" y="1218496"/>
            <a:ext cx="4187071" cy="958850"/>
          </a:xfrm>
          <a:prstGeom prst="rect">
            <a:avLst/>
          </a:prstGeom>
        </p:spPr>
        <p:txBody>
          <a:bodyPr lIns="0" tIns="0" rIns="0" bIns="0" rtlCol="0" anchor="t">
            <a:spAutoFit/>
          </a:bodyPr>
          <a:lstStyle/>
          <a:p>
            <a:pPr marL="0" lvl="0" indent="0" algn="ctr">
              <a:lnSpc>
                <a:spcPts val="7000"/>
              </a:lnSpc>
              <a:spcBef>
                <a:spcPct val="0"/>
              </a:spcBef>
            </a:pPr>
            <a:r>
              <a:rPr lang="en-US" sz="5000">
                <a:solidFill>
                  <a:srgbClr val="FFFFFF"/>
                </a:solidFill>
                <a:latin typeface="Times New Roman"/>
                <a:ea typeface="Times New Roman"/>
                <a:cs typeface="Times New Roman"/>
                <a:sym typeface="Times New Roman"/>
              </a:rPr>
              <a:t>MobSF Report</a:t>
            </a:r>
          </a:p>
        </p:txBody>
      </p:sp>
      <p:sp>
        <p:nvSpPr>
          <p:cNvPr id="4" name="TextBox 4"/>
          <p:cNvSpPr txBox="1"/>
          <p:nvPr/>
        </p:nvSpPr>
        <p:spPr>
          <a:xfrm>
            <a:off x="11589232" y="2341970"/>
            <a:ext cx="6459617" cy="755650"/>
          </a:xfrm>
          <a:prstGeom prst="rect">
            <a:avLst/>
          </a:prstGeom>
        </p:spPr>
        <p:txBody>
          <a:bodyPr lIns="0" tIns="0" rIns="0" bIns="0" rtlCol="0" anchor="t">
            <a:spAutoFit/>
          </a:bodyPr>
          <a:lstStyle/>
          <a:p>
            <a:pPr marL="0" lvl="0" indent="0" algn="ctr">
              <a:lnSpc>
                <a:spcPts val="5599"/>
              </a:lnSpc>
              <a:spcBef>
                <a:spcPct val="0"/>
              </a:spcBef>
            </a:pPr>
            <a:r>
              <a:rPr lang="en-US" sz="3999">
                <a:solidFill>
                  <a:srgbClr val="FFFFFF"/>
                </a:solidFill>
                <a:latin typeface="Times New Roman"/>
                <a:ea typeface="Times New Roman"/>
                <a:cs typeface="Times New Roman"/>
                <a:sym typeface="Times New Roman"/>
              </a:rPr>
              <a:t>High- Dangerous Permissions</a:t>
            </a:r>
          </a:p>
        </p:txBody>
      </p:sp>
      <p:sp>
        <p:nvSpPr>
          <p:cNvPr id="5" name="TextBox 5"/>
          <p:cNvSpPr txBox="1"/>
          <p:nvPr/>
        </p:nvSpPr>
        <p:spPr>
          <a:xfrm>
            <a:off x="11589232" y="3259545"/>
            <a:ext cx="6089809" cy="755650"/>
          </a:xfrm>
          <a:prstGeom prst="rect">
            <a:avLst/>
          </a:prstGeom>
        </p:spPr>
        <p:txBody>
          <a:bodyPr lIns="0" tIns="0" rIns="0" bIns="0" rtlCol="0" anchor="t">
            <a:spAutoFit/>
          </a:bodyPr>
          <a:lstStyle/>
          <a:p>
            <a:pPr marL="0" lvl="0" indent="0" algn="ctr">
              <a:lnSpc>
                <a:spcPts val="5599"/>
              </a:lnSpc>
              <a:spcBef>
                <a:spcPct val="0"/>
              </a:spcBef>
            </a:pPr>
            <a:r>
              <a:rPr lang="en-US" sz="3999">
                <a:solidFill>
                  <a:srgbClr val="FFFFFF"/>
                </a:solidFill>
                <a:latin typeface="Times New Roman"/>
                <a:ea typeface="Times New Roman"/>
                <a:cs typeface="Times New Roman"/>
                <a:sym typeface="Times New Roman"/>
              </a:rPr>
              <a:t>Medium- Other Permissions</a:t>
            </a:r>
          </a:p>
        </p:txBody>
      </p:sp>
      <p:sp>
        <p:nvSpPr>
          <p:cNvPr id="6" name="TextBox 6"/>
          <p:cNvSpPr txBox="1"/>
          <p:nvPr/>
        </p:nvSpPr>
        <p:spPr>
          <a:xfrm>
            <a:off x="11350081" y="4177120"/>
            <a:ext cx="6937919" cy="1460500"/>
          </a:xfrm>
          <a:prstGeom prst="rect">
            <a:avLst/>
          </a:prstGeom>
        </p:spPr>
        <p:txBody>
          <a:bodyPr lIns="0" tIns="0" rIns="0" bIns="0" rtlCol="0" anchor="t">
            <a:spAutoFit/>
          </a:bodyPr>
          <a:lstStyle/>
          <a:p>
            <a:pPr marL="0" lvl="0" indent="0" algn="ctr">
              <a:lnSpc>
                <a:spcPts val="5599"/>
              </a:lnSpc>
              <a:spcBef>
                <a:spcPct val="0"/>
              </a:spcBef>
            </a:pPr>
            <a:r>
              <a:rPr lang="en-US" sz="3999">
                <a:solidFill>
                  <a:srgbClr val="FF914D"/>
                </a:solidFill>
                <a:latin typeface="Times New Roman"/>
                <a:ea typeface="Times New Roman"/>
                <a:cs typeface="Times New Roman"/>
                <a:sym typeface="Times New Roman"/>
              </a:rPr>
              <a:t>Dangerous Permissions Examples:</a:t>
            </a:r>
          </a:p>
        </p:txBody>
      </p:sp>
      <p:sp>
        <p:nvSpPr>
          <p:cNvPr id="7" name="TextBox 7"/>
          <p:cNvSpPr txBox="1"/>
          <p:nvPr/>
        </p:nvSpPr>
        <p:spPr>
          <a:xfrm>
            <a:off x="11464276" y="5485220"/>
            <a:ext cx="6709529" cy="755650"/>
          </a:xfrm>
          <a:prstGeom prst="rect">
            <a:avLst/>
          </a:prstGeom>
        </p:spPr>
        <p:txBody>
          <a:bodyPr lIns="0" tIns="0" rIns="0" bIns="0" rtlCol="0" anchor="t">
            <a:spAutoFit/>
          </a:bodyPr>
          <a:lstStyle/>
          <a:p>
            <a:pPr marL="0" lvl="0" indent="0" algn="ctr">
              <a:lnSpc>
                <a:spcPts val="5599"/>
              </a:lnSpc>
              <a:spcBef>
                <a:spcPct val="0"/>
              </a:spcBef>
            </a:pPr>
            <a:r>
              <a:rPr lang="en-US" sz="3999">
                <a:solidFill>
                  <a:srgbClr val="FDA402"/>
                </a:solidFill>
                <a:latin typeface="Times New Roman"/>
                <a:ea typeface="Times New Roman"/>
                <a:cs typeface="Times New Roman"/>
                <a:sym typeface="Times New Roman"/>
              </a:rPr>
              <a:t>android.permission.CAMERA</a:t>
            </a:r>
          </a:p>
        </p:txBody>
      </p:sp>
      <p:sp>
        <p:nvSpPr>
          <p:cNvPr id="8" name="TextBox 8"/>
          <p:cNvSpPr txBox="1"/>
          <p:nvPr/>
        </p:nvSpPr>
        <p:spPr>
          <a:xfrm>
            <a:off x="11350081" y="6402796"/>
            <a:ext cx="6937919" cy="1460500"/>
          </a:xfrm>
          <a:prstGeom prst="rect">
            <a:avLst/>
          </a:prstGeom>
        </p:spPr>
        <p:txBody>
          <a:bodyPr lIns="0" tIns="0" rIns="0" bIns="0" rtlCol="0" anchor="t">
            <a:spAutoFit/>
          </a:bodyPr>
          <a:lstStyle/>
          <a:p>
            <a:pPr marL="0" lvl="0" indent="0" algn="ctr">
              <a:lnSpc>
                <a:spcPts val="5599"/>
              </a:lnSpc>
              <a:spcBef>
                <a:spcPct val="0"/>
              </a:spcBef>
            </a:pPr>
            <a:r>
              <a:rPr lang="en-US" sz="3999">
                <a:solidFill>
                  <a:srgbClr val="FDA402"/>
                </a:solidFill>
                <a:latin typeface="Times New Roman"/>
                <a:ea typeface="Times New Roman"/>
                <a:cs typeface="Times New Roman"/>
                <a:sym typeface="Times New Roman"/>
              </a:rPr>
              <a:t>android.permission.ACCESS_FINE_LOCATION</a:t>
            </a:r>
          </a:p>
        </p:txBody>
      </p:sp>
      <p:sp>
        <p:nvSpPr>
          <p:cNvPr id="9" name="TextBox 9"/>
          <p:cNvSpPr txBox="1"/>
          <p:nvPr/>
        </p:nvSpPr>
        <p:spPr>
          <a:xfrm>
            <a:off x="11527282" y="8025221"/>
            <a:ext cx="6646524" cy="1460500"/>
          </a:xfrm>
          <a:prstGeom prst="rect">
            <a:avLst/>
          </a:prstGeom>
        </p:spPr>
        <p:txBody>
          <a:bodyPr lIns="0" tIns="0" rIns="0" bIns="0" rtlCol="0" anchor="t">
            <a:spAutoFit/>
          </a:bodyPr>
          <a:lstStyle/>
          <a:p>
            <a:pPr marL="0" lvl="0" indent="0" algn="ctr">
              <a:lnSpc>
                <a:spcPts val="5599"/>
              </a:lnSpc>
              <a:spcBef>
                <a:spcPct val="0"/>
              </a:spcBef>
            </a:pPr>
            <a:r>
              <a:rPr lang="en-US" sz="3999">
                <a:solidFill>
                  <a:srgbClr val="FDA402"/>
                </a:solidFill>
                <a:latin typeface="Times New Roman"/>
                <a:ea typeface="Times New Roman"/>
                <a:cs typeface="Times New Roman"/>
                <a:sym typeface="Times New Roman"/>
              </a:rPr>
              <a:t>android.permission.WRITE_EXTERNAL_STORAGE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766494" y="9340175"/>
            <a:ext cx="21820987" cy="946825"/>
            <a:chOff x="0" y="0"/>
            <a:chExt cx="6110362" cy="265132"/>
          </a:xfrm>
        </p:grpSpPr>
        <p:sp>
          <p:nvSpPr>
            <p:cNvPr id="3" name="Freeform 3"/>
            <p:cNvSpPr/>
            <p:nvPr/>
          </p:nvSpPr>
          <p:spPr>
            <a:xfrm>
              <a:off x="0" y="0"/>
              <a:ext cx="6110362" cy="265132"/>
            </a:xfrm>
            <a:custGeom>
              <a:avLst/>
              <a:gdLst/>
              <a:ahLst/>
              <a:cxnLst/>
              <a:rect l="l" t="t" r="r" b="b"/>
              <a:pathLst>
                <a:path w="6110362" h="265132">
                  <a:moveTo>
                    <a:pt x="0" y="0"/>
                  </a:moveTo>
                  <a:lnTo>
                    <a:pt x="6110362" y="0"/>
                  </a:lnTo>
                  <a:lnTo>
                    <a:pt x="6110362" y="265132"/>
                  </a:lnTo>
                  <a:lnTo>
                    <a:pt x="0" y="265132"/>
                  </a:lnTo>
                  <a:close/>
                </a:path>
              </a:pathLst>
            </a:custGeom>
            <a:solidFill>
              <a:srgbClr val="145DA0"/>
            </a:solidFill>
            <a:ln cap="sq">
              <a:noFill/>
              <a:prstDash val="solid"/>
              <a:miter/>
            </a:ln>
          </p:spPr>
        </p:sp>
        <p:sp>
          <p:nvSpPr>
            <p:cNvPr id="4" name="TextBox 4"/>
            <p:cNvSpPr txBox="1"/>
            <p:nvPr/>
          </p:nvSpPr>
          <p:spPr>
            <a:xfrm>
              <a:off x="0" y="-38100"/>
              <a:ext cx="6110362" cy="303232"/>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1766494" y="-816076"/>
            <a:ext cx="21820987" cy="1762900"/>
            <a:chOff x="0" y="0"/>
            <a:chExt cx="6110362" cy="493651"/>
          </a:xfrm>
        </p:grpSpPr>
        <p:sp>
          <p:nvSpPr>
            <p:cNvPr id="6" name="Freeform 6"/>
            <p:cNvSpPr/>
            <p:nvPr/>
          </p:nvSpPr>
          <p:spPr>
            <a:xfrm>
              <a:off x="0" y="0"/>
              <a:ext cx="6110362" cy="493651"/>
            </a:xfrm>
            <a:custGeom>
              <a:avLst/>
              <a:gdLst/>
              <a:ahLst/>
              <a:cxnLst/>
              <a:rect l="l" t="t" r="r" b="b"/>
              <a:pathLst>
                <a:path w="6110362" h="493651">
                  <a:moveTo>
                    <a:pt x="0" y="0"/>
                  </a:moveTo>
                  <a:lnTo>
                    <a:pt x="6110362" y="0"/>
                  </a:lnTo>
                  <a:lnTo>
                    <a:pt x="6110362" y="493651"/>
                  </a:lnTo>
                  <a:lnTo>
                    <a:pt x="0" y="493651"/>
                  </a:lnTo>
                  <a:close/>
                </a:path>
              </a:pathLst>
            </a:custGeom>
            <a:solidFill>
              <a:srgbClr val="145DA0"/>
            </a:solidFill>
            <a:ln cap="sq">
              <a:noFill/>
              <a:prstDash val="solid"/>
              <a:miter/>
            </a:ln>
          </p:spPr>
        </p:sp>
        <p:sp>
          <p:nvSpPr>
            <p:cNvPr id="7" name="TextBox 7"/>
            <p:cNvSpPr txBox="1"/>
            <p:nvPr/>
          </p:nvSpPr>
          <p:spPr>
            <a:xfrm>
              <a:off x="0" y="-38100"/>
              <a:ext cx="6110362" cy="531751"/>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8" name="TextBox 8"/>
          <p:cNvSpPr txBox="1"/>
          <p:nvPr/>
        </p:nvSpPr>
        <p:spPr>
          <a:xfrm>
            <a:off x="7606070" y="1514278"/>
            <a:ext cx="3075861" cy="958850"/>
          </a:xfrm>
          <a:prstGeom prst="rect">
            <a:avLst/>
          </a:prstGeom>
        </p:spPr>
        <p:txBody>
          <a:bodyPr lIns="0" tIns="0" rIns="0" bIns="0" rtlCol="0" anchor="t">
            <a:spAutoFit/>
          </a:bodyPr>
          <a:lstStyle/>
          <a:p>
            <a:pPr marL="0" lvl="0" indent="0" algn="ctr">
              <a:lnSpc>
                <a:spcPts val="7000"/>
              </a:lnSpc>
              <a:spcBef>
                <a:spcPct val="0"/>
              </a:spcBef>
            </a:pPr>
            <a:r>
              <a:rPr lang="en-US" sz="5000">
                <a:solidFill>
                  <a:srgbClr val="000000"/>
                </a:solidFill>
                <a:latin typeface="Times New Roman"/>
                <a:ea typeface="Times New Roman"/>
                <a:cs typeface="Times New Roman"/>
                <a:sym typeface="Times New Roman"/>
              </a:rPr>
              <a:t>Conclusion</a:t>
            </a:r>
          </a:p>
        </p:txBody>
      </p:sp>
      <p:sp>
        <p:nvSpPr>
          <p:cNvPr id="9" name="TextBox 9"/>
          <p:cNvSpPr txBox="1"/>
          <p:nvPr/>
        </p:nvSpPr>
        <p:spPr>
          <a:xfrm>
            <a:off x="274199" y="2596814"/>
            <a:ext cx="18617177" cy="673100"/>
          </a:xfrm>
          <a:prstGeom prst="rect">
            <a:avLst/>
          </a:prstGeom>
        </p:spPr>
        <p:txBody>
          <a:bodyPr lIns="0" tIns="0" rIns="0" bIns="0" rtlCol="0" anchor="t">
            <a:spAutoFit/>
          </a:bodyPr>
          <a:lstStyle/>
          <a:p>
            <a:pPr marL="0" lvl="0" indent="0" algn="just">
              <a:lnSpc>
                <a:spcPts val="4900"/>
              </a:lnSpc>
              <a:spcBef>
                <a:spcPct val="0"/>
              </a:spcBef>
            </a:pPr>
            <a:r>
              <a:rPr lang="en-US" sz="3500">
                <a:solidFill>
                  <a:srgbClr val="000000"/>
                </a:solidFill>
                <a:latin typeface="Times New Roman"/>
                <a:ea typeface="Times New Roman"/>
                <a:cs typeface="Times New Roman"/>
                <a:sym typeface="Times New Roman"/>
              </a:rPr>
              <a:t>1) Tested Android security using custom spyware and tools like AhMyth and ngrok.</a:t>
            </a:r>
          </a:p>
        </p:txBody>
      </p:sp>
      <p:sp>
        <p:nvSpPr>
          <p:cNvPr id="10" name="TextBox 10"/>
          <p:cNvSpPr txBox="1"/>
          <p:nvPr/>
        </p:nvSpPr>
        <p:spPr>
          <a:xfrm>
            <a:off x="274199" y="3974764"/>
            <a:ext cx="18617177" cy="673100"/>
          </a:xfrm>
          <a:prstGeom prst="rect">
            <a:avLst/>
          </a:prstGeom>
        </p:spPr>
        <p:txBody>
          <a:bodyPr lIns="0" tIns="0" rIns="0" bIns="0" rtlCol="0" anchor="t">
            <a:spAutoFit/>
          </a:bodyPr>
          <a:lstStyle/>
          <a:p>
            <a:pPr algn="just">
              <a:lnSpc>
                <a:spcPts val="4900"/>
              </a:lnSpc>
              <a:spcBef>
                <a:spcPct val="0"/>
              </a:spcBef>
            </a:pPr>
            <a:r>
              <a:rPr lang="en-US" sz="3500">
                <a:solidFill>
                  <a:srgbClr val="000000"/>
                </a:solidFill>
                <a:latin typeface="Times New Roman"/>
                <a:ea typeface="Times New Roman"/>
                <a:cs typeface="Times New Roman"/>
                <a:sym typeface="Times New Roman"/>
              </a:rPr>
              <a:t>2) Core defenses like sandboxing and Play Protect blocked basic threats.</a:t>
            </a:r>
          </a:p>
        </p:txBody>
      </p:sp>
      <p:sp>
        <p:nvSpPr>
          <p:cNvPr id="11" name="TextBox 11"/>
          <p:cNvSpPr txBox="1"/>
          <p:nvPr/>
        </p:nvSpPr>
        <p:spPr>
          <a:xfrm>
            <a:off x="274199" y="5351126"/>
            <a:ext cx="17739602" cy="1292225"/>
          </a:xfrm>
          <a:prstGeom prst="rect">
            <a:avLst/>
          </a:prstGeom>
        </p:spPr>
        <p:txBody>
          <a:bodyPr lIns="0" tIns="0" rIns="0" bIns="0" rtlCol="0" anchor="t">
            <a:spAutoFit/>
          </a:bodyPr>
          <a:lstStyle/>
          <a:p>
            <a:pPr algn="just">
              <a:lnSpc>
                <a:spcPts val="4900"/>
              </a:lnSpc>
              <a:spcBef>
                <a:spcPct val="0"/>
              </a:spcBef>
            </a:pPr>
            <a:r>
              <a:rPr lang="en-US" sz="3500">
                <a:solidFill>
                  <a:srgbClr val="000000"/>
                </a:solidFill>
                <a:latin typeface="Times New Roman"/>
                <a:ea typeface="Times New Roman"/>
                <a:cs typeface="Times New Roman"/>
                <a:sym typeface="Times New Roman"/>
              </a:rPr>
              <a:t>3) Highlights the need for better post-install monitoring, contextual warnings, and user awareness.</a:t>
            </a:r>
          </a:p>
        </p:txBody>
      </p:sp>
      <p:sp>
        <p:nvSpPr>
          <p:cNvPr id="12" name="TextBox 12"/>
          <p:cNvSpPr txBox="1"/>
          <p:nvPr/>
        </p:nvSpPr>
        <p:spPr>
          <a:xfrm>
            <a:off x="274199" y="7272001"/>
            <a:ext cx="18617177" cy="673100"/>
          </a:xfrm>
          <a:prstGeom prst="rect">
            <a:avLst/>
          </a:prstGeom>
        </p:spPr>
        <p:txBody>
          <a:bodyPr lIns="0" tIns="0" rIns="0" bIns="0" rtlCol="0" anchor="t">
            <a:spAutoFit/>
          </a:bodyPr>
          <a:lstStyle/>
          <a:p>
            <a:pPr algn="just">
              <a:lnSpc>
                <a:spcPts val="4900"/>
              </a:lnSpc>
              <a:spcBef>
                <a:spcPct val="0"/>
              </a:spcBef>
            </a:pPr>
            <a:r>
              <a:rPr lang="en-US" sz="3500">
                <a:solidFill>
                  <a:srgbClr val="000000"/>
                </a:solidFill>
                <a:latin typeface="Times New Roman"/>
                <a:ea typeface="Times New Roman"/>
                <a:cs typeface="Times New Roman"/>
                <a:sym typeface="Times New Roman"/>
              </a:rPr>
              <a:t>4) Boot persistence was achievable but limited by new OS constraints on background services.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4925441" y="3609788"/>
            <a:ext cx="9392643" cy="9529477"/>
          </a:xfrm>
          <a:custGeom>
            <a:avLst/>
            <a:gdLst/>
            <a:ahLst/>
            <a:cxnLst/>
            <a:rect l="l" t="t" r="r" b="b"/>
            <a:pathLst>
              <a:path w="9392643" h="9529477">
                <a:moveTo>
                  <a:pt x="0" y="0"/>
                </a:moveTo>
                <a:lnTo>
                  <a:pt x="9392643" y="0"/>
                </a:lnTo>
                <a:lnTo>
                  <a:pt x="9392643" y="9529476"/>
                </a:lnTo>
                <a:lnTo>
                  <a:pt x="0" y="9529476"/>
                </a:lnTo>
                <a:lnTo>
                  <a:pt x="0" y="0"/>
                </a:lnTo>
                <a:close/>
              </a:path>
            </a:pathLst>
          </a:custGeom>
          <a:blipFill>
            <a:blip r:embed="rId2">
              <a:alphaModFix amt="20999"/>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6699289" y="823919"/>
            <a:ext cx="4889421" cy="958850"/>
          </a:xfrm>
          <a:prstGeom prst="rect">
            <a:avLst/>
          </a:prstGeom>
        </p:spPr>
        <p:txBody>
          <a:bodyPr lIns="0" tIns="0" rIns="0" bIns="0" rtlCol="0" anchor="t">
            <a:spAutoFit/>
          </a:bodyPr>
          <a:lstStyle/>
          <a:p>
            <a:pPr marL="0" lvl="0" indent="0" algn="ctr">
              <a:lnSpc>
                <a:spcPts val="7000"/>
              </a:lnSpc>
              <a:spcBef>
                <a:spcPct val="0"/>
              </a:spcBef>
            </a:pPr>
            <a:r>
              <a:rPr lang="en-US" sz="5000" b="1" dirty="0">
                <a:solidFill>
                  <a:srgbClr val="000000"/>
                </a:solidFill>
                <a:latin typeface="Times New Roman Bold"/>
                <a:ea typeface="Times New Roman Bold"/>
                <a:cs typeface="Times New Roman Bold"/>
                <a:sym typeface="Times New Roman Bold"/>
              </a:rPr>
              <a:t>FUTURE WORK</a:t>
            </a:r>
          </a:p>
        </p:txBody>
      </p:sp>
      <p:sp>
        <p:nvSpPr>
          <p:cNvPr id="4" name="TextBox 4"/>
          <p:cNvSpPr txBox="1"/>
          <p:nvPr/>
        </p:nvSpPr>
        <p:spPr>
          <a:xfrm>
            <a:off x="1564897" y="1951385"/>
            <a:ext cx="15158204" cy="808555"/>
          </a:xfrm>
          <a:prstGeom prst="rect">
            <a:avLst/>
          </a:prstGeom>
        </p:spPr>
        <p:txBody>
          <a:bodyPr lIns="0" tIns="0" rIns="0" bIns="0" rtlCol="0" anchor="t">
            <a:spAutoFit/>
          </a:bodyPr>
          <a:lstStyle/>
          <a:p>
            <a:pPr marL="0" lvl="0" indent="0">
              <a:lnSpc>
                <a:spcPts val="7000"/>
              </a:lnSpc>
              <a:spcBef>
                <a:spcPct val="0"/>
              </a:spcBef>
            </a:pPr>
            <a:r>
              <a:rPr lang="en-US" sz="45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1) Development of Root Level and Kernel Level Malware </a:t>
            </a:r>
          </a:p>
        </p:txBody>
      </p:sp>
      <p:sp>
        <p:nvSpPr>
          <p:cNvPr id="5" name="TextBox 5"/>
          <p:cNvSpPr txBox="1"/>
          <p:nvPr/>
        </p:nvSpPr>
        <p:spPr>
          <a:xfrm>
            <a:off x="1564898" y="3332169"/>
            <a:ext cx="12714209" cy="808555"/>
          </a:xfrm>
          <a:prstGeom prst="rect">
            <a:avLst/>
          </a:prstGeom>
        </p:spPr>
        <p:txBody>
          <a:bodyPr lIns="0" tIns="0" rIns="0" bIns="0" rtlCol="0" anchor="t">
            <a:spAutoFit/>
          </a:bodyPr>
          <a:lstStyle/>
          <a:p>
            <a:pPr marL="0" lvl="0" indent="0">
              <a:lnSpc>
                <a:spcPts val="7000"/>
              </a:lnSpc>
              <a:spcBef>
                <a:spcPct val="0"/>
              </a:spcBef>
            </a:pPr>
            <a:r>
              <a:rPr lang="en-US" sz="45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2)Anomaly Detection using </a:t>
            </a:r>
            <a:r>
              <a:rPr lang="en-US" sz="4500" dirty="0" err="1">
                <a:solidFill>
                  <a:srgbClr val="000000"/>
                </a:solidFill>
                <a:latin typeface="Times New Roman" panose="02020603050405020304" pitchFamily="18" charset="0"/>
                <a:ea typeface="Times New Roman Bold"/>
                <a:cs typeface="Times New Roman" panose="02020603050405020304" pitchFamily="18" charset="0"/>
                <a:sym typeface="Times New Roman Bold"/>
              </a:rPr>
              <a:t>Behaviour</a:t>
            </a:r>
            <a:r>
              <a:rPr lang="en-US" sz="45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Analysis: </a:t>
            </a:r>
          </a:p>
        </p:txBody>
      </p:sp>
      <p:sp>
        <p:nvSpPr>
          <p:cNvPr id="6" name="TextBox 6"/>
          <p:cNvSpPr txBox="1"/>
          <p:nvPr/>
        </p:nvSpPr>
        <p:spPr>
          <a:xfrm>
            <a:off x="1564898" y="4586294"/>
            <a:ext cx="11781473" cy="808555"/>
          </a:xfrm>
          <a:prstGeom prst="rect">
            <a:avLst/>
          </a:prstGeom>
        </p:spPr>
        <p:txBody>
          <a:bodyPr lIns="0" tIns="0" rIns="0" bIns="0" rtlCol="0" anchor="t">
            <a:spAutoFit/>
          </a:bodyPr>
          <a:lstStyle/>
          <a:p>
            <a:pPr marL="0" lvl="0" indent="0">
              <a:lnSpc>
                <a:spcPts val="7000"/>
              </a:lnSpc>
              <a:spcBef>
                <a:spcPct val="0"/>
              </a:spcBef>
            </a:pPr>
            <a:r>
              <a:rPr lang="en-US" sz="45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3) Incorporating Accessibility Service Abuse </a:t>
            </a:r>
          </a:p>
        </p:txBody>
      </p:sp>
      <p:sp>
        <p:nvSpPr>
          <p:cNvPr id="7" name="TextBox 7"/>
          <p:cNvSpPr txBox="1"/>
          <p:nvPr/>
        </p:nvSpPr>
        <p:spPr>
          <a:xfrm>
            <a:off x="1564898" y="5840419"/>
            <a:ext cx="14279107" cy="1721240"/>
          </a:xfrm>
          <a:prstGeom prst="rect">
            <a:avLst/>
          </a:prstGeom>
        </p:spPr>
        <p:txBody>
          <a:bodyPr lIns="0" tIns="0" rIns="0" bIns="0" rtlCol="0" anchor="t">
            <a:spAutoFit/>
          </a:bodyPr>
          <a:lstStyle/>
          <a:p>
            <a:pPr marL="0" lvl="0" indent="0" algn="l">
              <a:lnSpc>
                <a:spcPts val="7000"/>
              </a:lnSpc>
              <a:spcBef>
                <a:spcPct val="0"/>
              </a:spcBef>
            </a:pPr>
            <a:r>
              <a:rPr lang="en-US" sz="50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4) Testing with Encrypted Payloads and Obfuscation Techniques </a:t>
            </a:r>
          </a:p>
        </p:txBody>
      </p:sp>
      <p:sp>
        <p:nvSpPr>
          <p:cNvPr id="8" name="TextBox 8"/>
          <p:cNvSpPr txBox="1"/>
          <p:nvPr/>
        </p:nvSpPr>
        <p:spPr>
          <a:xfrm>
            <a:off x="1564898" y="7980369"/>
            <a:ext cx="14279107" cy="823559"/>
          </a:xfrm>
          <a:prstGeom prst="rect">
            <a:avLst/>
          </a:prstGeom>
        </p:spPr>
        <p:txBody>
          <a:bodyPr lIns="0" tIns="0" rIns="0" bIns="0" rtlCol="0" anchor="t">
            <a:spAutoFit/>
          </a:bodyPr>
          <a:lstStyle/>
          <a:p>
            <a:pPr marL="0" lvl="0" indent="0" algn="l">
              <a:lnSpc>
                <a:spcPts val="7000"/>
              </a:lnSpc>
              <a:spcBef>
                <a:spcPct val="0"/>
              </a:spcBef>
            </a:pPr>
            <a:r>
              <a:rPr lang="en-US" sz="50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5) Post-Quantum Cryptography for Android Security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4734204" y="4165470"/>
            <a:ext cx="8819592" cy="1765560"/>
          </a:xfrm>
          <a:prstGeom prst="rect">
            <a:avLst/>
          </a:prstGeom>
        </p:spPr>
        <p:txBody>
          <a:bodyPr lIns="0" tIns="0" rIns="0" bIns="0" rtlCol="0" anchor="t">
            <a:spAutoFit/>
          </a:bodyPr>
          <a:lstStyle/>
          <a:p>
            <a:pPr marL="0" lvl="0" indent="0" algn="l">
              <a:lnSpc>
                <a:spcPts val="14510"/>
              </a:lnSpc>
              <a:spcBef>
                <a:spcPct val="0"/>
              </a:spcBef>
            </a:pPr>
            <a:r>
              <a:rPr lang="en-US" sz="10364" b="1">
                <a:solidFill>
                  <a:srgbClr val="051D40"/>
                </a:solidFill>
                <a:latin typeface="Montserrat Bold"/>
                <a:ea typeface="Montserrat Bold"/>
                <a:cs typeface="Montserrat Bold"/>
                <a:sym typeface="Montserrat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867766" y="-1614217"/>
            <a:ext cx="3735531" cy="3735531"/>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rot="5400000">
            <a:off x="2912435" y="3767881"/>
            <a:ext cx="510937" cy="453341"/>
          </a:xfrm>
          <a:custGeom>
            <a:avLst/>
            <a:gdLst/>
            <a:ahLst/>
            <a:cxnLst/>
            <a:rect l="l" t="t" r="r" b="b"/>
            <a:pathLst>
              <a:path w="510937" h="453341">
                <a:moveTo>
                  <a:pt x="0" y="0"/>
                </a:moveTo>
                <a:lnTo>
                  <a:pt x="510937" y="0"/>
                </a:lnTo>
                <a:lnTo>
                  <a:pt x="510937" y="453340"/>
                </a:lnTo>
                <a:lnTo>
                  <a:pt x="0" y="4533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5400000">
            <a:off x="2912435" y="4743266"/>
            <a:ext cx="510937" cy="453341"/>
          </a:xfrm>
          <a:custGeom>
            <a:avLst/>
            <a:gdLst/>
            <a:ahLst/>
            <a:cxnLst/>
            <a:rect l="l" t="t" r="r" b="b"/>
            <a:pathLst>
              <a:path w="510937" h="453341">
                <a:moveTo>
                  <a:pt x="0" y="0"/>
                </a:moveTo>
                <a:lnTo>
                  <a:pt x="510937" y="0"/>
                </a:lnTo>
                <a:lnTo>
                  <a:pt x="510937" y="453340"/>
                </a:lnTo>
                <a:lnTo>
                  <a:pt x="0" y="4533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5400000">
            <a:off x="2912435" y="5711403"/>
            <a:ext cx="510937" cy="453341"/>
          </a:xfrm>
          <a:custGeom>
            <a:avLst/>
            <a:gdLst/>
            <a:ahLst/>
            <a:cxnLst/>
            <a:rect l="l" t="t" r="r" b="b"/>
            <a:pathLst>
              <a:path w="510937" h="453341">
                <a:moveTo>
                  <a:pt x="0" y="0"/>
                </a:moveTo>
                <a:lnTo>
                  <a:pt x="510937" y="0"/>
                </a:lnTo>
                <a:lnTo>
                  <a:pt x="510937" y="453340"/>
                </a:lnTo>
                <a:lnTo>
                  <a:pt x="0" y="4533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5400000">
            <a:off x="2912435" y="6679540"/>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rot="5400000">
            <a:off x="2912435" y="7643664"/>
            <a:ext cx="510937" cy="453341"/>
          </a:xfrm>
          <a:custGeom>
            <a:avLst/>
            <a:gdLst/>
            <a:ahLst/>
            <a:cxnLst/>
            <a:rect l="l" t="t" r="r" b="b"/>
            <a:pathLst>
              <a:path w="510937" h="453341">
                <a:moveTo>
                  <a:pt x="0" y="0"/>
                </a:moveTo>
                <a:lnTo>
                  <a:pt x="510937" y="0"/>
                </a:lnTo>
                <a:lnTo>
                  <a:pt x="510937" y="453340"/>
                </a:lnTo>
                <a:lnTo>
                  <a:pt x="0" y="4533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9966539" y="2472950"/>
            <a:ext cx="7292761" cy="5603911"/>
          </a:xfrm>
          <a:custGeom>
            <a:avLst/>
            <a:gdLst/>
            <a:ahLst/>
            <a:cxnLst/>
            <a:rect l="l" t="t" r="r" b="b"/>
            <a:pathLst>
              <a:path w="7292761" h="5603911">
                <a:moveTo>
                  <a:pt x="0" y="0"/>
                </a:moveTo>
                <a:lnTo>
                  <a:pt x="7292761" y="0"/>
                </a:lnTo>
                <a:lnTo>
                  <a:pt x="7292761" y="5603911"/>
                </a:lnTo>
                <a:lnTo>
                  <a:pt x="0" y="5603911"/>
                </a:lnTo>
                <a:lnTo>
                  <a:pt x="0" y="0"/>
                </a:lnTo>
                <a:close/>
              </a:path>
            </a:pathLst>
          </a:custGeom>
          <a:blipFill>
            <a:blip r:embed="rId4"/>
            <a:stretch>
              <a:fillRect/>
            </a:stretch>
          </a:blipFill>
        </p:spPr>
      </p:sp>
      <p:sp>
        <p:nvSpPr>
          <p:cNvPr id="11" name="TextBox 11"/>
          <p:cNvSpPr txBox="1"/>
          <p:nvPr/>
        </p:nvSpPr>
        <p:spPr>
          <a:xfrm>
            <a:off x="3663160" y="1631607"/>
            <a:ext cx="6760246" cy="1252338"/>
          </a:xfrm>
          <a:prstGeom prst="rect">
            <a:avLst/>
          </a:prstGeom>
        </p:spPr>
        <p:txBody>
          <a:bodyPr lIns="0" tIns="0" rIns="0" bIns="0" rtlCol="0" anchor="t">
            <a:spAutoFit/>
          </a:bodyPr>
          <a:lstStyle/>
          <a:p>
            <a:pPr algn="l">
              <a:lnSpc>
                <a:spcPts val="10248"/>
              </a:lnSpc>
              <a:spcBef>
                <a:spcPct val="0"/>
              </a:spcBef>
            </a:pPr>
            <a:r>
              <a:rPr lang="en-US" sz="7320" b="1">
                <a:solidFill>
                  <a:srgbClr val="051D40"/>
                </a:solidFill>
                <a:latin typeface="Montserrat Bold"/>
                <a:ea typeface="Montserrat Bold"/>
                <a:cs typeface="Montserrat Bold"/>
                <a:sym typeface="Montserrat Bold"/>
              </a:rPr>
              <a:t>Overview</a:t>
            </a:r>
          </a:p>
        </p:txBody>
      </p:sp>
      <p:sp>
        <p:nvSpPr>
          <p:cNvPr id="12" name="TextBox 12"/>
          <p:cNvSpPr txBox="1"/>
          <p:nvPr/>
        </p:nvSpPr>
        <p:spPr>
          <a:xfrm>
            <a:off x="3663160" y="3634307"/>
            <a:ext cx="3773019" cy="635000"/>
          </a:xfrm>
          <a:prstGeom prst="rect">
            <a:avLst/>
          </a:prstGeom>
        </p:spPr>
        <p:txBody>
          <a:bodyPr lIns="0" tIns="0" rIns="0" bIns="0" rtlCol="0" anchor="t">
            <a:spAutoFit/>
          </a:bodyPr>
          <a:lstStyle/>
          <a:p>
            <a:pPr algn="l">
              <a:lnSpc>
                <a:spcPts val="4900"/>
              </a:lnSpc>
              <a:spcBef>
                <a:spcPct val="0"/>
              </a:spcBef>
            </a:pPr>
            <a:r>
              <a:rPr lang="en-US" sz="3500" spc="-70">
                <a:solidFill>
                  <a:srgbClr val="051D40"/>
                </a:solidFill>
                <a:latin typeface="Poppins"/>
                <a:ea typeface="Poppins"/>
                <a:cs typeface="Poppins"/>
                <a:sym typeface="Poppins"/>
              </a:rPr>
              <a:t>Introduction</a:t>
            </a:r>
          </a:p>
        </p:txBody>
      </p:sp>
      <p:sp>
        <p:nvSpPr>
          <p:cNvPr id="13" name="TextBox 13"/>
          <p:cNvSpPr txBox="1"/>
          <p:nvPr/>
        </p:nvSpPr>
        <p:spPr>
          <a:xfrm>
            <a:off x="3663160" y="4600049"/>
            <a:ext cx="4143021" cy="635000"/>
          </a:xfrm>
          <a:prstGeom prst="rect">
            <a:avLst/>
          </a:prstGeom>
        </p:spPr>
        <p:txBody>
          <a:bodyPr lIns="0" tIns="0" rIns="0" bIns="0" rtlCol="0" anchor="t">
            <a:spAutoFit/>
          </a:bodyPr>
          <a:lstStyle/>
          <a:p>
            <a:pPr algn="l">
              <a:lnSpc>
                <a:spcPts val="4900"/>
              </a:lnSpc>
              <a:spcBef>
                <a:spcPct val="0"/>
              </a:spcBef>
            </a:pPr>
            <a:r>
              <a:rPr lang="en-US" sz="3500" spc="-70">
                <a:solidFill>
                  <a:srgbClr val="051D40"/>
                </a:solidFill>
                <a:latin typeface="Poppins"/>
                <a:ea typeface="Poppins"/>
                <a:cs typeface="Poppins"/>
                <a:sym typeface="Poppins"/>
              </a:rPr>
              <a:t>Objective</a:t>
            </a:r>
          </a:p>
        </p:txBody>
      </p:sp>
      <p:sp>
        <p:nvSpPr>
          <p:cNvPr id="14" name="TextBox 14"/>
          <p:cNvSpPr txBox="1"/>
          <p:nvPr/>
        </p:nvSpPr>
        <p:spPr>
          <a:xfrm>
            <a:off x="3663160" y="5568186"/>
            <a:ext cx="4652520" cy="635000"/>
          </a:xfrm>
          <a:prstGeom prst="rect">
            <a:avLst/>
          </a:prstGeom>
        </p:spPr>
        <p:txBody>
          <a:bodyPr lIns="0" tIns="0" rIns="0" bIns="0" rtlCol="0" anchor="t">
            <a:spAutoFit/>
          </a:bodyPr>
          <a:lstStyle/>
          <a:p>
            <a:pPr algn="l">
              <a:lnSpc>
                <a:spcPts val="4900"/>
              </a:lnSpc>
              <a:spcBef>
                <a:spcPct val="0"/>
              </a:spcBef>
            </a:pPr>
            <a:r>
              <a:rPr lang="en-US" sz="3500" spc="-70">
                <a:solidFill>
                  <a:srgbClr val="051D40"/>
                </a:solidFill>
                <a:latin typeface="Poppins"/>
                <a:ea typeface="Poppins"/>
                <a:cs typeface="Poppins"/>
                <a:sym typeface="Poppins"/>
              </a:rPr>
              <a:t>Methodology</a:t>
            </a:r>
          </a:p>
        </p:txBody>
      </p:sp>
      <p:sp>
        <p:nvSpPr>
          <p:cNvPr id="15" name="TextBox 15"/>
          <p:cNvSpPr txBox="1"/>
          <p:nvPr/>
        </p:nvSpPr>
        <p:spPr>
          <a:xfrm>
            <a:off x="3663160" y="6536323"/>
            <a:ext cx="5738511" cy="635000"/>
          </a:xfrm>
          <a:prstGeom prst="rect">
            <a:avLst/>
          </a:prstGeom>
        </p:spPr>
        <p:txBody>
          <a:bodyPr lIns="0" tIns="0" rIns="0" bIns="0" rtlCol="0" anchor="t">
            <a:spAutoFit/>
          </a:bodyPr>
          <a:lstStyle/>
          <a:p>
            <a:pPr algn="l">
              <a:lnSpc>
                <a:spcPts val="4900"/>
              </a:lnSpc>
              <a:spcBef>
                <a:spcPct val="0"/>
              </a:spcBef>
            </a:pPr>
            <a:r>
              <a:rPr lang="en-US" sz="3500" spc="-70">
                <a:solidFill>
                  <a:srgbClr val="051D40"/>
                </a:solidFill>
                <a:latin typeface="Poppins"/>
                <a:ea typeface="Poppins"/>
                <a:cs typeface="Poppins"/>
                <a:sym typeface="Poppins"/>
              </a:rPr>
              <a:t>Experiments and Results</a:t>
            </a:r>
          </a:p>
        </p:txBody>
      </p:sp>
      <p:sp>
        <p:nvSpPr>
          <p:cNvPr id="16" name="TextBox 16"/>
          <p:cNvSpPr txBox="1"/>
          <p:nvPr/>
        </p:nvSpPr>
        <p:spPr>
          <a:xfrm>
            <a:off x="3663160" y="7500447"/>
            <a:ext cx="6303379" cy="635000"/>
          </a:xfrm>
          <a:prstGeom prst="rect">
            <a:avLst/>
          </a:prstGeom>
        </p:spPr>
        <p:txBody>
          <a:bodyPr lIns="0" tIns="0" rIns="0" bIns="0" rtlCol="0" anchor="t">
            <a:spAutoFit/>
          </a:bodyPr>
          <a:lstStyle/>
          <a:p>
            <a:pPr algn="l">
              <a:lnSpc>
                <a:spcPts val="4900"/>
              </a:lnSpc>
              <a:spcBef>
                <a:spcPct val="0"/>
              </a:spcBef>
            </a:pPr>
            <a:r>
              <a:rPr lang="en-US" sz="3500" spc="-70">
                <a:solidFill>
                  <a:srgbClr val="051D40"/>
                </a:solidFill>
                <a:latin typeface="Poppins"/>
                <a:ea typeface="Poppins"/>
                <a:cs typeface="Poppins"/>
                <a:sym typeface="Poppins"/>
              </a:rPr>
              <a:t>Future Work and 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88217" y="9258300"/>
            <a:ext cx="18476217" cy="1028700"/>
            <a:chOff x="0" y="0"/>
            <a:chExt cx="4866164" cy="270933"/>
          </a:xfrm>
        </p:grpSpPr>
        <p:sp>
          <p:nvSpPr>
            <p:cNvPr id="3" name="Freeform 3"/>
            <p:cNvSpPr/>
            <p:nvPr/>
          </p:nvSpPr>
          <p:spPr>
            <a:xfrm>
              <a:off x="0" y="0"/>
              <a:ext cx="4866164" cy="270933"/>
            </a:xfrm>
            <a:custGeom>
              <a:avLst/>
              <a:gdLst/>
              <a:ahLst/>
              <a:cxnLst/>
              <a:rect l="l" t="t" r="r" b="b"/>
              <a:pathLst>
                <a:path w="4866164" h="270933">
                  <a:moveTo>
                    <a:pt x="0" y="0"/>
                  </a:moveTo>
                  <a:lnTo>
                    <a:pt x="4866164" y="0"/>
                  </a:lnTo>
                  <a:lnTo>
                    <a:pt x="4866164" y="270933"/>
                  </a:lnTo>
                  <a:lnTo>
                    <a:pt x="0" y="270933"/>
                  </a:lnTo>
                  <a:close/>
                </a:path>
              </a:pathLst>
            </a:custGeom>
            <a:solidFill>
              <a:srgbClr val="5B98BA"/>
            </a:solidFill>
            <a:ln cap="sq">
              <a:noFill/>
              <a:prstDash val="solid"/>
              <a:miter/>
            </a:ln>
          </p:spPr>
        </p:sp>
        <p:sp>
          <p:nvSpPr>
            <p:cNvPr id="4" name="TextBox 4"/>
            <p:cNvSpPr txBox="1"/>
            <p:nvPr/>
          </p:nvSpPr>
          <p:spPr>
            <a:xfrm>
              <a:off x="0" y="-38100"/>
              <a:ext cx="4866164" cy="30903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539815" y="811029"/>
            <a:ext cx="16964599" cy="6885415"/>
            <a:chOff x="0" y="0"/>
            <a:chExt cx="4468043" cy="1813443"/>
          </a:xfrm>
        </p:grpSpPr>
        <p:sp>
          <p:nvSpPr>
            <p:cNvPr id="6" name="Freeform 6"/>
            <p:cNvSpPr/>
            <p:nvPr/>
          </p:nvSpPr>
          <p:spPr>
            <a:xfrm>
              <a:off x="0" y="0"/>
              <a:ext cx="4468042" cy="1813443"/>
            </a:xfrm>
            <a:custGeom>
              <a:avLst/>
              <a:gdLst/>
              <a:ahLst/>
              <a:cxnLst/>
              <a:rect l="l" t="t" r="r" b="b"/>
              <a:pathLst>
                <a:path w="4468042" h="1813443">
                  <a:moveTo>
                    <a:pt x="0" y="0"/>
                  </a:moveTo>
                  <a:lnTo>
                    <a:pt x="4468042" y="0"/>
                  </a:lnTo>
                  <a:lnTo>
                    <a:pt x="4468042" y="1813443"/>
                  </a:lnTo>
                  <a:lnTo>
                    <a:pt x="0" y="1813443"/>
                  </a:lnTo>
                  <a:close/>
                </a:path>
              </a:pathLst>
            </a:custGeom>
            <a:solidFill>
              <a:srgbClr val="145DA0"/>
            </a:solidFill>
            <a:ln cap="sq">
              <a:noFill/>
              <a:prstDash val="solid"/>
              <a:miter/>
            </a:ln>
          </p:spPr>
        </p:sp>
        <p:sp>
          <p:nvSpPr>
            <p:cNvPr id="7" name="TextBox 7"/>
            <p:cNvSpPr txBox="1"/>
            <p:nvPr/>
          </p:nvSpPr>
          <p:spPr>
            <a:xfrm>
              <a:off x="0" y="-38100"/>
              <a:ext cx="4468043" cy="185154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8" name="TextBox 8"/>
          <p:cNvSpPr txBox="1"/>
          <p:nvPr/>
        </p:nvSpPr>
        <p:spPr>
          <a:xfrm>
            <a:off x="6147953" y="1528850"/>
            <a:ext cx="5748323" cy="1003827"/>
          </a:xfrm>
          <a:prstGeom prst="rect">
            <a:avLst/>
          </a:prstGeom>
        </p:spPr>
        <p:txBody>
          <a:bodyPr lIns="0" tIns="0" rIns="0" bIns="0" rtlCol="0" anchor="t">
            <a:spAutoFit/>
          </a:bodyPr>
          <a:lstStyle/>
          <a:p>
            <a:pPr marL="0" lvl="0" indent="0" algn="ctr">
              <a:lnSpc>
                <a:spcPts val="8195"/>
              </a:lnSpc>
              <a:spcBef>
                <a:spcPct val="0"/>
              </a:spcBef>
            </a:pPr>
            <a:r>
              <a:rPr lang="en-US" sz="5854" b="1">
                <a:solidFill>
                  <a:srgbClr val="FDFDFD"/>
                </a:solidFill>
                <a:latin typeface="Montserrat Bold"/>
                <a:ea typeface="Montserrat Bold"/>
                <a:cs typeface="Montserrat Bold"/>
                <a:sym typeface="Montserrat Bold"/>
              </a:rPr>
              <a:t>Introduction</a:t>
            </a:r>
          </a:p>
        </p:txBody>
      </p:sp>
      <p:sp>
        <p:nvSpPr>
          <p:cNvPr id="9" name="TextBox 9"/>
          <p:cNvSpPr txBox="1"/>
          <p:nvPr/>
        </p:nvSpPr>
        <p:spPr>
          <a:xfrm>
            <a:off x="3802646" y="2958914"/>
            <a:ext cx="10494490" cy="3743325"/>
          </a:xfrm>
          <a:prstGeom prst="rect">
            <a:avLst/>
          </a:prstGeom>
        </p:spPr>
        <p:txBody>
          <a:bodyPr lIns="0" tIns="0" rIns="0" bIns="0" rtlCol="0" anchor="t">
            <a:spAutoFit/>
          </a:bodyPr>
          <a:lstStyle/>
          <a:p>
            <a:pPr algn="ctr">
              <a:lnSpc>
                <a:spcPts val="4200"/>
              </a:lnSpc>
              <a:spcBef>
                <a:spcPct val="0"/>
              </a:spcBef>
            </a:pPr>
            <a:r>
              <a:rPr lang="en-US" sz="3000" spc="-60">
                <a:solidFill>
                  <a:srgbClr val="FDFDFD"/>
                </a:solidFill>
                <a:latin typeface="Poppins"/>
                <a:ea typeface="Poppins"/>
                <a:cs typeface="Poppins"/>
                <a:sym typeface="Poppins"/>
              </a:rPr>
              <a:t>This project, Android Security Analysis, investigates how effectively the Android operating system defends against modern spyware and remote access threats. By developing custom malware and testing known RAT tools in controlled environments, the study evaluates Android’s permission model, sandboxing, and runtime protections under real-world attack scenarios.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123887" y="-2346523"/>
            <a:ext cx="4693046" cy="469304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494507" y="3147745"/>
            <a:ext cx="8414772" cy="1873250"/>
          </a:xfrm>
          <a:prstGeom prst="rect">
            <a:avLst/>
          </a:prstGeom>
        </p:spPr>
        <p:txBody>
          <a:bodyPr lIns="0" tIns="0" rIns="0" bIns="0" rtlCol="0" anchor="t">
            <a:spAutoFit/>
          </a:bodyPr>
          <a:lstStyle/>
          <a:p>
            <a:pPr marL="0" lvl="0" indent="0" algn="just">
              <a:lnSpc>
                <a:spcPts val="4900"/>
              </a:lnSpc>
              <a:spcBef>
                <a:spcPct val="0"/>
              </a:spcBef>
            </a:pPr>
            <a:r>
              <a:rPr lang="en-US" sz="3500" spc="-70">
                <a:solidFill>
                  <a:srgbClr val="051D40"/>
                </a:solidFill>
                <a:latin typeface="Poppins"/>
                <a:ea typeface="Poppins"/>
                <a:cs typeface="Poppins"/>
                <a:sym typeface="Poppins"/>
              </a:rPr>
              <a:t>1) An</a:t>
            </a:r>
            <a:r>
              <a:rPr lang="en-US" sz="3500" u="none" strike="noStrike" spc="-70">
                <a:solidFill>
                  <a:srgbClr val="051D40"/>
                </a:solidFill>
                <a:latin typeface="Poppins"/>
                <a:ea typeface="Poppins"/>
                <a:cs typeface="Poppins"/>
                <a:sym typeface="Poppins"/>
              </a:rPr>
              <a:t>droid’s widespread usage makes it a prime target for malware and spyware.</a:t>
            </a:r>
          </a:p>
        </p:txBody>
      </p:sp>
      <p:sp>
        <p:nvSpPr>
          <p:cNvPr id="6" name="TextBox 6"/>
          <p:cNvSpPr txBox="1"/>
          <p:nvPr/>
        </p:nvSpPr>
        <p:spPr>
          <a:xfrm>
            <a:off x="3110119" y="2260798"/>
            <a:ext cx="3183548" cy="768902"/>
          </a:xfrm>
          <a:prstGeom prst="rect">
            <a:avLst/>
          </a:prstGeom>
        </p:spPr>
        <p:txBody>
          <a:bodyPr lIns="0" tIns="0" rIns="0" bIns="0" rtlCol="0" anchor="t">
            <a:spAutoFit/>
          </a:bodyPr>
          <a:lstStyle/>
          <a:p>
            <a:pPr algn="l">
              <a:lnSpc>
                <a:spcPts val="6300"/>
              </a:lnSpc>
              <a:spcBef>
                <a:spcPct val="0"/>
              </a:spcBef>
            </a:pPr>
            <a:r>
              <a:rPr lang="en-US" sz="4500">
                <a:solidFill>
                  <a:srgbClr val="051D40"/>
                </a:solidFill>
                <a:latin typeface="Montserrat"/>
                <a:ea typeface="Montserrat"/>
                <a:cs typeface="Montserrat"/>
                <a:sym typeface="Montserrat"/>
              </a:rPr>
              <a:t>Motivation </a:t>
            </a:r>
          </a:p>
        </p:txBody>
      </p:sp>
      <p:sp>
        <p:nvSpPr>
          <p:cNvPr id="7" name="TextBox 7"/>
          <p:cNvSpPr txBox="1"/>
          <p:nvPr/>
        </p:nvSpPr>
        <p:spPr>
          <a:xfrm>
            <a:off x="494507" y="5266398"/>
            <a:ext cx="8414772" cy="1873250"/>
          </a:xfrm>
          <a:prstGeom prst="rect">
            <a:avLst/>
          </a:prstGeom>
        </p:spPr>
        <p:txBody>
          <a:bodyPr lIns="0" tIns="0" rIns="0" bIns="0" rtlCol="0" anchor="t">
            <a:spAutoFit/>
          </a:bodyPr>
          <a:lstStyle/>
          <a:p>
            <a:pPr marL="0" lvl="0" indent="0" algn="just">
              <a:lnSpc>
                <a:spcPts val="4900"/>
              </a:lnSpc>
              <a:spcBef>
                <a:spcPct val="0"/>
              </a:spcBef>
            </a:pPr>
            <a:r>
              <a:rPr lang="en-US" sz="3500" spc="-70">
                <a:solidFill>
                  <a:srgbClr val="051D40"/>
                </a:solidFill>
                <a:latin typeface="Poppins"/>
                <a:ea typeface="Poppins"/>
                <a:cs typeface="Poppins"/>
                <a:sym typeface="Poppins"/>
              </a:rPr>
              <a:t>2) Most use</a:t>
            </a:r>
            <a:r>
              <a:rPr lang="en-US" sz="3500" u="none" strike="noStrike" spc="-70">
                <a:solidFill>
                  <a:srgbClr val="051D40"/>
                </a:solidFill>
                <a:latin typeface="Poppins"/>
                <a:ea typeface="Poppins"/>
                <a:cs typeface="Poppins"/>
                <a:sym typeface="Poppins"/>
              </a:rPr>
              <a:t>rs unknowingly grant dangerous permissions to malicious apps.</a:t>
            </a:r>
          </a:p>
        </p:txBody>
      </p:sp>
      <p:sp>
        <p:nvSpPr>
          <p:cNvPr id="8" name="TextBox 8"/>
          <p:cNvSpPr txBox="1"/>
          <p:nvPr/>
        </p:nvSpPr>
        <p:spPr>
          <a:xfrm>
            <a:off x="494507" y="7385050"/>
            <a:ext cx="8414772" cy="1873250"/>
          </a:xfrm>
          <a:prstGeom prst="rect">
            <a:avLst/>
          </a:prstGeom>
        </p:spPr>
        <p:txBody>
          <a:bodyPr lIns="0" tIns="0" rIns="0" bIns="0" rtlCol="0" anchor="t">
            <a:spAutoFit/>
          </a:bodyPr>
          <a:lstStyle/>
          <a:p>
            <a:pPr algn="just">
              <a:lnSpc>
                <a:spcPts val="4900"/>
              </a:lnSpc>
              <a:spcBef>
                <a:spcPct val="0"/>
              </a:spcBef>
            </a:pPr>
            <a:r>
              <a:rPr lang="en-US" sz="3500" spc="-70">
                <a:solidFill>
                  <a:srgbClr val="051D40"/>
                </a:solidFill>
                <a:latin typeface="Poppins"/>
                <a:ea typeface="Poppins"/>
                <a:cs typeface="Poppins"/>
                <a:sym typeface="Poppins"/>
              </a:rPr>
              <a:t>3) The open-sou</a:t>
            </a:r>
            <a:r>
              <a:rPr lang="en-US" sz="3500" u="none" strike="noStrike" spc="-70">
                <a:solidFill>
                  <a:srgbClr val="051D40"/>
                </a:solidFill>
                <a:latin typeface="Poppins"/>
                <a:ea typeface="Poppins"/>
                <a:cs typeface="Poppins"/>
                <a:sym typeface="Poppins"/>
              </a:rPr>
              <a:t>rce nature and flexible app ecosystem of Android invite both innovation and exploitation.</a:t>
            </a:r>
          </a:p>
        </p:txBody>
      </p:sp>
      <p:sp>
        <p:nvSpPr>
          <p:cNvPr id="9" name="TextBox 9"/>
          <p:cNvSpPr txBox="1"/>
          <p:nvPr/>
        </p:nvSpPr>
        <p:spPr>
          <a:xfrm>
            <a:off x="12233289" y="2260798"/>
            <a:ext cx="3183548" cy="768902"/>
          </a:xfrm>
          <a:prstGeom prst="rect">
            <a:avLst/>
          </a:prstGeom>
        </p:spPr>
        <p:txBody>
          <a:bodyPr lIns="0" tIns="0" rIns="0" bIns="0" rtlCol="0" anchor="t">
            <a:spAutoFit/>
          </a:bodyPr>
          <a:lstStyle/>
          <a:p>
            <a:pPr algn="l">
              <a:lnSpc>
                <a:spcPts val="6300"/>
              </a:lnSpc>
              <a:spcBef>
                <a:spcPct val="0"/>
              </a:spcBef>
            </a:pPr>
            <a:r>
              <a:rPr lang="en-US" sz="4500">
                <a:solidFill>
                  <a:srgbClr val="051D40"/>
                </a:solidFill>
                <a:latin typeface="Montserrat"/>
                <a:ea typeface="Montserrat"/>
                <a:cs typeface="Montserrat"/>
                <a:sym typeface="Montserrat"/>
              </a:rPr>
              <a:t>Objectives</a:t>
            </a:r>
          </a:p>
        </p:txBody>
      </p:sp>
      <p:sp>
        <p:nvSpPr>
          <p:cNvPr id="10" name="TextBox 10"/>
          <p:cNvSpPr txBox="1"/>
          <p:nvPr/>
        </p:nvSpPr>
        <p:spPr>
          <a:xfrm>
            <a:off x="9617677" y="3147745"/>
            <a:ext cx="8414772" cy="1873250"/>
          </a:xfrm>
          <a:prstGeom prst="rect">
            <a:avLst/>
          </a:prstGeom>
        </p:spPr>
        <p:txBody>
          <a:bodyPr lIns="0" tIns="0" rIns="0" bIns="0" rtlCol="0" anchor="t">
            <a:spAutoFit/>
          </a:bodyPr>
          <a:lstStyle/>
          <a:p>
            <a:pPr algn="just">
              <a:lnSpc>
                <a:spcPts val="4900"/>
              </a:lnSpc>
              <a:spcBef>
                <a:spcPct val="0"/>
              </a:spcBef>
            </a:pPr>
            <a:r>
              <a:rPr lang="en-US" sz="3500" spc="-70">
                <a:solidFill>
                  <a:srgbClr val="051D40"/>
                </a:solidFill>
                <a:latin typeface="Poppins"/>
                <a:ea typeface="Poppins"/>
                <a:cs typeface="Poppins"/>
                <a:sym typeface="Poppins"/>
              </a:rPr>
              <a:t>1) To</a:t>
            </a:r>
            <a:r>
              <a:rPr lang="en-US" sz="3500" u="none" strike="noStrike" spc="-70">
                <a:solidFill>
                  <a:srgbClr val="051D40"/>
                </a:solidFill>
                <a:latin typeface="Poppins"/>
                <a:ea typeface="Poppins"/>
                <a:cs typeface="Poppins"/>
                <a:sym typeface="Poppins"/>
              </a:rPr>
              <a:t> analyze Android’s security architecture through the lens of custom-developed malware</a:t>
            </a:r>
          </a:p>
        </p:txBody>
      </p:sp>
      <p:sp>
        <p:nvSpPr>
          <p:cNvPr id="11" name="TextBox 11"/>
          <p:cNvSpPr txBox="1"/>
          <p:nvPr/>
        </p:nvSpPr>
        <p:spPr>
          <a:xfrm>
            <a:off x="9617677" y="5266398"/>
            <a:ext cx="8414772" cy="1873250"/>
          </a:xfrm>
          <a:prstGeom prst="rect">
            <a:avLst/>
          </a:prstGeom>
        </p:spPr>
        <p:txBody>
          <a:bodyPr lIns="0" tIns="0" rIns="0" bIns="0" rtlCol="0" anchor="t">
            <a:spAutoFit/>
          </a:bodyPr>
          <a:lstStyle/>
          <a:p>
            <a:pPr algn="just">
              <a:lnSpc>
                <a:spcPts val="4900"/>
              </a:lnSpc>
              <a:spcBef>
                <a:spcPct val="0"/>
              </a:spcBef>
            </a:pPr>
            <a:r>
              <a:rPr lang="en-US" sz="3500" spc="-70">
                <a:solidFill>
                  <a:srgbClr val="051D40"/>
                </a:solidFill>
                <a:latin typeface="Poppins"/>
                <a:ea typeface="Poppins"/>
                <a:cs typeface="Poppins"/>
                <a:sym typeface="Poppins"/>
              </a:rPr>
              <a:t>2) To simulate real-world spyware behavio</a:t>
            </a:r>
            <a:r>
              <a:rPr lang="en-US" sz="3500" u="none" strike="noStrike" spc="-70">
                <a:solidFill>
                  <a:srgbClr val="051D40"/>
                </a:solidFill>
                <a:latin typeface="Poppins"/>
                <a:ea typeface="Poppins"/>
                <a:cs typeface="Poppins"/>
                <a:sym typeface="Poppins"/>
              </a:rPr>
              <a:t>rs such as camera access, usage tracking, and icon hiding.</a:t>
            </a:r>
          </a:p>
        </p:txBody>
      </p:sp>
      <p:sp>
        <p:nvSpPr>
          <p:cNvPr id="12" name="TextBox 12"/>
          <p:cNvSpPr txBox="1"/>
          <p:nvPr/>
        </p:nvSpPr>
        <p:spPr>
          <a:xfrm>
            <a:off x="9617677" y="7387297"/>
            <a:ext cx="8414772" cy="1873250"/>
          </a:xfrm>
          <a:prstGeom prst="rect">
            <a:avLst/>
          </a:prstGeom>
        </p:spPr>
        <p:txBody>
          <a:bodyPr lIns="0" tIns="0" rIns="0" bIns="0" rtlCol="0" anchor="t">
            <a:spAutoFit/>
          </a:bodyPr>
          <a:lstStyle/>
          <a:p>
            <a:pPr algn="just">
              <a:lnSpc>
                <a:spcPts val="4900"/>
              </a:lnSpc>
              <a:spcBef>
                <a:spcPct val="0"/>
              </a:spcBef>
            </a:pPr>
            <a:r>
              <a:rPr lang="en-US" sz="3500" spc="-70">
                <a:solidFill>
                  <a:srgbClr val="051D40"/>
                </a:solidFill>
                <a:latin typeface="Poppins"/>
                <a:ea typeface="Poppins"/>
                <a:cs typeface="Poppins"/>
                <a:sym typeface="Poppins"/>
              </a:rPr>
              <a:t>3) To identify existing loopholes and suggest improvements in permi</a:t>
            </a:r>
            <a:r>
              <a:rPr lang="en-US" sz="3500" u="none" strike="noStrike" spc="-70">
                <a:solidFill>
                  <a:srgbClr val="051D40"/>
                </a:solidFill>
                <a:latin typeface="Poppins"/>
                <a:ea typeface="Poppins"/>
                <a:cs typeface="Poppins"/>
                <a:sym typeface="Poppins"/>
              </a:rPr>
              <a:t>ssion control and user awareness.</a:t>
            </a:r>
          </a:p>
        </p:txBody>
      </p:sp>
      <p:grpSp>
        <p:nvGrpSpPr>
          <p:cNvPr id="13" name="Group 13"/>
          <p:cNvGrpSpPr/>
          <p:nvPr/>
        </p:nvGrpSpPr>
        <p:grpSpPr>
          <a:xfrm>
            <a:off x="15941477" y="-2346523"/>
            <a:ext cx="4693046" cy="4693046"/>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solidFill>
              <a:prstDash val="solid"/>
              <a:miter/>
            </a:ln>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2346523" y="8376310"/>
            <a:ext cx="4693046" cy="4693046"/>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alpha val="26667"/>
                </a:srgbClr>
              </a:solidFill>
              <a:prstDash val="solid"/>
              <a:miter/>
            </a:ln>
          </p:spPr>
        </p:sp>
        <p:sp>
          <p:nvSpPr>
            <p:cNvPr id="18" name="TextBox 1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a:off x="15941477" y="8376310"/>
            <a:ext cx="4693046" cy="4693046"/>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alpha val="26667"/>
                </a:srgbClr>
              </a:solidFill>
              <a:prstDash val="solid"/>
              <a:miter/>
            </a:ln>
          </p:spPr>
        </p:sp>
        <p:sp>
          <p:nvSpPr>
            <p:cNvPr id="21" name="TextBox 2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3266830" y="0"/>
            <a:ext cx="5021170" cy="10287000"/>
            <a:chOff x="0" y="0"/>
            <a:chExt cx="1322448" cy="2709333"/>
          </a:xfrm>
        </p:grpSpPr>
        <p:sp>
          <p:nvSpPr>
            <p:cNvPr id="3" name="Freeform 3"/>
            <p:cNvSpPr/>
            <p:nvPr/>
          </p:nvSpPr>
          <p:spPr>
            <a:xfrm>
              <a:off x="0" y="0"/>
              <a:ext cx="1322448" cy="2709333"/>
            </a:xfrm>
            <a:custGeom>
              <a:avLst/>
              <a:gdLst/>
              <a:ahLst/>
              <a:cxnLst/>
              <a:rect l="l" t="t" r="r" b="b"/>
              <a:pathLst>
                <a:path w="1322448" h="2709333">
                  <a:moveTo>
                    <a:pt x="0" y="0"/>
                  </a:moveTo>
                  <a:lnTo>
                    <a:pt x="1322448" y="0"/>
                  </a:lnTo>
                  <a:lnTo>
                    <a:pt x="1322448" y="2709333"/>
                  </a:lnTo>
                  <a:lnTo>
                    <a:pt x="0" y="2709333"/>
                  </a:lnTo>
                  <a:close/>
                </a:path>
              </a:pathLst>
            </a:custGeom>
            <a:solidFill>
              <a:srgbClr val="051D40"/>
            </a:solidFill>
          </p:spPr>
        </p:sp>
        <p:sp>
          <p:nvSpPr>
            <p:cNvPr id="4" name="TextBox 4"/>
            <p:cNvSpPr txBox="1"/>
            <p:nvPr/>
          </p:nvSpPr>
          <p:spPr>
            <a:xfrm>
              <a:off x="0" y="-38100"/>
              <a:ext cx="1322448" cy="274743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609132" y="1222804"/>
            <a:ext cx="7922504" cy="771523"/>
          </a:xfrm>
          <a:prstGeom prst="rect">
            <a:avLst/>
          </a:prstGeom>
        </p:spPr>
        <p:txBody>
          <a:bodyPr lIns="0" tIns="0" rIns="0" bIns="0" rtlCol="0" anchor="t">
            <a:spAutoFit/>
          </a:bodyPr>
          <a:lstStyle/>
          <a:p>
            <a:pPr marL="0" lvl="0" indent="0" algn="l">
              <a:lnSpc>
                <a:spcPts val="6300"/>
              </a:lnSpc>
              <a:spcBef>
                <a:spcPct val="0"/>
              </a:spcBef>
            </a:pPr>
            <a:r>
              <a:rPr lang="en-US" sz="4500" b="1">
                <a:solidFill>
                  <a:srgbClr val="051D40"/>
                </a:solidFill>
                <a:latin typeface="Montserrat Bold"/>
                <a:ea typeface="Montserrat Bold"/>
                <a:cs typeface="Montserrat Bold"/>
                <a:sym typeface="Montserrat Bold"/>
              </a:rPr>
              <a:t>Methodology</a:t>
            </a:r>
          </a:p>
        </p:txBody>
      </p:sp>
      <p:grpSp>
        <p:nvGrpSpPr>
          <p:cNvPr id="6" name="Group 6"/>
          <p:cNvGrpSpPr/>
          <p:nvPr/>
        </p:nvGrpSpPr>
        <p:grpSpPr>
          <a:xfrm>
            <a:off x="-1595820" y="-1782102"/>
            <a:ext cx="3564204" cy="3564204"/>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051D40">
                  <a:alpha val="15686"/>
                </a:srgbClr>
              </a:solidFill>
              <a:prstDash val="solid"/>
              <a:miter/>
            </a:ln>
          </p:spPr>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4700679" y="7074186"/>
            <a:ext cx="5946973" cy="5946973"/>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1231755" y="4814991"/>
            <a:ext cx="2772169" cy="747522"/>
            <a:chOff x="0" y="0"/>
            <a:chExt cx="1013291" cy="273236"/>
          </a:xfrm>
        </p:grpSpPr>
        <p:sp>
          <p:nvSpPr>
            <p:cNvPr id="13" name="Freeform 13"/>
            <p:cNvSpPr/>
            <p:nvPr/>
          </p:nvSpPr>
          <p:spPr>
            <a:xfrm>
              <a:off x="0" y="0"/>
              <a:ext cx="1013291" cy="273236"/>
            </a:xfrm>
            <a:custGeom>
              <a:avLst/>
              <a:gdLst/>
              <a:ahLst/>
              <a:cxnLst/>
              <a:rect l="l" t="t" r="r" b="b"/>
              <a:pathLst>
                <a:path w="1013291" h="273236">
                  <a:moveTo>
                    <a:pt x="128466" y="0"/>
                  </a:moveTo>
                  <a:lnTo>
                    <a:pt x="884826" y="0"/>
                  </a:lnTo>
                  <a:cubicBezTo>
                    <a:pt x="918897" y="0"/>
                    <a:pt x="951573" y="13535"/>
                    <a:pt x="975664" y="37627"/>
                  </a:cubicBezTo>
                  <a:cubicBezTo>
                    <a:pt x="999756" y="61719"/>
                    <a:pt x="1013291" y="94394"/>
                    <a:pt x="1013291" y="128466"/>
                  </a:cubicBezTo>
                  <a:lnTo>
                    <a:pt x="1013291" y="144771"/>
                  </a:lnTo>
                  <a:cubicBezTo>
                    <a:pt x="1013291" y="215720"/>
                    <a:pt x="955775" y="273236"/>
                    <a:pt x="884826" y="273236"/>
                  </a:cubicBezTo>
                  <a:lnTo>
                    <a:pt x="128466" y="273236"/>
                  </a:lnTo>
                  <a:cubicBezTo>
                    <a:pt x="57516" y="273236"/>
                    <a:pt x="0" y="215720"/>
                    <a:pt x="0" y="144771"/>
                  </a:cubicBezTo>
                  <a:lnTo>
                    <a:pt x="0" y="128466"/>
                  </a:lnTo>
                  <a:cubicBezTo>
                    <a:pt x="0" y="57516"/>
                    <a:pt x="57516" y="0"/>
                    <a:pt x="128466" y="0"/>
                  </a:cubicBezTo>
                  <a:close/>
                </a:path>
              </a:pathLst>
            </a:custGeom>
            <a:gradFill rotWithShape="1">
              <a:gsLst>
                <a:gs pos="0">
                  <a:srgbClr val="00569E">
                    <a:alpha val="100000"/>
                  </a:srgbClr>
                </a:gs>
                <a:gs pos="100000">
                  <a:srgbClr val="014074">
                    <a:alpha val="100000"/>
                  </a:srgbClr>
                </a:gs>
              </a:gsLst>
              <a:path path="circle">
                <a:fillToRect r="100000" b="100000"/>
              </a:path>
              <a:tileRect l="-100000" t="-100000"/>
            </a:gradFill>
            <a:ln cap="rnd">
              <a:noFill/>
              <a:prstDash val="solid"/>
              <a:round/>
            </a:ln>
          </p:spPr>
        </p:sp>
        <p:sp>
          <p:nvSpPr>
            <p:cNvPr id="14" name="TextBox 14"/>
            <p:cNvSpPr txBox="1"/>
            <p:nvPr/>
          </p:nvSpPr>
          <p:spPr>
            <a:xfrm>
              <a:off x="0" y="-85725"/>
              <a:ext cx="1013291" cy="358961"/>
            </a:xfrm>
            <a:prstGeom prst="rect">
              <a:avLst/>
            </a:prstGeom>
          </p:spPr>
          <p:txBody>
            <a:bodyPr lIns="0" tIns="0" rIns="0" bIns="0" rtlCol="0" anchor="ctr"/>
            <a:lstStyle/>
            <a:p>
              <a:pPr marL="0" lvl="0" indent="0" algn="ctr">
                <a:lnSpc>
                  <a:spcPts val="4200"/>
                </a:lnSpc>
                <a:spcBef>
                  <a:spcPct val="0"/>
                </a:spcBef>
              </a:pPr>
              <a:r>
                <a:rPr lang="en-US" sz="3000" b="1" u="none" strike="noStrike">
                  <a:solidFill>
                    <a:srgbClr val="FFFFFF"/>
                  </a:solidFill>
                  <a:latin typeface="Poppins Bold"/>
                  <a:ea typeface="Poppins Bold"/>
                  <a:cs typeface="Poppins Bold"/>
                  <a:sym typeface="Poppins Bold"/>
                </a:rPr>
                <a:t>Part 1</a:t>
              </a:r>
            </a:p>
          </p:txBody>
        </p:sp>
      </p:grpSp>
      <p:grpSp>
        <p:nvGrpSpPr>
          <p:cNvPr id="15" name="Group 15"/>
          <p:cNvGrpSpPr/>
          <p:nvPr/>
        </p:nvGrpSpPr>
        <p:grpSpPr>
          <a:xfrm>
            <a:off x="5400488" y="4814991"/>
            <a:ext cx="2772169" cy="747522"/>
            <a:chOff x="0" y="0"/>
            <a:chExt cx="1013291" cy="273236"/>
          </a:xfrm>
        </p:grpSpPr>
        <p:sp>
          <p:nvSpPr>
            <p:cNvPr id="16" name="Freeform 16"/>
            <p:cNvSpPr/>
            <p:nvPr/>
          </p:nvSpPr>
          <p:spPr>
            <a:xfrm>
              <a:off x="0" y="0"/>
              <a:ext cx="1013291" cy="273236"/>
            </a:xfrm>
            <a:custGeom>
              <a:avLst/>
              <a:gdLst/>
              <a:ahLst/>
              <a:cxnLst/>
              <a:rect l="l" t="t" r="r" b="b"/>
              <a:pathLst>
                <a:path w="1013291" h="273236">
                  <a:moveTo>
                    <a:pt x="128466" y="0"/>
                  </a:moveTo>
                  <a:lnTo>
                    <a:pt x="884826" y="0"/>
                  </a:lnTo>
                  <a:cubicBezTo>
                    <a:pt x="918897" y="0"/>
                    <a:pt x="951573" y="13535"/>
                    <a:pt x="975664" y="37627"/>
                  </a:cubicBezTo>
                  <a:cubicBezTo>
                    <a:pt x="999756" y="61719"/>
                    <a:pt x="1013291" y="94394"/>
                    <a:pt x="1013291" y="128466"/>
                  </a:cubicBezTo>
                  <a:lnTo>
                    <a:pt x="1013291" y="144771"/>
                  </a:lnTo>
                  <a:cubicBezTo>
                    <a:pt x="1013291" y="215720"/>
                    <a:pt x="955775" y="273236"/>
                    <a:pt x="884826" y="273236"/>
                  </a:cubicBezTo>
                  <a:lnTo>
                    <a:pt x="128466" y="273236"/>
                  </a:lnTo>
                  <a:cubicBezTo>
                    <a:pt x="57516" y="273236"/>
                    <a:pt x="0" y="215720"/>
                    <a:pt x="0" y="144771"/>
                  </a:cubicBezTo>
                  <a:lnTo>
                    <a:pt x="0" y="128466"/>
                  </a:lnTo>
                  <a:cubicBezTo>
                    <a:pt x="0" y="57516"/>
                    <a:pt x="57516" y="0"/>
                    <a:pt x="128466" y="0"/>
                  </a:cubicBezTo>
                  <a:close/>
                </a:path>
              </a:pathLst>
            </a:custGeom>
            <a:gradFill rotWithShape="1">
              <a:gsLst>
                <a:gs pos="0">
                  <a:srgbClr val="00569E">
                    <a:alpha val="100000"/>
                  </a:srgbClr>
                </a:gs>
                <a:gs pos="100000">
                  <a:srgbClr val="014074">
                    <a:alpha val="100000"/>
                  </a:srgbClr>
                </a:gs>
              </a:gsLst>
              <a:path path="circle">
                <a:fillToRect r="100000" b="100000"/>
              </a:path>
              <a:tileRect l="-100000" t="-100000"/>
            </a:gradFill>
            <a:ln cap="rnd">
              <a:noFill/>
              <a:prstDash val="solid"/>
              <a:round/>
            </a:ln>
          </p:spPr>
        </p:sp>
        <p:sp>
          <p:nvSpPr>
            <p:cNvPr id="17" name="TextBox 17"/>
            <p:cNvSpPr txBox="1"/>
            <p:nvPr/>
          </p:nvSpPr>
          <p:spPr>
            <a:xfrm>
              <a:off x="0" y="-85725"/>
              <a:ext cx="1013291" cy="358961"/>
            </a:xfrm>
            <a:prstGeom prst="rect">
              <a:avLst/>
            </a:prstGeom>
          </p:spPr>
          <p:txBody>
            <a:bodyPr lIns="0" tIns="0" rIns="0" bIns="0" rtlCol="0" anchor="ctr"/>
            <a:lstStyle/>
            <a:p>
              <a:pPr marL="0" lvl="0" indent="0" algn="ctr">
                <a:lnSpc>
                  <a:spcPts val="4200"/>
                </a:lnSpc>
                <a:spcBef>
                  <a:spcPct val="0"/>
                </a:spcBef>
              </a:pPr>
              <a:r>
                <a:rPr lang="en-US" sz="3000" b="1">
                  <a:solidFill>
                    <a:srgbClr val="FFFFFF"/>
                  </a:solidFill>
                  <a:latin typeface="Poppins Bold"/>
                  <a:ea typeface="Poppins Bold"/>
                  <a:cs typeface="Poppins Bold"/>
                  <a:sym typeface="Poppins Bold"/>
                </a:rPr>
                <a:t>Part 2</a:t>
              </a:r>
            </a:p>
          </p:txBody>
        </p:sp>
      </p:grpSp>
      <p:grpSp>
        <p:nvGrpSpPr>
          <p:cNvPr id="18" name="Group 18"/>
          <p:cNvGrpSpPr/>
          <p:nvPr/>
        </p:nvGrpSpPr>
        <p:grpSpPr>
          <a:xfrm>
            <a:off x="9569222" y="4814991"/>
            <a:ext cx="2670160" cy="747522"/>
            <a:chOff x="0" y="0"/>
            <a:chExt cx="976004" cy="273236"/>
          </a:xfrm>
        </p:grpSpPr>
        <p:sp>
          <p:nvSpPr>
            <p:cNvPr id="19" name="Freeform 19"/>
            <p:cNvSpPr/>
            <p:nvPr/>
          </p:nvSpPr>
          <p:spPr>
            <a:xfrm>
              <a:off x="0" y="0"/>
              <a:ext cx="976004" cy="273236"/>
            </a:xfrm>
            <a:custGeom>
              <a:avLst/>
              <a:gdLst/>
              <a:ahLst/>
              <a:cxnLst/>
              <a:rect l="l" t="t" r="r" b="b"/>
              <a:pathLst>
                <a:path w="976004" h="273236">
                  <a:moveTo>
                    <a:pt x="133373" y="0"/>
                  </a:moveTo>
                  <a:lnTo>
                    <a:pt x="842631" y="0"/>
                  </a:lnTo>
                  <a:cubicBezTo>
                    <a:pt x="878004" y="0"/>
                    <a:pt x="911928" y="14052"/>
                    <a:pt x="936940" y="39064"/>
                  </a:cubicBezTo>
                  <a:cubicBezTo>
                    <a:pt x="961953" y="64077"/>
                    <a:pt x="976004" y="98001"/>
                    <a:pt x="976004" y="133373"/>
                  </a:cubicBezTo>
                  <a:lnTo>
                    <a:pt x="976004" y="139863"/>
                  </a:lnTo>
                  <a:cubicBezTo>
                    <a:pt x="976004" y="213523"/>
                    <a:pt x="916291" y="273236"/>
                    <a:pt x="842631" y="273236"/>
                  </a:cubicBezTo>
                  <a:lnTo>
                    <a:pt x="133373" y="273236"/>
                  </a:lnTo>
                  <a:cubicBezTo>
                    <a:pt x="98001" y="273236"/>
                    <a:pt x="64077" y="259185"/>
                    <a:pt x="39064" y="234172"/>
                  </a:cubicBezTo>
                  <a:cubicBezTo>
                    <a:pt x="14052" y="209160"/>
                    <a:pt x="0" y="175236"/>
                    <a:pt x="0" y="139863"/>
                  </a:cubicBezTo>
                  <a:lnTo>
                    <a:pt x="0" y="133373"/>
                  </a:lnTo>
                  <a:cubicBezTo>
                    <a:pt x="0" y="59713"/>
                    <a:pt x="59713" y="0"/>
                    <a:pt x="133373" y="0"/>
                  </a:cubicBezTo>
                  <a:close/>
                </a:path>
              </a:pathLst>
            </a:custGeom>
            <a:gradFill rotWithShape="1">
              <a:gsLst>
                <a:gs pos="0">
                  <a:srgbClr val="00569E">
                    <a:alpha val="100000"/>
                  </a:srgbClr>
                </a:gs>
                <a:gs pos="100000">
                  <a:srgbClr val="014074">
                    <a:alpha val="100000"/>
                  </a:srgbClr>
                </a:gs>
              </a:gsLst>
              <a:path path="circle">
                <a:fillToRect r="100000" b="100000"/>
              </a:path>
              <a:tileRect l="-100000" t="-100000"/>
            </a:gradFill>
            <a:ln cap="rnd">
              <a:noFill/>
              <a:prstDash val="solid"/>
              <a:round/>
            </a:ln>
          </p:spPr>
        </p:sp>
        <p:sp>
          <p:nvSpPr>
            <p:cNvPr id="20" name="TextBox 20"/>
            <p:cNvSpPr txBox="1"/>
            <p:nvPr/>
          </p:nvSpPr>
          <p:spPr>
            <a:xfrm>
              <a:off x="0" y="-85725"/>
              <a:ext cx="976004" cy="358961"/>
            </a:xfrm>
            <a:prstGeom prst="rect">
              <a:avLst/>
            </a:prstGeom>
          </p:spPr>
          <p:txBody>
            <a:bodyPr lIns="0" tIns="0" rIns="0" bIns="0" rtlCol="0" anchor="ctr"/>
            <a:lstStyle/>
            <a:p>
              <a:pPr marL="0" lvl="0" indent="0" algn="ctr">
                <a:lnSpc>
                  <a:spcPts val="4200"/>
                </a:lnSpc>
                <a:spcBef>
                  <a:spcPct val="0"/>
                </a:spcBef>
              </a:pPr>
              <a:r>
                <a:rPr lang="en-US" sz="3000" b="1">
                  <a:solidFill>
                    <a:srgbClr val="FFFFFF"/>
                  </a:solidFill>
                  <a:latin typeface="Poppins Bold"/>
                  <a:ea typeface="Poppins Bold"/>
                  <a:cs typeface="Poppins Bold"/>
                  <a:sym typeface="Poppins Bold"/>
                </a:rPr>
                <a:t>Part 3</a:t>
              </a:r>
            </a:p>
          </p:txBody>
        </p:sp>
      </p:grpSp>
      <p:sp>
        <p:nvSpPr>
          <p:cNvPr id="21" name="Freeform 21"/>
          <p:cNvSpPr/>
          <p:nvPr/>
        </p:nvSpPr>
        <p:spPr>
          <a:xfrm>
            <a:off x="13296656" y="2043297"/>
            <a:ext cx="4991344" cy="5692448"/>
          </a:xfrm>
          <a:custGeom>
            <a:avLst/>
            <a:gdLst/>
            <a:ahLst/>
            <a:cxnLst/>
            <a:rect l="l" t="t" r="r" b="b"/>
            <a:pathLst>
              <a:path w="4991344" h="5692448">
                <a:moveTo>
                  <a:pt x="0" y="0"/>
                </a:moveTo>
                <a:lnTo>
                  <a:pt x="4991344" y="0"/>
                </a:lnTo>
                <a:lnTo>
                  <a:pt x="4991344" y="5692448"/>
                </a:lnTo>
                <a:lnTo>
                  <a:pt x="0" y="5692448"/>
                </a:lnTo>
                <a:lnTo>
                  <a:pt x="0" y="0"/>
                </a:lnTo>
                <a:close/>
              </a:path>
            </a:pathLst>
          </a:custGeom>
          <a:blipFill>
            <a:blip r:embed="rId2"/>
            <a:stretch>
              <a:fillRect l="-7321" r="-6724"/>
            </a:stretch>
          </a:blipFill>
        </p:spPr>
      </p:sp>
      <p:sp>
        <p:nvSpPr>
          <p:cNvPr id="22" name="TextBox 22"/>
          <p:cNvSpPr txBox="1"/>
          <p:nvPr/>
        </p:nvSpPr>
        <p:spPr>
          <a:xfrm>
            <a:off x="1609132" y="2099799"/>
            <a:ext cx="9006427" cy="2143125"/>
          </a:xfrm>
          <a:prstGeom prst="rect">
            <a:avLst/>
          </a:prstGeom>
        </p:spPr>
        <p:txBody>
          <a:bodyPr lIns="0" tIns="0" rIns="0" bIns="0" rtlCol="0" anchor="t">
            <a:spAutoFit/>
          </a:bodyPr>
          <a:lstStyle/>
          <a:p>
            <a:pPr algn="l">
              <a:lnSpc>
                <a:spcPts val="4200"/>
              </a:lnSpc>
            </a:pPr>
            <a:r>
              <a:rPr lang="en-US" sz="3000" spc="-60">
                <a:solidFill>
                  <a:srgbClr val="051D40"/>
                </a:solidFill>
                <a:latin typeface="Poppins"/>
                <a:ea typeface="Poppins"/>
                <a:cs typeface="Poppins"/>
                <a:sym typeface="Poppins"/>
              </a:rPr>
              <a:t>Methodology is divided into 3 Parts, they are:</a:t>
            </a:r>
          </a:p>
          <a:p>
            <a:pPr algn="l">
              <a:lnSpc>
                <a:spcPts val="4200"/>
              </a:lnSpc>
            </a:pPr>
            <a:r>
              <a:rPr lang="en-US" sz="3000" spc="-60">
                <a:solidFill>
                  <a:srgbClr val="051D40"/>
                </a:solidFill>
                <a:latin typeface="Poppins"/>
                <a:ea typeface="Poppins"/>
                <a:cs typeface="Poppins"/>
                <a:sym typeface="Poppins"/>
              </a:rPr>
              <a:t>1)Custom Malware with single Activity</a:t>
            </a:r>
          </a:p>
          <a:p>
            <a:pPr algn="l">
              <a:lnSpc>
                <a:spcPts val="4200"/>
              </a:lnSpc>
            </a:pPr>
            <a:r>
              <a:rPr lang="en-US" sz="3000" spc="-60">
                <a:solidFill>
                  <a:srgbClr val="051D40"/>
                </a:solidFill>
                <a:latin typeface="Poppins"/>
                <a:ea typeface="Poppins"/>
                <a:cs typeface="Poppins"/>
                <a:sym typeface="Poppins"/>
              </a:rPr>
              <a:t>2)Custom Malware with Multiple Activities</a:t>
            </a:r>
          </a:p>
          <a:p>
            <a:pPr marL="0" lvl="0" indent="0" algn="l">
              <a:lnSpc>
                <a:spcPts val="4200"/>
              </a:lnSpc>
              <a:spcBef>
                <a:spcPct val="0"/>
              </a:spcBef>
            </a:pPr>
            <a:r>
              <a:rPr lang="en-US" sz="3000" spc="-60">
                <a:solidFill>
                  <a:srgbClr val="051D40"/>
                </a:solidFill>
                <a:latin typeface="Poppins"/>
                <a:ea typeface="Poppins"/>
                <a:cs typeface="Poppins"/>
                <a:sym typeface="Poppins"/>
              </a:rPr>
              <a:t>3) Ahmyth RAT(Random Access Trojan)</a:t>
            </a:r>
          </a:p>
        </p:txBody>
      </p:sp>
      <p:sp>
        <p:nvSpPr>
          <p:cNvPr id="23" name="TextBox 23"/>
          <p:cNvSpPr txBox="1"/>
          <p:nvPr/>
        </p:nvSpPr>
        <p:spPr>
          <a:xfrm>
            <a:off x="1287091" y="5729145"/>
            <a:ext cx="2661498" cy="4384675"/>
          </a:xfrm>
          <a:prstGeom prst="rect">
            <a:avLst/>
          </a:prstGeom>
        </p:spPr>
        <p:txBody>
          <a:bodyPr lIns="0" tIns="0" rIns="0" bIns="0" rtlCol="0" anchor="t">
            <a:spAutoFit/>
          </a:bodyPr>
          <a:lstStyle/>
          <a:p>
            <a:pPr algn="ctr">
              <a:lnSpc>
                <a:spcPts val="3499"/>
              </a:lnSpc>
            </a:pPr>
            <a:r>
              <a:rPr lang="en-US" sz="2499" b="1" spc="-49">
                <a:solidFill>
                  <a:srgbClr val="000000"/>
                </a:solidFill>
                <a:latin typeface="Poppins Bold"/>
                <a:ea typeface="Poppins Bold"/>
                <a:cs typeface="Poppins Bold"/>
                <a:sym typeface="Poppins Bold"/>
              </a:rPr>
              <a:t>MainActivity class-</a:t>
            </a:r>
          </a:p>
          <a:p>
            <a:pPr algn="ctr">
              <a:lnSpc>
                <a:spcPts val="3499"/>
              </a:lnSpc>
            </a:pPr>
            <a:r>
              <a:rPr lang="en-US" sz="2499" b="1" spc="-49">
                <a:solidFill>
                  <a:srgbClr val="000000"/>
                </a:solidFill>
                <a:latin typeface="Poppins Bold"/>
                <a:ea typeface="Poppins Bold"/>
                <a:cs typeface="Poppins Bold"/>
                <a:sym typeface="Poppins Bold"/>
              </a:rPr>
              <a:t>Used for gaining permissions,</a:t>
            </a:r>
          </a:p>
          <a:p>
            <a:pPr algn="ctr">
              <a:lnSpc>
                <a:spcPts val="3499"/>
              </a:lnSpc>
            </a:pPr>
            <a:r>
              <a:rPr lang="en-US" sz="2499" b="1" spc="-49">
                <a:solidFill>
                  <a:srgbClr val="000000"/>
                </a:solidFill>
                <a:latin typeface="Poppins Bold"/>
                <a:ea typeface="Poppins Bold"/>
                <a:cs typeface="Poppins Bold"/>
                <a:sym typeface="Poppins Bold"/>
              </a:rPr>
              <a:t>getting camera access and,</a:t>
            </a:r>
          </a:p>
          <a:p>
            <a:pPr marL="0" lvl="0" indent="0" algn="ctr">
              <a:lnSpc>
                <a:spcPts val="3499"/>
              </a:lnSpc>
              <a:spcBef>
                <a:spcPct val="0"/>
              </a:spcBef>
            </a:pPr>
            <a:r>
              <a:rPr lang="en-US" sz="2499" b="1" spc="-49">
                <a:solidFill>
                  <a:srgbClr val="000000"/>
                </a:solidFill>
                <a:latin typeface="Poppins Bold"/>
                <a:ea typeface="Poppins Bold"/>
                <a:cs typeface="Poppins Bold"/>
                <a:sym typeface="Poppins Bold"/>
              </a:rPr>
              <a:t>storing it locally to exfiltrate the captured photos later</a:t>
            </a:r>
          </a:p>
        </p:txBody>
      </p:sp>
      <p:sp>
        <p:nvSpPr>
          <p:cNvPr id="24" name="TextBox 24"/>
          <p:cNvSpPr txBox="1"/>
          <p:nvPr/>
        </p:nvSpPr>
        <p:spPr>
          <a:xfrm>
            <a:off x="5065791" y="5738670"/>
            <a:ext cx="3483393" cy="4399280"/>
          </a:xfrm>
          <a:prstGeom prst="rect">
            <a:avLst/>
          </a:prstGeom>
        </p:spPr>
        <p:txBody>
          <a:bodyPr lIns="0" tIns="0" rIns="0" bIns="0" rtlCol="0" anchor="t">
            <a:spAutoFit/>
          </a:bodyPr>
          <a:lstStyle/>
          <a:p>
            <a:pPr algn="ctr">
              <a:lnSpc>
                <a:spcPts val="3220"/>
              </a:lnSpc>
            </a:pPr>
            <a:r>
              <a:rPr lang="en-US" sz="2300" b="1" spc="-46">
                <a:solidFill>
                  <a:srgbClr val="000000"/>
                </a:solidFill>
                <a:latin typeface="Poppins Bold"/>
                <a:ea typeface="Poppins Bold"/>
                <a:cs typeface="Poppins Bold"/>
                <a:sym typeface="Poppins Bold"/>
              </a:rPr>
              <a:t>Activities included -</a:t>
            </a:r>
          </a:p>
          <a:p>
            <a:pPr algn="ctr">
              <a:lnSpc>
                <a:spcPts val="3220"/>
              </a:lnSpc>
            </a:pPr>
            <a:r>
              <a:rPr lang="en-US" sz="2300" b="1" spc="-46">
                <a:solidFill>
                  <a:srgbClr val="000000"/>
                </a:solidFill>
                <a:latin typeface="Poppins Bold"/>
                <a:ea typeface="Poppins Bold"/>
                <a:cs typeface="Poppins Bold"/>
                <a:sym typeface="Poppins Bold"/>
              </a:rPr>
              <a:t>MainActivity </a:t>
            </a:r>
          </a:p>
          <a:p>
            <a:pPr algn="ctr">
              <a:lnSpc>
                <a:spcPts val="3220"/>
              </a:lnSpc>
            </a:pPr>
            <a:r>
              <a:rPr lang="en-US" sz="2300" b="1" spc="-46">
                <a:solidFill>
                  <a:srgbClr val="000000"/>
                </a:solidFill>
                <a:latin typeface="Poppins Bold"/>
                <a:ea typeface="Poppins Bold"/>
                <a:cs typeface="Poppins Bold"/>
                <a:sym typeface="Poppins Bold"/>
              </a:rPr>
              <a:t>Overlay Service,</a:t>
            </a:r>
          </a:p>
          <a:p>
            <a:pPr algn="ctr">
              <a:lnSpc>
                <a:spcPts val="3220"/>
              </a:lnSpc>
            </a:pPr>
            <a:r>
              <a:rPr lang="en-US" sz="2300" b="1" spc="-46">
                <a:solidFill>
                  <a:srgbClr val="000000"/>
                </a:solidFill>
                <a:latin typeface="Poppins Bold"/>
                <a:ea typeface="Poppins Bold"/>
                <a:cs typeface="Poppins Bold"/>
                <a:sym typeface="Poppins Bold"/>
              </a:rPr>
              <a:t>SilentCapture Service</a:t>
            </a:r>
          </a:p>
          <a:p>
            <a:pPr algn="ctr">
              <a:lnSpc>
                <a:spcPts val="3220"/>
              </a:lnSpc>
            </a:pPr>
            <a:r>
              <a:rPr lang="en-US" sz="2300" b="1" spc="-46">
                <a:solidFill>
                  <a:srgbClr val="000000"/>
                </a:solidFill>
                <a:latin typeface="Poppins Bold"/>
                <a:ea typeface="Poppins Bold"/>
                <a:cs typeface="Poppins Bold"/>
                <a:sym typeface="Poppins Bold"/>
              </a:rPr>
              <a:t>Boot Reciever,</a:t>
            </a:r>
          </a:p>
          <a:p>
            <a:pPr algn="ctr">
              <a:lnSpc>
                <a:spcPts val="3220"/>
              </a:lnSpc>
            </a:pPr>
            <a:r>
              <a:rPr lang="en-US" sz="2300" b="1" spc="-46">
                <a:solidFill>
                  <a:srgbClr val="000000"/>
                </a:solidFill>
                <a:latin typeface="Poppins Bold"/>
                <a:ea typeface="Poppins Bold"/>
                <a:cs typeface="Poppins Bold"/>
                <a:sym typeface="Poppins Bold"/>
              </a:rPr>
              <a:t>AppTracker Service,</a:t>
            </a:r>
          </a:p>
          <a:p>
            <a:pPr marL="0" lvl="0" indent="0" algn="ctr">
              <a:lnSpc>
                <a:spcPts val="3220"/>
              </a:lnSpc>
              <a:spcBef>
                <a:spcPct val="0"/>
              </a:spcBef>
            </a:pPr>
            <a:r>
              <a:rPr lang="en-US" sz="2300" b="1" spc="-46">
                <a:solidFill>
                  <a:srgbClr val="000000"/>
                </a:solidFill>
                <a:latin typeface="Poppins Bold"/>
                <a:ea typeface="Poppins Bold"/>
                <a:cs typeface="Poppins Bold"/>
                <a:sym typeface="Poppins Bold"/>
              </a:rPr>
              <a:t>Tried to escalate privileges by using overlays, added icon hiding technique for persistence</a:t>
            </a:r>
          </a:p>
        </p:txBody>
      </p:sp>
      <p:sp>
        <p:nvSpPr>
          <p:cNvPr id="25" name="TextBox 25"/>
          <p:cNvSpPr txBox="1"/>
          <p:nvPr/>
        </p:nvSpPr>
        <p:spPr>
          <a:xfrm>
            <a:off x="9577884" y="5729145"/>
            <a:ext cx="2661498" cy="3946525"/>
          </a:xfrm>
          <a:prstGeom prst="rect">
            <a:avLst/>
          </a:prstGeom>
        </p:spPr>
        <p:txBody>
          <a:bodyPr lIns="0" tIns="0" rIns="0" bIns="0" rtlCol="0" anchor="t">
            <a:spAutoFit/>
          </a:bodyPr>
          <a:lstStyle/>
          <a:p>
            <a:pPr algn="ctr">
              <a:lnSpc>
                <a:spcPts val="3499"/>
              </a:lnSpc>
            </a:pPr>
            <a:r>
              <a:rPr lang="en-US" sz="2499" b="1" spc="-49">
                <a:solidFill>
                  <a:srgbClr val="000000"/>
                </a:solidFill>
                <a:latin typeface="Poppins Bold"/>
                <a:ea typeface="Poppins Bold"/>
                <a:cs typeface="Poppins Bold"/>
                <a:sym typeface="Poppins Bold"/>
              </a:rPr>
              <a:t>Usage of Ahmyth tool,</a:t>
            </a:r>
          </a:p>
          <a:p>
            <a:pPr algn="ctr">
              <a:lnSpc>
                <a:spcPts val="3499"/>
              </a:lnSpc>
            </a:pPr>
            <a:r>
              <a:rPr lang="en-US" sz="2499" b="1" spc="-49">
                <a:solidFill>
                  <a:srgbClr val="000000"/>
                </a:solidFill>
                <a:latin typeface="Poppins Bold"/>
                <a:ea typeface="Poppins Bold"/>
                <a:cs typeface="Poppins Bold"/>
                <a:sym typeface="Poppins Bold"/>
              </a:rPr>
              <a:t>Bound Malicious code into Google Play Service apk,</a:t>
            </a:r>
          </a:p>
          <a:p>
            <a:pPr marL="0" lvl="0" indent="0" algn="ctr">
              <a:lnSpc>
                <a:spcPts val="3499"/>
              </a:lnSpc>
              <a:spcBef>
                <a:spcPct val="0"/>
              </a:spcBef>
            </a:pPr>
            <a:r>
              <a:rPr lang="en-US" sz="2499" b="1" spc="-49">
                <a:solidFill>
                  <a:srgbClr val="000000"/>
                </a:solidFill>
                <a:latin typeface="Poppins Bold"/>
                <a:ea typeface="Poppins Bold"/>
                <a:cs typeface="Poppins Bold"/>
                <a:sym typeface="Poppins Bold"/>
              </a:rPr>
              <a:t>Leveraged Camera, Location, Call Logs, SMS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123887" y="-2346523"/>
            <a:ext cx="4693046" cy="469304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5573718" y="7940477"/>
            <a:ext cx="4693046" cy="4693046"/>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2346523" y="8376310"/>
            <a:ext cx="4693046" cy="4693046"/>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alpha val="26667"/>
                </a:srgbClr>
              </a:solidFill>
              <a:prstDash val="solid"/>
              <a:miter/>
            </a:ln>
          </p:spPr>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15941477" y="8376310"/>
            <a:ext cx="4693046" cy="4693046"/>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alpha val="26667"/>
                </a:srgbClr>
              </a:solidFill>
              <a:prstDash val="solid"/>
              <a:miter/>
            </a:ln>
          </p:spPr>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a:off x="-2346523" y="-2702070"/>
            <a:ext cx="4693046" cy="4693046"/>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alpha val="26667"/>
                </a:srgbClr>
              </a:solidFill>
              <a:prstDash val="solid"/>
              <a:miter/>
            </a:ln>
          </p:spPr>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15938025" y="-2702070"/>
            <a:ext cx="4693046" cy="4693046"/>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145DA0">
                  <a:alpha val="26667"/>
                </a:srgbClr>
              </a:solidFill>
              <a:prstDash val="solid"/>
              <a:miter/>
            </a:ln>
          </p:spPr>
        </p:sp>
        <p:sp>
          <p:nvSpPr>
            <p:cNvPr id="19" name="TextBox 19"/>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0" name="Freeform 20"/>
          <p:cNvSpPr/>
          <p:nvPr/>
        </p:nvSpPr>
        <p:spPr>
          <a:xfrm>
            <a:off x="2918221" y="550975"/>
            <a:ext cx="12448106" cy="5928411"/>
          </a:xfrm>
          <a:custGeom>
            <a:avLst/>
            <a:gdLst/>
            <a:ahLst/>
            <a:cxnLst/>
            <a:rect l="l" t="t" r="r" b="b"/>
            <a:pathLst>
              <a:path w="12448106" h="5928411">
                <a:moveTo>
                  <a:pt x="0" y="0"/>
                </a:moveTo>
                <a:lnTo>
                  <a:pt x="12448106" y="0"/>
                </a:lnTo>
                <a:lnTo>
                  <a:pt x="12448106" y="5928410"/>
                </a:lnTo>
                <a:lnTo>
                  <a:pt x="0" y="5928410"/>
                </a:lnTo>
                <a:lnTo>
                  <a:pt x="0" y="0"/>
                </a:lnTo>
                <a:close/>
              </a:path>
            </a:pathLst>
          </a:custGeom>
          <a:blipFill>
            <a:blip r:embed="rId2"/>
            <a:stretch>
              <a:fillRect/>
            </a:stretch>
          </a:blipFill>
        </p:spPr>
      </p:sp>
      <p:sp>
        <p:nvSpPr>
          <p:cNvPr id="21" name="TextBox 21"/>
          <p:cNvSpPr txBox="1"/>
          <p:nvPr/>
        </p:nvSpPr>
        <p:spPr>
          <a:xfrm>
            <a:off x="4856352" y="7070100"/>
            <a:ext cx="7868360" cy="1775251"/>
          </a:xfrm>
          <a:prstGeom prst="rect">
            <a:avLst/>
          </a:prstGeom>
        </p:spPr>
        <p:txBody>
          <a:bodyPr lIns="0" tIns="0" rIns="0" bIns="0" rtlCol="0" anchor="t">
            <a:spAutoFit/>
          </a:bodyPr>
          <a:lstStyle/>
          <a:p>
            <a:pPr marL="0" lvl="0" indent="0" algn="ctr">
              <a:lnSpc>
                <a:spcPts val="7151"/>
              </a:lnSpc>
              <a:spcBef>
                <a:spcPct val="0"/>
              </a:spcBef>
            </a:pPr>
            <a:r>
              <a:rPr lang="en-US" sz="5108" b="1">
                <a:solidFill>
                  <a:srgbClr val="000000"/>
                </a:solidFill>
                <a:latin typeface="Montserrat Bold"/>
                <a:ea typeface="Montserrat Bold"/>
                <a:cs typeface="Montserrat Bold"/>
                <a:sym typeface="Montserrat Bold"/>
              </a:rPr>
              <a:t>Snippet of Icon Hiding Functionality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573718" y="7940477"/>
            <a:ext cx="4693046" cy="4693046"/>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FFFFF">
                  <a:alpha val="15686"/>
                </a:srgbClr>
              </a:solidFill>
              <a:prstDash val="solid"/>
              <a:miter/>
            </a:ln>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4856904" y="1580421"/>
            <a:ext cx="8574193" cy="7126158"/>
          </a:xfrm>
          <a:custGeom>
            <a:avLst/>
            <a:gdLst/>
            <a:ahLst/>
            <a:cxnLst/>
            <a:rect l="l" t="t" r="r" b="b"/>
            <a:pathLst>
              <a:path w="8574193" h="7126158">
                <a:moveTo>
                  <a:pt x="0" y="0"/>
                </a:moveTo>
                <a:lnTo>
                  <a:pt x="8574192" y="0"/>
                </a:lnTo>
                <a:lnTo>
                  <a:pt x="8574192" y="7126158"/>
                </a:lnTo>
                <a:lnTo>
                  <a:pt x="0" y="7126158"/>
                </a:lnTo>
                <a:lnTo>
                  <a:pt x="0" y="0"/>
                </a:lnTo>
                <a:close/>
              </a:path>
            </a:pathLst>
          </a:custGeom>
          <a:blipFill>
            <a:blip r:embed="rId2"/>
            <a:stretch>
              <a:fillRect/>
            </a:stretch>
          </a:blipFill>
        </p:spPr>
      </p:sp>
      <p:sp>
        <p:nvSpPr>
          <p:cNvPr id="6" name="TextBox 6"/>
          <p:cNvSpPr txBox="1"/>
          <p:nvPr/>
        </p:nvSpPr>
        <p:spPr>
          <a:xfrm>
            <a:off x="3528371" y="393448"/>
            <a:ext cx="11231259" cy="1137153"/>
          </a:xfrm>
          <a:prstGeom prst="rect">
            <a:avLst/>
          </a:prstGeom>
        </p:spPr>
        <p:txBody>
          <a:bodyPr lIns="0" tIns="0" rIns="0" bIns="0" rtlCol="0" anchor="t">
            <a:spAutoFit/>
          </a:bodyPr>
          <a:lstStyle/>
          <a:p>
            <a:pPr algn="l">
              <a:lnSpc>
                <a:spcPts val="9247"/>
              </a:lnSpc>
              <a:spcBef>
                <a:spcPct val="0"/>
              </a:spcBef>
            </a:pPr>
            <a:r>
              <a:rPr lang="en-US" sz="6605" b="1">
                <a:solidFill>
                  <a:srgbClr val="000000"/>
                </a:solidFill>
                <a:latin typeface="Montserrat Bold"/>
                <a:ea typeface="Montserrat Bold"/>
                <a:cs typeface="Montserrat Bold"/>
                <a:sym typeface="Montserrat Bold"/>
              </a:rPr>
              <a:t>Experiments And Results</a:t>
            </a:r>
          </a:p>
        </p:txBody>
      </p:sp>
      <p:sp>
        <p:nvSpPr>
          <p:cNvPr id="7" name="TextBox 7"/>
          <p:cNvSpPr txBox="1"/>
          <p:nvPr/>
        </p:nvSpPr>
        <p:spPr>
          <a:xfrm>
            <a:off x="3528371" y="8705850"/>
            <a:ext cx="11231259" cy="1047750"/>
          </a:xfrm>
          <a:prstGeom prst="rect">
            <a:avLst/>
          </a:prstGeom>
        </p:spPr>
        <p:txBody>
          <a:bodyPr lIns="0" tIns="0" rIns="0" bIns="0" rtlCol="0" anchor="t">
            <a:spAutoFit/>
          </a:bodyPr>
          <a:lstStyle/>
          <a:p>
            <a:pPr algn="ctr">
              <a:lnSpc>
                <a:spcPts val="4200"/>
              </a:lnSpc>
              <a:spcBef>
                <a:spcPct val="0"/>
              </a:spcBef>
            </a:pPr>
            <a:r>
              <a:rPr lang="en-US" sz="3000" b="1">
                <a:solidFill>
                  <a:srgbClr val="000000"/>
                </a:solidFill>
                <a:latin typeface="Montserrat Bold"/>
                <a:ea typeface="Montserrat Bold"/>
                <a:cs typeface="Montserrat Bold"/>
                <a:sym typeface="Montserrat Bold"/>
              </a:rPr>
              <a:t>File Structure of Ahmyth apk as seen in reverse engineering using JADX</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56283" y="-2445901"/>
            <a:ext cx="15178802" cy="15178802"/>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8100" cap="sq">
              <a:solidFill>
                <a:srgbClr val="145DA0"/>
              </a:solidFill>
              <a:prstDash val="solid"/>
              <a:miter/>
            </a:ln>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6007842" y="-1797460"/>
            <a:ext cx="13881919" cy="138819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45DA0"/>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8051031" y="503376"/>
            <a:ext cx="1424256" cy="1424256"/>
          </a:xfrm>
          <a:custGeom>
            <a:avLst/>
            <a:gdLst/>
            <a:ahLst/>
            <a:cxnLst/>
            <a:rect l="l" t="t" r="r" b="b"/>
            <a:pathLst>
              <a:path w="1424256" h="1424256">
                <a:moveTo>
                  <a:pt x="0" y="0"/>
                </a:moveTo>
                <a:lnTo>
                  <a:pt x="1424256" y="0"/>
                </a:lnTo>
                <a:lnTo>
                  <a:pt x="1424256" y="1424255"/>
                </a:lnTo>
                <a:lnTo>
                  <a:pt x="0" y="142425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9" name="TextBox 9"/>
          <p:cNvSpPr txBox="1"/>
          <p:nvPr/>
        </p:nvSpPr>
        <p:spPr>
          <a:xfrm>
            <a:off x="9856128" y="247136"/>
            <a:ext cx="7403172" cy="2585967"/>
          </a:xfrm>
          <a:prstGeom prst="rect">
            <a:avLst/>
          </a:prstGeom>
        </p:spPr>
        <p:txBody>
          <a:bodyPr lIns="0" tIns="0" rIns="0" bIns="0" rtlCol="0" anchor="t">
            <a:spAutoFit/>
          </a:bodyPr>
          <a:lstStyle/>
          <a:p>
            <a:pPr algn="just">
              <a:lnSpc>
                <a:spcPts val="3416"/>
              </a:lnSpc>
            </a:pPr>
            <a:r>
              <a:rPr lang="en-US" sz="2440" spc="-48">
                <a:solidFill>
                  <a:srgbClr val="145DA0"/>
                </a:solidFill>
                <a:latin typeface="Poppins"/>
                <a:ea typeface="Poppins"/>
                <a:cs typeface="Poppins"/>
                <a:sym typeface="Poppins"/>
              </a:rPr>
              <a:t>DATA</a:t>
            </a:r>
            <a:r>
              <a:rPr lang="en-US" sz="2440" u="none" strike="noStrike" spc="-48">
                <a:solidFill>
                  <a:srgbClr val="145DA0"/>
                </a:solidFill>
                <a:latin typeface="Poppins"/>
                <a:ea typeface="Poppins"/>
                <a:cs typeface="Poppins"/>
                <a:sym typeface="Poppins"/>
              </a:rPr>
              <a:t> EXFILTRATION: Spyware successfully exfiltrated GPS, device data, and camera streams via secure tunnels—silently in the background after user consent, without OS alerts—showing that once permissions are granted, malicious activity can proceed with minimal interference.</a:t>
            </a:r>
          </a:p>
        </p:txBody>
      </p:sp>
      <p:sp>
        <p:nvSpPr>
          <p:cNvPr id="10" name="Freeform 10"/>
          <p:cNvSpPr/>
          <p:nvPr/>
        </p:nvSpPr>
        <p:spPr>
          <a:xfrm>
            <a:off x="8763159" y="4416676"/>
            <a:ext cx="1424256" cy="1424256"/>
          </a:xfrm>
          <a:custGeom>
            <a:avLst/>
            <a:gdLst/>
            <a:ahLst/>
            <a:cxnLst/>
            <a:rect l="l" t="t" r="r" b="b"/>
            <a:pathLst>
              <a:path w="1424256" h="1424256">
                <a:moveTo>
                  <a:pt x="0" y="0"/>
                </a:moveTo>
                <a:lnTo>
                  <a:pt x="1424256" y="0"/>
                </a:lnTo>
                <a:lnTo>
                  <a:pt x="1424256" y="1424256"/>
                </a:lnTo>
                <a:lnTo>
                  <a:pt x="0" y="142425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TextBox 11"/>
          <p:cNvSpPr txBox="1"/>
          <p:nvPr/>
        </p:nvSpPr>
        <p:spPr>
          <a:xfrm>
            <a:off x="10416015" y="4206485"/>
            <a:ext cx="7328479" cy="2193925"/>
          </a:xfrm>
          <a:prstGeom prst="rect">
            <a:avLst/>
          </a:prstGeom>
        </p:spPr>
        <p:txBody>
          <a:bodyPr lIns="0" tIns="0" rIns="0" bIns="0" rtlCol="0" anchor="t">
            <a:spAutoFit/>
          </a:bodyPr>
          <a:lstStyle/>
          <a:p>
            <a:pPr algn="just">
              <a:lnSpc>
                <a:spcPts val="3499"/>
              </a:lnSpc>
            </a:pPr>
            <a:r>
              <a:rPr lang="en-US" sz="2499" spc="-49">
                <a:solidFill>
                  <a:srgbClr val="145DA0"/>
                </a:solidFill>
                <a:latin typeface="Poppins"/>
                <a:ea typeface="Poppins"/>
                <a:cs typeface="Poppins"/>
                <a:sym typeface="Poppins"/>
              </a:rPr>
              <a:t>Malwa</a:t>
            </a:r>
            <a:r>
              <a:rPr lang="en-US" sz="2499" u="none" strike="noStrike" spc="-49">
                <a:solidFill>
                  <a:srgbClr val="145DA0"/>
                </a:solidFill>
                <a:latin typeface="Poppins"/>
                <a:ea typeface="Poppins"/>
                <a:cs typeface="Poppins"/>
                <a:sym typeface="Poppins"/>
              </a:rPr>
              <a:t>re used RECEIVE_BOOT_COMPLETED and background services to persist after reboots. While newer Android versions limit background execution, persistence remained achievable via foreground services or user-visible activity.</a:t>
            </a:r>
          </a:p>
        </p:txBody>
      </p:sp>
      <p:sp>
        <p:nvSpPr>
          <p:cNvPr id="12" name="TextBox 12"/>
          <p:cNvSpPr txBox="1"/>
          <p:nvPr/>
        </p:nvSpPr>
        <p:spPr>
          <a:xfrm>
            <a:off x="8908217" y="4620882"/>
            <a:ext cx="1134140" cy="801632"/>
          </a:xfrm>
          <a:prstGeom prst="rect">
            <a:avLst/>
          </a:prstGeom>
        </p:spPr>
        <p:txBody>
          <a:bodyPr lIns="0" tIns="0" rIns="0" bIns="0" rtlCol="0" anchor="t">
            <a:spAutoFit/>
          </a:bodyPr>
          <a:lstStyle/>
          <a:p>
            <a:pPr marL="0" lvl="0" indent="0" algn="ctr">
              <a:lnSpc>
                <a:spcPts val="6697"/>
              </a:lnSpc>
              <a:spcBef>
                <a:spcPct val="0"/>
              </a:spcBef>
            </a:pPr>
            <a:r>
              <a:rPr lang="en-US" sz="4784">
                <a:solidFill>
                  <a:srgbClr val="FDFDFD"/>
                </a:solidFill>
                <a:latin typeface="Montserrat"/>
                <a:ea typeface="Montserrat"/>
                <a:cs typeface="Montserrat"/>
                <a:sym typeface="Montserrat"/>
              </a:rPr>
              <a:t>02</a:t>
            </a:r>
          </a:p>
        </p:txBody>
      </p:sp>
      <p:sp>
        <p:nvSpPr>
          <p:cNvPr id="13" name="Freeform 13"/>
          <p:cNvSpPr/>
          <p:nvPr/>
        </p:nvSpPr>
        <p:spPr>
          <a:xfrm>
            <a:off x="8051031" y="8191964"/>
            <a:ext cx="1424256" cy="1424256"/>
          </a:xfrm>
          <a:custGeom>
            <a:avLst/>
            <a:gdLst/>
            <a:ahLst/>
            <a:cxnLst/>
            <a:rect l="l" t="t" r="r" b="b"/>
            <a:pathLst>
              <a:path w="1424256" h="1424256">
                <a:moveTo>
                  <a:pt x="0" y="0"/>
                </a:moveTo>
                <a:lnTo>
                  <a:pt x="1424256" y="0"/>
                </a:lnTo>
                <a:lnTo>
                  <a:pt x="1424256" y="1424256"/>
                </a:lnTo>
                <a:lnTo>
                  <a:pt x="0" y="142425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4" name="TextBox 14"/>
          <p:cNvSpPr txBox="1"/>
          <p:nvPr/>
        </p:nvSpPr>
        <p:spPr>
          <a:xfrm>
            <a:off x="9856128" y="7773792"/>
            <a:ext cx="7566604" cy="2193925"/>
          </a:xfrm>
          <a:prstGeom prst="rect">
            <a:avLst/>
          </a:prstGeom>
        </p:spPr>
        <p:txBody>
          <a:bodyPr lIns="0" tIns="0" rIns="0" bIns="0" rtlCol="0" anchor="t">
            <a:spAutoFit/>
          </a:bodyPr>
          <a:lstStyle/>
          <a:p>
            <a:pPr algn="just">
              <a:lnSpc>
                <a:spcPts val="3499"/>
              </a:lnSpc>
            </a:pPr>
            <a:r>
              <a:rPr lang="en-US" sz="2499" spc="-49">
                <a:solidFill>
                  <a:srgbClr val="145DA0"/>
                </a:solidFill>
                <a:latin typeface="Poppins"/>
                <a:ea typeface="Poppins"/>
                <a:cs typeface="Poppins"/>
                <a:sym typeface="Poppins"/>
              </a:rPr>
              <a:t>Abuse </a:t>
            </a:r>
            <a:r>
              <a:rPr lang="en-US" sz="2499" u="none" strike="noStrike" spc="-49">
                <a:solidFill>
                  <a:srgbClr val="145DA0"/>
                </a:solidFill>
                <a:latin typeface="Poppins"/>
                <a:ea typeface="Poppins"/>
                <a:cs typeface="Poppins"/>
                <a:sym typeface="Poppins"/>
              </a:rPr>
              <a:t>of SYSTEM_ALERT_WINDOW enabled deceptive overlays to intercept input or hide activity. On older Android versions and some devices, overlays ran silently, revealing flaws in Android’s UI defenses.</a:t>
            </a:r>
          </a:p>
        </p:txBody>
      </p:sp>
      <p:sp>
        <p:nvSpPr>
          <p:cNvPr id="15" name="TextBox 15"/>
          <p:cNvSpPr txBox="1"/>
          <p:nvPr/>
        </p:nvSpPr>
        <p:spPr>
          <a:xfrm>
            <a:off x="8196089" y="8465176"/>
            <a:ext cx="1134140" cy="801632"/>
          </a:xfrm>
          <a:prstGeom prst="rect">
            <a:avLst/>
          </a:prstGeom>
        </p:spPr>
        <p:txBody>
          <a:bodyPr lIns="0" tIns="0" rIns="0" bIns="0" rtlCol="0" anchor="t">
            <a:spAutoFit/>
          </a:bodyPr>
          <a:lstStyle/>
          <a:p>
            <a:pPr marL="0" lvl="0" indent="0" algn="ctr">
              <a:lnSpc>
                <a:spcPts val="6697"/>
              </a:lnSpc>
              <a:spcBef>
                <a:spcPct val="0"/>
              </a:spcBef>
            </a:pPr>
            <a:r>
              <a:rPr lang="en-US" sz="4784">
                <a:solidFill>
                  <a:srgbClr val="FDFDFD"/>
                </a:solidFill>
                <a:latin typeface="Montserrat"/>
                <a:ea typeface="Montserrat"/>
                <a:cs typeface="Montserrat"/>
                <a:sym typeface="Montserrat"/>
              </a:rPr>
              <a:t>03</a:t>
            </a:r>
          </a:p>
        </p:txBody>
      </p:sp>
      <p:grpSp>
        <p:nvGrpSpPr>
          <p:cNvPr id="16" name="Group 16"/>
          <p:cNvGrpSpPr/>
          <p:nvPr/>
        </p:nvGrpSpPr>
        <p:grpSpPr>
          <a:xfrm>
            <a:off x="7223725" y="1028700"/>
            <a:ext cx="373607" cy="373607"/>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id="18" name="TextBox 18"/>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19" name="Group 19"/>
          <p:cNvGrpSpPr/>
          <p:nvPr/>
        </p:nvGrpSpPr>
        <p:grpSpPr>
          <a:xfrm>
            <a:off x="8349070" y="4955356"/>
            <a:ext cx="346896" cy="346896"/>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id="21" name="TextBox 21"/>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grpSp>
        <p:nvGrpSpPr>
          <p:cNvPr id="22" name="Group 22"/>
          <p:cNvGrpSpPr/>
          <p:nvPr/>
        </p:nvGrpSpPr>
        <p:grpSpPr>
          <a:xfrm>
            <a:off x="7410528" y="8717289"/>
            <a:ext cx="373607" cy="37360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DFD"/>
            </a:solidFill>
            <a:ln w="38100" cap="sq">
              <a:solidFill>
                <a:srgbClr val="00569E"/>
              </a:solidFill>
              <a:prstDash val="solid"/>
              <a:miter/>
            </a:ln>
          </p:spPr>
        </p:sp>
        <p:sp>
          <p:nvSpPr>
            <p:cNvPr id="24" name="TextBox 24"/>
            <p:cNvSpPr txBox="1"/>
            <p:nvPr/>
          </p:nvSpPr>
          <p:spPr>
            <a:xfrm>
              <a:off x="76200" y="28575"/>
              <a:ext cx="660400" cy="708025"/>
            </a:xfrm>
            <a:prstGeom prst="rect">
              <a:avLst/>
            </a:prstGeom>
          </p:spPr>
          <p:txBody>
            <a:bodyPr lIns="0" tIns="0" rIns="0" bIns="0" rtlCol="0" anchor="ctr"/>
            <a:lstStyle/>
            <a:p>
              <a:pPr algn="ctr">
                <a:lnSpc>
                  <a:spcPts val="3640"/>
                </a:lnSpc>
              </a:pPr>
              <a:endParaRPr/>
            </a:p>
          </p:txBody>
        </p:sp>
      </p:grpSp>
      <p:sp>
        <p:nvSpPr>
          <p:cNvPr id="25" name="TextBox 25"/>
          <p:cNvSpPr txBox="1"/>
          <p:nvPr/>
        </p:nvSpPr>
        <p:spPr>
          <a:xfrm>
            <a:off x="8196089" y="776588"/>
            <a:ext cx="1134140" cy="801632"/>
          </a:xfrm>
          <a:prstGeom prst="rect">
            <a:avLst/>
          </a:prstGeom>
        </p:spPr>
        <p:txBody>
          <a:bodyPr lIns="0" tIns="0" rIns="0" bIns="0" rtlCol="0" anchor="t">
            <a:spAutoFit/>
          </a:bodyPr>
          <a:lstStyle/>
          <a:p>
            <a:pPr marL="0" lvl="0" indent="0" algn="ctr">
              <a:lnSpc>
                <a:spcPts val="6697"/>
              </a:lnSpc>
              <a:spcBef>
                <a:spcPct val="0"/>
              </a:spcBef>
            </a:pPr>
            <a:r>
              <a:rPr lang="en-US" sz="4784">
                <a:solidFill>
                  <a:srgbClr val="FDFDFD"/>
                </a:solidFill>
                <a:latin typeface="Montserrat"/>
                <a:ea typeface="Montserrat"/>
                <a:cs typeface="Montserrat"/>
                <a:sym typeface="Montserrat"/>
              </a:rPr>
              <a:t>01</a:t>
            </a:r>
          </a:p>
        </p:txBody>
      </p:sp>
      <p:sp>
        <p:nvSpPr>
          <p:cNvPr id="26" name="TextBox 26"/>
          <p:cNvSpPr txBox="1"/>
          <p:nvPr/>
        </p:nvSpPr>
        <p:spPr>
          <a:xfrm>
            <a:off x="1833901" y="4665796"/>
            <a:ext cx="3406735" cy="958850"/>
          </a:xfrm>
          <a:prstGeom prst="rect">
            <a:avLst/>
          </a:prstGeom>
        </p:spPr>
        <p:txBody>
          <a:bodyPr lIns="0" tIns="0" rIns="0" bIns="0" rtlCol="0" anchor="t">
            <a:spAutoFit/>
          </a:bodyPr>
          <a:lstStyle/>
          <a:p>
            <a:pPr marL="0" lvl="0" indent="0" algn="ctr">
              <a:lnSpc>
                <a:spcPts val="7000"/>
              </a:lnSpc>
              <a:spcBef>
                <a:spcPct val="0"/>
              </a:spcBef>
            </a:pPr>
            <a:r>
              <a:rPr lang="en-US" sz="5000">
                <a:solidFill>
                  <a:srgbClr val="FFFFFF"/>
                </a:solidFill>
                <a:latin typeface="Times New Roman"/>
                <a:ea typeface="Times New Roman"/>
                <a:cs typeface="Times New Roman"/>
                <a:sym typeface="Times New Roman"/>
              </a:rPr>
              <a:t>Results Seen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247242" y="2259381"/>
            <a:ext cx="8425503" cy="6304533"/>
          </a:xfrm>
          <a:custGeom>
            <a:avLst/>
            <a:gdLst/>
            <a:ahLst/>
            <a:cxnLst/>
            <a:rect l="l" t="t" r="r" b="b"/>
            <a:pathLst>
              <a:path w="8425503" h="6304533">
                <a:moveTo>
                  <a:pt x="0" y="0"/>
                </a:moveTo>
                <a:lnTo>
                  <a:pt x="8425503" y="0"/>
                </a:lnTo>
                <a:lnTo>
                  <a:pt x="8425503" y="6304534"/>
                </a:lnTo>
                <a:lnTo>
                  <a:pt x="0" y="6304534"/>
                </a:lnTo>
                <a:lnTo>
                  <a:pt x="0" y="0"/>
                </a:lnTo>
                <a:close/>
              </a:path>
            </a:pathLst>
          </a:custGeom>
          <a:blipFill>
            <a:blip r:embed="rId2"/>
            <a:stretch>
              <a:fillRect/>
            </a:stretch>
          </a:blipFill>
        </p:spPr>
      </p:sp>
      <p:sp>
        <p:nvSpPr>
          <p:cNvPr id="3" name="Freeform 3"/>
          <p:cNvSpPr/>
          <p:nvPr/>
        </p:nvSpPr>
        <p:spPr>
          <a:xfrm>
            <a:off x="8672745" y="2446868"/>
            <a:ext cx="9662268" cy="5929561"/>
          </a:xfrm>
          <a:custGeom>
            <a:avLst/>
            <a:gdLst/>
            <a:ahLst/>
            <a:cxnLst/>
            <a:rect l="l" t="t" r="r" b="b"/>
            <a:pathLst>
              <a:path w="9662268" h="5929561">
                <a:moveTo>
                  <a:pt x="0" y="0"/>
                </a:moveTo>
                <a:lnTo>
                  <a:pt x="9662269" y="0"/>
                </a:lnTo>
                <a:lnTo>
                  <a:pt x="9662269" y="5929561"/>
                </a:lnTo>
                <a:lnTo>
                  <a:pt x="0" y="5929561"/>
                </a:lnTo>
                <a:lnTo>
                  <a:pt x="0" y="0"/>
                </a:lnTo>
                <a:close/>
              </a:path>
            </a:pathLst>
          </a:custGeom>
          <a:blipFill>
            <a:blip r:embed="rId3"/>
            <a:stretch>
              <a:fillRect/>
            </a:stretch>
          </a:blipFill>
        </p:spPr>
      </p:sp>
      <p:sp>
        <p:nvSpPr>
          <p:cNvPr id="4" name="TextBox 4"/>
          <p:cNvSpPr txBox="1"/>
          <p:nvPr/>
        </p:nvSpPr>
        <p:spPr>
          <a:xfrm>
            <a:off x="1281621" y="828675"/>
            <a:ext cx="6356747" cy="958850"/>
          </a:xfrm>
          <a:prstGeom prst="rect">
            <a:avLst/>
          </a:prstGeom>
        </p:spPr>
        <p:txBody>
          <a:bodyPr lIns="0" tIns="0" rIns="0" bIns="0" rtlCol="0" anchor="t">
            <a:spAutoFit/>
          </a:bodyPr>
          <a:lstStyle/>
          <a:p>
            <a:pPr marL="0" lvl="0" indent="0" algn="ctr">
              <a:lnSpc>
                <a:spcPts val="7000"/>
              </a:lnSpc>
              <a:spcBef>
                <a:spcPct val="0"/>
              </a:spcBef>
            </a:pPr>
            <a:r>
              <a:rPr lang="en-US" sz="5000">
                <a:solidFill>
                  <a:srgbClr val="000000"/>
                </a:solidFill>
                <a:latin typeface="Times New Roman"/>
                <a:ea typeface="Times New Roman"/>
                <a:cs typeface="Times New Roman"/>
                <a:sym typeface="Times New Roman"/>
              </a:rPr>
              <a:t>Victim’s Lab - AhMyth</a:t>
            </a:r>
          </a:p>
        </p:txBody>
      </p:sp>
      <p:sp>
        <p:nvSpPr>
          <p:cNvPr id="5" name="TextBox 5"/>
          <p:cNvSpPr txBox="1"/>
          <p:nvPr/>
        </p:nvSpPr>
        <p:spPr>
          <a:xfrm>
            <a:off x="10380965" y="828675"/>
            <a:ext cx="6422827" cy="958850"/>
          </a:xfrm>
          <a:prstGeom prst="rect">
            <a:avLst/>
          </a:prstGeom>
        </p:spPr>
        <p:txBody>
          <a:bodyPr lIns="0" tIns="0" rIns="0" bIns="0" rtlCol="0" anchor="t">
            <a:spAutoFit/>
          </a:bodyPr>
          <a:lstStyle/>
          <a:p>
            <a:pPr marL="0" lvl="0" indent="0" algn="ctr">
              <a:lnSpc>
                <a:spcPts val="7000"/>
              </a:lnSpc>
              <a:spcBef>
                <a:spcPct val="0"/>
              </a:spcBef>
            </a:pPr>
            <a:r>
              <a:rPr lang="en-US" sz="5000">
                <a:solidFill>
                  <a:srgbClr val="000000"/>
                </a:solidFill>
                <a:latin typeface="Times New Roman"/>
                <a:ea typeface="Times New Roman"/>
                <a:cs typeface="Times New Roman"/>
                <a:sym typeface="Times New Roman"/>
              </a:rPr>
              <a:t>APK Builder - AhMyth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613</Words>
  <Application>Microsoft Office PowerPoint</Application>
  <PresentationFormat>Custom</PresentationFormat>
  <Paragraphs>82</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Times New Roman</vt:lpstr>
      <vt:lpstr>Arial</vt:lpstr>
      <vt:lpstr>Montserrat</vt:lpstr>
      <vt:lpstr>Poppins</vt:lpstr>
      <vt:lpstr>Montserrat Bold</vt:lpstr>
      <vt:lpstr>Calibri</vt:lpstr>
      <vt:lpstr>Times New Roman Bold</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paragraph text</dc:title>
  <cp:lastModifiedBy>Chinmay Gosavi</cp:lastModifiedBy>
  <cp:revision>5</cp:revision>
  <dcterms:created xsi:type="dcterms:W3CDTF">2006-08-16T00:00:00Z</dcterms:created>
  <dcterms:modified xsi:type="dcterms:W3CDTF">2025-05-08T19:53:32Z</dcterms:modified>
  <dc:identifier>DAGm4TnZDWc</dc:identifier>
</cp:coreProperties>
</file>