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8" r:id="rId3"/>
    <p:sldId id="259" r:id="rId4"/>
    <p:sldId id="261" r:id="rId5"/>
    <p:sldId id="262" r:id="rId6"/>
    <p:sldId id="263" r:id="rId7"/>
    <p:sldId id="267" r:id="rId8"/>
    <p:sldId id="268" r:id="rId9"/>
    <p:sldId id="269" r:id="rId10"/>
    <p:sldId id="270" r:id="rId11"/>
    <p:sldId id="272" r:id="rId12"/>
    <p:sldId id="274" r:id="rId13"/>
    <p:sldId id="275" r:id="rId14"/>
    <p:sldId id="277" r:id="rId15"/>
    <p:sldId id="276" r:id="rId16"/>
    <p:sldId id="278" r:id="rId17"/>
    <p:sldId id="279" r:id="rId18"/>
    <p:sldId id="280" r:id="rId19"/>
    <p:sldId id="264" r:id="rId20"/>
    <p:sldId id="265" r:id="rId21"/>
    <p:sldId id="266" r:id="rId2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71" autoAdjust="0"/>
    <p:restoredTop sz="95244" autoAdjust="0"/>
  </p:normalViewPr>
  <p:slideViewPr>
    <p:cSldViewPr snapToGrid="0" showGuides="1">
      <p:cViewPr>
        <p:scale>
          <a:sx n="66" d="100"/>
          <a:sy n="66" d="100"/>
        </p:scale>
        <p:origin x="-174" y="96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CCCE7A-07EA-4FA5-8882-2F391DAF2A80}" type="datetimeFigureOut">
              <a:rPr lang="ru-RU" smtClean="0"/>
              <a:t>22.06.2020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F062E8-BBB6-4928-BCE3-4C7DD0F4A3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90810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A0A077-D4E0-449F-B0B9-032EDA890F0C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09743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BBE9E-C100-4F62-86C5-49807F05AFB8}" type="datetimeFigureOut">
              <a:rPr lang="ru-RU" smtClean="0"/>
              <a:t>22.06.2020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4DCEA-146A-4D98-BA1A-411D03417C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9964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BBE9E-C100-4F62-86C5-49807F05AFB8}" type="datetimeFigureOut">
              <a:rPr lang="ru-RU" smtClean="0"/>
              <a:t>22.06.2020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4DCEA-146A-4D98-BA1A-411D03417C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6438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BBE9E-C100-4F62-86C5-49807F05AFB8}" type="datetimeFigureOut">
              <a:rPr lang="ru-RU" smtClean="0"/>
              <a:t>22.06.2020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4DCEA-146A-4D98-BA1A-411D03417C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1575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BBE9E-C100-4F62-86C5-49807F05AFB8}" type="datetimeFigureOut">
              <a:rPr lang="ru-RU" smtClean="0"/>
              <a:t>22.06.2020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4DCEA-146A-4D98-BA1A-411D03417C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0002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BBE9E-C100-4F62-86C5-49807F05AFB8}" type="datetimeFigureOut">
              <a:rPr lang="ru-RU" smtClean="0"/>
              <a:t>22.06.2020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4DCEA-146A-4D98-BA1A-411D03417C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9842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BBE9E-C100-4F62-86C5-49807F05AFB8}" type="datetimeFigureOut">
              <a:rPr lang="ru-RU" smtClean="0"/>
              <a:t>22.06.2020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4DCEA-146A-4D98-BA1A-411D03417C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8304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BBE9E-C100-4F62-86C5-49807F05AFB8}" type="datetimeFigureOut">
              <a:rPr lang="ru-RU" smtClean="0"/>
              <a:t>22.06.2020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4DCEA-146A-4D98-BA1A-411D03417C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5810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BBE9E-C100-4F62-86C5-49807F05AFB8}" type="datetimeFigureOut">
              <a:rPr lang="ru-RU" smtClean="0"/>
              <a:t>22.06.2020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4DCEA-146A-4D98-BA1A-411D03417C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5130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BBE9E-C100-4F62-86C5-49807F05AFB8}" type="datetimeFigureOut">
              <a:rPr lang="ru-RU" smtClean="0"/>
              <a:t>22.06.2020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4DCEA-146A-4D98-BA1A-411D03417C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4892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BBE9E-C100-4F62-86C5-49807F05AFB8}" type="datetimeFigureOut">
              <a:rPr lang="ru-RU" smtClean="0"/>
              <a:t>22.06.2020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4DCEA-146A-4D98-BA1A-411D03417C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5601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BBE9E-C100-4F62-86C5-49807F05AFB8}" type="datetimeFigureOut">
              <a:rPr lang="ru-RU" smtClean="0"/>
              <a:t>22.06.2020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4DCEA-146A-4D98-BA1A-411D03417C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1722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2BBE9E-C100-4F62-86C5-49807F05AFB8}" type="datetimeFigureOut">
              <a:rPr lang="ru-RU" smtClean="0"/>
              <a:t>22.06.2020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04DCEA-146A-4D98-BA1A-411D03417C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5978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52589" y="2280904"/>
            <a:ext cx="11617291" cy="2016223"/>
          </a:xfrm>
        </p:spPr>
        <p:txBody>
          <a:bodyPr>
            <a:noAutofit/>
          </a:bodyPr>
          <a:lstStyle/>
          <a:p>
            <a:r>
              <a:rPr lang="ru-RU" sz="4267" dirty="0">
                <a:latin typeface="Akrobat Black" pitchFamily="50" charset="-52"/>
              </a:rPr>
              <a:t>Проектирование и разработка системы хранения документов колледжа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655840" y="4677139"/>
            <a:ext cx="6518176" cy="1176536"/>
          </a:xfrm>
        </p:spPr>
        <p:txBody>
          <a:bodyPr>
            <a:normAutofit/>
          </a:bodyPr>
          <a:lstStyle/>
          <a:p>
            <a:pPr algn="r"/>
            <a:r>
              <a:rPr lang="ru-RU" sz="1867" dirty="0">
                <a:latin typeface="Akrobat" pitchFamily="50" charset="-52"/>
              </a:rPr>
              <a:t>Выполнил студент группы 286</a:t>
            </a:r>
          </a:p>
          <a:p>
            <a:pPr algn="r"/>
            <a:r>
              <a:rPr lang="en-US" sz="1867" dirty="0">
                <a:latin typeface="Akrobat" pitchFamily="50" charset="-52"/>
              </a:rPr>
              <a:t>	</a:t>
            </a:r>
            <a:r>
              <a:rPr lang="ru-RU" sz="1867" dirty="0">
                <a:latin typeface="Akrobat" pitchFamily="50" charset="-52"/>
              </a:rPr>
              <a:t>Минхаиров Александр Вадимович</a:t>
            </a:r>
          </a:p>
          <a:p>
            <a:pPr algn="r"/>
            <a:r>
              <a:rPr lang="ru-RU" sz="1867" dirty="0">
                <a:latin typeface="Akrobat" pitchFamily="50" charset="-52"/>
              </a:rPr>
              <a:t>Руководитель:  Бережков Андрей Вячеславович</a:t>
            </a:r>
          </a:p>
        </p:txBody>
      </p:sp>
      <p:pic>
        <p:nvPicPr>
          <p:cNvPr id="4" name="Picture 2" descr="C:\Users\dead1\Downloads\LOGO_CMY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0091" y="548680"/>
            <a:ext cx="4562288" cy="1352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62525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03446" y="482843"/>
            <a:ext cx="10876789" cy="832493"/>
          </a:xfrm>
        </p:spPr>
        <p:txBody>
          <a:bodyPr>
            <a:noAutofit/>
          </a:bodyPr>
          <a:lstStyle/>
          <a:p>
            <a:pPr algn="l"/>
            <a:r>
              <a:rPr lang="ru-RU" sz="4667" dirty="0">
                <a:latin typeface="Akrobat Black" pitchFamily="50" charset="-52"/>
              </a:rPr>
              <a:t>Решение «задачи 7»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545661"/>
            <a:ext cx="10081120" cy="4504669"/>
          </a:xfrm>
        </p:spPr>
        <p:txBody>
          <a:bodyPr>
            <a:normAutofit/>
          </a:bodyPr>
          <a:lstStyle/>
          <a:p>
            <a:pPr marL="0" indent="0">
              <a:buClr>
                <a:srgbClr val="E3051B"/>
              </a:buClr>
              <a:buNone/>
            </a:pPr>
            <a:endParaRPr lang="ru-RU" sz="3200" dirty="0">
              <a:latin typeface="Akrobat" pitchFamily="50" charset="-52"/>
            </a:endParaRPr>
          </a:p>
          <a:p>
            <a:pPr marL="0" indent="0">
              <a:buNone/>
            </a:pPr>
            <a:endParaRPr lang="ru-RU" sz="3200" dirty="0">
              <a:latin typeface="Akrobat" pitchFamily="50" charset="-52"/>
            </a:endParaRPr>
          </a:p>
        </p:txBody>
      </p:sp>
      <p:pic>
        <p:nvPicPr>
          <p:cNvPr id="1026" name="Picture 2" descr="C:\Users\dead1\Downloads\LOGO_CMY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2331" y="416400"/>
            <a:ext cx="2325093" cy="689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D0B6A-FAA0-49AE-BE0B-111F9F9521BB}" type="slidenum">
              <a:rPr lang="ru-RU" smtClean="0"/>
              <a:t>10</a:t>
            </a:fld>
            <a:endParaRPr lang="ru-RU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5376047"/>
              </p:ext>
            </p:extLst>
          </p:nvPr>
        </p:nvGraphicFramePr>
        <p:xfrm>
          <a:off x="838200" y="1825625"/>
          <a:ext cx="6336704" cy="413527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168352">
                  <a:extLst>
                    <a:ext uri="{9D8B030D-6E8A-4147-A177-3AD203B41FA5}">
                      <a16:colId xmlns:a16="http://schemas.microsoft.com/office/drawing/2014/main" val="4199594166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val="1294580835"/>
                    </a:ext>
                  </a:extLst>
                </a:gridCol>
              </a:tblGrid>
              <a:tr h="691277"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Akrobat Black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Функция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Akrobat Black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Описание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63404144"/>
                  </a:ext>
                </a:extLst>
              </a:tr>
              <a:tr h="691277"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Akrobat Black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Регистрация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Akrobat Black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Поля для регистрации: </a:t>
                      </a: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email</a:t>
                      </a:r>
                      <a:r>
                        <a:rPr lang="ru-RU" sz="1800">
                          <a:effectLst/>
                          <a:latin typeface="Akrobat Black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логин, пароль.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666695"/>
                  </a:ext>
                </a:extLst>
              </a:tr>
              <a:tr h="691277"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Akrobat Black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Критерии сортировки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Akrobat Black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Поля для сортировки: название файла, дата размещения.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69840665"/>
                  </a:ext>
                </a:extLst>
              </a:tr>
              <a:tr h="691277"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Akrobat Black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Функция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Akrobat Black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Описание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54891634"/>
                  </a:ext>
                </a:extLst>
              </a:tr>
              <a:tr h="691277"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Akrobat Black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Регистрация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Akrobat Black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Поля для регистрации: 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email</a:t>
                      </a:r>
                      <a:r>
                        <a:rPr lang="ru-RU" sz="1800" dirty="0">
                          <a:effectLst/>
                          <a:latin typeface="Akrobat Black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логин, пароль.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5123758"/>
                  </a:ext>
                </a:extLst>
              </a:tr>
            </a:tbl>
          </a:graphicData>
        </a:graphic>
      </p:graphicFrame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AEA3A860-3044-4F75-B2B3-5C51F29B2EB1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25624"/>
            <a:ext cx="7247020" cy="422470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046008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03446" y="482843"/>
            <a:ext cx="10876789" cy="832493"/>
          </a:xfrm>
        </p:spPr>
        <p:txBody>
          <a:bodyPr>
            <a:noAutofit/>
          </a:bodyPr>
          <a:lstStyle/>
          <a:p>
            <a:pPr algn="l"/>
            <a:r>
              <a:rPr lang="ru-RU" sz="4667" dirty="0">
                <a:latin typeface="Akrobat Black" pitchFamily="50" charset="-52"/>
              </a:rPr>
              <a:t>Решение «задачи 7»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545661"/>
            <a:ext cx="10081120" cy="4504669"/>
          </a:xfrm>
        </p:spPr>
        <p:txBody>
          <a:bodyPr>
            <a:normAutofit/>
          </a:bodyPr>
          <a:lstStyle/>
          <a:p>
            <a:pPr marL="0" indent="0">
              <a:buClr>
                <a:srgbClr val="E3051B"/>
              </a:buClr>
              <a:buNone/>
            </a:pPr>
            <a:endParaRPr lang="ru-RU" sz="3200" dirty="0">
              <a:latin typeface="Akrobat" pitchFamily="50" charset="-52"/>
            </a:endParaRPr>
          </a:p>
          <a:p>
            <a:pPr marL="0" indent="0">
              <a:buNone/>
            </a:pPr>
            <a:endParaRPr lang="ru-RU" sz="3200" dirty="0">
              <a:latin typeface="Akrobat" pitchFamily="50" charset="-52"/>
            </a:endParaRPr>
          </a:p>
        </p:txBody>
      </p:sp>
      <p:pic>
        <p:nvPicPr>
          <p:cNvPr id="1026" name="Picture 2" descr="C:\Users\dead1\Downloads\LOGO_CMY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2331" y="416400"/>
            <a:ext cx="2325093" cy="689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D0B6A-FAA0-49AE-BE0B-111F9F9521BB}" type="slidenum">
              <a:rPr lang="ru-RU" smtClean="0"/>
              <a:t>11</a:t>
            </a:fld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03673ED8-F996-4412-BC09-EEBF80A79ECD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2680" y="1545661"/>
            <a:ext cx="7534436" cy="450466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70193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03446" y="482843"/>
            <a:ext cx="10876789" cy="832493"/>
          </a:xfrm>
        </p:spPr>
        <p:txBody>
          <a:bodyPr>
            <a:noAutofit/>
          </a:bodyPr>
          <a:lstStyle/>
          <a:p>
            <a:pPr algn="l"/>
            <a:r>
              <a:rPr lang="ru-RU" sz="4667" dirty="0">
                <a:latin typeface="Akrobat Black" pitchFamily="50" charset="-52"/>
              </a:rPr>
              <a:t>Решение «задачи 7»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545661"/>
            <a:ext cx="10081120" cy="4504669"/>
          </a:xfrm>
        </p:spPr>
        <p:txBody>
          <a:bodyPr>
            <a:normAutofit/>
          </a:bodyPr>
          <a:lstStyle/>
          <a:p>
            <a:pPr marL="0" indent="0">
              <a:buClr>
                <a:srgbClr val="E3051B"/>
              </a:buClr>
              <a:buNone/>
            </a:pPr>
            <a:endParaRPr lang="ru-RU" sz="3200" dirty="0">
              <a:latin typeface="Akrobat" pitchFamily="50" charset="-52"/>
            </a:endParaRPr>
          </a:p>
          <a:p>
            <a:pPr marL="0" indent="0">
              <a:buNone/>
            </a:pPr>
            <a:endParaRPr lang="ru-RU" sz="3200" dirty="0">
              <a:latin typeface="Akrobat" pitchFamily="50" charset="-52"/>
            </a:endParaRPr>
          </a:p>
        </p:txBody>
      </p:sp>
      <p:pic>
        <p:nvPicPr>
          <p:cNvPr id="1026" name="Picture 2" descr="C:\Users\dead1\Downloads\LOGO_CMY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2331" y="416400"/>
            <a:ext cx="2325093" cy="689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D0B6A-FAA0-49AE-BE0B-111F9F9521BB}" type="slidenum">
              <a:rPr lang="ru-RU" smtClean="0"/>
              <a:t>12</a:t>
            </a:fld>
            <a:endParaRPr lang="ru-RU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1783BFFE-EC24-4AA7-808C-6223B8D17826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2680" y="1545662"/>
            <a:ext cx="7799651" cy="450466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941883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03446" y="482843"/>
            <a:ext cx="10876789" cy="832493"/>
          </a:xfrm>
        </p:spPr>
        <p:txBody>
          <a:bodyPr>
            <a:noAutofit/>
          </a:bodyPr>
          <a:lstStyle/>
          <a:p>
            <a:pPr algn="l"/>
            <a:r>
              <a:rPr lang="ru-RU" sz="4667" dirty="0">
                <a:latin typeface="Akrobat Black" pitchFamily="50" charset="-52"/>
              </a:rPr>
              <a:t>Решение «задачи 7»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545661"/>
            <a:ext cx="10081120" cy="4504669"/>
          </a:xfrm>
        </p:spPr>
        <p:txBody>
          <a:bodyPr>
            <a:normAutofit/>
          </a:bodyPr>
          <a:lstStyle/>
          <a:p>
            <a:pPr marL="0" indent="0">
              <a:buClr>
                <a:srgbClr val="E3051B"/>
              </a:buClr>
              <a:buNone/>
            </a:pPr>
            <a:endParaRPr lang="ru-RU" sz="3200" dirty="0">
              <a:latin typeface="Akrobat" pitchFamily="50" charset="-52"/>
            </a:endParaRPr>
          </a:p>
          <a:p>
            <a:pPr marL="0" indent="0">
              <a:buNone/>
            </a:pPr>
            <a:endParaRPr lang="ru-RU" sz="3200" dirty="0">
              <a:latin typeface="Akrobat" pitchFamily="50" charset="-52"/>
            </a:endParaRPr>
          </a:p>
        </p:txBody>
      </p:sp>
      <p:pic>
        <p:nvPicPr>
          <p:cNvPr id="1026" name="Picture 2" descr="C:\Users\dead1\Downloads\LOGO_CMY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2331" y="416400"/>
            <a:ext cx="2325093" cy="689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D0B6A-FAA0-49AE-BE0B-111F9F9521BB}" type="slidenum">
              <a:rPr lang="ru-RU" smtClean="0"/>
              <a:t>13</a:t>
            </a:fld>
            <a:endParaRPr lang="ru-RU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1FA91881-C373-4ACB-9AF5-C251E282EA1B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2679" y="1545661"/>
            <a:ext cx="7799651" cy="450466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377295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03446" y="482843"/>
            <a:ext cx="10876789" cy="832493"/>
          </a:xfrm>
        </p:spPr>
        <p:txBody>
          <a:bodyPr>
            <a:noAutofit/>
          </a:bodyPr>
          <a:lstStyle/>
          <a:p>
            <a:pPr algn="l"/>
            <a:r>
              <a:rPr lang="ru-RU" sz="4667" dirty="0">
                <a:latin typeface="Akrobat Black" pitchFamily="50" charset="-52"/>
              </a:rPr>
              <a:t>Решение «задачи 7»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545661"/>
            <a:ext cx="10081120" cy="4504669"/>
          </a:xfrm>
        </p:spPr>
        <p:txBody>
          <a:bodyPr>
            <a:normAutofit/>
          </a:bodyPr>
          <a:lstStyle/>
          <a:p>
            <a:pPr marL="0" indent="0">
              <a:buClr>
                <a:srgbClr val="E3051B"/>
              </a:buClr>
              <a:buNone/>
            </a:pPr>
            <a:endParaRPr lang="ru-RU" sz="3200" dirty="0">
              <a:latin typeface="Akrobat" pitchFamily="50" charset="-52"/>
            </a:endParaRPr>
          </a:p>
          <a:p>
            <a:pPr marL="0" indent="0">
              <a:buNone/>
            </a:pPr>
            <a:endParaRPr lang="ru-RU" sz="3200" dirty="0">
              <a:latin typeface="Akrobat" pitchFamily="50" charset="-52"/>
            </a:endParaRPr>
          </a:p>
        </p:txBody>
      </p:sp>
      <p:pic>
        <p:nvPicPr>
          <p:cNvPr id="1026" name="Picture 2" descr="C:\Users\dead1\Downloads\LOGO_CMY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2331" y="416400"/>
            <a:ext cx="2325093" cy="689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D0B6A-FAA0-49AE-BE0B-111F9F9521BB}" type="slidenum">
              <a:rPr lang="ru-RU" smtClean="0"/>
              <a:t>14</a:t>
            </a:fld>
            <a:endParaRPr lang="ru-RU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5376047"/>
              </p:ext>
            </p:extLst>
          </p:nvPr>
        </p:nvGraphicFramePr>
        <p:xfrm>
          <a:off x="838200" y="1825625"/>
          <a:ext cx="6336704" cy="413527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168352">
                  <a:extLst>
                    <a:ext uri="{9D8B030D-6E8A-4147-A177-3AD203B41FA5}">
                      <a16:colId xmlns:a16="http://schemas.microsoft.com/office/drawing/2014/main" val="4199594166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val="1294580835"/>
                    </a:ext>
                  </a:extLst>
                </a:gridCol>
              </a:tblGrid>
              <a:tr h="691277"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Akrobat Black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Функция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Akrobat Black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Описание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63404144"/>
                  </a:ext>
                </a:extLst>
              </a:tr>
              <a:tr h="691277"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Akrobat Black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Регистрация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Akrobat Black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Поля для регистрации: </a:t>
                      </a: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email</a:t>
                      </a:r>
                      <a:r>
                        <a:rPr lang="ru-RU" sz="1800">
                          <a:effectLst/>
                          <a:latin typeface="Akrobat Black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логин, пароль.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666695"/>
                  </a:ext>
                </a:extLst>
              </a:tr>
              <a:tr h="691277"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Akrobat Black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Критерии сортировки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Akrobat Black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Поля для сортировки: название файла, дата размещения.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69840665"/>
                  </a:ext>
                </a:extLst>
              </a:tr>
              <a:tr h="691277"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Akrobat Black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Функция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Akrobat Black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Описание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54891634"/>
                  </a:ext>
                </a:extLst>
              </a:tr>
              <a:tr h="691277"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Akrobat Black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Регистрация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Akrobat Black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Поля для регистрации: 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email</a:t>
                      </a:r>
                      <a:r>
                        <a:rPr lang="ru-RU" sz="1800" dirty="0">
                          <a:effectLst/>
                          <a:latin typeface="Akrobat Black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логин, пароль.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5123758"/>
                  </a:ext>
                </a:extLst>
              </a:tr>
            </a:tbl>
          </a:graphicData>
        </a:graphic>
      </p:graphicFrame>
      <p:pic>
        <p:nvPicPr>
          <p:cNvPr id="8" name="Рисунок 7"/>
          <p:cNvPicPr/>
          <p:nvPr/>
        </p:nvPicPr>
        <p:blipFill>
          <a:blip r:embed="rId3"/>
          <a:stretch>
            <a:fillRect/>
          </a:stretch>
        </p:blipFill>
        <p:spPr>
          <a:xfrm>
            <a:off x="838200" y="1825625"/>
            <a:ext cx="8726381" cy="4262914"/>
          </a:xfrm>
          <a:prstGeom prst="rect">
            <a:avLst/>
          </a:prstGeom>
        </p:spPr>
      </p:pic>
      <p:pic>
        <p:nvPicPr>
          <p:cNvPr id="9" name="Рисунок 8"/>
          <p:cNvPicPr/>
          <p:nvPr/>
        </p:nvPicPr>
        <p:blipFill>
          <a:blip r:embed="rId4"/>
          <a:stretch>
            <a:fillRect/>
          </a:stretch>
        </p:blipFill>
        <p:spPr>
          <a:xfrm>
            <a:off x="838200" y="1787417"/>
            <a:ext cx="8726381" cy="4262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1403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03446" y="482843"/>
            <a:ext cx="10876789" cy="832493"/>
          </a:xfrm>
        </p:spPr>
        <p:txBody>
          <a:bodyPr>
            <a:noAutofit/>
          </a:bodyPr>
          <a:lstStyle/>
          <a:p>
            <a:pPr algn="l"/>
            <a:r>
              <a:rPr lang="ru-RU" sz="4667" dirty="0">
                <a:latin typeface="Akrobat Black" pitchFamily="50" charset="-52"/>
              </a:rPr>
              <a:t>Решение «задачи 7»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545661"/>
            <a:ext cx="10081120" cy="4504669"/>
          </a:xfrm>
        </p:spPr>
        <p:txBody>
          <a:bodyPr>
            <a:normAutofit/>
          </a:bodyPr>
          <a:lstStyle/>
          <a:p>
            <a:pPr marL="0" indent="0">
              <a:buClr>
                <a:srgbClr val="E3051B"/>
              </a:buClr>
              <a:buNone/>
            </a:pPr>
            <a:endParaRPr lang="ru-RU" sz="3200" dirty="0">
              <a:latin typeface="Akrobat" pitchFamily="50" charset="-52"/>
            </a:endParaRPr>
          </a:p>
          <a:p>
            <a:pPr marL="0" indent="0">
              <a:buNone/>
            </a:pPr>
            <a:endParaRPr lang="ru-RU" sz="3200" dirty="0">
              <a:latin typeface="Akrobat" pitchFamily="50" charset="-52"/>
            </a:endParaRPr>
          </a:p>
        </p:txBody>
      </p:sp>
      <p:pic>
        <p:nvPicPr>
          <p:cNvPr id="1026" name="Picture 2" descr="C:\Users\dead1\Downloads\LOGO_CMY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2331" y="416400"/>
            <a:ext cx="2325093" cy="689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D0B6A-FAA0-49AE-BE0B-111F9F9521BB}" type="slidenum">
              <a:rPr lang="ru-RU" smtClean="0"/>
              <a:t>15</a:t>
            </a:fld>
            <a:endParaRPr lang="ru-RU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DD478F18-B4E5-4789-AD04-C8B550892A8E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445" y="1315336"/>
            <a:ext cx="7968885" cy="473499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473146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03446" y="482843"/>
            <a:ext cx="10876789" cy="832493"/>
          </a:xfrm>
        </p:spPr>
        <p:txBody>
          <a:bodyPr>
            <a:noAutofit/>
          </a:bodyPr>
          <a:lstStyle/>
          <a:p>
            <a:pPr algn="l"/>
            <a:r>
              <a:rPr lang="ru-RU" sz="4667" dirty="0">
                <a:latin typeface="Akrobat Black" pitchFamily="50" charset="-52"/>
              </a:rPr>
              <a:t>Решение «задачи 9»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3445" y="1508787"/>
            <a:ext cx="10081120" cy="4504669"/>
          </a:xfrm>
        </p:spPr>
        <p:txBody>
          <a:bodyPr>
            <a:normAutofit/>
          </a:bodyPr>
          <a:lstStyle/>
          <a:p>
            <a:pPr marL="0" indent="0">
              <a:buClr>
                <a:srgbClr val="E3051B"/>
              </a:buClr>
              <a:buNone/>
            </a:pPr>
            <a:endParaRPr lang="ru-RU" sz="3200" dirty="0">
              <a:latin typeface="Akrobat" pitchFamily="50" charset="-52"/>
            </a:endParaRPr>
          </a:p>
          <a:p>
            <a:pPr marL="0" indent="0">
              <a:buNone/>
            </a:pPr>
            <a:endParaRPr lang="ru-RU" sz="3200" dirty="0">
              <a:latin typeface="Akrobat" pitchFamily="50" charset="-52"/>
            </a:endParaRPr>
          </a:p>
        </p:txBody>
      </p:sp>
      <p:pic>
        <p:nvPicPr>
          <p:cNvPr id="1026" name="Picture 2" descr="C:\Users\dead1\Downloads\LOGO_CMY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2331" y="416400"/>
            <a:ext cx="2325093" cy="689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D0B6A-FAA0-49AE-BE0B-111F9F9521BB}" type="slidenum">
              <a:rPr lang="ru-RU" smtClean="0"/>
              <a:t>16</a:t>
            </a:fld>
            <a:endParaRPr lang="ru-RU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9584478"/>
              </p:ext>
            </p:extLst>
          </p:nvPr>
        </p:nvGraphicFramePr>
        <p:xfrm>
          <a:off x="827314" y="1825625"/>
          <a:ext cx="10045732" cy="481797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028308">
                  <a:extLst>
                    <a:ext uri="{9D8B030D-6E8A-4147-A177-3AD203B41FA5}">
                      <a16:colId xmlns:a16="http://schemas.microsoft.com/office/drawing/2014/main" val="4199594166"/>
                    </a:ext>
                  </a:extLst>
                </a:gridCol>
                <a:gridCol w="5017424">
                  <a:extLst>
                    <a:ext uri="{9D8B030D-6E8A-4147-A177-3AD203B41FA5}">
                      <a16:colId xmlns:a16="http://schemas.microsoft.com/office/drawing/2014/main" val="1294580835"/>
                    </a:ext>
                  </a:extLst>
                </a:gridCol>
              </a:tblGrid>
              <a:tr h="603299"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solidFill>
                            <a:srgbClr val="000000"/>
                          </a:solidFill>
                          <a:effectLst/>
                          <a:latin typeface="Akrobat Black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Группа пользователей</a:t>
                      </a:r>
                      <a:endParaRPr lang="ru-RU" sz="1800">
                        <a:effectLst/>
                        <a:latin typeface="Akrobat Black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solidFill>
                            <a:srgbClr val="000000"/>
                          </a:solidFill>
                          <a:effectLst/>
                          <a:latin typeface="Akrobat Black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Права доступа</a:t>
                      </a:r>
                      <a:endParaRPr lang="ru-RU" sz="1800">
                        <a:effectLst/>
                        <a:latin typeface="Akrobat Black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63404144"/>
                  </a:ext>
                </a:extLst>
              </a:tr>
              <a:tr h="722843"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solidFill>
                            <a:srgbClr val="000000"/>
                          </a:solidFill>
                          <a:effectLst/>
                          <a:latin typeface="Akrobat Black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Незарегистрированный пользователь</a:t>
                      </a:r>
                      <a:endParaRPr lang="ru-RU" sz="1800">
                        <a:effectLst/>
                        <a:latin typeface="Akrobat Black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Akrobat Black"/>
                          <a:ea typeface="+mn-ea"/>
                          <a:cs typeface="+mn-cs"/>
                        </a:rPr>
                        <a:t>Просмотр информации на сайте</a:t>
                      </a:r>
                      <a:r>
                        <a:rPr lang="ru-RU" sz="1800" dirty="0">
                          <a:solidFill>
                            <a:srgbClr val="000000"/>
                          </a:solidFill>
                          <a:effectLst/>
                          <a:latin typeface="Akrobat Black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endParaRPr lang="ru-RU" sz="1800" dirty="0">
                        <a:effectLst/>
                        <a:latin typeface="Akrobat Black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666695"/>
                  </a:ext>
                </a:extLst>
              </a:tr>
              <a:tr h="1108042"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solidFill>
                            <a:srgbClr val="000000"/>
                          </a:solidFill>
                          <a:effectLst/>
                          <a:latin typeface="Akrobat Black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Зарегистрированный пользователь</a:t>
                      </a:r>
                      <a:endParaRPr lang="ru-RU" sz="1800">
                        <a:effectLst/>
                        <a:latin typeface="Akrobat Black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Akrobat Black"/>
                          <a:ea typeface="+mn-ea"/>
                          <a:cs typeface="+mn-cs"/>
                        </a:rPr>
                        <a:t>Возможность заказать услугу или создать поездку. Просмотр профиля водителя.</a:t>
                      </a:r>
                      <a:endParaRPr lang="ru-RU" sz="1800" dirty="0">
                        <a:effectLst/>
                        <a:latin typeface="Akrobat Black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69840665"/>
                  </a:ext>
                </a:extLst>
              </a:tr>
              <a:tr h="1493242"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solidFill>
                            <a:srgbClr val="000000"/>
                          </a:solidFill>
                          <a:effectLst/>
                          <a:latin typeface="Akrobat Black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Администратор</a:t>
                      </a:r>
                      <a:endParaRPr lang="ru-RU" sz="1800">
                        <a:effectLst/>
                        <a:latin typeface="Akrobat Black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Akrobat Black"/>
                          <a:ea typeface="+mn-ea"/>
                          <a:cs typeface="+mn-cs"/>
                        </a:rPr>
                        <a:t>Все права модератора, а также возможность добавлять и удалять других модераторов. Управление базой данных. Возможность блокировки водителя или пассажира</a:t>
                      </a:r>
                      <a:endParaRPr lang="ru-RU" sz="1800" dirty="0">
                        <a:effectLst/>
                        <a:latin typeface="Akrobat Black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54891634"/>
                  </a:ext>
                </a:extLst>
              </a:tr>
              <a:tr h="603299"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rgbClr val="000000"/>
                          </a:solidFill>
                          <a:effectLst/>
                          <a:latin typeface="Akrobat Black"/>
                          <a:ea typeface="Calibri" panose="020F0502020204030204" pitchFamily="34" charset="0"/>
                        </a:rPr>
                        <a:t>Модератор</a:t>
                      </a:r>
                      <a:endParaRPr lang="ru-RU" sz="1800" dirty="0">
                        <a:effectLst/>
                        <a:latin typeface="Akrobat Black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Akrobat Black"/>
                          <a:ea typeface="+mn-ea"/>
                          <a:cs typeface="+mn-cs"/>
                        </a:rPr>
                        <a:t>Возможность проверки водителя и самой поездки.</a:t>
                      </a:r>
                      <a:endParaRPr lang="ru-RU" sz="1800" dirty="0">
                        <a:effectLst/>
                        <a:latin typeface="Akrobat Black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51237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49005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03446" y="482843"/>
            <a:ext cx="10876789" cy="832493"/>
          </a:xfrm>
        </p:spPr>
        <p:txBody>
          <a:bodyPr>
            <a:noAutofit/>
          </a:bodyPr>
          <a:lstStyle/>
          <a:p>
            <a:pPr algn="l"/>
            <a:r>
              <a:rPr lang="ru-RU" sz="4667" dirty="0">
                <a:latin typeface="Akrobat Black" pitchFamily="50" charset="-52"/>
              </a:rPr>
              <a:t>Решение «задачи 10»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3445" y="1508787"/>
            <a:ext cx="10081120" cy="4504669"/>
          </a:xfrm>
        </p:spPr>
        <p:txBody>
          <a:bodyPr>
            <a:normAutofit/>
          </a:bodyPr>
          <a:lstStyle/>
          <a:p>
            <a:pPr marL="0" indent="0">
              <a:buClr>
                <a:srgbClr val="E3051B"/>
              </a:buClr>
              <a:buNone/>
            </a:pPr>
            <a:endParaRPr lang="ru-RU" sz="3200" dirty="0">
              <a:latin typeface="Akrobat" pitchFamily="50" charset="-52"/>
            </a:endParaRPr>
          </a:p>
          <a:p>
            <a:pPr marL="0" indent="0">
              <a:buNone/>
            </a:pPr>
            <a:endParaRPr lang="ru-RU" sz="3200" dirty="0">
              <a:latin typeface="Akrobat" pitchFamily="50" charset="-52"/>
            </a:endParaRPr>
          </a:p>
        </p:txBody>
      </p:sp>
      <p:pic>
        <p:nvPicPr>
          <p:cNvPr id="1026" name="Picture 2" descr="C:\Users\dead1\Downloads\LOGO_CMY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2331" y="416400"/>
            <a:ext cx="2325093" cy="689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D0B6A-FAA0-49AE-BE0B-111F9F9521BB}" type="slidenum">
              <a:rPr lang="ru-RU" smtClean="0"/>
              <a:t>17</a:t>
            </a:fld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083B4A9-6DCC-4843-AF11-4BB961276555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435" y="1315336"/>
            <a:ext cx="8064896" cy="46981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843087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03446" y="482843"/>
            <a:ext cx="10876789" cy="832493"/>
          </a:xfrm>
        </p:spPr>
        <p:txBody>
          <a:bodyPr>
            <a:noAutofit/>
          </a:bodyPr>
          <a:lstStyle/>
          <a:p>
            <a:pPr algn="l"/>
            <a:r>
              <a:rPr lang="ru-RU" sz="4667" dirty="0">
                <a:latin typeface="Akrobat Black" pitchFamily="50" charset="-52"/>
              </a:rPr>
              <a:t>Решение «задачи 11»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3445" y="1508787"/>
            <a:ext cx="10081120" cy="4504669"/>
          </a:xfrm>
        </p:spPr>
        <p:txBody>
          <a:bodyPr>
            <a:normAutofit/>
          </a:bodyPr>
          <a:lstStyle/>
          <a:p>
            <a:pPr marL="0" indent="0">
              <a:buClr>
                <a:srgbClr val="E3051B"/>
              </a:buClr>
              <a:buNone/>
            </a:pPr>
            <a:endParaRPr lang="ru-RU" sz="3200" dirty="0">
              <a:latin typeface="Akrobat" pitchFamily="50" charset="-52"/>
            </a:endParaRPr>
          </a:p>
          <a:p>
            <a:pPr marL="0" indent="0">
              <a:buNone/>
            </a:pPr>
            <a:endParaRPr lang="ru-RU" sz="3200" dirty="0">
              <a:latin typeface="Akrobat" pitchFamily="50" charset="-52"/>
            </a:endParaRPr>
          </a:p>
        </p:txBody>
      </p:sp>
      <p:pic>
        <p:nvPicPr>
          <p:cNvPr id="1026" name="Picture 2" descr="C:\Users\dead1\Downloads\LOGO_CMY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2331" y="416400"/>
            <a:ext cx="2325093" cy="689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D0B6A-FAA0-49AE-BE0B-111F9F9521BB}" type="slidenum">
              <a:rPr lang="ru-RU" smtClean="0"/>
              <a:t>18</a:t>
            </a:fld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769B1D5-CC56-4CC8-B90D-FFAE9328B627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445" y="1315337"/>
            <a:ext cx="7968886" cy="46981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286874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03446" y="482843"/>
            <a:ext cx="10876789" cy="832493"/>
          </a:xfrm>
        </p:spPr>
        <p:txBody>
          <a:bodyPr>
            <a:noAutofit/>
          </a:bodyPr>
          <a:lstStyle/>
          <a:p>
            <a:pPr algn="l"/>
            <a:r>
              <a:rPr lang="ru-RU" sz="4667" dirty="0">
                <a:latin typeface="Akrobat Black" pitchFamily="50" charset="-52"/>
              </a:rPr>
              <a:t>Результаты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3445" y="1508787"/>
            <a:ext cx="10081120" cy="4504669"/>
          </a:xfrm>
        </p:spPr>
        <p:txBody>
          <a:bodyPr>
            <a:normAutofit/>
          </a:bodyPr>
          <a:lstStyle/>
          <a:p>
            <a:r>
              <a:rPr lang="ru-RU" dirty="0">
                <a:latin typeface="Akrobat Black"/>
              </a:rPr>
              <a:t>Перед началом учебной практики прошел инструктаж по технике безопасности.</a:t>
            </a:r>
          </a:p>
          <a:p>
            <a:r>
              <a:rPr lang="ru-RU" dirty="0">
                <a:latin typeface="Akrobat Black"/>
              </a:rPr>
              <a:t>За время прохождения учебной практики мною были выполнены 16 практических работ. </a:t>
            </a:r>
          </a:p>
          <a:p>
            <a:r>
              <a:rPr lang="ru-RU" dirty="0">
                <a:latin typeface="Akrobat Black"/>
              </a:rPr>
              <a:t>На практике удалось применить те знания, которые были получены в учебном процессе.</a:t>
            </a:r>
          </a:p>
          <a:p>
            <a:r>
              <a:rPr lang="ru-RU" dirty="0">
                <a:latin typeface="Akrobat Black"/>
              </a:rPr>
              <a:t>Получены знания, умения и навыки в проектировании баз данных, интерфейсов, классов, разработке программного кода.</a:t>
            </a:r>
          </a:p>
          <a:p>
            <a:r>
              <a:rPr lang="ru-RU" dirty="0">
                <a:latin typeface="Akrobat Black"/>
              </a:rPr>
              <a:t>Программа учебной практики выполнена полностью. </a:t>
            </a:r>
          </a:p>
          <a:p>
            <a:pPr marL="0" indent="0">
              <a:buNone/>
            </a:pPr>
            <a:endParaRPr lang="ru-RU" sz="3200" dirty="0">
              <a:latin typeface="Akrobat" pitchFamily="50" charset="-52"/>
            </a:endParaRPr>
          </a:p>
        </p:txBody>
      </p:sp>
      <p:pic>
        <p:nvPicPr>
          <p:cNvPr id="1026" name="Picture 2" descr="C:\Users\dead1\Downloads\LOGO_CMY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2331" y="416400"/>
            <a:ext cx="2325093" cy="689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D0B6A-FAA0-49AE-BE0B-111F9F9521BB}" type="slidenum">
              <a:rPr lang="ru-RU" smtClean="0"/>
              <a:t>19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01626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03446" y="482843"/>
            <a:ext cx="10876789" cy="832493"/>
          </a:xfrm>
        </p:spPr>
        <p:txBody>
          <a:bodyPr>
            <a:noAutofit/>
          </a:bodyPr>
          <a:lstStyle/>
          <a:p>
            <a:pPr algn="l"/>
            <a:r>
              <a:rPr lang="ru-RU" sz="4667" dirty="0">
                <a:latin typeface="Akrobat Black" pitchFamily="50" charset="-52"/>
              </a:rPr>
              <a:t>Цель работы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3445" y="1508787"/>
            <a:ext cx="10081120" cy="45046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dirty="0">
                <a:latin typeface="Akrobat Black" pitchFamily="50" charset="-52"/>
              </a:rPr>
              <a:t> </a:t>
            </a:r>
            <a:endParaRPr lang="ru-RU" sz="3200" dirty="0">
              <a:latin typeface="Akrobat" pitchFamily="50" charset="-52"/>
            </a:endParaRPr>
          </a:p>
          <a:p>
            <a:pPr marL="0" indent="0">
              <a:buNone/>
            </a:pPr>
            <a:endParaRPr lang="ru-RU" sz="3200" dirty="0">
              <a:latin typeface="Akrobat" pitchFamily="50" charset="-52"/>
            </a:endParaRPr>
          </a:p>
        </p:txBody>
      </p:sp>
      <p:pic>
        <p:nvPicPr>
          <p:cNvPr id="1026" name="Picture 2" descr="C:\Users\dead1\Downloads\LOGO_CMY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2331" y="416400"/>
            <a:ext cx="2325093" cy="689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D0B6A-FAA0-49AE-BE0B-111F9F9521BB}" type="slidenum">
              <a:rPr lang="ru-RU" smtClean="0"/>
              <a:t>2</a:t>
            </a:fld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959667" y="1683945"/>
            <a:ext cx="6762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Создание сайта для поиска попутчиков.</a:t>
            </a:r>
          </a:p>
        </p:txBody>
      </p:sp>
    </p:spTree>
    <p:extLst>
      <p:ext uri="{BB962C8B-B14F-4D97-AF65-F5344CB8AC3E}">
        <p14:creationId xmlns:p14="http://schemas.microsoft.com/office/powerpoint/2010/main" val="37870016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03446" y="482843"/>
            <a:ext cx="10876789" cy="832493"/>
          </a:xfrm>
        </p:spPr>
        <p:txBody>
          <a:bodyPr>
            <a:noAutofit/>
          </a:bodyPr>
          <a:lstStyle/>
          <a:p>
            <a:pPr algn="l"/>
            <a:r>
              <a:rPr lang="ru-RU" sz="4667" dirty="0">
                <a:latin typeface="Akrobat Black" pitchFamily="50" charset="-52"/>
              </a:rPr>
              <a:t>Выводы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3445" y="1508787"/>
            <a:ext cx="10081120" cy="4504669"/>
          </a:xfrm>
        </p:spPr>
        <p:txBody>
          <a:bodyPr>
            <a:normAutofit/>
          </a:bodyPr>
          <a:lstStyle/>
          <a:p>
            <a:pPr marL="0" indent="0">
              <a:buClr>
                <a:srgbClr val="E3051B"/>
              </a:buClr>
              <a:buNone/>
            </a:pPr>
            <a:r>
              <a:rPr lang="ru-RU" sz="3200" dirty="0">
                <a:latin typeface="Akrobat" pitchFamily="50" charset="-52"/>
              </a:rPr>
              <a:t>В ходе выполнения выпускной квалификационной работы решены все вопросы.</a:t>
            </a:r>
          </a:p>
          <a:p>
            <a:pPr marL="0" indent="0">
              <a:buClr>
                <a:srgbClr val="E3051B"/>
              </a:buClr>
              <a:buNone/>
            </a:pPr>
            <a:r>
              <a:rPr lang="ru-RU" sz="3200" dirty="0">
                <a:latin typeface="Akrobat" pitchFamily="50" charset="-52"/>
              </a:rPr>
              <a:t>Все задачи выполнены цель достигнута.</a:t>
            </a:r>
          </a:p>
          <a:p>
            <a:pPr marL="0" indent="0">
              <a:buNone/>
            </a:pPr>
            <a:endParaRPr lang="ru-RU" sz="3200" dirty="0">
              <a:latin typeface="Akrobat" pitchFamily="50" charset="-52"/>
            </a:endParaRPr>
          </a:p>
        </p:txBody>
      </p:sp>
      <p:pic>
        <p:nvPicPr>
          <p:cNvPr id="1026" name="Picture 2" descr="C:\Users\dead1\Downloads\LOGO_CMY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2331" y="416400"/>
            <a:ext cx="2325093" cy="689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D0B6A-FAA0-49AE-BE0B-111F9F9521BB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22030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17033" y="2180861"/>
            <a:ext cx="10972800" cy="1143000"/>
          </a:xfrm>
        </p:spPr>
        <p:txBody>
          <a:bodyPr/>
          <a:lstStyle/>
          <a:p>
            <a:r>
              <a:rPr lang="ru-RU" dirty="0"/>
              <a:t>Спасибо за внимание!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D0B6A-FAA0-49AE-BE0B-111F9F9521BB}" type="slidenum">
              <a:rPr lang="ru-RU" smtClean="0"/>
              <a:t>21</a:t>
            </a:fld>
            <a:endParaRPr lang="ru-RU"/>
          </a:p>
        </p:txBody>
      </p:sp>
      <p:pic>
        <p:nvPicPr>
          <p:cNvPr id="5" name="Picture 2" descr="C:\Users\dead1\Downloads\LOGO_CMY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0091" y="548680"/>
            <a:ext cx="4562288" cy="1352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utoShape 2" descr="data:image/png;base64,iVBORw0KGgoAAAANSUhEUgAAAMgAAADICAYAAACtWK6eAAANX0lEQVR4Xu2c0Xbjxg4E4///aOd4da9XkSkSBTVIyqw8g0NMowuYoZz9+Pz8/PzH/1RABRYV+BAQnaECzxUQEN2hAisKCIj2UAEB0QMq0FPACdLTzacuooCAXKTQbrOngID0dPOpiyggIBcptNvsKSAgPd186iIKCMhFCu02ewoISE83n7qIAgJykUK7zZ4CLUA+Pj56b9v5qWd/h5nKf3r9ablSf6ea0vOM+xWQF6oiIDfxBOTBRO8uSCp/ARGQxf6aMtgLzbv06LSBp9cvbfKFII9Y2+J5xNrW6GmEgDhBnCArAAmIgCBAUiObNvVnR75pA9P90jzPpgPVk+pD9/ssPqlz9Ij1LoKk7lB0v8nCLZmDrk91EJAiwrQQxWXbYTQfaoxniQnI+hGL6tM2QPEraycfJ8gLVaGCU5BpanR92iicIMWK0EIUl22H0XyoMZwgNwUEpGhRasjisu0wmo+A9L4+CUjRomczZCofaoCjJksK8HfPn9aLHom/9NnlDpIqaEqQFFDvbrB3zz/lh7W5ICB36lDB391g754/rZcT5KHiKQHpBKSFmJ5oxZPzd9i75J+qrxPkxe/kArKO2FGAC8jOE4EK/u5HlHfPn9aLTkYv6cWzR6oQdBKdzcDvogOdaB6xikcsakhaCAHp/f4yXRcBEZBFD0xPBLp+caBvfkygjUtABERAVv5URkAEREAE5KcHUiOerkPjU0eLZ+vQI8dR8SkdaP5OEKr8UDy9pJ8NtGkAqexUHz/zFn83oYVIxQuIX7EWvUSNceRnvRQMS+tQHWiHpLl3OirZ11H5e8QqXrpTBqDGo0eRVEOgeab0oYakjSKlT2e/l/xrXmqkVDw1xlEdmO5XQF7s2NQYR3YMag4ST3UQkHV1qT6nnSDERJ3YVAejAk4bftoAVDd6dKR6dmqfuBOtvXeXI1Zq46kCTRtjegJO50+Nncon5ZNkPgJyV5WUMQTkpgDVU0BSCgzdiWhBPWLdCpHs2AmLJPNxgjhBfngy1SjoOgk40sAKiIAIyAqZUUBSHSC1TuorEB3ZxqcqmF2nM9EEpDBBNPz6pZvexbK2r68mIA9aOUF6l+hUQ6hbd59IARGQRaelDE8bzj62r79FQAREQFZ4ERABEZAzAFIfau8VSY8iz3ZH16GXXHrUofHP9tXpwO/lgJ/Ztr5ivfumU8ZOrSMg53WUgNzVhnZ+ATmvsVOZCYiAlL3kEass1e8MdIKs11VAfqfvy7sSEAF5VKB1xEpdKukZvuz0/wVOd7xpHeh+jwKc1jH1VY3q0/GDgFCVC3eWoz6TCkh+AgqIgPxQ4CjQ6ESmpXOCPCjWEYSITgt6VD70vQLy1wVOEELEQ6yArItHQaN60tLRRvG1voBQlb2DlBW7LCBHfbWgHWC6QPRrDI0vO3Hjqx3VgdaX5nlUPPVPe4JQAVPGoBukxqAjnu6LxlMj0fVTetI8j4qn+xWQoTvFNJj0MzLNhzbAowxP3ysgRcPTTjttSDq5pvMRkBe/YlEBpw15tnxoxxYQOgt68U4QJ8iicyiwtOH07Lr/U4cDQoWlCac6LT2ipPaVyn96IlOg6L5o3SlKNP+19Vu/gxyVMC0EzZMWjhYilb+ArFeW1kVAiqQIyE0oajAKPtW5WL7vMJq/gBQVpoWjhaBGokdBuj6dRDSe5l8s02YYrYuAbEp6CxAQJ8ijVbyD3CkiIAISAYSOMDr6iw3/O2x69Kfyp3nSeKpb6giU0ofmQ99LG+Cf+9hn4ykB6VmRGp7G97L6+RS1BDUqzTOlA92XgDxUKlWIVCeczofm+SxeQB6UcYLQHrj+EeBd9BSQYt3fpaC0s013bLo+jS+WbzOMHkWozpsJDE12ui+PWEOFoEeXd2k4TpAi2rRjpDphap2zGbjT2Zb2QEFLGT6Vf9F+32Gp/a69N/oVK2W86XVS66eATRksZZhUA6SGp/Gp/QpIUXlqeBpPwSymHe+oAvJXeSfInQup4Wm8gFDk1+OdIBe5RHvE6oEjIAKCnJMyjEesF49Y018/jio0PQKl8pzWk65PJxoFClEfDKb7+np16w5CBT/KeKnC0btGpxBLGtH86XtTgNM8g55HS1F9BKQor4D0LstFeXcLE5AHqVOdTUAEJEIxNeS08Wg+Rx0Fp4+sdH3aaVM6R0y4sgjdl0esYkWmQaYGpiDT9amRBKRoJFoIWujpQlAQXpSl/XjKwEftN/Veug7VLT5BBKTtefQgLTT9WvUujUhAhi7dZ5tciI43+tdXpnUWEAFZ9JgT5CaLgAiIgDS+StEj5doEj/6S7h2EHpZ68U6Qk08QeolLFTR1pp3OJ5VnD5+fT9GjCH0v1ZOuP9144xNEQHolnjbqUWAKyIt3ASpgCsDUWZTmc5RRj3ovrW+vvfx8italk2frDjKdWGp9Aemd1amBO8aj71iKT/nEI9aDArSgtBBHdfKj3kv1TMDxtQatSydPJ0ihWrQQRxn1qPd2jFeQfTOE1qWTZxSQ6UsoXZ8KkhI8tc6mQ4p3w5QOR61Dv2LRPHc7YlEDUwPQ9alQKWOn1qH6TN+5UnrSdQSk6AQBWRdKQNY/ShRt9p8wj1h3cqQ6f2odWlABEZBFz0wbY/rye7Yjx7SeZ9uvd5BiK051/tQ6xbS/w85m7FQ+v+YOkuq0qQ5DDUbjqQFS8VTno/ZF30v3tUcjit5BUhsUkJuSexhgqWbTIFNw6McZ6sPdjlg0MVoIKux0PM0/FU91pjpM50nzEZAHxZwgTpB7SwiIgKCvc06Q/RqIdxA67+/iU0eRIzukd5B1A7QAoZ6il026/lEdlb43BRR9L9WT5knXp/E0Hxofv6SnNkjXofGpuwwFnE4EGi8gNwWobh0/OEEK1AnIuiELEr4UQicCjXeCvFSe3O8RtHApMOn2aZ50fRpP86HxAkIr8hCfMiotXOq9dPs0T7o+jaf50HgBoRURkEXFOmf4F6X/8zg1PI0/HJCESEmhUvnQdaYvlamJc7Z1numcylNAqJOH4gVkXVg6oQSkeNShxhvy/+ayNM+jDJMyXmodJ8imtW4B9GxJC1RMox0mIE6QtnkqDwrIukq0IVBgn719eh0nSIUOJ8imSgKSnVB/Ti2f9KB7wv+RZ9M5DwGNLaNX0EmHFl8JTr2XgpbKn04oOlk6dReQgeqmjEpTS71XQP4qLyDUhYX4lFELr/pPSOq9AiIg1HsoPmVU9NLGHY0eUWg+qXh6NErq7wRJVfFunWSBSHqp9zpBnCDEdzg2ZVT64tR7BeRFQGjhzhY/bST6u0DqCDGtM82THuHOuH7riDVdiOn1BaSn8BkNvLSTVH2/1haQO4WpAWghaDztwD3b15+i+tD8z7i+gAhImZAzGtgJUi5fPXC6k3sHWa9FSv89JpQTxAlS7ixOkKJUZ/sM+Czt6YIW5foOo/kc1WmpnjTPlH+mJ3X7kp7aIDUYjaeGpCN7Oh9qPJoPrWPKkPS908Cu6dY6YqU2SAtK4wWkdxeYNmTKPylgBYSS9RA/XVA6uY4CP2XIaT2Tk9cJUoBnuqACUijCQkgKWCdIT//vpwTkJkXKkNN6nnaCpEY/9TMVJBVPz+p0XzQ+ZbzpfVH96YRN5h89YgnIeqelhqfxArKuWMefAnKnKT1CJDsVhWEpXkAEZFEBOrJT8QLSw5rq7xGrp/PmJZpOBBovIL3CCUhPt/ZTVPBUvID0Skb1//UTJHU2ph2exqcMP20Aui8a37P93FOdy3Uqm10u6QLS+7pFQUvFp8yVWkdAikrSTkjjnSDFQuwcJiBFwanhabyAFAuxc5iAFAWnhqfxAlIsxM5hAlIUnBqexgtIsRA7hwlIUXBqeCps6pKbyjOVz9nAL5Z7M4x+/KF++Ergkl+x6Hf1sxme5iMgva+IAvLgnFTHpgaejhcQAVn0AB2pArJ+qqH6bJ6RXgzwiPUgYKrTesTqdVQBKRJNhaKk0yMBzUdABKRodS/p90KlQK6K//+41GSkjSK1X3qUpQ2K6kkb7Nr6fsW6UydlGFpQAbkpNq1/B2QBERDK84/4jvGWXiogL5Yi1WmPGvF09KeOTFQ3WiYBeVAsVbhUIWg+ApI90giIgFCWUTzt8NPxKPmVfy+LrnPZIxYVisbTCZKKp3nSTnuUYVLvpSCnjqB0ncO/YlEj0fiU4VMFTRUoZVSaT+q9KT2n1xGQkx8Rj7oTpYw3DWAqTzrB/3x6/mw8RTs2nQg0nuaTiqd5UqlTnXzawNPrCwh12tBESBWCGsYJsm6AVF1og3KCPNQlVQgBuSmQ0nN6nd3uIC8OgvjjRwlLj3B0gtB90c45fbSjhZ7er4AUj2TTnT9l1GnDCMhfJ0Qv6bQzTMdTIwnITQEBERDE5nTn94iVvaTTennE8oiFGoITxAmCDEM7kpd0JO9mMD0q03rFJ8jmjgxQgV+iQOuS/kv27jZUYFMBAdmUyIArKyAgV66+e99UQEA2JTLgygoIyJWr7943FRCQTYkMuLICAnLl6rv3TQUEZFMiA66sgIBcufrufVMBAdmUyIArKyAgV66+e99UQEA2JTLgygr8C14iurcArrfpAAAAAElFTkSuQmCC"/>
          <p:cNvSpPr>
            <a:spLocks noChangeAspect="1" noChangeArrowheads="1"/>
          </p:cNvSpPr>
          <p:nvPr/>
        </p:nvSpPr>
        <p:spPr bwMode="auto">
          <a:xfrm>
            <a:off x="207433" y="-192617"/>
            <a:ext cx="406400" cy="406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ru-RU" sz="2400"/>
          </a:p>
        </p:txBody>
      </p:sp>
      <p:sp>
        <p:nvSpPr>
          <p:cNvPr id="6" name="AutoShape 4" descr="data:image/png;base64,iVBORw0KGgoAAAANSUhEUgAAAMgAAADICAYAAACtWK6eAAANX0lEQVR4Xu2c0Xbjxg4E4///aOd4da9XkSkSBTVIyqw8g0NMowuYoZz9+Pz8/PzH/1RABRYV+BAQnaECzxUQEN2hAisKCIj2UAEB0QMq0FPACdLTzacuooCAXKTQbrOngID0dPOpiyggIBcptNvsKSAgPd186iIKCMhFCu02ewoISE83n7qIAgJykUK7zZ4CLUA+Pj56b9v5qWd/h5nKf3r9ablSf6ea0vOM+xWQF6oiIDfxBOTBRO8uSCp/ARGQxf6aMtgLzbv06LSBp9cvbfKFII9Y2+J5xNrW6GmEgDhBnCArAAmIgCBAUiObNvVnR75pA9P90jzPpgPVk+pD9/ssPqlz9Ij1LoKk7lB0v8nCLZmDrk91EJAiwrQQxWXbYTQfaoxniQnI+hGL6tM2QPEraycfJ8gLVaGCU5BpanR92iicIMWK0EIUl22H0XyoMZwgNwUEpGhRasjisu0wmo+A9L4+CUjRomczZCofaoCjJksK8HfPn9aLHom/9NnlDpIqaEqQFFDvbrB3zz/lh7W5ICB36lDB391g754/rZcT5KHiKQHpBKSFmJ5oxZPzd9i75J+qrxPkxe/kArKO2FGAC8jOE4EK/u5HlHfPn9aLTkYv6cWzR6oQdBKdzcDvogOdaB6xikcsakhaCAHp/f4yXRcBEZBFD0xPBLp+caBvfkygjUtABERAVv5URkAEREAE5KcHUiOerkPjU0eLZ+vQI8dR8SkdaP5OEKr8UDy9pJ8NtGkAqexUHz/zFn83oYVIxQuIX7EWvUSNceRnvRQMS+tQHWiHpLl3OirZ11H5e8QqXrpTBqDGo0eRVEOgeab0oYakjSKlT2e/l/xrXmqkVDw1xlEdmO5XQF7s2NQYR3YMag4ST3UQkHV1qT6nnSDERJ3YVAejAk4bftoAVDd6dKR6dmqfuBOtvXeXI1Zq46kCTRtjegJO50+Nncon5ZNkPgJyV5WUMQTkpgDVU0BSCgzdiWhBPWLdCpHs2AmLJPNxgjhBfngy1SjoOgk40sAKiIAIyAqZUUBSHSC1TuorEB3ZxqcqmF2nM9EEpDBBNPz6pZvexbK2r68mIA9aOUF6l+hUQ6hbd59IARGQRaelDE8bzj62r79FQAREQFZ4ERABEZAzAFIfau8VSY8iz3ZH16GXXHrUofHP9tXpwO/lgJ/Ztr5ivfumU8ZOrSMg53WUgNzVhnZ+ATmvsVOZCYiAlL3kEass1e8MdIKs11VAfqfvy7sSEAF5VKB1xEpdKukZvuz0/wVOd7xpHeh+jwKc1jH1VY3q0/GDgFCVC3eWoz6TCkh+AgqIgPxQ4CjQ6ESmpXOCPCjWEYSITgt6VD70vQLy1wVOEELEQ6yArItHQaN60tLRRvG1voBQlb2DlBW7LCBHfbWgHWC6QPRrDI0vO3Hjqx3VgdaX5nlUPPVPe4JQAVPGoBukxqAjnu6LxlMj0fVTetI8j4qn+xWQoTvFNJj0MzLNhzbAowxP3ysgRcPTTjttSDq5pvMRkBe/YlEBpw15tnxoxxYQOgt68U4QJ8iicyiwtOH07Lr/U4cDQoWlCac6LT2ipPaVyn96IlOg6L5o3SlKNP+19Vu/gxyVMC0EzZMWjhYilb+ArFeW1kVAiqQIyE0oajAKPtW5WL7vMJq/gBQVpoWjhaBGokdBuj6dRDSe5l8s02YYrYuAbEp6CxAQJ8ijVbyD3CkiIAISAYSOMDr6iw3/O2x69Kfyp3nSeKpb6giU0ofmQ99LG+Cf+9hn4ykB6VmRGp7G97L6+RS1BDUqzTOlA92XgDxUKlWIVCeczofm+SxeQB6UcYLQHrj+EeBd9BSQYt3fpaC0s013bLo+jS+WbzOMHkWozpsJDE12ui+PWEOFoEeXd2k4TpAi2rRjpDphap2zGbjT2Zb2QEFLGT6Vf9F+32Gp/a69N/oVK2W86XVS66eATRksZZhUA6SGp/Gp/QpIUXlqeBpPwSymHe+oAvJXeSfInQup4Wm8gFDk1+OdIBe5RHvE6oEjIAKCnJMyjEesF49Y018/jio0PQKl8pzWk65PJxoFClEfDKb7+np16w5CBT/KeKnC0btGpxBLGtH86XtTgNM8g55HS1F9BKQor4D0LstFeXcLE5AHqVOdTUAEJEIxNeS08Wg+Rx0Fp4+sdH3aaVM6R0y4sgjdl0esYkWmQaYGpiDT9amRBKRoJFoIWujpQlAQXpSl/XjKwEftN/Veug7VLT5BBKTtefQgLTT9WvUujUhAhi7dZ5tciI43+tdXpnUWEAFZ9JgT5CaLgAiIgDS+StEj5doEj/6S7h2EHpZ68U6Qk08QeolLFTR1pp3OJ5VnD5+fT9GjCH0v1ZOuP9144xNEQHolnjbqUWAKyIt3ASpgCsDUWZTmc5RRj3ovrW+vvfx8italk2frDjKdWGp9Aemd1amBO8aj71iKT/nEI9aDArSgtBBHdfKj3kv1TMDxtQatSydPJ0ihWrQQRxn1qPd2jFeQfTOE1qWTZxSQ6UsoXZ8KkhI8tc6mQ4p3w5QOR61Dv2LRPHc7YlEDUwPQ9alQKWOn1qH6TN+5UnrSdQSk6AQBWRdKQNY/ShRt9p8wj1h3cqQ6f2odWlABEZBFz0wbY/rye7Yjx7SeZ9uvd5BiK051/tQ6xbS/w85m7FQ+v+YOkuq0qQ5DDUbjqQFS8VTno/ZF30v3tUcjit5BUhsUkJuSexhgqWbTIFNw6McZ6sPdjlg0MVoIKux0PM0/FU91pjpM50nzEZAHxZwgTpB7SwiIgKCvc06Q/RqIdxA67+/iU0eRIzukd5B1A7QAoZ6il026/lEdlb43BRR9L9WT5knXp/E0Hxofv6SnNkjXofGpuwwFnE4EGi8gNwWobh0/OEEK1AnIuiELEr4UQicCjXeCvFSe3O8RtHApMOn2aZ50fRpP86HxAkIr8hCfMiotXOq9dPs0T7o+jaf50HgBoRURkEXFOmf4F6X/8zg1PI0/HJCESEmhUvnQdaYvlamJc7Z1numcylNAqJOH4gVkXVg6oQSkeNShxhvy/+ayNM+jDJMyXmodJ8imtW4B9GxJC1RMox0mIE6QtnkqDwrIukq0IVBgn719eh0nSIUOJ8imSgKSnVB/Ti2f9KB7wv+RZ9M5DwGNLaNX0EmHFl8JTr2XgpbKn04oOlk6dReQgeqmjEpTS71XQP4qLyDUhYX4lFELr/pPSOq9AiIg1HsoPmVU9NLGHY0eUWg+qXh6NErq7wRJVfFunWSBSHqp9zpBnCDEdzg2ZVT64tR7BeRFQGjhzhY/bST6u0DqCDGtM82THuHOuH7riDVdiOn1BaSn8BkNvLSTVH2/1haQO4WpAWghaDztwD3b15+i+tD8z7i+gAhImZAzGtgJUi5fPXC6k3sHWa9FSv89JpQTxAlS7ixOkKJUZ/sM+Czt6YIW5foOo/kc1WmpnjTPlH+mJ3X7kp7aIDUYjaeGpCN7Oh9qPJoPrWPKkPS908Cu6dY6YqU2SAtK4wWkdxeYNmTKPylgBYSS9RA/XVA6uY4CP2XIaT2Tk9cJUoBnuqACUijCQkgKWCdIT//vpwTkJkXKkNN6nnaCpEY/9TMVJBVPz+p0XzQ+ZbzpfVH96YRN5h89YgnIeqelhqfxArKuWMefAnKnKT1CJDsVhWEpXkAEZFEBOrJT8QLSw5rq7xGrp/PmJZpOBBovIL3CCUhPt/ZTVPBUvID0Skb1//UTJHU2ph2exqcMP20Aui8a37P93FOdy3Uqm10u6QLS+7pFQUvFp8yVWkdAikrSTkjjnSDFQuwcJiBFwanhabyAFAuxc5iAFAWnhqfxAlIsxM5hAlIUnBqexgtIsRA7hwlIUXBqeCps6pKbyjOVz9nAL5Z7M4x+/KF++Ergkl+x6Hf1sxme5iMgva+IAvLgnFTHpgaejhcQAVn0AB2pArJ+qqH6bJ6RXgzwiPUgYKrTesTqdVQBKRJNhaKk0yMBzUdABKRodS/p90KlQK6K//+41GSkjSK1X3qUpQ2K6kkb7Nr6fsW6UydlGFpQAbkpNq1/B2QBERDK84/4jvGWXiogL5Yi1WmPGvF09KeOTFQ3WiYBeVAsVbhUIWg+ApI90giIgFCWUTzt8NPxKPmVfy+LrnPZIxYVisbTCZKKp3nSTnuUYVLvpSCnjqB0ncO/YlEj0fiU4VMFTRUoZVSaT+q9KT2n1xGQkx8Rj7oTpYw3DWAqTzrB/3x6/mw8RTs2nQg0nuaTiqd5UqlTnXzawNPrCwh12tBESBWCGsYJsm6AVF1og3KCPNQlVQgBuSmQ0nN6nd3uIC8OgvjjRwlLj3B0gtB90c45fbSjhZ7er4AUj2TTnT9l1GnDCMhfJ0Qv6bQzTMdTIwnITQEBERDE5nTn94iVvaTTennE8oiFGoITxAmCDEM7kpd0JO9mMD0q03rFJ8jmjgxQgV+iQOuS/kv27jZUYFMBAdmUyIArKyAgV66+e99UQEA2JTLgygoIyJWr7943FRCQTYkMuLICAnLl6rv3TQUEZFMiA66sgIBcufrufVMBAdmUyIArKyAgV66+e99UQEA2JTLgygr8C14iurcArrfpAAAAAElFTkSuQmCC"/>
          <p:cNvSpPr>
            <a:spLocks noChangeAspect="1" noChangeArrowheads="1"/>
          </p:cNvSpPr>
          <p:nvPr/>
        </p:nvSpPr>
        <p:spPr bwMode="auto">
          <a:xfrm>
            <a:off x="410633" y="10584"/>
            <a:ext cx="406400" cy="406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ru-RU" sz="2400"/>
          </a:p>
        </p:txBody>
      </p:sp>
    </p:spTree>
    <p:extLst>
      <p:ext uri="{BB962C8B-B14F-4D97-AF65-F5344CB8AC3E}">
        <p14:creationId xmlns:p14="http://schemas.microsoft.com/office/powerpoint/2010/main" val="2756600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03446" y="482843"/>
            <a:ext cx="10876789" cy="832493"/>
          </a:xfrm>
        </p:spPr>
        <p:txBody>
          <a:bodyPr>
            <a:noAutofit/>
          </a:bodyPr>
          <a:lstStyle/>
          <a:p>
            <a:pPr algn="l"/>
            <a:r>
              <a:rPr lang="ru-RU" sz="4667" dirty="0">
                <a:latin typeface="Akrobat Black" pitchFamily="50" charset="-52"/>
              </a:rPr>
              <a:t>Задачи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3446" y="1315336"/>
            <a:ext cx="10081120" cy="5212688"/>
          </a:xfrm>
        </p:spPr>
        <p:txBody>
          <a:bodyPr>
            <a:normAutofit/>
          </a:bodyPr>
          <a:lstStyle/>
          <a:p>
            <a:pPr>
              <a:buClr>
                <a:srgbClr val="E3051B"/>
              </a:buClr>
              <a:buFont typeface="Wingdings" panose="05000000000000000000" pitchFamily="2" charset="2"/>
              <a:buChar char="ü"/>
            </a:pPr>
            <a:r>
              <a:rPr lang="ru-RU" sz="1800" dirty="0">
                <a:latin typeface="Akrobat Black"/>
              </a:rPr>
              <a:t>Задача 1 – Создание </a:t>
            </a:r>
            <a:r>
              <a:rPr lang="ru-RU" sz="1800" dirty="0" err="1">
                <a:latin typeface="Akrobat Black"/>
              </a:rPr>
              <a:t>репозитория</a:t>
            </a:r>
            <a:r>
              <a:rPr lang="ru-RU" sz="1800" dirty="0">
                <a:latin typeface="Akrobat Black"/>
              </a:rPr>
              <a:t> на </a:t>
            </a:r>
            <a:r>
              <a:rPr lang="en-US" sz="1800" dirty="0">
                <a:latin typeface="Akrobat Black" pitchFamily="50" charset="-52"/>
              </a:rPr>
              <a:t>GitHub</a:t>
            </a:r>
            <a:r>
              <a:rPr lang="ru-RU" sz="1800" dirty="0">
                <a:latin typeface="Akrobat Black"/>
              </a:rPr>
              <a:t>.</a:t>
            </a:r>
            <a:endParaRPr lang="en-US" sz="1800" dirty="0">
              <a:latin typeface="Akrobat Black" pitchFamily="50" charset="-52"/>
            </a:endParaRPr>
          </a:p>
          <a:p>
            <a:pPr>
              <a:buClr>
                <a:srgbClr val="E3051B"/>
              </a:buClr>
              <a:buFont typeface="Wingdings" panose="05000000000000000000" pitchFamily="2" charset="2"/>
              <a:buChar char="ü"/>
            </a:pPr>
            <a:r>
              <a:rPr lang="ru-RU" sz="1800" dirty="0">
                <a:latin typeface="Akrobat Black"/>
              </a:rPr>
              <a:t>Задача 2 – Изучение требований к отчетной документации.</a:t>
            </a:r>
          </a:p>
          <a:p>
            <a:pPr>
              <a:buClr>
                <a:srgbClr val="E3051B"/>
              </a:buClr>
              <a:buFont typeface="Wingdings" panose="05000000000000000000" pitchFamily="2" charset="2"/>
              <a:buChar char="ü"/>
            </a:pPr>
            <a:r>
              <a:rPr lang="ru-RU" sz="1800" dirty="0">
                <a:latin typeface="Akrobat Black"/>
              </a:rPr>
              <a:t>Задача 3 – Поиск </a:t>
            </a:r>
            <a:r>
              <a:rPr lang="ru-RU" sz="1800" dirty="0" err="1">
                <a:latin typeface="Akrobat Black"/>
              </a:rPr>
              <a:t>аналагов</a:t>
            </a:r>
            <a:r>
              <a:rPr lang="ru-RU" sz="1800" dirty="0">
                <a:latin typeface="Akrobat Black"/>
              </a:rPr>
              <a:t>, выбор прототипа.</a:t>
            </a:r>
          </a:p>
          <a:p>
            <a:pPr>
              <a:buClr>
                <a:srgbClr val="E3051B"/>
              </a:buClr>
              <a:buFont typeface="Wingdings" panose="05000000000000000000" pitchFamily="2" charset="2"/>
              <a:buChar char="ü"/>
            </a:pPr>
            <a:r>
              <a:rPr lang="ru-RU" sz="1800" dirty="0">
                <a:latin typeface="Akrobat Black"/>
              </a:rPr>
              <a:t>Задача 4 – Выбор средств реализации.</a:t>
            </a:r>
          </a:p>
          <a:p>
            <a:pPr>
              <a:buClr>
                <a:srgbClr val="E3051B"/>
              </a:buClr>
              <a:buFont typeface="Wingdings" panose="05000000000000000000" pitchFamily="2" charset="2"/>
              <a:buChar char="ü"/>
            </a:pPr>
            <a:r>
              <a:rPr lang="ru-RU" sz="1800" dirty="0">
                <a:latin typeface="Akrobat Black"/>
              </a:rPr>
              <a:t>Задача 5 – Формализация основных функций.</a:t>
            </a:r>
          </a:p>
          <a:p>
            <a:pPr>
              <a:buClr>
                <a:srgbClr val="E3051B"/>
              </a:buClr>
              <a:buFont typeface="Wingdings" panose="05000000000000000000" pitchFamily="2" charset="2"/>
              <a:buChar char="ü"/>
            </a:pPr>
            <a:r>
              <a:rPr lang="ru-RU" sz="1800" dirty="0">
                <a:latin typeface="Akrobat Black"/>
              </a:rPr>
              <a:t>Задача 6 – Разработка карты или структуры сайта (</a:t>
            </a:r>
            <a:r>
              <a:rPr lang="en-US" sz="1800" dirty="0">
                <a:latin typeface="Akrobat Black"/>
              </a:rPr>
              <a:t>Mind Map)</a:t>
            </a:r>
            <a:r>
              <a:rPr lang="ru-RU" sz="1800" dirty="0">
                <a:latin typeface="Akrobat Black"/>
              </a:rPr>
              <a:t>.</a:t>
            </a:r>
            <a:endParaRPr lang="en-US" sz="1800" dirty="0">
              <a:latin typeface="Akrobat Black"/>
            </a:endParaRPr>
          </a:p>
          <a:p>
            <a:pPr>
              <a:buClr>
                <a:srgbClr val="E3051B"/>
              </a:buClr>
              <a:buFont typeface="Wingdings" panose="05000000000000000000" pitchFamily="2" charset="2"/>
              <a:buChar char="ü"/>
            </a:pPr>
            <a:r>
              <a:rPr lang="ru-RU" sz="1800" dirty="0">
                <a:latin typeface="Akrobat Black"/>
              </a:rPr>
              <a:t>Задача 7 – Проектирование интерфейсов.</a:t>
            </a:r>
          </a:p>
          <a:p>
            <a:pPr>
              <a:buClr>
                <a:srgbClr val="E3051B"/>
              </a:buClr>
              <a:buFont typeface="Wingdings" panose="05000000000000000000" pitchFamily="2" charset="2"/>
              <a:buChar char="ü"/>
            </a:pPr>
            <a:r>
              <a:rPr lang="ru-RU" sz="1800" dirty="0">
                <a:latin typeface="Akrobat Black"/>
              </a:rPr>
              <a:t>Задача 8 – Определение групп пользователей.</a:t>
            </a:r>
          </a:p>
          <a:p>
            <a:pPr>
              <a:buClr>
                <a:srgbClr val="E3051B"/>
              </a:buClr>
              <a:buFont typeface="Wingdings" panose="05000000000000000000" pitchFamily="2" charset="2"/>
              <a:buChar char="ü"/>
            </a:pPr>
            <a:r>
              <a:rPr lang="ru-RU" sz="1800" dirty="0">
                <a:latin typeface="Akrobat Black"/>
              </a:rPr>
              <a:t>Задача 9 – Проектирование классов.</a:t>
            </a:r>
          </a:p>
          <a:p>
            <a:pPr>
              <a:buClr>
                <a:srgbClr val="E3051B"/>
              </a:buClr>
              <a:buFont typeface="Wingdings" panose="05000000000000000000" pitchFamily="2" charset="2"/>
              <a:buChar char="ü"/>
            </a:pPr>
            <a:r>
              <a:rPr lang="ru-RU" sz="1800" dirty="0">
                <a:latin typeface="Akrobat Black"/>
              </a:rPr>
              <a:t>Задача 10 – Реализация авторизации и регистрации.</a:t>
            </a:r>
          </a:p>
          <a:p>
            <a:pPr>
              <a:buClr>
                <a:srgbClr val="E3051B"/>
              </a:buClr>
              <a:buFont typeface="Wingdings" panose="05000000000000000000" pitchFamily="2" charset="2"/>
              <a:buChar char="ü"/>
            </a:pPr>
            <a:r>
              <a:rPr lang="ru-RU" sz="1800" dirty="0">
                <a:latin typeface="Akrobat Black"/>
              </a:rPr>
              <a:t>Задача 11 – Реализация управления ролями и пользователями.</a:t>
            </a:r>
          </a:p>
          <a:p>
            <a:pPr>
              <a:buClr>
                <a:srgbClr val="E3051B"/>
              </a:buClr>
              <a:buFont typeface="Wingdings" panose="05000000000000000000" pitchFamily="2" charset="2"/>
              <a:buChar char="ü"/>
            </a:pPr>
            <a:r>
              <a:rPr lang="ru-RU" sz="1800" dirty="0">
                <a:latin typeface="Akrobat Black"/>
              </a:rPr>
              <a:t>Задача 12 – Создание панели администратора сайта.</a:t>
            </a:r>
          </a:p>
          <a:p>
            <a:pPr>
              <a:buClr>
                <a:srgbClr val="E3051B"/>
              </a:buClr>
              <a:buFont typeface="Wingdings" panose="05000000000000000000" pitchFamily="2" charset="2"/>
              <a:buChar char="ü"/>
            </a:pPr>
            <a:r>
              <a:rPr lang="ru-RU" sz="1800" dirty="0">
                <a:latin typeface="Akrobat Black"/>
              </a:rPr>
              <a:t>Задача 13 – Создание форм для создания, редактирования и удаления данных.</a:t>
            </a:r>
          </a:p>
          <a:p>
            <a:pPr>
              <a:buClr>
                <a:srgbClr val="E3051B"/>
              </a:buClr>
              <a:buFont typeface="Wingdings" panose="05000000000000000000" pitchFamily="2" charset="2"/>
              <a:buChar char="ü"/>
            </a:pPr>
            <a:r>
              <a:rPr lang="ru-RU" sz="1800" dirty="0">
                <a:latin typeface="Akrobat Black"/>
              </a:rPr>
              <a:t>Задача 14 – Создание отображений фронтенда.</a:t>
            </a:r>
          </a:p>
          <a:p>
            <a:pPr>
              <a:buClr>
                <a:srgbClr val="E3051B"/>
              </a:buClr>
              <a:buFont typeface="Wingdings" panose="05000000000000000000" pitchFamily="2" charset="2"/>
              <a:buChar char="ü"/>
            </a:pPr>
            <a:endParaRPr lang="ru-RU" sz="1600" dirty="0">
              <a:latin typeface="Akrobat Black"/>
            </a:endParaRPr>
          </a:p>
          <a:p>
            <a:pPr>
              <a:buClr>
                <a:srgbClr val="E3051B"/>
              </a:buClr>
              <a:buFont typeface="Wingdings" panose="05000000000000000000" pitchFamily="2" charset="2"/>
              <a:buChar char="ü"/>
            </a:pPr>
            <a:endParaRPr lang="ru-RU" sz="2000" dirty="0">
              <a:latin typeface="Akrobat Black"/>
            </a:endParaRPr>
          </a:p>
          <a:p>
            <a:pPr>
              <a:buClr>
                <a:srgbClr val="E3051B"/>
              </a:buClr>
              <a:buFont typeface="Wingdings" panose="05000000000000000000" pitchFamily="2" charset="2"/>
              <a:buChar char="ü"/>
            </a:pPr>
            <a:endParaRPr lang="ru-RU" sz="2000" dirty="0">
              <a:latin typeface="Akrobat Black"/>
            </a:endParaRPr>
          </a:p>
          <a:p>
            <a:pPr>
              <a:buClr>
                <a:srgbClr val="E3051B"/>
              </a:buClr>
              <a:buFont typeface="Wingdings" panose="05000000000000000000" pitchFamily="2" charset="2"/>
              <a:buChar char="ü"/>
            </a:pPr>
            <a:endParaRPr lang="ru-RU" sz="2000" dirty="0">
              <a:latin typeface="Akrobat Black"/>
            </a:endParaRPr>
          </a:p>
          <a:p>
            <a:pPr>
              <a:buClr>
                <a:srgbClr val="E3051B"/>
              </a:buClr>
              <a:buFont typeface="Wingdings" panose="05000000000000000000" pitchFamily="2" charset="2"/>
              <a:buChar char="ü"/>
            </a:pPr>
            <a:endParaRPr lang="ru-RU" sz="2000" dirty="0">
              <a:latin typeface="Akrobat Black"/>
            </a:endParaRPr>
          </a:p>
          <a:p>
            <a:pPr>
              <a:buClr>
                <a:srgbClr val="E3051B"/>
              </a:buClr>
              <a:buFont typeface="Wingdings" panose="05000000000000000000" pitchFamily="2" charset="2"/>
              <a:buChar char="ü"/>
            </a:pPr>
            <a:endParaRPr lang="ru-RU" sz="2000" dirty="0">
              <a:latin typeface="Akrobat Black"/>
            </a:endParaRPr>
          </a:p>
          <a:p>
            <a:pPr>
              <a:buClr>
                <a:srgbClr val="E3051B"/>
              </a:buClr>
              <a:buFont typeface="Wingdings" panose="05000000000000000000" pitchFamily="2" charset="2"/>
              <a:buChar char="ü"/>
            </a:pPr>
            <a:endParaRPr lang="ru-RU" sz="2000" dirty="0">
              <a:latin typeface="Akrobat Black"/>
            </a:endParaRPr>
          </a:p>
          <a:p>
            <a:pPr>
              <a:buClr>
                <a:srgbClr val="E3051B"/>
              </a:buClr>
              <a:buFont typeface="Wingdings" panose="05000000000000000000" pitchFamily="2" charset="2"/>
              <a:buChar char="ü"/>
            </a:pPr>
            <a:endParaRPr lang="ru-RU" sz="2000" dirty="0">
              <a:latin typeface="Akrobat Black"/>
            </a:endParaRPr>
          </a:p>
          <a:p>
            <a:pPr>
              <a:buClr>
                <a:srgbClr val="E3051B"/>
              </a:buClr>
              <a:buFont typeface="Wingdings" panose="05000000000000000000" pitchFamily="2" charset="2"/>
              <a:buChar char="ü"/>
            </a:pPr>
            <a:endParaRPr lang="ru-RU" sz="2000" dirty="0">
              <a:latin typeface="Akrobat Black"/>
            </a:endParaRPr>
          </a:p>
          <a:p>
            <a:pPr marL="0" indent="0">
              <a:buNone/>
            </a:pPr>
            <a:endParaRPr lang="ru-RU" sz="2000" dirty="0">
              <a:latin typeface="Akrobat Black"/>
            </a:endParaRPr>
          </a:p>
        </p:txBody>
      </p:sp>
      <p:pic>
        <p:nvPicPr>
          <p:cNvPr id="1026" name="Picture 2" descr="C:\Users\dead1\Downloads\LOGO_CMY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2331" y="416400"/>
            <a:ext cx="2325093" cy="689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D0B6A-FAA0-49AE-BE0B-111F9F9521BB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4012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03446" y="482843"/>
            <a:ext cx="10876789" cy="832493"/>
          </a:xfrm>
        </p:spPr>
        <p:txBody>
          <a:bodyPr>
            <a:noAutofit/>
          </a:bodyPr>
          <a:lstStyle/>
          <a:p>
            <a:pPr algn="l"/>
            <a:r>
              <a:rPr lang="ru-RU" sz="4667" dirty="0">
                <a:latin typeface="Akrobat Black" pitchFamily="50" charset="-52"/>
              </a:rPr>
              <a:t>Решение «задачи 1»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3445" y="1508787"/>
            <a:ext cx="10081120" cy="4504669"/>
          </a:xfrm>
        </p:spPr>
        <p:txBody>
          <a:bodyPr>
            <a:normAutofit/>
          </a:bodyPr>
          <a:lstStyle/>
          <a:p>
            <a:pPr marL="0" indent="0">
              <a:buClr>
                <a:srgbClr val="E3051B"/>
              </a:buClr>
              <a:buNone/>
            </a:pPr>
            <a:endParaRPr lang="ru-RU" sz="3200" dirty="0">
              <a:latin typeface="Akrobat" pitchFamily="50" charset="-52"/>
            </a:endParaRPr>
          </a:p>
          <a:p>
            <a:pPr marL="0" indent="0">
              <a:buNone/>
            </a:pPr>
            <a:endParaRPr lang="ru-RU" sz="3200" dirty="0">
              <a:latin typeface="Akrobat" pitchFamily="50" charset="-52"/>
            </a:endParaRPr>
          </a:p>
        </p:txBody>
      </p:sp>
      <p:pic>
        <p:nvPicPr>
          <p:cNvPr id="1026" name="Picture 2" descr="C:\Users\dead1\Downloads\LOGO_CMY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2331" y="416400"/>
            <a:ext cx="2325093" cy="689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D0B6A-FAA0-49AE-BE0B-111F9F9521BB}" type="slidenum">
              <a:rPr lang="ru-RU" smtClean="0"/>
              <a:t>4</a:t>
            </a:fld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00676FD-4A9D-4AB1-B5FE-427CA23F6B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3513" y="1315337"/>
            <a:ext cx="7584449" cy="5199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4832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03446" y="482843"/>
            <a:ext cx="10876789" cy="832493"/>
          </a:xfrm>
        </p:spPr>
        <p:txBody>
          <a:bodyPr>
            <a:noAutofit/>
          </a:bodyPr>
          <a:lstStyle/>
          <a:p>
            <a:pPr algn="l"/>
            <a:r>
              <a:rPr lang="ru-RU" sz="4667" dirty="0">
                <a:latin typeface="Akrobat Black" pitchFamily="50" charset="-52"/>
              </a:rPr>
              <a:t>Решение «задачи 2»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3445" y="1508787"/>
            <a:ext cx="10081120" cy="4504669"/>
          </a:xfrm>
        </p:spPr>
        <p:txBody>
          <a:bodyPr>
            <a:normAutofit/>
          </a:bodyPr>
          <a:lstStyle/>
          <a:p>
            <a:pPr marL="0" indent="0">
              <a:buClr>
                <a:srgbClr val="E3051B"/>
              </a:buClr>
              <a:buNone/>
            </a:pPr>
            <a:endParaRPr lang="ru-RU" sz="3200" dirty="0">
              <a:latin typeface="Akrobat" pitchFamily="50" charset="-52"/>
            </a:endParaRPr>
          </a:p>
          <a:p>
            <a:pPr marL="0" indent="0">
              <a:buNone/>
            </a:pPr>
            <a:endParaRPr lang="ru-RU" sz="3200" dirty="0">
              <a:latin typeface="Akrobat" pitchFamily="50" charset="-52"/>
            </a:endParaRPr>
          </a:p>
        </p:txBody>
      </p:sp>
      <p:pic>
        <p:nvPicPr>
          <p:cNvPr id="1026" name="Picture 2" descr="C:\Users\dead1\Downloads\LOGO_CMY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2331" y="416400"/>
            <a:ext cx="2325093" cy="689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D0B6A-FAA0-49AE-BE0B-111F9F9521BB}" type="slidenum">
              <a:rPr lang="ru-RU" smtClean="0"/>
              <a:t>5</a:t>
            </a:fld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3379574"/>
              </p:ext>
            </p:extLst>
          </p:nvPr>
        </p:nvGraphicFramePr>
        <p:xfrm>
          <a:off x="838200" y="1825625"/>
          <a:ext cx="9505056" cy="426696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168352">
                  <a:extLst>
                    <a:ext uri="{9D8B030D-6E8A-4147-A177-3AD203B41FA5}">
                      <a16:colId xmlns:a16="http://schemas.microsoft.com/office/drawing/2014/main" val="4199594166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val="1294580835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val="2264685943"/>
                    </a:ext>
                  </a:extLst>
                </a:gridCol>
              </a:tblGrid>
              <a:tr h="691277">
                <a:tc>
                  <a:txBody>
                    <a:bodyPr/>
                    <a:lstStyle/>
                    <a:p>
                      <a:pPr indent="0">
                        <a:lnSpc>
                          <a:spcPct val="150000"/>
                        </a:lnSpc>
                      </a:pPr>
                      <a:r>
                        <a:rPr lang="ru-RU" sz="1800" dirty="0">
                          <a:latin typeface="Akrobat Black"/>
                        </a:rPr>
                        <a:t>Критерий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50000"/>
                        </a:lnSpc>
                      </a:pPr>
                      <a:r>
                        <a:rPr lang="ru-RU" sz="1800" dirty="0">
                          <a:latin typeface="Akrobat Black"/>
                        </a:rPr>
                        <a:t>Допустимые значения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50000"/>
                        </a:lnSpc>
                      </a:pPr>
                      <a:r>
                        <a:rPr lang="ru-RU" sz="1800" dirty="0">
                          <a:latin typeface="Akrobat Black"/>
                        </a:rPr>
                        <a:t>Комментарий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4263404144"/>
                  </a:ext>
                </a:extLst>
              </a:tr>
              <a:tr h="691277">
                <a:tc>
                  <a:txBody>
                    <a:bodyPr/>
                    <a:lstStyle/>
                    <a:p>
                      <a:pPr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Akrobat Black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Цвет шрифта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Akrobat Black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Черный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Akrobat Black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Цвет шрифта должен быть черным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666695"/>
                  </a:ext>
                </a:extLst>
              </a:tr>
              <a:tr h="691277">
                <a:tc>
                  <a:txBody>
                    <a:bodyPr/>
                    <a:lstStyle/>
                    <a:p>
                      <a:pPr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Akrobat Black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Тип шрифта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Akrobat Black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Times New Roman</a:t>
                      </a:r>
                      <a:endParaRPr lang="ru-RU" sz="1800">
                        <a:effectLst/>
                        <a:latin typeface="Akrobat Black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Akrobat Black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Рекомендуемый тип шрифта</a:t>
                      </a:r>
                    </a:p>
                    <a:p>
                      <a:pPr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Akrobat Black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для основного текста отчета- Times New Roman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69840665"/>
                  </a:ext>
                </a:extLst>
              </a:tr>
              <a:tr h="691277">
                <a:tc>
                  <a:txBody>
                    <a:bodyPr/>
                    <a:lstStyle/>
                    <a:p>
                      <a:pPr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Akrobat Black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Начертание шрифта определений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Akrobat Black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Обычный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ru-RU" sz="1800" dirty="0">
                          <a:effectLst/>
                          <a:latin typeface="Akrobat Black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Курсив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Akrobat Black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Использование курсива допускается для обозначения объектов и написанных терминов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548916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54417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03446" y="482843"/>
            <a:ext cx="10876789" cy="832493"/>
          </a:xfrm>
        </p:spPr>
        <p:txBody>
          <a:bodyPr>
            <a:noAutofit/>
          </a:bodyPr>
          <a:lstStyle/>
          <a:p>
            <a:pPr algn="l"/>
            <a:r>
              <a:rPr lang="ru-RU" sz="4667" dirty="0">
                <a:latin typeface="Akrobat Black" pitchFamily="50" charset="-52"/>
              </a:rPr>
              <a:t>Решение «задачи 3»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3445" y="1508787"/>
            <a:ext cx="10081120" cy="4504669"/>
          </a:xfrm>
        </p:spPr>
        <p:txBody>
          <a:bodyPr>
            <a:normAutofit/>
          </a:bodyPr>
          <a:lstStyle/>
          <a:p>
            <a:pPr marL="0" indent="0">
              <a:buClr>
                <a:srgbClr val="E3051B"/>
              </a:buClr>
              <a:buNone/>
            </a:pPr>
            <a:endParaRPr lang="ru-RU" sz="3200" dirty="0">
              <a:latin typeface="Akrobat" pitchFamily="50" charset="-52"/>
            </a:endParaRPr>
          </a:p>
          <a:p>
            <a:pPr marL="0" indent="0">
              <a:buNone/>
            </a:pPr>
            <a:endParaRPr lang="ru-RU" sz="3200" dirty="0">
              <a:latin typeface="Akrobat" pitchFamily="50" charset="-52"/>
            </a:endParaRPr>
          </a:p>
        </p:txBody>
      </p:sp>
      <p:pic>
        <p:nvPicPr>
          <p:cNvPr id="1026" name="Picture 2" descr="C:\Users\dead1\Downloads\LOGO_CMY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2331" y="416400"/>
            <a:ext cx="2325093" cy="689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D0B6A-FAA0-49AE-BE0B-111F9F9521BB}" type="slidenum">
              <a:rPr lang="ru-RU" smtClean="0"/>
              <a:t>6</a:t>
            </a:fld>
            <a:endParaRPr lang="ru-RU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5781342"/>
              </p:ext>
            </p:extLst>
          </p:nvPr>
        </p:nvGraphicFramePr>
        <p:xfrm>
          <a:off x="838200" y="1825625"/>
          <a:ext cx="9505056" cy="3545523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168352">
                  <a:extLst>
                    <a:ext uri="{9D8B030D-6E8A-4147-A177-3AD203B41FA5}">
                      <a16:colId xmlns:a16="http://schemas.microsoft.com/office/drawing/2014/main" val="4199594166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val="1294580835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val="2264685943"/>
                    </a:ext>
                  </a:extLst>
                </a:gridCol>
              </a:tblGrid>
              <a:tr h="691277">
                <a:tc>
                  <a:txBody>
                    <a:bodyPr/>
                    <a:lstStyle/>
                    <a:p>
                      <a:pPr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Akrobat Black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Критерий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  <a:latin typeface="Akrobat Black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BlaBla</a:t>
                      </a:r>
                      <a:r>
                        <a:rPr lang="en-US" sz="1800" dirty="0">
                          <a:effectLst/>
                          <a:latin typeface="Akrobat Black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car</a:t>
                      </a:r>
                      <a:endParaRPr lang="ru-RU" sz="1800" dirty="0">
                        <a:effectLst/>
                        <a:latin typeface="Akrobat Black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Bananacar</a:t>
                      </a:r>
                      <a:endParaRPr lang="ru-RU" sz="1800" dirty="0">
                        <a:effectLst/>
                        <a:latin typeface="Akrobat Black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63404144"/>
                  </a:ext>
                </a:extLst>
              </a:tr>
              <a:tr h="691277">
                <a:tc>
                  <a:txBody>
                    <a:bodyPr/>
                    <a:lstStyle/>
                    <a:p>
                      <a:pPr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Akrobat Black"/>
                          <a:ea typeface="+mn-ea"/>
                          <a:cs typeface="+mn-cs"/>
                        </a:rPr>
                        <a:t>Реклама на сайте</a:t>
                      </a:r>
                      <a:endParaRPr lang="ru-RU" sz="1800" dirty="0">
                        <a:effectLst/>
                        <a:latin typeface="Akrobat Black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800" dirty="0">
                        <a:effectLst/>
                        <a:latin typeface="Akrobat Black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800" dirty="0">
                        <a:effectLst/>
                        <a:latin typeface="Akrobat Black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666695"/>
                  </a:ext>
                </a:extLst>
              </a:tr>
              <a:tr h="691277">
                <a:tc>
                  <a:txBody>
                    <a:bodyPr/>
                    <a:lstStyle/>
                    <a:p>
                      <a:pPr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Akrobat Black"/>
                          <a:ea typeface="+mn-ea"/>
                          <a:cs typeface="+mn-cs"/>
                        </a:rPr>
                        <a:t>Смена языка</a:t>
                      </a:r>
                      <a:endParaRPr lang="ru-RU" sz="1800" dirty="0">
                        <a:effectLst/>
                        <a:latin typeface="Akrobat Black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800" dirty="0">
                        <a:effectLst/>
                        <a:latin typeface="Akrobat Black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800" dirty="0">
                        <a:effectLst/>
                        <a:latin typeface="Akrobat Black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69840665"/>
                  </a:ext>
                </a:extLst>
              </a:tr>
              <a:tr h="691277">
                <a:tc>
                  <a:txBody>
                    <a:bodyPr/>
                    <a:lstStyle/>
                    <a:p>
                      <a:pPr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Akrobat Black"/>
                          <a:ea typeface="+mn-ea"/>
                          <a:cs typeface="Adobe Arabic" panose="02040503050201020203" pitchFamily="18" charset="-78"/>
                        </a:rPr>
                        <a:t>Интеграция с социальными сетями</a:t>
                      </a:r>
                      <a:endParaRPr lang="ru-RU" sz="1800" dirty="0">
                        <a:effectLst/>
                        <a:latin typeface="Akrobat Black"/>
                        <a:ea typeface="Calibri" panose="020F0502020204030204" pitchFamily="34" charset="0"/>
                        <a:cs typeface="Adobe Arabic" panose="02040503050201020203" pitchFamily="18" charset="-7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800" dirty="0">
                        <a:effectLst/>
                        <a:latin typeface="Akrobat Black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800">
                        <a:effectLst/>
                        <a:latin typeface="Akrobat Black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54891634"/>
                  </a:ext>
                </a:extLst>
              </a:tr>
              <a:tr h="691277">
                <a:tc>
                  <a:txBody>
                    <a:bodyPr/>
                    <a:lstStyle/>
                    <a:p>
                      <a:pPr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Akrobat Black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Интуитивный интерфейс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800">
                        <a:effectLst/>
                        <a:latin typeface="Akrobat Black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800" dirty="0">
                        <a:effectLst/>
                        <a:latin typeface="Akrobat Black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51237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80791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03446" y="482843"/>
            <a:ext cx="10876789" cy="832493"/>
          </a:xfrm>
        </p:spPr>
        <p:txBody>
          <a:bodyPr>
            <a:noAutofit/>
          </a:bodyPr>
          <a:lstStyle/>
          <a:p>
            <a:pPr algn="l"/>
            <a:r>
              <a:rPr lang="ru-RU" sz="4667" dirty="0">
                <a:latin typeface="Akrobat Black" pitchFamily="50" charset="-52"/>
              </a:rPr>
              <a:t>Решение «задачи 4»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3445" y="1508787"/>
            <a:ext cx="10081120" cy="4504669"/>
          </a:xfrm>
        </p:spPr>
        <p:txBody>
          <a:bodyPr>
            <a:normAutofit/>
          </a:bodyPr>
          <a:lstStyle/>
          <a:p>
            <a:pPr marL="0" indent="0">
              <a:buClr>
                <a:srgbClr val="E3051B"/>
              </a:buClr>
              <a:buNone/>
            </a:pPr>
            <a:endParaRPr lang="ru-RU" sz="3200" dirty="0">
              <a:latin typeface="Akrobat" pitchFamily="50" charset="-52"/>
            </a:endParaRPr>
          </a:p>
          <a:p>
            <a:pPr marL="0" indent="0">
              <a:buNone/>
            </a:pPr>
            <a:endParaRPr lang="ru-RU" sz="3200" dirty="0">
              <a:latin typeface="Akrobat" pitchFamily="50" charset="-52"/>
            </a:endParaRPr>
          </a:p>
        </p:txBody>
      </p:sp>
      <p:pic>
        <p:nvPicPr>
          <p:cNvPr id="1026" name="Picture 2" descr="C:\Users\dead1\Downloads\LOGO_CMY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2331" y="416400"/>
            <a:ext cx="2325093" cy="689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D0B6A-FAA0-49AE-BE0B-111F9F9521BB}" type="slidenum">
              <a:rPr lang="ru-RU" smtClean="0"/>
              <a:t>7</a:t>
            </a:fld>
            <a:endParaRPr lang="ru-RU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8439662"/>
              </p:ext>
            </p:extLst>
          </p:nvPr>
        </p:nvGraphicFramePr>
        <p:xfrm>
          <a:off x="838200" y="1825625"/>
          <a:ext cx="9505056" cy="345638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168352">
                  <a:extLst>
                    <a:ext uri="{9D8B030D-6E8A-4147-A177-3AD203B41FA5}">
                      <a16:colId xmlns:a16="http://schemas.microsoft.com/office/drawing/2014/main" val="4199594166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val="1294580835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val="2264685943"/>
                    </a:ext>
                  </a:extLst>
                </a:gridCol>
              </a:tblGrid>
              <a:tr h="691277">
                <a:tc>
                  <a:txBody>
                    <a:bodyPr/>
                    <a:lstStyle/>
                    <a:p>
                      <a:pPr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Akrobat Black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Критерий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Akrobat Black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Яндекс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Akrobat Black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Google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63404144"/>
                  </a:ext>
                </a:extLst>
              </a:tr>
              <a:tr h="691277">
                <a:tc>
                  <a:txBody>
                    <a:bodyPr/>
                    <a:lstStyle/>
                    <a:p>
                      <a:pPr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Akrobat Black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Безопасность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800">
                        <a:effectLst/>
                        <a:latin typeface="Akrobat Black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800">
                        <a:effectLst/>
                        <a:latin typeface="Akrobat Black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666695"/>
                  </a:ext>
                </a:extLst>
              </a:tr>
              <a:tr h="691277">
                <a:tc>
                  <a:txBody>
                    <a:bodyPr/>
                    <a:lstStyle/>
                    <a:p>
                      <a:pPr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Akrobat Black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Ценовая доступность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800">
                        <a:effectLst/>
                        <a:latin typeface="Akrobat Black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800">
                        <a:effectLst/>
                        <a:latin typeface="Akrobat Black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69840665"/>
                  </a:ext>
                </a:extLst>
              </a:tr>
              <a:tr h="691277">
                <a:tc>
                  <a:txBody>
                    <a:bodyPr/>
                    <a:lstStyle/>
                    <a:p>
                      <a:pPr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Akrobat Black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Бренд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800">
                        <a:effectLst/>
                        <a:latin typeface="Akrobat Black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800" dirty="0">
                        <a:effectLst/>
                        <a:latin typeface="Akrobat Black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54891634"/>
                  </a:ext>
                </a:extLst>
              </a:tr>
              <a:tr h="691277">
                <a:tc>
                  <a:txBody>
                    <a:bodyPr/>
                    <a:lstStyle/>
                    <a:p>
                      <a:pPr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Akrobat Black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Интуитивный интерфейс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800">
                        <a:effectLst/>
                        <a:latin typeface="Akrobat Black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800" dirty="0">
                        <a:effectLst/>
                        <a:latin typeface="Akrobat Black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51237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54920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03446" y="482843"/>
            <a:ext cx="10876789" cy="832493"/>
          </a:xfrm>
        </p:spPr>
        <p:txBody>
          <a:bodyPr>
            <a:noAutofit/>
          </a:bodyPr>
          <a:lstStyle/>
          <a:p>
            <a:pPr algn="l"/>
            <a:r>
              <a:rPr lang="ru-RU" sz="4667" dirty="0">
                <a:latin typeface="Akrobat Black" pitchFamily="50" charset="-52"/>
              </a:rPr>
              <a:t>Решение «задачи 5»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3445" y="1508787"/>
            <a:ext cx="10081120" cy="4504669"/>
          </a:xfrm>
        </p:spPr>
        <p:txBody>
          <a:bodyPr>
            <a:normAutofit/>
          </a:bodyPr>
          <a:lstStyle/>
          <a:p>
            <a:pPr marL="0" indent="0">
              <a:buClr>
                <a:srgbClr val="E3051B"/>
              </a:buClr>
              <a:buNone/>
            </a:pPr>
            <a:endParaRPr lang="ru-RU" sz="3200" dirty="0">
              <a:latin typeface="Akrobat" pitchFamily="50" charset="-52"/>
            </a:endParaRPr>
          </a:p>
          <a:p>
            <a:pPr marL="0" indent="0">
              <a:buNone/>
            </a:pPr>
            <a:endParaRPr lang="ru-RU" sz="3200" dirty="0">
              <a:latin typeface="Akrobat" pitchFamily="50" charset="-52"/>
            </a:endParaRPr>
          </a:p>
        </p:txBody>
      </p:sp>
      <p:pic>
        <p:nvPicPr>
          <p:cNvPr id="1026" name="Picture 2" descr="C:\Users\dead1\Downloads\LOGO_CMY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2331" y="416400"/>
            <a:ext cx="2325093" cy="689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D0B6A-FAA0-49AE-BE0B-111F9F9521BB}" type="slidenum">
              <a:rPr lang="ru-RU" smtClean="0"/>
              <a:t>8</a:t>
            </a:fld>
            <a:endParaRPr lang="ru-RU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6666721"/>
              </p:ext>
            </p:extLst>
          </p:nvPr>
        </p:nvGraphicFramePr>
        <p:xfrm>
          <a:off x="838200" y="1825625"/>
          <a:ext cx="6449969" cy="3812937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281617">
                  <a:extLst>
                    <a:ext uri="{9D8B030D-6E8A-4147-A177-3AD203B41FA5}">
                      <a16:colId xmlns:a16="http://schemas.microsoft.com/office/drawing/2014/main" val="4199594166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val="1294580835"/>
                    </a:ext>
                  </a:extLst>
                </a:gridCol>
              </a:tblGrid>
              <a:tr h="691277"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Akrobat Black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Функция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Akrobat Black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Описание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63404144"/>
                  </a:ext>
                </a:extLst>
              </a:tr>
              <a:tr h="691277"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Akrobat Black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Регистрация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Akrobat Black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Поля для регистрации: 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email</a:t>
                      </a:r>
                      <a:r>
                        <a:rPr lang="ru-RU" sz="1800" dirty="0">
                          <a:effectLst/>
                          <a:latin typeface="Akrobat Black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логин, пароль.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666695"/>
                  </a:ext>
                </a:extLst>
              </a:tr>
              <a:tr h="691277"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Akrobat Black"/>
                          <a:ea typeface="+mn-ea"/>
                          <a:cs typeface="+mn-cs"/>
                        </a:rPr>
                        <a:t>Фильтрация по дате и времени </a:t>
                      </a:r>
                      <a:endParaRPr lang="ru-RU" sz="1800" dirty="0">
                        <a:effectLst/>
                        <a:latin typeface="Akrobat Black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Akrobat Black"/>
                          <a:ea typeface="+mn-ea"/>
                          <a:cs typeface="+mn-cs"/>
                        </a:rPr>
                        <a:t>Возможность поиска по фильтру «дата и время»</a:t>
                      </a:r>
                      <a:endParaRPr lang="ru-RU" sz="1800" dirty="0">
                        <a:effectLst/>
                        <a:latin typeface="Akrobat Black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69840665"/>
                  </a:ext>
                </a:extLst>
              </a:tr>
              <a:tr h="691277"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Akrobat Black"/>
                          <a:ea typeface="+mn-ea"/>
                          <a:cs typeface="+mn-cs"/>
                        </a:rPr>
                        <a:t>Фильтрация по полу</a:t>
                      </a:r>
                      <a:endParaRPr lang="ru-RU" sz="1800" dirty="0">
                        <a:effectLst/>
                        <a:latin typeface="Akrobat Black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Akrobat Black"/>
                          <a:ea typeface="+mn-ea"/>
                          <a:cs typeface="+mn-cs"/>
                        </a:rPr>
                        <a:t>Возможность поиска по фильтру «Возраст»</a:t>
                      </a:r>
                      <a:endParaRPr lang="ru-RU" sz="1800" dirty="0">
                        <a:effectLst/>
                        <a:latin typeface="Akrobat Black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54891634"/>
                  </a:ext>
                </a:extLst>
              </a:tr>
              <a:tr h="691277"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Akrobat Black"/>
                          <a:ea typeface="+mn-ea"/>
                          <a:cs typeface="+mn-cs"/>
                        </a:rPr>
                        <a:t>Фильтрация по увлечениям </a:t>
                      </a:r>
                      <a:endParaRPr lang="ru-RU" sz="1800" dirty="0">
                        <a:effectLst/>
                        <a:latin typeface="Akrobat Black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Akrobat Black"/>
                          <a:ea typeface="+mn-ea"/>
                          <a:cs typeface="+mn-cs"/>
                        </a:rPr>
                        <a:t>Возможность поиска по фильтру «Увлечение»</a:t>
                      </a:r>
                      <a:r>
                        <a:rPr lang="ru-RU" sz="1800" dirty="0">
                          <a:effectLst/>
                          <a:latin typeface="Akrobat Black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51237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7090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03446" y="482843"/>
            <a:ext cx="10876789" cy="832493"/>
          </a:xfrm>
        </p:spPr>
        <p:txBody>
          <a:bodyPr>
            <a:noAutofit/>
          </a:bodyPr>
          <a:lstStyle/>
          <a:p>
            <a:pPr algn="l"/>
            <a:r>
              <a:rPr lang="ru-RU" sz="4667" dirty="0">
                <a:latin typeface="Akrobat Black" pitchFamily="50" charset="-52"/>
              </a:rPr>
              <a:t>Решение «задачи 6»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3445" y="1508787"/>
            <a:ext cx="10081120" cy="4504669"/>
          </a:xfrm>
        </p:spPr>
        <p:txBody>
          <a:bodyPr>
            <a:normAutofit/>
          </a:bodyPr>
          <a:lstStyle/>
          <a:p>
            <a:pPr marL="0" indent="0">
              <a:buClr>
                <a:srgbClr val="E3051B"/>
              </a:buClr>
              <a:buNone/>
            </a:pPr>
            <a:endParaRPr lang="ru-RU" sz="3200" dirty="0">
              <a:latin typeface="Akrobat" pitchFamily="50" charset="-52"/>
            </a:endParaRPr>
          </a:p>
          <a:p>
            <a:pPr marL="0" indent="0">
              <a:buNone/>
            </a:pPr>
            <a:endParaRPr lang="ru-RU" sz="3200" dirty="0">
              <a:latin typeface="Akrobat" pitchFamily="50" charset="-52"/>
            </a:endParaRPr>
          </a:p>
        </p:txBody>
      </p:sp>
      <p:pic>
        <p:nvPicPr>
          <p:cNvPr id="1026" name="Picture 2" descr="C:\Users\dead1\Downloads\LOGO_CMY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2331" y="416400"/>
            <a:ext cx="2325093" cy="689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D0B6A-FAA0-49AE-BE0B-111F9F9521BB}" type="slidenum">
              <a:rPr lang="ru-RU" smtClean="0"/>
              <a:t>9</a:t>
            </a:fld>
            <a:endParaRPr lang="ru-RU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9560653"/>
              </p:ext>
            </p:extLst>
          </p:nvPr>
        </p:nvGraphicFramePr>
        <p:xfrm>
          <a:off x="838200" y="1825625"/>
          <a:ext cx="6336704" cy="413527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168352">
                  <a:extLst>
                    <a:ext uri="{9D8B030D-6E8A-4147-A177-3AD203B41FA5}">
                      <a16:colId xmlns:a16="http://schemas.microsoft.com/office/drawing/2014/main" val="4199594166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val="1294580835"/>
                    </a:ext>
                  </a:extLst>
                </a:gridCol>
              </a:tblGrid>
              <a:tr h="691277"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Akrobat Black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Функция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Akrobat Black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Описание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63404144"/>
                  </a:ext>
                </a:extLst>
              </a:tr>
              <a:tr h="691277"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Akrobat Black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Регистрация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Akrobat Black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Поля для регистрации: </a:t>
                      </a: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email</a:t>
                      </a:r>
                      <a:r>
                        <a:rPr lang="ru-RU" sz="1800">
                          <a:effectLst/>
                          <a:latin typeface="Akrobat Black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логин, пароль.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666695"/>
                  </a:ext>
                </a:extLst>
              </a:tr>
              <a:tr h="691277"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Akrobat Black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Критерии </a:t>
                      </a:r>
                      <a:r>
                        <a:rPr lang="ru-RU" sz="1800" dirty="0" err="1">
                          <a:effectLst/>
                          <a:latin typeface="Akrobat Black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сортивки</a:t>
                      </a:r>
                      <a:endParaRPr lang="ru-RU" sz="1800" dirty="0">
                        <a:effectLst/>
                        <a:latin typeface="Akrobat Black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Akrobat Black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Поля для сортировки: название файла, дата размещения.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69840665"/>
                  </a:ext>
                </a:extLst>
              </a:tr>
              <a:tr h="691277"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Akrobat Black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Функция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Akrobat Black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Описание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54891634"/>
                  </a:ext>
                </a:extLst>
              </a:tr>
              <a:tr h="691277"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Akrobat Black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Регистрация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Akrobat Black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Поля для регистрации: 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email</a:t>
                      </a:r>
                      <a:r>
                        <a:rPr lang="ru-RU" sz="1800" dirty="0">
                          <a:effectLst/>
                          <a:latin typeface="Akrobat Black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логин, пароль.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5123758"/>
                  </a:ext>
                </a:extLst>
              </a:tr>
            </a:tbl>
          </a:graphicData>
        </a:graphic>
      </p:graphicFrame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0CB005EA-2FCE-4BD7-B088-190D5910948F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17884" y="1773072"/>
            <a:ext cx="6629400" cy="4240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51386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627</Words>
  <Application>Microsoft Office PowerPoint</Application>
  <PresentationFormat>Широкоэкранный</PresentationFormat>
  <Paragraphs>169</Paragraphs>
  <Slides>21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9" baseType="lpstr">
      <vt:lpstr>Akrobat</vt:lpstr>
      <vt:lpstr>Akrobat Black</vt:lpstr>
      <vt:lpstr>Arial</vt:lpstr>
      <vt:lpstr>Calibri</vt:lpstr>
      <vt:lpstr>Calibri Light</vt:lpstr>
      <vt:lpstr>Times New Roman</vt:lpstr>
      <vt:lpstr>Wingdings</vt:lpstr>
      <vt:lpstr>Тема Office</vt:lpstr>
      <vt:lpstr>Проектирование и разработка системы хранения документов колледжа</vt:lpstr>
      <vt:lpstr>Цель работы</vt:lpstr>
      <vt:lpstr>Задачи</vt:lpstr>
      <vt:lpstr>Решение «задачи 1»</vt:lpstr>
      <vt:lpstr>Решение «задачи 2»</vt:lpstr>
      <vt:lpstr>Решение «задачи 3»</vt:lpstr>
      <vt:lpstr>Решение «задачи 4»</vt:lpstr>
      <vt:lpstr>Решение «задачи 5»</vt:lpstr>
      <vt:lpstr>Решение «задачи 6»</vt:lpstr>
      <vt:lpstr>Решение «задачи 7»</vt:lpstr>
      <vt:lpstr>Решение «задачи 7»</vt:lpstr>
      <vt:lpstr>Решение «задачи 7»</vt:lpstr>
      <vt:lpstr>Решение «задачи 7»</vt:lpstr>
      <vt:lpstr>Решение «задачи 7»</vt:lpstr>
      <vt:lpstr>Решение «задачи 7»</vt:lpstr>
      <vt:lpstr>Решение «задачи 9»</vt:lpstr>
      <vt:lpstr>Решение «задачи 10»</vt:lpstr>
      <vt:lpstr>Решение «задачи 11»</vt:lpstr>
      <vt:lpstr>Результаты</vt:lpstr>
      <vt:lpstr>Выводы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«Тема ВКР»</dc:title>
  <dc:creator>Zorto</dc:creator>
  <cp:lastModifiedBy>Саша Минхаиров</cp:lastModifiedBy>
  <cp:revision>18</cp:revision>
  <dcterms:created xsi:type="dcterms:W3CDTF">2020-06-19T12:49:38Z</dcterms:created>
  <dcterms:modified xsi:type="dcterms:W3CDTF">2020-06-22T17:23:29Z</dcterms:modified>
</cp:coreProperties>
</file>