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31" r:id="rId2"/>
    <p:sldId id="424" r:id="rId3"/>
    <p:sldId id="425" r:id="rId4"/>
    <p:sldId id="353" r:id="rId5"/>
    <p:sldId id="426" r:id="rId6"/>
    <p:sldId id="427" r:id="rId7"/>
    <p:sldId id="429" r:id="rId8"/>
    <p:sldId id="348" r:id="rId9"/>
    <p:sldId id="423" r:id="rId10"/>
    <p:sldId id="433" r:id="rId11"/>
    <p:sldId id="39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14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83D17-388A-4471-ACE7-354B944B6C32}" type="datetimeFigureOut">
              <a:rPr lang="en-US" smtClean="0"/>
              <a:t>2/14/2022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63B5EB-F41B-4B42-9173-7BD7CF7E7366}" type="slidenum">
              <a:rPr lang="en-US" smtClean="0"/>
              <a:t>‹#›</a:t>
            </a:fld>
            <a:endParaRPr lang="en-US"/>
          </a:p>
        </p:txBody>
      </p:sp>
    </p:spTree>
    <p:extLst>
      <p:ext uri="{BB962C8B-B14F-4D97-AF65-F5344CB8AC3E}">
        <p14:creationId xmlns:p14="http://schemas.microsoft.com/office/powerpoint/2010/main" val="258455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Lead a discussion about the microbiome/microbiota and why it’s so important to study</a:t>
            </a:r>
          </a:p>
          <a:p>
            <a:r>
              <a:rPr lang="en-US" dirty="0"/>
              <a:t>How might the </a:t>
            </a:r>
            <a:r>
              <a:rPr lang="en-US" dirty="0" err="1"/>
              <a:t>microbiom</a:t>
            </a:r>
            <a:r>
              <a:rPr lang="en-US" baseline="0" dirty="0"/>
              <a:t> affect health?</a:t>
            </a:r>
          </a:p>
          <a:p>
            <a:r>
              <a:rPr lang="en-US" baseline="0" dirty="0"/>
              <a:t>Where do the microbes come from?</a:t>
            </a:r>
          </a:p>
          <a:p>
            <a:r>
              <a:rPr lang="en-US" baseline="0" dirty="0"/>
              <a:t>What could affect the </a:t>
            </a:r>
            <a:r>
              <a:rPr lang="en-US" baseline="0" dirty="0" err="1"/>
              <a:t>microbiome</a:t>
            </a:r>
            <a:r>
              <a:rPr lang="en-US" baseline="0" dirty="0"/>
              <a:t> of an organism?</a:t>
            </a:r>
            <a:endParaRPr lang="en-US" dirty="0"/>
          </a:p>
        </p:txBody>
      </p:sp>
      <p:sp>
        <p:nvSpPr>
          <p:cNvPr id="4" name="Slide Number Placeholder 3"/>
          <p:cNvSpPr>
            <a:spLocks noGrp="1"/>
          </p:cNvSpPr>
          <p:nvPr>
            <p:ph type="sldNum" sz="quarter" idx="10"/>
          </p:nvPr>
        </p:nvSpPr>
        <p:spPr/>
        <p:txBody>
          <a:bodyPr/>
          <a:lstStyle/>
          <a:p>
            <a:fld id="{99788631-1AA5-2A4A-8D1F-14DDD6F013F3}" type="slidenum">
              <a:rPr lang="en-US" smtClean="0"/>
              <a:t>1</a:t>
            </a:fld>
            <a:endParaRPr lang="en-US"/>
          </a:p>
        </p:txBody>
      </p:sp>
    </p:spTree>
    <p:extLst>
      <p:ext uri="{BB962C8B-B14F-4D97-AF65-F5344CB8AC3E}">
        <p14:creationId xmlns:p14="http://schemas.microsoft.com/office/powerpoint/2010/main" val="1180668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Lead a discussion about the microbiome/microbiota and why it’s so important to study</a:t>
            </a:r>
          </a:p>
          <a:p>
            <a:r>
              <a:rPr lang="en-US" dirty="0"/>
              <a:t>How might the </a:t>
            </a:r>
            <a:r>
              <a:rPr lang="en-US" dirty="0" err="1"/>
              <a:t>microbiom</a:t>
            </a:r>
            <a:r>
              <a:rPr lang="en-US" baseline="0" dirty="0"/>
              <a:t> affect health?</a:t>
            </a:r>
          </a:p>
          <a:p>
            <a:r>
              <a:rPr lang="en-US" baseline="0" dirty="0"/>
              <a:t>Where do the microbes come from?</a:t>
            </a:r>
          </a:p>
          <a:p>
            <a:r>
              <a:rPr lang="en-US" baseline="0" dirty="0"/>
              <a:t>What could affect the </a:t>
            </a:r>
            <a:r>
              <a:rPr lang="en-US" baseline="0" dirty="0" err="1"/>
              <a:t>microbiome</a:t>
            </a:r>
            <a:r>
              <a:rPr lang="en-US" baseline="0" dirty="0"/>
              <a:t> of an organism?</a:t>
            </a:r>
            <a:endParaRPr lang="en-US" dirty="0"/>
          </a:p>
        </p:txBody>
      </p:sp>
      <p:sp>
        <p:nvSpPr>
          <p:cNvPr id="4" name="Slide Number Placeholder 3"/>
          <p:cNvSpPr>
            <a:spLocks noGrp="1"/>
          </p:cNvSpPr>
          <p:nvPr>
            <p:ph type="sldNum" sz="quarter" idx="10"/>
          </p:nvPr>
        </p:nvSpPr>
        <p:spPr/>
        <p:txBody>
          <a:bodyPr/>
          <a:lstStyle/>
          <a:p>
            <a:fld id="{99788631-1AA5-2A4A-8D1F-14DDD6F013F3}" type="slidenum">
              <a:rPr lang="en-US" smtClean="0"/>
              <a:t>2</a:t>
            </a:fld>
            <a:endParaRPr lang="en-US"/>
          </a:p>
        </p:txBody>
      </p:sp>
    </p:spTree>
    <p:extLst>
      <p:ext uri="{BB962C8B-B14F-4D97-AF65-F5344CB8AC3E}">
        <p14:creationId xmlns:p14="http://schemas.microsoft.com/office/powerpoint/2010/main" val="278199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a:t>
            </a:r>
            <a:r>
              <a:rPr lang="en-US" baseline="0" dirty="0"/>
              <a:t> overview of what we’re doing. Be sure to explain that the colony they pick will have lots of bacterial cells each with DNA. PCR machine will first go to high temp to burst open cells and free all that DNA inside the bacteria.</a:t>
            </a:r>
            <a:endParaRPr lang="en-US" dirty="0"/>
          </a:p>
        </p:txBody>
      </p:sp>
      <p:sp>
        <p:nvSpPr>
          <p:cNvPr id="4" name="Slide Number Placeholder 3"/>
          <p:cNvSpPr>
            <a:spLocks noGrp="1"/>
          </p:cNvSpPr>
          <p:nvPr>
            <p:ph type="sldNum" sz="quarter" idx="10"/>
          </p:nvPr>
        </p:nvSpPr>
        <p:spPr/>
        <p:txBody>
          <a:bodyPr/>
          <a:lstStyle/>
          <a:p>
            <a:fld id="{99788631-1AA5-2A4A-8D1F-14DDD6F013F3}" type="slidenum">
              <a:rPr lang="en-US" smtClean="0"/>
              <a:t>8</a:t>
            </a:fld>
            <a:endParaRPr lang="en-US"/>
          </a:p>
        </p:txBody>
      </p:sp>
    </p:spTree>
    <p:extLst>
      <p:ext uri="{BB962C8B-B14F-4D97-AF65-F5344CB8AC3E}">
        <p14:creationId xmlns:p14="http://schemas.microsoft.com/office/powerpoint/2010/main" val="1821989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a:t>
            </a:r>
            <a:r>
              <a:rPr lang="en-US" baseline="0" dirty="0"/>
              <a:t> overview of what we’re doing. Be sure to explain that the colony they pick will have lots of bacterial cells each with DNA. PCR machine will first go to high temp to burst open cells and free all that DNA inside the bacteria.</a:t>
            </a:r>
            <a:endParaRPr lang="en-US" dirty="0"/>
          </a:p>
        </p:txBody>
      </p:sp>
      <p:sp>
        <p:nvSpPr>
          <p:cNvPr id="4" name="Slide Number Placeholder 3"/>
          <p:cNvSpPr>
            <a:spLocks noGrp="1"/>
          </p:cNvSpPr>
          <p:nvPr>
            <p:ph type="sldNum" sz="quarter" idx="10"/>
          </p:nvPr>
        </p:nvSpPr>
        <p:spPr/>
        <p:txBody>
          <a:bodyPr/>
          <a:lstStyle/>
          <a:p>
            <a:fld id="{99788631-1AA5-2A4A-8D1F-14DDD6F013F3}" type="slidenum">
              <a:rPr lang="en-US" smtClean="0"/>
              <a:t>9</a:t>
            </a:fld>
            <a:endParaRPr lang="en-US"/>
          </a:p>
        </p:txBody>
      </p:sp>
    </p:spTree>
    <p:extLst>
      <p:ext uri="{BB962C8B-B14F-4D97-AF65-F5344CB8AC3E}">
        <p14:creationId xmlns:p14="http://schemas.microsoft.com/office/powerpoint/2010/main" val="1968685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a:t>
            </a:r>
            <a:r>
              <a:rPr lang="en-US" baseline="0" dirty="0"/>
              <a:t> overview of what we’re doing. Be sure to explain that the colony they pick will have lots of bacterial cells each with DNA. PCR machine will first go to high temp to burst open cells and free all that DNA inside the bacteria.</a:t>
            </a:r>
            <a:endParaRPr lang="en-US" dirty="0"/>
          </a:p>
        </p:txBody>
      </p:sp>
      <p:sp>
        <p:nvSpPr>
          <p:cNvPr id="4" name="Slide Number Placeholder 3"/>
          <p:cNvSpPr>
            <a:spLocks noGrp="1"/>
          </p:cNvSpPr>
          <p:nvPr>
            <p:ph type="sldNum" sz="quarter" idx="10"/>
          </p:nvPr>
        </p:nvSpPr>
        <p:spPr/>
        <p:txBody>
          <a:bodyPr/>
          <a:lstStyle/>
          <a:p>
            <a:fld id="{99788631-1AA5-2A4A-8D1F-14DDD6F013F3}" type="slidenum">
              <a:rPr lang="en-US" smtClean="0"/>
              <a:t>10</a:t>
            </a:fld>
            <a:endParaRPr lang="en-US"/>
          </a:p>
        </p:txBody>
      </p:sp>
    </p:spTree>
    <p:extLst>
      <p:ext uri="{BB962C8B-B14F-4D97-AF65-F5344CB8AC3E}">
        <p14:creationId xmlns:p14="http://schemas.microsoft.com/office/powerpoint/2010/main" val="2012993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beginning and ends of sequencing reactions are often ‘messy’</a:t>
            </a:r>
            <a:r>
              <a:rPr lang="en-US" baseline="0" dirty="0"/>
              <a:t> and should not be considered reliable sequence. We trim these ends (delete them from our reliable sequence text) before further analyses (such as BLAST search).</a:t>
            </a:r>
          </a:p>
          <a:p>
            <a:r>
              <a:rPr lang="en-US" baseline="0" dirty="0"/>
              <a:t>What do we consider ‘messy’ and not reliable?</a:t>
            </a:r>
          </a:p>
          <a:p>
            <a:pPr marL="171450" indent="-171450">
              <a:buFontTx/>
              <a:buChar char="-"/>
            </a:pPr>
            <a:r>
              <a:rPr lang="en-US" baseline="0" dirty="0"/>
              <a:t>Multiple peaks for same base position</a:t>
            </a:r>
          </a:p>
          <a:p>
            <a:pPr marL="171450" indent="-171450">
              <a:buFontTx/>
              <a:buChar char="-"/>
            </a:pPr>
            <a:r>
              <a:rPr lang="en-US" baseline="0" dirty="0"/>
              <a:t>Peaks not much higher than background levels</a:t>
            </a:r>
          </a:p>
          <a:p>
            <a:pPr marL="171450" indent="-171450">
              <a:buFontTx/>
              <a:buChar char="-"/>
            </a:pPr>
            <a:r>
              <a:rPr lang="en-US" baseline="0" dirty="0"/>
              <a:t>No breaks between peaks – </a:t>
            </a:r>
            <a:r>
              <a:rPr lang="en-US" baseline="0" dirty="0" err="1"/>
              <a:t>ie</a:t>
            </a:r>
            <a:r>
              <a:rPr lang="en-US" baseline="0" dirty="0"/>
              <a:t> can’t tell when one peak ends and next begins</a:t>
            </a:r>
          </a:p>
          <a:p>
            <a:pPr marL="171450" indent="-171450">
              <a:buFontTx/>
              <a:buChar char="-"/>
            </a:pPr>
            <a:endParaRPr lang="en-US" baseline="0" dirty="0"/>
          </a:p>
          <a:p>
            <a:pPr marL="0" indent="0">
              <a:buFontTx/>
              <a:buNone/>
            </a:pPr>
            <a:r>
              <a:rPr lang="en-US" baseline="0" dirty="0"/>
              <a:t>Why are the ends often messy?</a:t>
            </a:r>
          </a:p>
          <a:p>
            <a:pPr marL="171450" indent="-171450">
              <a:buFontTx/>
              <a:buChar char="-"/>
            </a:pPr>
            <a:r>
              <a:rPr lang="en-US" baseline="0" dirty="0"/>
              <a:t>Because it is difficult to resolve (clearly separate) very short or long fragments in the gel. Short fragments travel so quickly it is difficult to resolve while long fragments are different by such a small percentage of their total length that they are difficult to resolve. </a:t>
            </a:r>
          </a:p>
          <a:p>
            <a:pPr marL="171450" indent="-171450">
              <a:buFontTx/>
              <a:buChar char="-"/>
            </a:pPr>
            <a:r>
              <a:rPr lang="en-US" baseline="0" dirty="0"/>
              <a:t>Also once long enough don’t have many of the sequencing reactions producing product that long</a:t>
            </a:r>
          </a:p>
        </p:txBody>
      </p:sp>
      <p:sp>
        <p:nvSpPr>
          <p:cNvPr id="4" name="Slide Number Placeholder 3"/>
          <p:cNvSpPr>
            <a:spLocks noGrp="1"/>
          </p:cNvSpPr>
          <p:nvPr>
            <p:ph type="sldNum" sz="quarter" idx="10"/>
          </p:nvPr>
        </p:nvSpPr>
        <p:spPr/>
        <p:txBody>
          <a:bodyPr/>
          <a:lstStyle/>
          <a:p>
            <a:fld id="{B608B446-0A5B-1643-9E1D-6B0932A12AD4}" type="slidenum">
              <a:rPr lang="en-US" smtClean="0"/>
              <a:t>11</a:t>
            </a:fld>
            <a:endParaRPr lang="en-US"/>
          </a:p>
        </p:txBody>
      </p:sp>
    </p:spTree>
    <p:extLst>
      <p:ext uri="{BB962C8B-B14F-4D97-AF65-F5344CB8AC3E}">
        <p14:creationId xmlns:p14="http://schemas.microsoft.com/office/powerpoint/2010/main" val="1843348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DCD4E7-9FAA-47CA-B1D6-C922A042F4D0}"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36FED-ACC7-49F6-9B61-A469F267878C}" type="slidenum">
              <a:rPr lang="en-US" smtClean="0"/>
              <a:t>‹#›</a:t>
            </a:fld>
            <a:endParaRPr lang="en-US"/>
          </a:p>
        </p:txBody>
      </p:sp>
    </p:spTree>
    <p:extLst>
      <p:ext uri="{BB962C8B-B14F-4D97-AF65-F5344CB8AC3E}">
        <p14:creationId xmlns:p14="http://schemas.microsoft.com/office/powerpoint/2010/main" val="174367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DCD4E7-9FAA-47CA-B1D6-C922A042F4D0}"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36FED-ACC7-49F6-9B61-A469F267878C}" type="slidenum">
              <a:rPr lang="en-US" smtClean="0"/>
              <a:t>‹#›</a:t>
            </a:fld>
            <a:endParaRPr lang="en-US"/>
          </a:p>
        </p:txBody>
      </p:sp>
    </p:spTree>
    <p:extLst>
      <p:ext uri="{BB962C8B-B14F-4D97-AF65-F5344CB8AC3E}">
        <p14:creationId xmlns:p14="http://schemas.microsoft.com/office/powerpoint/2010/main" val="1206709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DCD4E7-9FAA-47CA-B1D6-C922A042F4D0}"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36FED-ACC7-49F6-9B61-A469F267878C}" type="slidenum">
              <a:rPr lang="en-US" smtClean="0"/>
              <a:t>‹#›</a:t>
            </a:fld>
            <a:endParaRPr lang="en-US"/>
          </a:p>
        </p:txBody>
      </p:sp>
    </p:spTree>
    <p:extLst>
      <p:ext uri="{BB962C8B-B14F-4D97-AF65-F5344CB8AC3E}">
        <p14:creationId xmlns:p14="http://schemas.microsoft.com/office/powerpoint/2010/main" val="119162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DCD4E7-9FAA-47CA-B1D6-C922A042F4D0}"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36FED-ACC7-49F6-9B61-A469F267878C}" type="slidenum">
              <a:rPr lang="en-US" smtClean="0"/>
              <a:t>‹#›</a:t>
            </a:fld>
            <a:endParaRPr lang="en-US"/>
          </a:p>
        </p:txBody>
      </p:sp>
    </p:spTree>
    <p:extLst>
      <p:ext uri="{BB962C8B-B14F-4D97-AF65-F5344CB8AC3E}">
        <p14:creationId xmlns:p14="http://schemas.microsoft.com/office/powerpoint/2010/main" val="367400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CD4E7-9FAA-47CA-B1D6-C922A042F4D0}"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36FED-ACC7-49F6-9B61-A469F267878C}" type="slidenum">
              <a:rPr lang="en-US" smtClean="0"/>
              <a:t>‹#›</a:t>
            </a:fld>
            <a:endParaRPr lang="en-US"/>
          </a:p>
        </p:txBody>
      </p:sp>
    </p:spTree>
    <p:extLst>
      <p:ext uri="{BB962C8B-B14F-4D97-AF65-F5344CB8AC3E}">
        <p14:creationId xmlns:p14="http://schemas.microsoft.com/office/powerpoint/2010/main" val="187908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DCD4E7-9FAA-47CA-B1D6-C922A042F4D0}"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36FED-ACC7-49F6-9B61-A469F267878C}" type="slidenum">
              <a:rPr lang="en-US" smtClean="0"/>
              <a:t>‹#›</a:t>
            </a:fld>
            <a:endParaRPr lang="en-US"/>
          </a:p>
        </p:txBody>
      </p:sp>
    </p:spTree>
    <p:extLst>
      <p:ext uri="{BB962C8B-B14F-4D97-AF65-F5344CB8AC3E}">
        <p14:creationId xmlns:p14="http://schemas.microsoft.com/office/powerpoint/2010/main" val="317247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DCD4E7-9FAA-47CA-B1D6-C922A042F4D0}" type="datetimeFigureOut">
              <a:rPr lang="en-US" smtClean="0"/>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136FED-ACC7-49F6-9B61-A469F267878C}" type="slidenum">
              <a:rPr lang="en-US" smtClean="0"/>
              <a:t>‹#›</a:t>
            </a:fld>
            <a:endParaRPr lang="en-US"/>
          </a:p>
        </p:txBody>
      </p:sp>
    </p:spTree>
    <p:extLst>
      <p:ext uri="{BB962C8B-B14F-4D97-AF65-F5344CB8AC3E}">
        <p14:creationId xmlns:p14="http://schemas.microsoft.com/office/powerpoint/2010/main" val="102635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DCD4E7-9FAA-47CA-B1D6-C922A042F4D0}" type="datetimeFigureOut">
              <a:rPr lang="en-US" smtClean="0"/>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136FED-ACC7-49F6-9B61-A469F267878C}" type="slidenum">
              <a:rPr lang="en-US" smtClean="0"/>
              <a:t>‹#›</a:t>
            </a:fld>
            <a:endParaRPr lang="en-US"/>
          </a:p>
        </p:txBody>
      </p:sp>
    </p:spTree>
    <p:extLst>
      <p:ext uri="{BB962C8B-B14F-4D97-AF65-F5344CB8AC3E}">
        <p14:creationId xmlns:p14="http://schemas.microsoft.com/office/powerpoint/2010/main" val="3530517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CD4E7-9FAA-47CA-B1D6-C922A042F4D0}" type="datetimeFigureOut">
              <a:rPr lang="en-US" smtClean="0"/>
              <a:t>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136FED-ACC7-49F6-9B61-A469F267878C}" type="slidenum">
              <a:rPr lang="en-US" smtClean="0"/>
              <a:t>‹#›</a:t>
            </a:fld>
            <a:endParaRPr lang="en-US"/>
          </a:p>
        </p:txBody>
      </p:sp>
    </p:spTree>
    <p:extLst>
      <p:ext uri="{BB962C8B-B14F-4D97-AF65-F5344CB8AC3E}">
        <p14:creationId xmlns:p14="http://schemas.microsoft.com/office/powerpoint/2010/main" val="428568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DCD4E7-9FAA-47CA-B1D6-C922A042F4D0}"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36FED-ACC7-49F6-9B61-A469F267878C}" type="slidenum">
              <a:rPr lang="en-US" smtClean="0"/>
              <a:t>‹#›</a:t>
            </a:fld>
            <a:endParaRPr lang="en-US"/>
          </a:p>
        </p:txBody>
      </p:sp>
    </p:spTree>
    <p:extLst>
      <p:ext uri="{BB962C8B-B14F-4D97-AF65-F5344CB8AC3E}">
        <p14:creationId xmlns:p14="http://schemas.microsoft.com/office/powerpoint/2010/main" val="197824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DCD4E7-9FAA-47CA-B1D6-C922A042F4D0}"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36FED-ACC7-49F6-9B61-A469F267878C}" type="slidenum">
              <a:rPr lang="en-US" smtClean="0"/>
              <a:t>‹#›</a:t>
            </a:fld>
            <a:endParaRPr lang="en-US"/>
          </a:p>
        </p:txBody>
      </p:sp>
    </p:spTree>
    <p:extLst>
      <p:ext uri="{BB962C8B-B14F-4D97-AF65-F5344CB8AC3E}">
        <p14:creationId xmlns:p14="http://schemas.microsoft.com/office/powerpoint/2010/main" val="230149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CD4E7-9FAA-47CA-B1D6-C922A042F4D0}" type="datetimeFigureOut">
              <a:rPr lang="en-US" smtClean="0"/>
              <a:t>2/14/2022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36FED-ACC7-49F6-9B61-A469F267878C}" type="slidenum">
              <a:rPr lang="en-US" smtClean="0"/>
              <a:t>‹#›</a:t>
            </a:fld>
            <a:endParaRPr lang="en-US"/>
          </a:p>
        </p:txBody>
      </p:sp>
    </p:spTree>
    <p:extLst>
      <p:ext uri="{BB962C8B-B14F-4D97-AF65-F5344CB8AC3E}">
        <p14:creationId xmlns:p14="http://schemas.microsoft.com/office/powerpoint/2010/main" val="1788206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tiff"/></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186/s40168-020-00875-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007/s13238-018-0546-3"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7698" y="22067"/>
            <a:ext cx="8810811" cy="963842"/>
          </a:xfrm>
        </p:spPr>
        <p:txBody>
          <a:bodyPr/>
          <a:lstStyle/>
          <a:p>
            <a:pPr algn="ctr"/>
            <a:r>
              <a:rPr lang="en-US" b="1" dirty="0"/>
              <a:t>Analyzing the Microbiome</a:t>
            </a:r>
          </a:p>
        </p:txBody>
      </p:sp>
      <p:pic>
        <p:nvPicPr>
          <p:cNvPr id="7" name="Content Placeholder 3"/>
          <p:cNvPicPr>
            <a:picLocks noGrp="1" noChangeAspect="1"/>
          </p:cNvPicPr>
          <p:nvPr>
            <p:ph idx="1"/>
          </p:nvPr>
        </p:nvPicPr>
        <p:blipFill>
          <a:blip r:embed="rId3"/>
          <a:srcRect l="-22713" r="-22713"/>
          <a:stretch>
            <a:fillRect/>
          </a:stretch>
        </p:blipFill>
        <p:spPr>
          <a:xfrm>
            <a:off x="83922" y="1096745"/>
            <a:ext cx="8884587" cy="4886181"/>
          </a:xfrm>
        </p:spPr>
      </p:pic>
    </p:spTree>
    <p:extLst>
      <p:ext uri="{BB962C8B-B14F-4D97-AF65-F5344CB8AC3E}">
        <p14:creationId xmlns:p14="http://schemas.microsoft.com/office/powerpoint/2010/main" val="157103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240"/>
            <a:ext cx="9144000" cy="793822"/>
          </a:xfrm>
        </p:spPr>
        <p:txBody>
          <a:bodyPr>
            <a:normAutofit/>
          </a:bodyPr>
          <a:lstStyle/>
          <a:p>
            <a:pPr algn="ctr"/>
            <a:r>
              <a:rPr lang="en-US" sz="4000" b="1" cap="none" dirty="0"/>
              <a:t>16S Sequencing</a:t>
            </a:r>
          </a:p>
        </p:txBody>
      </p:sp>
      <p:pic>
        <p:nvPicPr>
          <p:cNvPr id="8" name="Picture 7" descr="Diagram&#10;&#10;Description automatically generated">
            <a:extLst>
              <a:ext uri="{FF2B5EF4-FFF2-40B4-BE49-F238E27FC236}">
                <a16:creationId xmlns:a16="http://schemas.microsoft.com/office/drawing/2014/main" id="{56FC047E-0182-49DA-ADCD-9F8C0000A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7220"/>
            <a:ext cx="9144000" cy="5623560"/>
          </a:xfrm>
          <a:prstGeom prst="rect">
            <a:avLst/>
          </a:prstGeom>
        </p:spPr>
      </p:pic>
    </p:spTree>
    <p:extLst>
      <p:ext uri="{BB962C8B-B14F-4D97-AF65-F5344CB8AC3E}">
        <p14:creationId xmlns:p14="http://schemas.microsoft.com/office/powerpoint/2010/main" val="173066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04900"/>
            <a:ext cx="9144000" cy="4835309"/>
          </a:xfrm>
          <a:prstGeom prst="rect">
            <a:avLst/>
          </a:prstGeom>
        </p:spPr>
      </p:pic>
      <p:sp>
        <p:nvSpPr>
          <p:cNvPr id="6" name="Title 1">
            <a:extLst>
              <a:ext uri="{FF2B5EF4-FFF2-40B4-BE49-F238E27FC236}">
                <a16:creationId xmlns:a16="http://schemas.microsoft.com/office/drawing/2014/main" id="{2EF30F3D-E20C-4484-A607-A1A247AC47F2}"/>
              </a:ext>
            </a:extLst>
          </p:cNvPr>
          <p:cNvSpPr>
            <a:spLocks noGrp="1"/>
          </p:cNvSpPr>
          <p:nvPr>
            <p:ph type="title"/>
          </p:nvPr>
        </p:nvSpPr>
        <p:spPr>
          <a:xfrm>
            <a:off x="685800" y="143883"/>
            <a:ext cx="7772400" cy="890198"/>
          </a:xfrm>
        </p:spPr>
        <p:txBody>
          <a:bodyPr>
            <a:normAutofit fontScale="90000"/>
          </a:bodyPr>
          <a:lstStyle/>
          <a:p>
            <a:pPr algn="ctr"/>
            <a:r>
              <a:rPr lang="en-US" b="1" dirty="0"/>
              <a:t>Sequence Data Processing:</a:t>
            </a:r>
            <a:br>
              <a:rPr lang="en-US" b="1" dirty="0"/>
            </a:br>
            <a:r>
              <a:rPr lang="en-US" b="1" i="1" dirty="0"/>
              <a:t>Filtering and Trimming</a:t>
            </a:r>
            <a:endParaRPr lang="en-US" i="1" dirty="0"/>
          </a:p>
        </p:txBody>
      </p:sp>
      <p:pic>
        <p:nvPicPr>
          <p:cNvPr id="7" name="Picture 6">
            <a:extLst>
              <a:ext uri="{FF2B5EF4-FFF2-40B4-BE49-F238E27FC236}">
                <a16:creationId xmlns:a16="http://schemas.microsoft.com/office/drawing/2014/main" id="{B1E51EC0-EB19-476A-BBA0-9E219E08FBE3}"/>
              </a:ext>
            </a:extLst>
          </p:cNvPr>
          <p:cNvPicPr>
            <a:picLocks noChangeAspect="1"/>
          </p:cNvPicPr>
          <p:nvPr/>
        </p:nvPicPr>
        <p:blipFill rotWithShape="1">
          <a:blip r:embed="rId4">
            <a:extLst>
              <a:ext uri="{28A0092B-C50C-407E-A947-70E740481C1C}">
                <a14:useLocalDpi xmlns:a14="http://schemas.microsoft.com/office/drawing/2010/main" val="0"/>
              </a:ext>
            </a:extLst>
          </a:blip>
          <a:srcRect l="34160" t="80292"/>
          <a:stretch/>
        </p:blipFill>
        <p:spPr>
          <a:xfrm>
            <a:off x="210807" y="5848768"/>
            <a:ext cx="5041913" cy="865349"/>
          </a:xfrm>
          <a:prstGeom prst="rect">
            <a:avLst/>
          </a:prstGeom>
        </p:spPr>
      </p:pic>
    </p:spTree>
    <p:extLst>
      <p:ext uri="{BB962C8B-B14F-4D97-AF65-F5344CB8AC3E}">
        <p14:creationId xmlns:p14="http://schemas.microsoft.com/office/powerpoint/2010/main" val="164018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98" y="22067"/>
            <a:ext cx="8810811" cy="963842"/>
          </a:xfrm>
        </p:spPr>
        <p:txBody>
          <a:bodyPr/>
          <a:lstStyle/>
          <a:p>
            <a:pPr algn="ctr"/>
            <a:r>
              <a:rPr lang="en-US" b="1" dirty="0"/>
              <a:t>Microbiome/Microbiota</a:t>
            </a:r>
          </a:p>
        </p:txBody>
      </p:sp>
      <p:sp>
        <p:nvSpPr>
          <p:cNvPr id="4" name="Content Placeholder 3">
            <a:extLst>
              <a:ext uri="{FF2B5EF4-FFF2-40B4-BE49-F238E27FC236}">
                <a16:creationId xmlns:a16="http://schemas.microsoft.com/office/drawing/2014/main" id="{65C68D09-B5E4-4A3A-9E66-73148929D4C4}"/>
              </a:ext>
            </a:extLst>
          </p:cNvPr>
          <p:cNvSpPr>
            <a:spLocks noGrp="1"/>
          </p:cNvSpPr>
          <p:nvPr>
            <p:ph idx="1"/>
          </p:nvPr>
        </p:nvSpPr>
        <p:spPr>
          <a:xfrm>
            <a:off x="628650" y="1253331"/>
            <a:ext cx="7886700" cy="4351338"/>
          </a:xfrm>
        </p:spPr>
        <p:txBody>
          <a:bodyPr>
            <a:normAutofit/>
          </a:bodyPr>
          <a:lstStyle/>
          <a:p>
            <a:r>
              <a:rPr lang="en-US" b="1" i="1" dirty="0"/>
              <a:t>Microbiome</a:t>
            </a:r>
            <a:r>
              <a:rPr lang="en-US" dirty="0"/>
              <a:t> - a microbial community occupying a well-defined habitat as well as its “theatre of activity.”</a:t>
            </a:r>
          </a:p>
          <a:p>
            <a:pPr lvl="1"/>
            <a:r>
              <a:rPr lang="en-US" dirty="0"/>
              <a:t>“theatre of activity” includes microbial genetic elements, structural elements, metabolites, and surrounding micro-environmental conditions </a:t>
            </a:r>
          </a:p>
          <a:p>
            <a:pPr>
              <a:spcBef>
                <a:spcPts val="1800"/>
              </a:spcBef>
            </a:pPr>
            <a:r>
              <a:rPr lang="en-US" b="1" i="1" dirty="0"/>
              <a:t>Microbiota</a:t>
            </a:r>
            <a:r>
              <a:rPr lang="en-US" dirty="0"/>
              <a:t> – all living members forming the microbiome</a:t>
            </a:r>
          </a:p>
          <a:p>
            <a:endParaRPr lang="en-US" dirty="0"/>
          </a:p>
          <a:p>
            <a:pPr marL="0" indent="0">
              <a:buNone/>
            </a:pPr>
            <a:r>
              <a:rPr lang="en-US" dirty="0"/>
              <a:t>“a dynamic and interactive micro-ecosystem”</a:t>
            </a:r>
          </a:p>
        </p:txBody>
      </p:sp>
      <p:sp>
        <p:nvSpPr>
          <p:cNvPr id="5" name="TextBox 4">
            <a:extLst>
              <a:ext uri="{FF2B5EF4-FFF2-40B4-BE49-F238E27FC236}">
                <a16:creationId xmlns:a16="http://schemas.microsoft.com/office/drawing/2014/main" id="{480825C3-1A7F-4D45-AE80-EAF2032EDD68}"/>
              </a:ext>
            </a:extLst>
          </p:cNvPr>
          <p:cNvSpPr txBox="1"/>
          <p:nvPr/>
        </p:nvSpPr>
        <p:spPr>
          <a:xfrm>
            <a:off x="5338617" y="6457365"/>
            <a:ext cx="3731491" cy="369332"/>
          </a:xfrm>
          <a:prstGeom prst="rect">
            <a:avLst/>
          </a:prstGeom>
          <a:noFill/>
        </p:spPr>
        <p:txBody>
          <a:bodyPr wrap="square" rtlCol="0">
            <a:spAutoFit/>
          </a:bodyPr>
          <a:lstStyle/>
          <a:p>
            <a:pPr algn="r"/>
            <a:r>
              <a:rPr lang="en-US" dirty="0">
                <a:hlinkClick r:id="rId3"/>
              </a:rPr>
              <a:t>Berg </a:t>
            </a:r>
            <a:r>
              <a:rPr lang="en-US" i="1" dirty="0">
                <a:hlinkClick r:id="rId3"/>
              </a:rPr>
              <a:t>et al.</a:t>
            </a:r>
            <a:r>
              <a:rPr lang="en-US" dirty="0">
                <a:hlinkClick r:id="rId3"/>
              </a:rPr>
              <a:t> </a:t>
            </a:r>
            <a:r>
              <a:rPr lang="en-US" i="1" dirty="0">
                <a:hlinkClick r:id="rId3"/>
              </a:rPr>
              <a:t>Microbiome</a:t>
            </a:r>
            <a:r>
              <a:rPr lang="en-US" dirty="0">
                <a:hlinkClick r:id="rId3"/>
              </a:rPr>
              <a:t> 2020</a:t>
            </a:r>
            <a:endParaRPr lang="en-US" dirty="0"/>
          </a:p>
        </p:txBody>
      </p:sp>
    </p:spTree>
    <p:extLst>
      <p:ext uri="{BB962C8B-B14F-4D97-AF65-F5344CB8AC3E}">
        <p14:creationId xmlns:p14="http://schemas.microsoft.com/office/powerpoint/2010/main" val="190555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9B40094-A183-4B6F-893C-0AB0FE618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969" y="0"/>
            <a:ext cx="7702062" cy="6858000"/>
          </a:xfrm>
          <a:prstGeom prst="rect">
            <a:avLst/>
          </a:prstGeom>
        </p:spPr>
      </p:pic>
      <p:sp>
        <p:nvSpPr>
          <p:cNvPr id="6" name="TextBox 5">
            <a:hlinkClick r:id="rId3"/>
            <a:extLst>
              <a:ext uri="{FF2B5EF4-FFF2-40B4-BE49-F238E27FC236}">
                <a16:creationId xmlns:a16="http://schemas.microsoft.com/office/drawing/2014/main" id="{0C940E21-7DA7-44CE-9FBE-71EF3E8A2DAD}"/>
              </a:ext>
            </a:extLst>
          </p:cNvPr>
          <p:cNvSpPr txBox="1"/>
          <p:nvPr/>
        </p:nvSpPr>
        <p:spPr>
          <a:xfrm>
            <a:off x="6391565" y="6493164"/>
            <a:ext cx="2752436" cy="369332"/>
          </a:xfrm>
          <a:prstGeom prst="rect">
            <a:avLst/>
          </a:prstGeom>
          <a:noFill/>
        </p:spPr>
        <p:txBody>
          <a:bodyPr wrap="square" rtlCol="0">
            <a:spAutoFit/>
          </a:bodyPr>
          <a:lstStyle/>
          <a:p>
            <a:r>
              <a:rPr lang="en-US" dirty="0"/>
              <a:t>Sun </a:t>
            </a:r>
            <a:r>
              <a:rPr lang="en-US" i="1" dirty="0"/>
              <a:t>et al.</a:t>
            </a:r>
            <a:r>
              <a:rPr lang="en-US" dirty="0"/>
              <a:t> </a:t>
            </a:r>
            <a:r>
              <a:rPr lang="en-US" i="1" dirty="0"/>
              <a:t>Protein Cell</a:t>
            </a:r>
            <a:r>
              <a:rPr lang="en-US" dirty="0"/>
              <a:t> 2018</a:t>
            </a:r>
          </a:p>
        </p:txBody>
      </p:sp>
    </p:spTree>
    <p:extLst>
      <p:ext uri="{BB962C8B-B14F-4D97-AF65-F5344CB8AC3E}">
        <p14:creationId xmlns:p14="http://schemas.microsoft.com/office/powerpoint/2010/main" val="16628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773" y="28780"/>
            <a:ext cx="8378454" cy="835568"/>
          </a:xfrm>
        </p:spPr>
        <p:txBody>
          <a:bodyPr>
            <a:normAutofit/>
          </a:bodyPr>
          <a:lstStyle/>
          <a:p>
            <a:r>
              <a:rPr lang="en-US" b="1" dirty="0"/>
              <a:t>Microbiome implicated in:</a:t>
            </a:r>
          </a:p>
        </p:txBody>
      </p:sp>
      <p:sp>
        <p:nvSpPr>
          <p:cNvPr id="3" name="Content Placeholder 2"/>
          <p:cNvSpPr>
            <a:spLocks noGrp="1"/>
          </p:cNvSpPr>
          <p:nvPr>
            <p:ph idx="1"/>
          </p:nvPr>
        </p:nvSpPr>
        <p:spPr>
          <a:xfrm>
            <a:off x="265817" y="1209964"/>
            <a:ext cx="8378454" cy="5477162"/>
          </a:xfrm>
        </p:spPr>
        <p:txBody>
          <a:bodyPr numCol="1">
            <a:normAutofit fontScale="70000" lnSpcReduction="20000"/>
          </a:bodyPr>
          <a:lstStyle/>
          <a:p>
            <a:pPr>
              <a:spcAft>
                <a:spcPts val="600"/>
              </a:spcAft>
            </a:pPr>
            <a:r>
              <a:rPr lang="en-US" dirty="0"/>
              <a:t>Health of resident tissue (gut, skin, mouth, etc.)</a:t>
            </a:r>
          </a:p>
          <a:p>
            <a:pPr lvl="1">
              <a:spcAft>
                <a:spcPts val="600"/>
              </a:spcAft>
            </a:pPr>
            <a:r>
              <a:rPr lang="en-US" dirty="0"/>
              <a:t>GI infection, inflammatory bowel disease, atopic dermatitis, periodontal disease</a:t>
            </a:r>
          </a:p>
          <a:p>
            <a:pPr>
              <a:spcAft>
                <a:spcPts val="600"/>
              </a:spcAft>
            </a:pPr>
            <a:r>
              <a:rPr lang="en-US" dirty="0"/>
              <a:t>Health of non-resident tissues</a:t>
            </a:r>
          </a:p>
          <a:p>
            <a:pPr lvl="1">
              <a:spcAft>
                <a:spcPts val="600"/>
              </a:spcAft>
            </a:pPr>
            <a:r>
              <a:rPr lang="en-US" dirty="0"/>
              <a:t>Endocrine activity, liver disease, kidney disease, hair loss</a:t>
            </a:r>
          </a:p>
          <a:p>
            <a:pPr>
              <a:spcAft>
                <a:spcPts val="600"/>
              </a:spcAft>
            </a:pPr>
            <a:r>
              <a:rPr lang="en-US" dirty="0"/>
              <a:t>Metabolism</a:t>
            </a:r>
          </a:p>
          <a:p>
            <a:pPr lvl="1">
              <a:spcAft>
                <a:spcPts val="600"/>
              </a:spcAft>
            </a:pPr>
            <a:r>
              <a:rPr lang="en-US" dirty="0"/>
              <a:t>Obesity, metabolic syndrome, diabetes</a:t>
            </a:r>
          </a:p>
          <a:p>
            <a:pPr>
              <a:spcAft>
                <a:spcPts val="600"/>
              </a:spcAft>
            </a:pPr>
            <a:r>
              <a:rPr lang="en-US" dirty="0"/>
              <a:t>Immune system development</a:t>
            </a:r>
          </a:p>
          <a:p>
            <a:pPr lvl="1">
              <a:spcAft>
                <a:spcPts val="600"/>
              </a:spcAft>
            </a:pPr>
            <a:r>
              <a:rPr lang="en-US" dirty="0"/>
              <a:t>Asthma, allergy, autoimmunity</a:t>
            </a:r>
          </a:p>
          <a:p>
            <a:pPr>
              <a:spcAft>
                <a:spcPts val="600"/>
              </a:spcAft>
            </a:pPr>
            <a:r>
              <a:rPr lang="en-US" dirty="0"/>
              <a:t>Immune responses</a:t>
            </a:r>
          </a:p>
          <a:p>
            <a:pPr lvl="1">
              <a:spcAft>
                <a:spcPts val="600"/>
              </a:spcAft>
            </a:pPr>
            <a:r>
              <a:rPr lang="en-US" dirty="0"/>
              <a:t>Inflammation, antibody production, response to infection, hypertension</a:t>
            </a:r>
          </a:p>
          <a:p>
            <a:pPr>
              <a:spcAft>
                <a:spcPts val="600"/>
              </a:spcAft>
            </a:pPr>
            <a:r>
              <a:rPr lang="en-US" dirty="0"/>
              <a:t>Brain function</a:t>
            </a:r>
          </a:p>
          <a:p>
            <a:pPr lvl="1">
              <a:spcAft>
                <a:spcPts val="600"/>
              </a:spcAft>
            </a:pPr>
            <a:r>
              <a:rPr lang="en-US" dirty="0"/>
              <a:t>Mood, anxiety, depression, pain, neurodevelopmental disorders, neurodegenerative disease</a:t>
            </a:r>
          </a:p>
          <a:p>
            <a:pPr>
              <a:spcAft>
                <a:spcPts val="600"/>
              </a:spcAft>
            </a:pPr>
            <a:r>
              <a:rPr lang="en-US" dirty="0"/>
              <a:t>Drug metabolism</a:t>
            </a:r>
          </a:p>
          <a:p>
            <a:pPr lvl="1">
              <a:spcAft>
                <a:spcPts val="600"/>
              </a:spcAft>
            </a:pPr>
            <a:r>
              <a:rPr lang="en-US" dirty="0"/>
              <a:t>Bioavailability, efficacy, tolerance</a:t>
            </a:r>
          </a:p>
        </p:txBody>
      </p:sp>
    </p:spTree>
    <p:extLst>
      <p:ext uri="{BB962C8B-B14F-4D97-AF65-F5344CB8AC3E}">
        <p14:creationId xmlns:p14="http://schemas.microsoft.com/office/powerpoint/2010/main" val="289946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garment&#10;&#10;Description automatically generated with low confidence">
            <a:extLst>
              <a:ext uri="{FF2B5EF4-FFF2-40B4-BE49-F238E27FC236}">
                <a16:creationId xmlns:a16="http://schemas.microsoft.com/office/drawing/2014/main" id="{E64CECEF-BD98-4EBC-AC43-D67166B61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115" y="1062182"/>
            <a:ext cx="3265734" cy="5795818"/>
          </a:xfrm>
          <a:prstGeom prst="rect">
            <a:avLst/>
          </a:prstGeom>
        </p:spPr>
      </p:pic>
      <p:sp>
        <p:nvSpPr>
          <p:cNvPr id="6" name="TextBox 5">
            <a:extLst>
              <a:ext uri="{FF2B5EF4-FFF2-40B4-BE49-F238E27FC236}">
                <a16:creationId xmlns:a16="http://schemas.microsoft.com/office/drawing/2014/main" id="{320F563F-81C3-4828-927E-8C3B692A4C1D}"/>
              </a:ext>
            </a:extLst>
          </p:cNvPr>
          <p:cNvSpPr txBox="1"/>
          <p:nvPr/>
        </p:nvSpPr>
        <p:spPr>
          <a:xfrm rot="21376579">
            <a:off x="5193529" y="1363080"/>
            <a:ext cx="3019501" cy="461665"/>
          </a:xfrm>
          <a:prstGeom prst="rect">
            <a:avLst/>
          </a:prstGeom>
          <a:noFill/>
        </p:spPr>
        <p:txBody>
          <a:bodyPr wrap="square" rtlCol="0">
            <a:spAutoFit/>
          </a:bodyPr>
          <a:lstStyle/>
          <a:p>
            <a:r>
              <a:rPr lang="en-US" sz="2400" dirty="0">
                <a:latin typeface="Bodoni MT" panose="02070603080606020203" pitchFamily="18" charset="0"/>
              </a:rPr>
              <a:t>Personalized medicine</a:t>
            </a:r>
          </a:p>
        </p:txBody>
      </p:sp>
      <p:sp>
        <p:nvSpPr>
          <p:cNvPr id="8" name="TextBox 7">
            <a:extLst>
              <a:ext uri="{FF2B5EF4-FFF2-40B4-BE49-F238E27FC236}">
                <a16:creationId xmlns:a16="http://schemas.microsoft.com/office/drawing/2014/main" id="{4F3E215C-EE6B-41B4-80EB-F8A2B2D4C75E}"/>
              </a:ext>
            </a:extLst>
          </p:cNvPr>
          <p:cNvSpPr txBox="1"/>
          <p:nvPr/>
        </p:nvSpPr>
        <p:spPr>
          <a:xfrm rot="20897151">
            <a:off x="1615838" y="4915789"/>
            <a:ext cx="2780145" cy="461665"/>
          </a:xfrm>
          <a:prstGeom prst="rect">
            <a:avLst/>
          </a:prstGeom>
          <a:noFill/>
        </p:spPr>
        <p:txBody>
          <a:bodyPr wrap="square" rtlCol="0">
            <a:spAutoFit/>
          </a:bodyPr>
          <a:lstStyle/>
          <a:p>
            <a:r>
              <a:rPr lang="en-US" sz="2400" dirty="0">
                <a:latin typeface="Bodoni MT" panose="02070603080606020203" pitchFamily="18" charset="0"/>
              </a:rPr>
              <a:t>Biomarkers</a:t>
            </a:r>
          </a:p>
        </p:txBody>
      </p:sp>
      <p:sp>
        <p:nvSpPr>
          <p:cNvPr id="9" name="TextBox 8">
            <a:extLst>
              <a:ext uri="{FF2B5EF4-FFF2-40B4-BE49-F238E27FC236}">
                <a16:creationId xmlns:a16="http://schemas.microsoft.com/office/drawing/2014/main" id="{A1FAC58E-FCEB-4F2A-9A79-742FFC2DCEEF}"/>
              </a:ext>
            </a:extLst>
          </p:cNvPr>
          <p:cNvSpPr txBox="1"/>
          <p:nvPr/>
        </p:nvSpPr>
        <p:spPr>
          <a:xfrm rot="541067">
            <a:off x="6067901" y="4915789"/>
            <a:ext cx="2780145" cy="461665"/>
          </a:xfrm>
          <a:prstGeom prst="rect">
            <a:avLst/>
          </a:prstGeom>
          <a:noFill/>
        </p:spPr>
        <p:txBody>
          <a:bodyPr wrap="square" rtlCol="0">
            <a:spAutoFit/>
          </a:bodyPr>
          <a:lstStyle/>
          <a:p>
            <a:r>
              <a:rPr lang="en-US" sz="2400" dirty="0">
                <a:latin typeface="Bodoni MT" panose="02070603080606020203" pitchFamily="18" charset="0"/>
              </a:rPr>
              <a:t>Prebiotics</a:t>
            </a:r>
          </a:p>
        </p:txBody>
      </p:sp>
      <p:sp>
        <p:nvSpPr>
          <p:cNvPr id="11" name="TextBox 10">
            <a:extLst>
              <a:ext uri="{FF2B5EF4-FFF2-40B4-BE49-F238E27FC236}">
                <a16:creationId xmlns:a16="http://schemas.microsoft.com/office/drawing/2014/main" id="{B1FFF474-AFD3-4896-A993-ED3BB496EB45}"/>
              </a:ext>
            </a:extLst>
          </p:cNvPr>
          <p:cNvSpPr txBox="1"/>
          <p:nvPr/>
        </p:nvSpPr>
        <p:spPr>
          <a:xfrm rot="21008723">
            <a:off x="6722276" y="3453926"/>
            <a:ext cx="2780145" cy="461665"/>
          </a:xfrm>
          <a:prstGeom prst="rect">
            <a:avLst/>
          </a:prstGeom>
          <a:noFill/>
        </p:spPr>
        <p:txBody>
          <a:bodyPr wrap="square" rtlCol="0">
            <a:spAutoFit/>
          </a:bodyPr>
          <a:lstStyle/>
          <a:p>
            <a:r>
              <a:rPr lang="en-US" sz="2400" dirty="0">
                <a:latin typeface="Bodoni MT" panose="02070603080606020203" pitchFamily="18" charset="0"/>
              </a:rPr>
              <a:t>Probiotics</a:t>
            </a:r>
          </a:p>
        </p:txBody>
      </p:sp>
      <p:sp>
        <p:nvSpPr>
          <p:cNvPr id="12" name="TextBox 11">
            <a:extLst>
              <a:ext uri="{FF2B5EF4-FFF2-40B4-BE49-F238E27FC236}">
                <a16:creationId xmlns:a16="http://schemas.microsoft.com/office/drawing/2014/main" id="{8B277B17-7D80-4889-90A2-27DED67378EF}"/>
              </a:ext>
            </a:extLst>
          </p:cNvPr>
          <p:cNvSpPr txBox="1"/>
          <p:nvPr/>
        </p:nvSpPr>
        <p:spPr>
          <a:xfrm rot="452389">
            <a:off x="725849" y="1570794"/>
            <a:ext cx="2801672" cy="830997"/>
          </a:xfrm>
          <a:prstGeom prst="rect">
            <a:avLst/>
          </a:prstGeom>
          <a:noFill/>
        </p:spPr>
        <p:txBody>
          <a:bodyPr wrap="square" rtlCol="0">
            <a:spAutoFit/>
          </a:bodyPr>
          <a:lstStyle/>
          <a:p>
            <a:pPr algn="ctr"/>
            <a:r>
              <a:rPr lang="en-US" sz="2400" dirty="0">
                <a:latin typeface="Bodoni MT" panose="02070603080606020203" pitchFamily="18" charset="0"/>
              </a:rPr>
              <a:t>Symptom management</a:t>
            </a:r>
          </a:p>
        </p:txBody>
      </p:sp>
      <p:sp>
        <p:nvSpPr>
          <p:cNvPr id="13" name="TextBox 12">
            <a:extLst>
              <a:ext uri="{FF2B5EF4-FFF2-40B4-BE49-F238E27FC236}">
                <a16:creationId xmlns:a16="http://schemas.microsoft.com/office/drawing/2014/main" id="{19D67AEC-FF5D-438C-878C-8EEA778FDAF7}"/>
              </a:ext>
            </a:extLst>
          </p:cNvPr>
          <p:cNvSpPr txBox="1"/>
          <p:nvPr/>
        </p:nvSpPr>
        <p:spPr>
          <a:xfrm>
            <a:off x="88172" y="3319098"/>
            <a:ext cx="3019501" cy="830997"/>
          </a:xfrm>
          <a:prstGeom prst="rect">
            <a:avLst/>
          </a:prstGeom>
          <a:noFill/>
        </p:spPr>
        <p:txBody>
          <a:bodyPr wrap="square" rtlCol="0">
            <a:spAutoFit/>
          </a:bodyPr>
          <a:lstStyle/>
          <a:p>
            <a:pPr algn="ctr"/>
            <a:r>
              <a:rPr lang="en-US" sz="2400" dirty="0">
                <a:latin typeface="Bodoni MT" panose="02070603080606020203" pitchFamily="18" charset="0"/>
              </a:rPr>
              <a:t>Preventing chronic conditions</a:t>
            </a:r>
          </a:p>
        </p:txBody>
      </p:sp>
      <p:sp>
        <p:nvSpPr>
          <p:cNvPr id="14" name="Title 1">
            <a:extLst>
              <a:ext uri="{FF2B5EF4-FFF2-40B4-BE49-F238E27FC236}">
                <a16:creationId xmlns:a16="http://schemas.microsoft.com/office/drawing/2014/main" id="{1A1D25A3-0613-4DC2-813D-030D4A62D20A}"/>
              </a:ext>
            </a:extLst>
          </p:cNvPr>
          <p:cNvSpPr>
            <a:spLocks noGrp="1"/>
          </p:cNvSpPr>
          <p:nvPr>
            <p:ph type="title"/>
          </p:nvPr>
        </p:nvSpPr>
        <p:spPr>
          <a:xfrm>
            <a:off x="0" y="28780"/>
            <a:ext cx="9143999" cy="835568"/>
          </a:xfrm>
        </p:spPr>
        <p:txBody>
          <a:bodyPr>
            <a:normAutofit/>
          </a:bodyPr>
          <a:lstStyle/>
          <a:p>
            <a:pPr algn="ctr"/>
            <a:r>
              <a:rPr lang="en-US" b="1" dirty="0"/>
              <a:t>The promise of the microbiome</a:t>
            </a:r>
          </a:p>
        </p:txBody>
      </p:sp>
    </p:spTree>
    <p:extLst>
      <p:ext uri="{BB962C8B-B14F-4D97-AF65-F5344CB8AC3E}">
        <p14:creationId xmlns:p14="http://schemas.microsoft.com/office/powerpoint/2010/main" val="118690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text, ground, person&#10;&#10;Description automatically generated">
            <a:extLst>
              <a:ext uri="{FF2B5EF4-FFF2-40B4-BE49-F238E27FC236}">
                <a16:creationId xmlns:a16="http://schemas.microsoft.com/office/drawing/2014/main" id="{3E7BF049-A659-44C4-AC91-266E79913F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227" y="1013186"/>
            <a:ext cx="6421543" cy="4351338"/>
          </a:xfrm>
        </p:spPr>
      </p:pic>
      <p:sp>
        <p:nvSpPr>
          <p:cNvPr id="4" name="Title 1">
            <a:extLst>
              <a:ext uri="{FF2B5EF4-FFF2-40B4-BE49-F238E27FC236}">
                <a16:creationId xmlns:a16="http://schemas.microsoft.com/office/drawing/2014/main" id="{2B682C88-F38B-4E2C-B8FF-9B1B4D3C811E}"/>
              </a:ext>
            </a:extLst>
          </p:cNvPr>
          <p:cNvSpPr>
            <a:spLocks noGrp="1"/>
          </p:cNvSpPr>
          <p:nvPr>
            <p:ph type="title"/>
          </p:nvPr>
        </p:nvSpPr>
        <p:spPr>
          <a:xfrm>
            <a:off x="0" y="28780"/>
            <a:ext cx="9143999" cy="835568"/>
          </a:xfrm>
        </p:spPr>
        <p:txBody>
          <a:bodyPr>
            <a:normAutofit/>
          </a:bodyPr>
          <a:lstStyle/>
          <a:p>
            <a:pPr algn="ctr"/>
            <a:r>
              <a:rPr lang="en-US" b="1" dirty="0"/>
              <a:t>Describing the microbiome</a:t>
            </a:r>
          </a:p>
        </p:txBody>
      </p:sp>
      <p:sp>
        <p:nvSpPr>
          <p:cNvPr id="9" name="TextBox 8">
            <a:extLst>
              <a:ext uri="{FF2B5EF4-FFF2-40B4-BE49-F238E27FC236}">
                <a16:creationId xmlns:a16="http://schemas.microsoft.com/office/drawing/2014/main" id="{46F4ABF5-4435-4BB8-9014-4E4E58A3B636}"/>
              </a:ext>
            </a:extLst>
          </p:cNvPr>
          <p:cNvSpPr txBox="1"/>
          <p:nvPr/>
        </p:nvSpPr>
        <p:spPr>
          <a:xfrm>
            <a:off x="1071417" y="5844814"/>
            <a:ext cx="7195127" cy="646331"/>
          </a:xfrm>
          <a:prstGeom prst="rect">
            <a:avLst/>
          </a:prstGeom>
          <a:noFill/>
        </p:spPr>
        <p:txBody>
          <a:bodyPr wrap="square" rtlCol="0">
            <a:spAutoFit/>
          </a:bodyPr>
          <a:lstStyle/>
          <a:p>
            <a:pPr algn="ctr"/>
            <a:r>
              <a:rPr lang="en-US" dirty="0"/>
              <a:t>What taxa are there? How many microbes from each taxon are there? Do microbial populations differ based on variables of interest?</a:t>
            </a:r>
          </a:p>
        </p:txBody>
      </p:sp>
    </p:spTree>
    <p:extLst>
      <p:ext uri="{BB962C8B-B14F-4D97-AF65-F5344CB8AC3E}">
        <p14:creationId xmlns:p14="http://schemas.microsoft.com/office/powerpoint/2010/main" val="254224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682C88-F38B-4E2C-B8FF-9B1B4D3C811E}"/>
              </a:ext>
            </a:extLst>
          </p:cNvPr>
          <p:cNvSpPr>
            <a:spLocks noGrp="1"/>
          </p:cNvSpPr>
          <p:nvPr>
            <p:ph type="title"/>
          </p:nvPr>
        </p:nvSpPr>
        <p:spPr>
          <a:xfrm>
            <a:off x="0" y="28780"/>
            <a:ext cx="9143999" cy="835568"/>
          </a:xfrm>
        </p:spPr>
        <p:txBody>
          <a:bodyPr>
            <a:normAutofit/>
          </a:bodyPr>
          <a:lstStyle/>
          <a:p>
            <a:pPr algn="ctr"/>
            <a:r>
              <a:rPr lang="en-US" b="1" dirty="0"/>
              <a:t>Describing the microbiome</a:t>
            </a:r>
          </a:p>
        </p:txBody>
      </p:sp>
      <p:sp>
        <p:nvSpPr>
          <p:cNvPr id="9" name="TextBox 8">
            <a:extLst>
              <a:ext uri="{FF2B5EF4-FFF2-40B4-BE49-F238E27FC236}">
                <a16:creationId xmlns:a16="http://schemas.microsoft.com/office/drawing/2014/main" id="{46F4ABF5-4435-4BB8-9014-4E4E58A3B636}"/>
              </a:ext>
            </a:extLst>
          </p:cNvPr>
          <p:cNvSpPr txBox="1"/>
          <p:nvPr/>
        </p:nvSpPr>
        <p:spPr>
          <a:xfrm>
            <a:off x="1071417" y="5844814"/>
            <a:ext cx="7195127" cy="646331"/>
          </a:xfrm>
          <a:prstGeom prst="rect">
            <a:avLst/>
          </a:prstGeom>
          <a:noFill/>
        </p:spPr>
        <p:txBody>
          <a:bodyPr wrap="square" rtlCol="0">
            <a:spAutoFit/>
          </a:bodyPr>
          <a:lstStyle/>
          <a:p>
            <a:pPr algn="ctr"/>
            <a:r>
              <a:rPr lang="en-US" dirty="0"/>
              <a:t>What taxa are there? How many microbes from each taxon are there? Do microbial populations differ based on variables of interest?</a:t>
            </a:r>
          </a:p>
        </p:txBody>
      </p:sp>
      <p:pic>
        <p:nvPicPr>
          <p:cNvPr id="11" name="Picture 10">
            <a:extLst>
              <a:ext uri="{FF2B5EF4-FFF2-40B4-BE49-F238E27FC236}">
                <a16:creationId xmlns:a16="http://schemas.microsoft.com/office/drawing/2014/main" id="{071F4777-51B6-442D-ACE1-2423CE40E820}"/>
              </a:ext>
            </a:extLst>
          </p:cNvPr>
          <p:cNvPicPr>
            <a:picLocks noChangeAspect="1"/>
          </p:cNvPicPr>
          <p:nvPr/>
        </p:nvPicPr>
        <p:blipFill rotWithShape="1">
          <a:blip r:embed="rId2"/>
          <a:srcRect l="39394" t="21942" r="40404" b="12370"/>
          <a:stretch/>
        </p:blipFill>
        <p:spPr>
          <a:xfrm>
            <a:off x="3334327" y="798137"/>
            <a:ext cx="2789382" cy="5101845"/>
          </a:xfrm>
          <a:prstGeom prst="rect">
            <a:avLst/>
          </a:prstGeom>
        </p:spPr>
      </p:pic>
    </p:spTree>
    <p:extLst>
      <p:ext uri="{BB962C8B-B14F-4D97-AF65-F5344CB8AC3E}">
        <p14:creationId xmlns:p14="http://schemas.microsoft.com/office/powerpoint/2010/main" val="2150348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3194046" y="1009786"/>
            <a:ext cx="1743799" cy="1743799"/>
          </a:xfrm>
          <a:prstGeom prst="rect">
            <a:avLst/>
          </a:prstGeom>
        </p:spPr>
      </p:pic>
      <p:pic>
        <p:nvPicPr>
          <p:cNvPr id="6" name="Content Placeholder 5" descr="Icon&#10;&#10;Description automatically generated">
            <a:extLst>
              <a:ext uri="{FF2B5EF4-FFF2-40B4-BE49-F238E27FC236}">
                <a16:creationId xmlns:a16="http://schemas.microsoft.com/office/drawing/2014/main" id="{3228112A-6E3C-43EC-BD52-A28E2AF41B8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02849" y="1312740"/>
            <a:ext cx="1409424" cy="1409424"/>
          </a:xfrm>
        </p:spPr>
      </p:pic>
      <p:pic>
        <p:nvPicPr>
          <p:cNvPr id="9" name="Picture 8"/>
          <p:cNvPicPr>
            <a:picLocks noChangeAspect="1"/>
          </p:cNvPicPr>
          <p:nvPr/>
        </p:nvPicPr>
        <p:blipFill>
          <a:blip r:embed="rId5"/>
          <a:stretch>
            <a:fillRect/>
          </a:stretch>
        </p:blipFill>
        <p:spPr>
          <a:xfrm>
            <a:off x="5706068" y="864348"/>
            <a:ext cx="2765410" cy="1795453"/>
          </a:xfrm>
          <a:prstGeom prst="rect">
            <a:avLst/>
          </a:prstGeom>
        </p:spPr>
      </p:pic>
      <p:sp>
        <p:nvSpPr>
          <p:cNvPr id="11" name="TextBox 10"/>
          <p:cNvSpPr txBox="1"/>
          <p:nvPr/>
        </p:nvSpPr>
        <p:spPr>
          <a:xfrm>
            <a:off x="2774850" y="2729487"/>
            <a:ext cx="2351478" cy="369332"/>
          </a:xfrm>
          <a:prstGeom prst="rect">
            <a:avLst/>
          </a:prstGeom>
          <a:noFill/>
        </p:spPr>
        <p:txBody>
          <a:bodyPr wrap="none" rtlCol="0">
            <a:spAutoFit/>
          </a:bodyPr>
          <a:lstStyle/>
          <a:p>
            <a:pPr algn="ctr"/>
            <a:r>
              <a:rPr lang="en-US" dirty="0"/>
              <a:t>Amplify DNA using PCR</a:t>
            </a:r>
          </a:p>
        </p:txBody>
      </p:sp>
      <p:sp>
        <p:nvSpPr>
          <p:cNvPr id="12" name="TextBox 11"/>
          <p:cNvSpPr txBox="1"/>
          <p:nvPr/>
        </p:nvSpPr>
        <p:spPr>
          <a:xfrm>
            <a:off x="6086704" y="2722164"/>
            <a:ext cx="2004138" cy="369332"/>
          </a:xfrm>
          <a:prstGeom prst="rect">
            <a:avLst/>
          </a:prstGeom>
          <a:noFill/>
        </p:spPr>
        <p:txBody>
          <a:bodyPr wrap="none" rtlCol="0">
            <a:spAutoFit/>
          </a:bodyPr>
          <a:lstStyle/>
          <a:p>
            <a:pPr algn="ctr"/>
            <a:r>
              <a:rPr lang="en-US" dirty="0"/>
              <a:t>Sequence the DNA</a:t>
            </a:r>
          </a:p>
        </p:txBody>
      </p:sp>
      <p:sp>
        <p:nvSpPr>
          <p:cNvPr id="13" name="Arrow: Right 12"/>
          <p:cNvSpPr/>
          <p:nvPr/>
        </p:nvSpPr>
        <p:spPr>
          <a:xfrm>
            <a:off x="2776602" y="1740428"/>
            <a:ext cx="417444" cy="258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p:cNvSpPr/>
          <p:nvPr/>
        </p:nvSpPr>
        <p:spPr>
          <a:xfrm>
            <a:off x="4829115" y="1740427"/>
            <a:ext cx="417444" cy="258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2F15F61C-7A47-4823-BD45-5A03CC3D3EE3}"/>
              </a:ext>
            </a:extLst>
          </p:cNvPr>
          <p:cNvSpPr>
            <a:spLocks noGrp="1"/>
          </p:cNvSpPr>
          <p:nvPr>
            <p:ph type="title"/>
          </p:nvPr>
        </p:nvSpPr>
        <p:spPr>
          <a:xfrm>
            <a:off x="0" y="28780"/>
            <a:ext cx="9143999" cy="835568"/>
          </a:xfrm>
        </p:spPr>
        <p:txBody>
          <a:bodyPr>
            <a:normAutofit/>
          </a:bodyPr>
          <a:lstStyle/>
          <a:p>
            <a:pPr algn="ctr"/>
            <a:r>
              <a:rPr lang="en-US" b="1" dirty="0"/>
              <a:t>Sequencing</a:t>
            </a:r>
          </a:p>
        </p:txBody>
      </p:sp>
      <p:sp>
        <p:nvSpPr>
          <p:cNvPr id="18" name="TextBox 17">
            <a:extLst>
              <a:ext uri="{FF2B5EF4-FFF2-40B4-BE49-F238E27FC236}">
                <a16:creationId xmlns:a16="http://schemas.microsoft.com/office/drawing/2014/main" id="{A024E28F-656D-48EA-AAB5-06283F7E0104}"/>
              </a:ext>
            </a:extLst>
          </p:cNvPr>
          <p:cNvSpPr txBox="1"/>
          <p:nvPr/>
        </p:nvSpPr>
        <p:spPr>
          <a:xfrm>
            <a:off x="684371" y="2731162"/>
            <a:ext cx="1824217" cy="369332"/>
          </a:xfrm>
          <a:prstGeom prst="rect">
            <a:avLst/>
          </a:prstGeom>
          <a:noFill/>
        </p:spPr>
        <p:txBody>
          <a:bodyPr wrap="none" rtlCol="0">
            <a:spAutoFit/>
          </a:bodyPr>
          <a:lstStyle/>
          <a:p>
            <a:pPr algn="ctr"/>
            <a:r>
              <a:rPr lang="en-US" dirty="0"/>
              <a:t>Biological Sample</a:t>
            </a:r>
          </a:p>
        </p:txBody>
      </p:sp>
      <p:sp>
        <p:nvSpPr>
          <p:cNvPr id="20" name="Content Placeholder 2">
            <a:extLst>
              <a:ext uri="{FF2B5EF4-FFF2-40B4-BE49-F238E27FC236}">
                <a16:creationId xmlns:a16="http://schemas.microsoft.com/office/drawing/2014/main" id="{CC9B75F4-9CB6-4C32-B18C-D98FD5844BF8}"/>
              </a:ext>
            </a:extLst>
          </p:cNvPr>
          <p:cNvSpPr txBox="1">
            <a:spLocks/>
          </p:cNvSpPr>
          <p:nvPr/>
        </p:nvSpPr>
        <p:spPr>
          <a:xfrm>
            <a:off x="265816" y="3500582"/>
            <a:ext cx="8628801" cy="3186544"/>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dirty="0"/>
              <a:t>Amplicon sequencing (16S) – just bacteria, just one region of genomes, taxonomic resolution can be limited, little sample required, inexpensive, established analytics</a:t>
            </a:r>
          </a:p>
          <a:p>
            <a:pPr>
              <a:spcAft>
                <a:spcPts val="600"/>
              </a:spcAft>
            </a:pPr>
            <a:r>
              <a:rPr lang="en-US" dirty="0"/>
              <a:t>Whole genome (shotgun) sequencing – sequence all DNA in sample, captures fungi and viruses as well as bacteria, precise taxonomic resolution, large sample required, expensive, challenging bioinformatics</a:t>
            </a:r>
          </a:p>
        </p:txBody>
      </p:sp>
    </p:spTree>
    <p:extLst>
      <p:ext uri="{BB962C8B-B14F-4D97-AF65-F5344CB8AC3E}">
        <p14:creationId xmlns:p14="http://schemas.microsoft.com/office/powerpoint/2010/main" val="48884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240"/>
            <a:ext cx="9144000" cy="793822"/>
          </a:xfrm>
        </p:spPr>
        <p:txBody>
          <a:bodyPr>
            <a:normAutofit/>
          </a:bodyPr>
          <a:lstStyle/>
          <a:p>
            <a:pPr algn="ctr"/>
            <a:r>
              <a:rPr lang="en-US" sz="4000" b="1" cap="none" dirty="0"/>
              <a:t>16S Sequencing</a:t>
            </a:r>
          </a:p>
        </p:txBody>
      </p:sp>
      <p:sp>
        <p:nvSpPr>
          <p:cNvPr id="3" name="Content Placeholder 2"/>
          <p:cNvSpPr>
            <a:spLocks noGrp="1"/>
          </p:cNvSpPr>
          <p:nvPr>
            <p:ph idx="1"/>
          </p:nvPr>
        </p:nvSpPr>
        <p:spPr>
          <a:xfrm>
            <a:off x="549275" y="1194549"/>
            <a:ext cx="8042276" cy="4819389"/>
          </a:xfrm>
        </p:spPr>
        <p:txBody>
          <a:bodyPr>
            <a:normAutofit/>
          </a:bodyPr>
          <a:lstStyle/>
          <a:p>
            <a:pPr>
              <a:spcAft>
                <a:spcPts val="1800"/>
              </a:spcAft>
            </a:pPr>
            <a:r>
              <a:rPr lang="en-US" sz="2600" dirty="0"/>
              <a:t>Region of the genome present in all bacteria </a:t>
            </a:r>
          </a:p>
          <a:p>
            <a:pPr>
              <a:spcAft>
                <a:spcPts val="1800"/>
              </a:spcAft>
            </a:pPr>
            <a:r>
              <a:rPr lang="en-US" sz="2600" dirty="0"/>
              <a:t>Conserved areas where DNA is the same in all bacteria (where primers bind) </a:t>
            </a:r>
          </a:p>
          <a:p>
            <a:pPr>
              <a:spcAft>
                <a:spcPts val="1800"/>
              </a:spcAft>
            </a:pPr>
            <a:r>
              <a:rPr lang="en-US" sz="2600" dirty="0"/>
              <a:t>Variable areas that are different in different taxa (to distinguish them)</a:t>
            </a:r>
          </a:p>
          <a:p>
            <a:endParaRPr lang="en-US" sz="2800" dirty="0"/>
          </a:p>
        </p:txBody>
      </p:sp>
      <p:grpSp>
        <p:nvGrpSpPr>
          <p:cNvPr id="11" name="Group 10"/>
          <p:cNvGrpSpPr/>
          <p:nvPr/>
        </p:nvGrpSpPr>
        <p:grpSpPr>
          <a:xfrm>
            <a:off x="2201366" y="4322620"/>
            <a:ext cx="4741267" cy="1930970"/>
            <a:chOff x="248477" y="5029203"/>
            <a:chExt cx="4491723" cy="1669771"/>
          </a:xfrm>
        </p:grpSpPr>
        <p:pic>
          <p:nvPicPr>
            <p:cNvPr id="9" name="Picture 8"/>
            <p:cNvPicPr>
              <a:picLocks noChangeAspect="1"/>
            </p:cNvPicPr>
            <p:nvPr/>
          </p:nvPicPr>
          <p:blipFill rotWithShape="1">
            <a:blip r:embed="rId3" cstate="email">
              <a:extLst>
                <a:ext uri="{28A0092B-C50C-407E-A947-70E740481C1C}">
                  <a14:useLocalDpi xmlns:a14="http://schemas.microsoft.com/office/drawing/2010/main" val="0"/>
                </a:ext>
              </a:extLst>
            </a:blip>
            <a:srcRect l="2556" t="40253" r="3129" b="24964"/>
            <a:stretch/>
          </p:blipFill>
          <p:spPr>
            <a:xfrm>
              <a:off x="248477" y="5456583"/>
              <a:ext cx="4491723" cy="1242391"/>
            </a:xfrm>
            <a:prstGeom prst="rect">
              <a:avLst/>
            </a:prstGeom>
          </p:spPr>
        </p:pic>
        <p:pic>
          <p:nvPicPr>
            <p:cNvPr id="10" name="Picture 9"/>
            <p:cNvPicPr>
              <a:picLocks noChangeAspect="1"/>
            </p:cNvPicPr>
            <p:nvPr/>
          </p:nvPicPr>
          <p:blipFill rotWithShape="1">
            <a:blip r:embed="rId4" cstate="email">
              <a:extLst>
                <a:ext uri="{28A0092B-C50C-407E-A947-70E740481C1C}">
                  <a14:useLocalDpi xmlns:a14="http://schemas.microsoft.com/office/drawing/2010/main" val="0"/>
                </a:ext>
              </a:extLst>
            </a:blip>
            <a:srcRect l="26993" t="9088" r="39616" b="82008"/>
            <a:stretch/>
          </p:blipFill>
          <p:spPr>
            <a:xfrm>
              <a:off x="1620078" y="5029203"/>
              <a:ext cx="1590261" cy="318051"/>
            </a:xfrm>
            <a:prstGeom prst="rect">
              <a:avLst/>
            </a:prstGeom>
          </p:spPr>
        </p:pic>
      </p:grpSp>
    </p:spTree>
    <p:extLst>
      <p:ext uri="{BB962C8B-B14F-4D97-AF65-F5344CB8AC3E}">
        <p14:creationId xmlns:p14="http://schemas.microsoft.com/office/powerpoint/2010/main" val="406645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4116</TotalTime>
  <Words>730</Words>
  <Application>Microsoft Office PowerPoint</Application>
  <PresentationFormat>On-screen Show (4:3)</PresentationFormat>
  <Paragraphs>73</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Bodoni MT</vt:lpstr>
      <vt:lpstr>Calibri</vt:lpstr>
      <vt:lpstr>Calibri Light</vt:lpstr>
      <vt:lpstr>Office Theme</vt:lpstr>
      <vt:lpstr>Analyzing the Microbiome</vt:lpstr>
      <vt:lpstr>Microbiome/Microbiota</vt:lpstr>
      <vt:lpstr>PowerPoint Presentation</vt:lpstr>
      <vt:lpstr>Microbiome implicated in:</vt:lpstr>
      <vt:lpstr>The promise of the microbiome</vt:lpstr>
      <vt:lpstr>Describing the microbiome</vt:lpstr>
      <vt:lpstr>Describing the microbiome</vt:lpstr>
      <vt:lpstr>Sequencing</vt:lpstr>
      <vt:lpstr>16S Sequencing</vt:lpstr>
      <vt:lpstr>16S Sequencing</vt:lpstr>
      <vt:lpstr>Sequence Data Processing: Filtering and Trimming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Microbiome/Microbiota</dc:title>
  <dc:creator>Madelyn Houser</dc:creator>
  <cp:lastModifiedBy>Madelyn Houser</cp:lastModifiedBy>
  <cp:revision>24</cp:revision>
  <dcterms:created xsi:type="dcterms:W3CDTF">2022-02-10T17:00:40Z</dcterms:created>
  <dcterms:modified xsi:type="dcterms:W3CDTF">2022-02-15T00:41:06Z</dcterms:modified>
</cp:coreProperties>
</file>