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31" r:id="rId2"/>
    <p:sldId id="432" r:id="rId3"/>
    <p:sldId id="433" r:id="rId4"/>
    <p:sldId id="435" r:id="rId5"/>
    <p:sldId id="428" r:id="rId6"/>
    <p:sldId id="430" r:id="rId7"/>
    <p:sldId id="431" r:id="rId8"/>
    <p:sldId id="43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7AB056-B383-4E78-940E-A7A1EF92B75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FF0E5-BB1C-4C83-AF28-7EA25A49B77A}">
      <dgm:prSet phldrT="[Text]" custT="1"/>
      <dgm:spPr/>
      <dgm:t>
        <a:bodyPr/>
        <a:lstStyle/>
        <a:p>
          <a:r>
            <a:rPr lang="en-US" sz="1400" dirty="0" smtClean="0"/>
            <a:t>Input</a:t>
          </a:r>
          <a:endParaRPr lang="en-US" sz="1400" dirty="0"/>
        </a:p>
      </dgm:t>
    </dgm:pt>
    <dgm:pt modelId="{62D9336E-E5DE-4FBF-A8AB-9F3945304EF5}" type="parTrans" cxnId="{69F2FAAC-05F5-4742-9F35-B599839FAF9B}">
      <dgm:prSet/>
      <dgm:spPr/>
      <dgm:t>
        <a:bodyPr/>
        <a:lstStyle/>
        <a:p>
          <a:endParaRPr lang="en-US" sz="2400"/>
        </a:p>
      </dgm:t>
    </dgm:pt>
    <dgm:pt modelId="{C859B1B1-43C2-4F9F-BEC4-46F9F37AAAF4}" type="sibTrans" cxnId="{69F2FAAC-05F5-4742-9F35-B599839FAF9B}">
      <dgm:prSet/>
      <dgm:spPr/>
      <dgm:t>
        <a:bodyPr/>
        <a:lstStyle/>
        <a:p>
          <a:endParaRPr lang="en-US" sz="2400"/>
        </a:p>
      </dgm:t>
    </dgm:pt>
    <dgm:pt modelId="{228601CB-E08A-419D-AD56-1E83D5D4C945}">
      <dgm:prSet phldrT="[Text]" custT="1"/>
      <dgm:spPr/>
      <dgm:t>
        <a:bodyPr/>
        <a:lstStyle/>
        <a:p>
          <a:r>
            <a:rPr lang="en-US" sz="1800" dirty="0" smtClean="0"/>
            <a:t>.</a:t>
          </a:r>
          <a:r>
            <a:rPr lang="en-US" sz="1800" dirty="0" err="1" smtClean="0"/>
            <a:t>fastq</a:t>
          </a:r>
          <a:r>
            <a:rPr lang="en-US" sz="1800" dirty="0" smtClean="0"/>
            <a:t> files of DNA sequences and quality info</a:t>
          </a:r>
          <a:endParaRPr lang="en-US" sz="1800" dirty="0"/>
        </a:p>
      </dgm:t>
    </dgm:pt>
    <dgm:pt modelId="{C026EA6C-BBA3-4933-8B0A-FC76285203B4}" type="parTrans" cxnId="{075F5AF2-2DB5-445C-8E29-B6DBE95E490E}">
      <dgm:prSet/>
      <dgm:spPr/>
      <dgm:t>
        <a:bodyPr/>
        <a:lstStyle/>
        <a:p>
          <a:endParaRPr lang="en-US" sz="2400"/>
        </a:p>
      </dgm:t>
    </dgm:pt>
    <dgm:pt modelId="{10E0162F-9E46-4146-BEBB-88CBC321E0FB}" type="sibTrans" cxnId="{075F5AF2-2DB5-445C-8E29-B6DBE95E490E}">
      <dgm:prSet/>
      <dgm:spPr/>
      <dgm:t>
        <a:bodyPr/>
        <a:lstStyle/>
        <a:p>
          <a:endParaRPr lang="en-US" sz="2400"/>
        </a:p>
      </dgm:t>
    </dgm:pt>
    <dgm:pt modelId="{9858CEC1-5ADC-469B-BD92-1386EC69FED3}">
      <dgm:prSet phldrT="[Text]" custT="1"/>
      <dgm:spPr/>
      <dgm:t>
        <a:bodyPr/>
        <a:lstStyle/>
        <a:p>
          <a:r>
            <a:rPr lang="en-US" sz="1000" dirty="0" smtClean="0"/>
            <a:t>Trim and Filter</a:t>
          </a:r>
          <a:endParaRPr lang="en-US" sz="1000" dirty="0"/>
        </a:p>
      </dgm:t>
    </dgm:pt>
    <dgm:pt modelId="{5650872C-D8AD-4993-9584-162F7E49DC5B}" type="parTrans" cxnId="{CADD610C-CD4F-423E-97C2-4CF0B883689B}">
      <dgm:prSet/>
      <dgm:spPr/>
      <dgm:t>
        <a:bodyPr/>
        <a:lstStyle/>
        <a:p>
          <a:endParaRPr lang="en-US" sz="2400"/>
        </a:p>
      </dgm:t>
    </dgm:pt>
    <dgm:pt modelId="{904F6FD3-B4B5-4810-95A2-08C66CD3837B}" type="sibTrans" cxnId="{CADD610C-CD4F-423E-97C2-4CF0B883689B}">
      <dgm:prSet/>
      <dgm:spPr/>
      <dgm:t>
        <a:bodyPr/>
        <a:lstStyle/>
        <a:p>
          <a:endParaRPr lang="en-US" sz="2400"/>
        </a:p>
      </dgm:t>
    </dgm:pt>
    <dgm:pt modelId="{8D0D883A-A1CB-448D-8E28-B223A1286BDE}">
      <dgm:prSet phldrT="[Text]" custT="1"/>
      <dgm:spPr/>
      <dgm:t>
        <a:bodyPr/>
        <a:lstStyle/>
        <a:p>
          <a:r>
            <a:rPr lang="en-US" sz="1800" dirty="0" smtClean="0"/>
            <a:t>Trim sequence ends and filter based on quality</a:t>
          </a:r>
          <a:endParaRPr lang="en-US" sz="1800" dirty="0"/>
        </a:p>
      </dgm:t>
    </dgm:pt>
    <dgm:pt modelId="{0F6F81D2-78E8-43A7-AF24-70B54378F189}" type="parTrans" cxnId="{7DD6E748-2D52-4A40-B002-2EA160593E8D}">
      <dgm:prSet/>
      <dgm:spPr/>
      <dgm:t>
        <a:bodyPr/>
        <a:lstStyle/>
        <a:p>
          <a:endParaRPr lang="en-US" sz="2400"/>
        </a:p>
      </dgm:t>
    </dgm:pt>
    <dgm:pt modelId="{96F1D380-D6A2-4D06-9DC6-2395D91E0526}" type="sibTrans" cxnId="{7DD6E748-2D52-4A40-B002-2EA160593E8D}">
      <dgm:prSet/>
      <dgm:spPr/>
      <dgm:t>
        <a:bodyPr/>
        <a:lstStyle/>
        <a:p>
          <a:endParaRPr lang="en-US" sz="2400"/>
        </a:p>
      </dgm:t>
    </dgm:pt>
    <dgm:pt modelId="{14B80B50-C8BA-49B6-ADE4-C9E1A083C2F7}">
      <dgm:prSet phldrT="[Text]" custT="1"/>
      <dgm:spPr/>
      <dgm:t>
        <a:bodyPr/>
        <a:lstStyle/>
        <a:p>
          <a:r>
            <a:rPr lang="en-US" sz="1200" dirty="0" smtClean="0"/>
            <a:t>Learn error</a:t>
          </a:r>
          <a:endParaRPr lang="en-US" sz="1200" dirty="0"/>
        </a:p>
      </dgm:t>
    </dgm:pt>
    <dgm:pt modelId="{DCDCEDD8-F1BB-41AF-A087-087B69884067}" type="parTrans" cxnId="{D05320D0-826D-485E-A9C0-4329809A541D}">
      <dgm:prSet/>
      <dgm:spPr/>
      <dgm:t>
        <a:bodyPr/>
        <a:lstStyle/>
        <a:p>
          <a:endParaRPr lang="en-US" sz="2400"/>
        </a:p>
      </dgm:t>
    </dgm:pt>
    <dgm:pt modelId="{36840545-329D-4559-B1D2-A3713D83611F}" type="sibTrans" cxnId="{D05320D0-826D-485E-A9C0-4329809A541D}">
      <dgm:prSet/>
      <dgm:spPr/>
      <dgm:t>
        <a:bodyPr/>
        <a:lstStyle/>
        <a:p>
          <a:endParaRPr lang="en-US" sz="2400"/>
        </a:p>
      </dgm:t>
    </dgm:pt>
    <dgm:pt modelId="{31EBE28E-1F15-4048-976A-D12FDE2FF858}">
      <dgm:prSet phldrT="[Text]" custT="1"/>
      <dgm:spPr/>
      <dgm:t>
        <a:bodyPr/>
        <a:lstStyle/>
        <a:p>
          <a:r>
            <a:rPr lang="en-US" sz="1800" dirty="0" smtClean="0"/>
            <a:t>Build error models (help distinguish real unique sequences from sequences that differ due to sequence errors)</a:t>
          </a:r>
          <a:endParaRPr lang="en-US" sz="1800" dirty="0"/>
        </a:p>
      </dgm:t>
    </dgm:pt>
    <dgm:pt modelId="{26B15006-30D3-4997-BAE2-F38F5465842D}" type="parTrans" cxnId="{27497400-D921-41E2-BF73-59D0F1FBDC03}">
      <dgm:prSet/>
      <dgm:spPr/>
      <dgm:t>
        <a:bodyPr/>
        <a:lstStyle/>
        <a:p>
          <a:endParaRPr lang="en-US" sz="2400"/>
        </a:p>
      </dgm:t>
    </dgm:pt>
    <dgm:pt modelId="{96906A85-98C2-470A-ADE5-345D2EEFCDB0}" type="sibTrans" cxnId="{27497400-D921-41E2-BF73-59D0F1FBDC03}">
      <dgm:prSet/>
      <dgm:spPr/>
      <dgm:t>
        <a:bodyPr/>
        <a:lstStyle/>
        <a:p>
          <a:endParaRPr lang="en-US" sz="2400"/>
        </a:p>
      </dgm:t>
    </dgm:pt>
    <dgm:pt modelId="{0387FFB4-1787-4249-9354-0E3A2EE11888}">
      <dgm:prSet phldrT="[Text]" custT="1"/>
      <dgm:spPr/>
      <dgm:t>
        <a:bodyPr/>
        <a:lstStyle/>
        <a:p>
          <a:r>
            <a:rPr lang="en-US" sz="700" dirty="0" err="1" smtClean="0"/>
            <a:t>Dereplicate</a:t>
          </a:r>
          <a:r>
            <a:rPr lang="en-US" sz="700" dirty="0" smtClean="0"/>
            <a:t>, Infer ASVs</a:t>
          </a:r>
          <a:endParaRPr lang="en-US" sz="700" dirty="0"/>
        </a:p>
      </dgm:t>
    </dgm:pt>
    <dgm:pt modelId="{0E7289B9-42AB-4353-A3E5-5142556AC45C}" type="parTrans" cxnId="{9F30386E-6E5D-40E3-9819-9C9C7C69F215}">
      <dgm:prSet/>
      <dgm:spPr/>
      <dgm:t>
        <a:bodyPr/>
        <a:lstStyle/>
        <a:p>
          <a:endParaRPr lang="en-US" sz="2400"/>
        </a:p>
      </dgm:t>
    </dgm:pt>
    <dgm:pt modelId="{DF52E701-C124-4057-A20B-BDF51639D2C6}" type="sibTrans" cxnId="{9F30386E-6E5D-40E3-9819-9C9C7C69F215}">
      <dgm:prSet/>
      <dgm:spPr/>
      <dgm:t>
        <a:bodyPr/>
        <a:lstStyle/>
        <a:p>
          <a:endParaRPr lang="en-US" sz="2400"/>
        </a:p>
      </dgm:t>
    </dgm:pt>
    <dgm:pt modelId="{1420DAE5-4B6B-4EA2-8EEA-421650B47FF3}">
      <dgm:prSet phldrT="[Text]" custT="1"/>
      <dgm:spPr/>
      <dgm:t>
        <a:bodyPr/>
        <a:lstStyle/>
        <a:p>
          <a:r>
            <a:rPr lang="en-US" sz="1800" dirty="0" smtClean="0"/>
            <a:t>Identify unique sequences and count them</a:t>
          </a:r>
          <a:endParaRPr lang="en-US" sz="1800" dirty="0"/>
        </a:p>
      </dgm:t>
    </dgm:pt>
    <dgm:pt modelId="{0BBAF250-C250-4DFE-895E-B022C31A244D}" type="parTrans" cxnId="{38A7D31E-0F25-4BBD-BC9A-823F51D23950}">
      <dgm:prSet/>
      <dgm:spPr/>
      <dgm:t>
        <a:bodyPr/>
        <a:lstStyle/>
        <a:p>
          <a:endParaRPr lang="en-US" sz="2400"/>
        </a:p>
      </dgm:t>
    </dgm:pt>
    <dgm:pt modelId="{5440FAB7-3E98-48F4-86CB-9CAAEFC6D143}" type="sibTrans" cxnId="{38A7D31E-0F25-4BBD-BC9A-823F51D23950}">
      <dgm:prSet/>
      <dgm:spPr/>
      <dgm:t>
        <a:bodyPr/>
        <a:lstStyle/>
        <a:p>
          <a:endParaRPr lang="en-US" sz="2400"/>
        </a:p>
      </dgm:t>
    </dgm:pt>
    <dgm:pt modelId="{53DF36BA-1305-41C7-97BB-DE72728B41DC}">
      <dgm:prSet phldrT="[Text]" custT="1"/>
      <dgm:spPr/>
      <dgm:t>
        <a:bodyPr/>
        <a:lstStyle/>
        <a:p>
          <a:r>
            <a:rPr lang="en-US" sz="1800" dirty="0" smtClean="0"/>
            <a:t>Merge forward and reverse reads</a:t>
          </a:r>
          <a:endParaRPr lang="en-US" sz="1800" dirty="0"/>
        </a:p>
      </dgm:t>
    </dgm:pt>
    <dgm:pt modelId="{E34B03D5-A0F2-4304-B3A8-92FB94410C76}" type="parTrans" cxnId="{2C66BF23-5116-48EF-8542-BF428B93939E}">
      <dgm:prSet/>
      <dgm:spPr/>
      <dgm:t>
        <a:bodyPr/>
        <a:lstStyle/>
        <a:p>
          <a:endParaRPr lang="en-US" sz="2400"/>
        </a:p>
      </dgm:t>
    </dgm:pt>
    <dgm:pt modelId="{86CEF02F-3C8B-4E47-AC67-4D06F35AB2F3}" type="sibTrans" cxnId="{2C66BF23-5116-48EF-8542-BF428B93939E}">
      <dgm:prSet/>
      <dgm:spPr/>
      <dgm:t>
        <a:bodyPr/>
        <a:lstStyle/>
        <a:p>
          <a:endParaRPr lang="en-US" sz="2400"/>
        </a:p>
      </dgm:t>
    </dgm:pt>
    <dgm:pt modelId="{50D81FB6-441C-4C89-99A1-3BA74F90AEEB}">
      <dgm:prSet phldrT="[Text]" custT="1"/>
      <dgm:spPr/>
      <dgm:t>
        <a:bodyPr/>
        <a:lstStyle/>
        <a:p>
          <a:r>
            <a:rPr lang="en-US" sz="1000" dirty="0" smtClean="0"/>
            <a:t>Chimera Removal</a:t>
          </a:r>
          <a:endParaRPr lang="en-US" sz="1000" dirty="0"/>
        </a:p>
      </dgm:t>
    </dgm:pt>
    <dgm:pt modelId="{EAF8EDEE-9A15-45C8-A8C6-747BC0372D6C}" type="parTrans" cxnId="{A3286415-4894-41B2-8533-3F269DAA8B61}">
      <dgm:prSet/>
      <dgm:spPr/>
      <dgm:t>
        <a:bodyPr/>
        <a:lstStyle/>
        <a:p>
          <a:endParaRPr lang="en-US" sz="2400"/>
        </a:p>
      </dgm:t>
    </dgm:pt>
    <dgm:pt modelId="{CE7D3203-4CDF-414E-A112-0912F6949A4E}" type="sibTrans" cxnId="{A3286415-4894-41B2-8533-3F269DAA8B61}">
      <dgm:prSet/>
      <dgm:spPr/>
      <dgm:t>
        <a:bodyPr/>
        <a:lstStyle/>
        <a:p>
          <a:endParaRPr lang="en-US" sz="2400"/>
        </a:p>
      </dgm:t>
    </dgm:pt>
    <dgm:pt modelId="{64F18C8E-D8C0-4D31-A9A3-8CC0F6EDB59A}">
      <dgm:prSet phldrT="[Text]" custT="1"/>
      <dgm:spPr/>
      <dgm:t>
        <a:bodyPr/>
        <a:lstStyle/>
        <a:p>
          <a:r>
            <a:rPr lang="en-US" sz="1800" dirty="0" smtClean="0"/>
            <a:t>Identify and remove chimeric sequences</a:t>
          </a:r>
          <a:endParaRPr lang="en-US" sz="1800" dirty="0"/>
        </a:p>
      </dgm:t>
    </dgm:pt>
    <dgm:pt modelId="{3A12FF92-36EE-4D42-B097-8B067E6CB56A}" type="parTrans" cxnId="{B79BC968-3C1C-4C0C-9659-E2379347D1D1}">
      <dgm:prSet/>
      <dgm:spPr/>
      <dgm:t>
        <a:bodyPr/>
        <a:lstStyle/>
        <a:p>
          <a:endParaRPr lang="en-US" sz="2400"/>
        </a:p>
      </dgm:t>
    </dgm:pt>
    <dgm:pt modelId="{95973240-7275-4CCB-BE1D-A6CB661A0B4D}" type="sibTrans" cxnId="{B79BC968-3C1C-4C0C-9659-E2379347D1D1}">
      <dgm:prSet/>
      <dgm:spPr/>
      <dgm:t>
        <a:bodyPr/>
        <a:lstStyle/>
        <a:p>
          <a:endParaRPr lang="en-US" sz="2400"/>
        </a:p>
      </dgm:t>
    </dgm:pt>
    <dgm:pt modelId="{99FAEA5A-748F-434B-8EE5-A0D41B8D85EB}">
      <dgm:prSet phldrT="[Text]" custT="1"/>
      <dgm:spPr/>
      <dgm:t>
        <a:bodyPr/>
        <a:lstStyle/>
        <a:p>
          <a:r>
            <a:rPr lang="en-US" sz="1100" smtClean="0"/>
            <a:t>Merge</a:t>
          </a:r>
          <a:endParaRPr lang="en-US" sz="1100" dirty="0"/>
        </a:p>
      </dgm:t>
    </dgm:pt>
    <dgm:pt modelId="{12DEC8A8-0782-45F6-B5E6-E2373DD86151}" type="parTrans" cxnId="{405A40AA-E7F9-46DB-89F9-19D90CA85011}">
      <dgm:prSet/>
      <dgm:spPr/>
      <dgm:t>
        <a:bodyPr/>
        <a:lstStyle/>
        <a:p>
          <a:endParaRPr lang="en-US" sz="2400"/>
        </a:p>
      </dgm:t>
    </dgm:pt>
    <dgm:pt modelId="{572DEAB8-0067-4028-BB89-E25A687D8D35}" type="sibTrans" cxnId="{405A40AA-E7F9-46DB-89F9-19D90CA85011}">
      <dgm:prSet/>
      <dgm:spPr/>
      <dgm:t>
        <a:bodyPr/>
        <a:lstStyle/>
        <a:p>
          <a:endParaRPr lang="en-US" sz="2400"/>
        </a:p>
      </dgm:t>
    </dgm:pt>
    <dgm:pt modelId="{8BEE85DF-B3D4-4413-BB2A-2FEB74034680}">
      <dgm:prSet phldrT="[Text]" custT="1"/>
      <dgm:spPr/>
      <dgm:t>
        <a:bodyPr/>
        <a:lstStyle/>
        <a:p>
          <a:r>
            <a:rPr lang="en-US" sz="800" dirty="0" smtClean="0"/>
            <a:t>Assign taxonomy</a:t>
          </a:r>
          <a:endParaRPr lang="en-US" sz="800" dirty="0"/>
        </a:p>
      </dgm:t>
    </dgm:pt>
    <dgm:pt modelId="{E7305C3D-5671-4E44-9B0B-F08A8DA8F982}" type="parTrans" cxnId="{2F5A21C7-947B-4C87-80DD-7BB184694619}">
      <dgm:prSet/>
      <dgm:spPr/>
      <dgm:t>
        <a:bodyPr/>
        <a:lstStyle/>
        <a:p>
          <a:endParaRPr lang="en-US" sz="2400"/>
        </a:p>
      </dgm:t>
    </dgm:pt>
    <dgm:pt modelId="{E36084C3-17E3-416A-9E62-8BA1EC2DC216}" type="sibTrans" cxnId="{2F5A21C7-947B-4C87-80DD-7BB184694619}">
      <dgm:prSet/>
      <dgm:spPr/>
      <dgm:t>
        <a:bodyPr/>
        <a:lstStyle/>
        <a:p>
          <a:endParaRPr lang="en-US" sz="2400"/>
        </a:p>
      </dgm:t>
    </dgm:pt>
    <dgm:pt modelId="{FFC72E1F-ADEA-4B4E-B326-99C6FC423625}">
      <dgm:prSet phldrT="[Text]" custT="1"/>
      <dgm:spPr/>
      <dgm:t>
        <a:bodyPr/>
        <a:lstStyle/>
        <a:p>
          <a:r>
            <a:rPr lang="en-US" sz="1800" dirty="0" smtClean="0"/>
            <a:t>Match sequences with taxonomic information</a:t>
          </a:r>
          <a:endParaRPr lang="en-US" sz="1800" dirty="0"/>
        </a:p>
      </dgm:t>
    </dgm:pt>
    <dgm:pt modelId="{27A9A524-39D9-46FF-8D86-06A7BB6F0C43}" type="parTrans" cxnId="{6710B3C5-137F-4B20-93AA-1D836933FF22}">
      <dgm:prSet/>
      <dgm:spPr/>
      <dgm:t>
        <a:bodyPr/>
        <a:lstStyle/>
        <a:p>
          <a:endParaRPr lang="en-US" sz="2400"/>
        </a:p>
      </dgm:t>
    </dgm:pt>
    <dgm:pt modelId="{FF3BA88E-7DD9-4C43-9737-C29AE54A73E2}" type="sibTrans" cxnId="{6710B3C5-137F-4B20-93AA-1D836933FF22}">
      <dgm:prSet/>
      <dgm:spPr/>
      <dgm:t>
        <a:bodyPr/>
        <a:lstStyle/>
        <a:p>
          <a:endParaRPr lang="en-US" sz="2400"/>
        </a:p>
      </dgm:t>
    </dgm:pt>
    <dgm:pt modelId="{2D39060C-E142-405A-9943-23A7A7D903F5}">
      <dgm:prSet phldrT="[Text]" custT="1"/>
      <dgm:spPr/>
      <dgm:t>
        <a:bodyPr/>
        <a:lstStyle/>
        <a:p>
          <a:r>
            <a:rPr lang="en-US" sz="1200" dirty="0" smtClean="0"/>
            <a:t>Tree</a:t>
          </a:r>
          <a:endParaRPr lang="en-US" sz="1200" dirty="0"/>
        </a:p>
      </dgm:t>
    </dgm:pt>
    <dgm:pt modelId="{83C99349-06A2-4D48-AF06-5081BADA3053}" type="parTrans" cxnId="{089D4C33-19F3-439F-B150-39C865EA3346}">
      <dgm:prSet/>
      <dgm:spPr/>
      <dgm:t>
        <a:bodyPr/>
        <a:lstStyle/>
        <a:p>
          <a:endParaRPr lang="en-US" sz="2400"/>
        </a:p>
      </dgm:t>
    </dgm:pt>
    <dgm:pt modelId="{104206A0-55BF-4B12-80BD-5B9335F8236F}" type="sibTrans" cxnId="{089D4C33-19F3-439F-B150-39C865EA3346}">
      <dgm:prSet/>
      <dgm:spPr/>
      <dgm:t>
        <a:bodyPr/>
        <a:lstStyle/>
        <a:p>
          <a:endParaRPr lang="en-US" sz="2400"/>
        </a:p>
      </dgm:t>
    </dgm:pt>
    <dgm:pt modelId="{C0F82124-25CC-45BD-A283-6F95167BD9D7}">
      <dgm:prSet phldrT="[Text]" custT="1"/>
      <dgm:spPr/>
      <dgm:t>
        <a:bodyPr/>
        <a:lstStyle/>
        <a:p>
          <a:r>
            <a:rPr lang="en-US" sz="1800" dirty="0" smtClean="0"/>
            <a:t>Construct phylogenetic tree</a:t>
          </a:r>
          <a:endParaRPr lang="en-US" sz="1800" dirty="0"/>
        </a:p>
      </dgm:t>
    </dgm:pt>
    <dgm:pt modelId="{2AB7D2C5-5E2E-41D8-BF74-1C0BD3BB3FA6}" type="parTrans" cxnId="{9C8F8552-B48A-46D4-8037-202AC7F936DF}">
      <dgm:prSet/>
      <dgm:spPr/>
      <dgm:t>
        <a:bodyPr/>
        <a:lstStyle/>
        <a:p>
          <a:endParaRPr lang="en-US" sz="2400"/>
        </a:p>
      </dgm:t>
    </dgm:pt>
    <dgm:pt modelId="{16EB8F76-3131-4E70-B576-54D8B6D64D60}" type="sibTrans" cxnId="{9C8F8552-B48A-46D4-8037-202AC7F936DF}">
      <dgm:prSet/>
      <dgm:spPr/>
      <dgm:t>
        <a:bodyPr/>
        <a:lstStyle/>
        <a:p>
          <a:endParaRPr lang="en-US" sz="2400"/>
        </a:p>
      </dgm:t>
    </dgm:pt>
    <dgm:pt modelId="{61DAD52B-9480-4C70-BF2C-95D336A3F285}">
      <dgm:prSet phldrT="[Text]" custT="1"/>
      <dgm:spPr/>
      <dgm:t>
        <a:bodyPr/>
        <a:lstStyle/>
        <a:p>
          <a:r>
            <a:rPr lang="en-US" sz="800" dirty="0" err="1" smtClean="0"/>
            <a:t>Phyloseq</a:t>
          </a:r>
          <a:r>
            <a:rPr lang="en-US" sz="800" dirty="0" smtClean="0"/>
            <a:t> Handoff</a:t>
          </a:r>
          <a:endParaRPr lang="en-US" sz="800" dirty="0"/>
        </a:p>
      </dgm:t>
    </dgm:pt>
    <dgm:pt modelId="{4CB4B89A-EA90-4BA0-B989-5FF483F8E94C}" type="parTrans" cxnId="{EDAC66F6-D5C3-4B26-B7AD-A9C809163D30}">
      <dgm:prSet/>
      <dgm:spPr/>
      <dgm:t>
        <a:bodyPr/>
        <a:lstStyle/>
        <a:p>
          <a:endParaRPr lang="en-US" sz="2400"/>
        </a:p>
      </dgm:t>
    </dgm:pt>
    <dgm:pt modelId="{5AA5B74E-0723-4BA9-9EAA-E2444FAD62C6}" type="sibTrans" cxnId="{EDAC66F6-D5C3-4B26-B7AD-A9C809163D30}">
      <dgm:prSet/>
      <dgm:spPr/>
      <dgm:t>
        <a:bodyPr/>
        <a:lstStyle/>
        <a:p>
          <a:endParaRPr lang="en-US" sz="2400"/>
        </a:p>
      </dgm:t>
    </dgm:pt>
    <dgm:pt modelId="{4C2701B7-2B9C-4045-A5FD-0ED8033160BB}">
      <dgm:prSet phldrT="[Text]" custT="1"/>
      <dgm:spPr/>
      <dgm:t>
        <a:bodyPr/>
        <a:lstStyle/>
        <a:p>
          <a:r>
            <a:rPr lang="en-US" sz="1800" dirty="0" smtClean="0"/>
            <a:t>Combine sequence table, taxonomy info, sample info, and tree into </a:t>
          </a:r>
          <a:r>
            <a:rPr lang="en-US" sz="1800" dirty="0" err="1" smtClean="0"/>
            <a:t>phyloseq</a:t>
          </a:r>
          <a:r>
            <a:rPr lang="en-US" sz="1800" dirty="0" smtClean="0"/>
            <a:t> object</a:t>
          </a:r>
          <a:endParaRPr lang="en-US" sz="1800" dirty="0"/>
        </a:p>
      </dgm:t>
    </dgm:pt>
    <dgm:pt modelId="{D59F6FB7-2447-46A7-AA9A-B96D058ECEAC}" type="parTrans" cxnId="{9D279A5D-BB5C-4BEB-B310-D1270C5FC7CC}">
      <dgm:prSet/>
      <dgm:spPr/>
      <dgm:t>
        <a:bodyPr/>
        <a:lstStyle/>
        <a:p>
          <a:endParaRPr lang="en-US" sz="2400"/>
        </a:p>
      </dgm:t>
    </dgm:pt>
    <dgm:pt modelId="{26939B42-15B7-4728-B217-9C854C9829DF}" type="sibTrans" cxnId="{9D279A5D-BB5C-4BEB-B310-D1270C5FC7CC}">
      <dgm:prSet/>
      <dgm:spPr/>
      <dgm:t>
        <a:bodyPr/>
        <a:lstStyle/>
        <a:p>
          <a:endParaRPr lang="en-US" sz="2400"/>
        </a:p>
      </dgm:t>
    </dgm:pt>
    <dgm:pt modelId="{E6EC3DDC-2050-4D02-BC86-D594B3F05D3A}" type="pres">
      <dgm:prSet presAssocID="{397AB056-B383-4E78-940E-A7A1EF92B75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86FD33-CBBC-422B-869B-4763B33BFA64}" type="pres">
      <dgm:prSet presAssocID="{821FF0E5-BB1C-4C83-AF28-7EA25A49B77A}" presName="composite" presStyleCnt="0"/>
      <dgm:spPr/>
    </dgm:pt>
    <dgm:pt modelId="{1D0C3EC2-F3EE-42C5-A7C5-348926271937}" type="pres">
      <dgm:prSet presAssocID="{821FF0E5-BB1C-4C83-AF28-7EA25A49B77A}" presName="parentText" presStyleLbl="align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E62681-F1AB-4C7B-BB02-667F42FB1977}" type="pres">
      <dgm:prSet presAssocID="{821FF0E5-BB1C-4C83-AF28-7EA25A49B77A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365E00-0F93-4406-8A2D-EF9BCB58E818}" type="pres">
      <dgm:prSet presAssocID="{C859B1B1-43C2-4F9F-BEC4-46F9F37AAAF4}" presName="sp" presStyleCnt="0"/>
      <dgm:spPr/>
    </dgm:pt>
    <dgm:pt modelId="{B333998F-5B1E-4B59-AB3D-C845A27A6982}" type="pres">
      <dgm:prSet presAssocID="{9858CEC1-5ADC-469B-BD92-1386EC69FED3}" presName="composite" presStyleCnt="0"/>
      <dgm:spPr/>
    </dgm:pt>
    <dgm:pt modelId="{1AE813F0-E71F-4800-914C-292DF4CBE218}" type="pres">
      <dgm:prSet presAssocID="{9858CEC1-5ADC-469B-BD92-1386EC69FED3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A22FDB-12D5-4EBB-8757-1CDB61CB8720}" type="pres">
      <dgm:prSet presAssocID="{9858CEC1-5ADC-469B-BD92-1386EC69FED3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E361B1-2C49-44FA-8B1E-91B5FAF742BD}" type="pres">
      <dgm:prSet presAssocID="{904F6FD3-B4B5-4810-95A2-08C66CD3837B}" presName="sp" presStyleCnt="0"/>
      <dgm:spPr/>
    </dgm:pt>
    <dgm:pt modelId="{4FB541BF-144D-4588-9D8A-BFB22B156F38}" type="pres">
      <dgm:prSet presAssocID="{14B80B50-C8BA-49B6-ADE4-C9E1A083C2F7}" presName="composite" presStyleCnt="0"/>
      <dgm:spPr/>
    </dgm:pt>
    <dgm:pt modelId="{78344D73-F9DA-4690-B434-3761D12BD81D}" type="pres">
      <dgm:prSet presAssocID="{14B80B50-C8BA-49B6-ADE4-C9E1A083C2F7}" presName="parentText" presStyleLbl="alignNode1" presStyleIdx="2" presStyleCnt="9" custLinFactNeighborY="-511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ECDE68-FA32-4EBE-A4DB-9A9CE455EFCE}" type="pres">
      <dgm:prSet presAssocID="{14B80B50-C8BA-49B6-ADE4-C9E1A083C2F7}" presName="descendantText" presStyleLbl="alignAcc1" presStyleIdx="2" presStyleCnt="9" custScaleY="118856" custLinFactNeighborY="19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C867DF-665C-4C0F-9A08-7CA5117111C5}" type="pres">
      <dgm:prSet presAssocID="{36840545-329D-4559-B1D2-A3713D83611F}" presName="sp" presStyleCnt="0"/>
      <dgm:spPr/>
    </dgm:pt>
    <dgm:pt modelId="{B93F5E28-A657-455F-A65D-428CB5E60031}" type="pres">
      <dgm:prSet presAssocID="{0387FFB4-1787-4249-9354-0E3A2EE11888}" presName="composite" presStyleCnt="0"/>
      <dgm:spPr/>
    </dgm:pt>
    <dgm:pt modelId="{3338356E-2069-45A2-9D46-241D9594B92E}" type="pres">
      <dgm:prSet presAssocID="{0387FFB4-1787-4249-9354-0E3A2EE11888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31F74B-F117-4335-B6C3-6EE5BACAE483}" type="pres">
      <dgm:prSet presAssocID="{0387FFB4-1787-4249-9354-0E3A2EE11888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FD9979-71A5-41C8-BE05-1C6BFEB29BC2}" type="pres">
      <dgm:prSet presAssocID="{DF52E701-C124-4057-A20B-BDF51639D2C6}" presName="sp" presStyleCnt="0"/>
      <dgm:spPr/>
    </dgm:pt>
    <dgm:pt modelId="{376841E2-ACC8-4DE1-9F69-DB5236897002}" type="pres">
      <dgm:prSet presAssocID="{99FAEA5A-748F-434B-8EE5-A0D41B8D85EB}" presName="composite" presStyleCnt="0"/>
      <dgm:spPr/>
    </dgm:pt>
    <dgm:pt modelId="{F52E60EF-1416-45C1-B94C-2FCD55C8EF48}" type="pres">
      <dgm:prSet presAssocID="{99FAEA5A-748F-434B-8EE5-A0D41B8D85EB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32F72F-6BCA-43DE-B61D-8F9C71DC69E1}" type="pres">
      <dgm:prSet presAssocID="{99FAEA5A-748F-434B-8EE5-A0D41B8D85EB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AB39E5-6296-4499-BCC6-10BB1978DB7F}" type="pres">
      <dgm:prSet presAssocID="{572DEAB8-0067-4028-BB89-E25A687D8D35}" presName="sp" presStyleCnt="0"/>
      <dgm:spPr/>
    </dgm:pt>
    <dgm:pt modelId="{5CBC6700-3D5D-44C1-839C-3797287374C5}" type="pres">
      <dgm:prSet presAssocID="{50D81FB6-441C-4C89-99A1-3BA74F90AEEB}" presName="composite" presStyleCnt="0"/>
      <dgm:spPr/>
    </dgm:pt>
    <dgm:pt modelId="{89380FD3-EAB0-45AC-8F0B-18187D5CAE9F}" type="pres">
      <dgm:prSet presAssocID="{50D81FB6-441C-4C89-99A1-3BA74F90AEEB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939A46-CA0E-4EBD-88FB-2723B07A4F5D}" type="pres">
      <dgm:prSet presAssocID="{50D81FB6-441C-4C89-99A1-3BA74F90AEEB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B3F806-6520-49A9-ABDE-8C3FE4F24ED2}" type="pres">
      <dgm:prSet presAssocID="{CE7D3203-4CDF-414E-A112-0912F6949A4E}" presName="sp" presStyleCnt="0"/>
      <dgm:spPr/>
    </dgm:pt>
    <dgm:pt modelId="{4428CE02-EC3F-43A8-899A-8948F2E6D2AB}" type="pres">
      <dgm:prSet presAssocID="{8BEE85DF-B3D4-4413-BB2A-2FEB74034680}" presName="composite" presStyleCnt="0"/>
      <dgm:spPr/>
    </dgm:pt>
    <dgm:pt modelId="{9FF1B190-F700-4D8A-80FA-E947E95916F6}" type="pres">
      <dgm:prSet presAssocID="{8BEE85DF-B3D4-4413-BB2A-2FEB74034680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7E3E4E-0A01-41D3-A3F6-B3E6CE83614A}" type="pres">
      <dgm:prSet presAssocID="{8BEE85DF-B3D4-4413-BB2A-2FEB74034680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AC287-657D-4DCD-AC7F-801777F216F3}" type="pres">
      <dgm:prSet presAssocID="{E36084C3-17E3-416A-9E62-8BA1EC2DC216}" presName="sp" presStyleCnt="0"/>
      <dgm:spPr/>
    </dgm:pt>
    <dgm:pt modelId="{B648DB73-6CD4-468A-841F-4B0C740C2256}" type="pres">
      <dgm:prSet presAssocID="{2D39060C-E142-405A-9943-23A7A7D903F5}" presName="composite" presStyleCnt="0"/>
      <dgm:spPr/>
    </dgm:pt>
    <dgm:pt modelId="{807547A3-E9C6-4177-B3A3-E13A7770D057}" type="pres">
      <dgm:prSet presAssocID="{2D39060C-E142-405A-9943-23A7A7D903F5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EFAAE-A88B-41B3-A645-AC98048457DA}" type="pres">
      <dgm:prSet presAssocID="{2D39060C-E142-405A-9943-23A7A7D903F5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1BE51-A0BF-477E-B69C-6E09CB9C2CE4}" type="pres">
      <dgm:prSet presAssocID="{104206A0-55BF-4B12-80BD-5B9335F8236F}" presName="sp" presStyleCnt="0"/>
      <dgm:spPr/>
    </dgm:pt>
    <dgm:pt modelId="{CF6823D2-AC77-444D-85B7-E62F196D0548}" type="pres">
      <dgm:prSet presAssocID="{61DAD52B-9480-4C70-BF2C-95D336A3F285}" presName="composite" presStyleCnt="0"/>
      <dgm:spPr/>
    </dgm:pt>
    <dgm:pt modelId="{D4CC5EE4-1A05-4EE2-A68F-31FF6D6FB770}" type="pres">
      <dgm:prSet presAssocID="{61DAD52B-9480-4C70-BF2C-95D336A3F285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8FD7F0-15EF-435A-BC03-955DB1F1A022}" type="pres">
      <dgm:prSet presAssocID="{61DAD52B-9480-4C70-BF2C-95D336A3F285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497400-D921-41E2-BF73-59D0F1FBDC03}" srcId="{14B80B50-C8BA-49B6-ADE4-C9E1A083C2F7}" destId="{31EBE28E-1F15-4048-976A-D12FDE2FF858}" srcOrd="0" destOrd="0" parTransId="{26B15006-30D3-4997-BAE2-F38F5465842D}" sibTransId="{96906A85-98C2-470A-ADE5-345D2EEFCDB0}"/>
    <dgm:cxn modelId="{5D798C06-E1D7-4AD5-B676-CB02291C7808}" type="presOf" srcId="{64F18C8E-D8C0-4D31-A9A3-8CC0F6EDB59A}" destId="{21939A46-CA0E-4EBD-88FB-2723B07A4F5D}" srcOrd="0" destOrd="0" presId="urn:microsoft.com/office/officeart/2005/8/layout/chevron2"/>
    <dgm:cxn modelId="{07799E2D-E603-4F38-93DB-AA8652C3EE8C}" type="presOf" srcId="{1420DAE5-4B6B-4EA2-8EEA-421650B47FF3}" destId="{EF31F74B-F117-4335-B6C3-6EE5BACAE483}" srcOrd="0" destOrd="0" presId="urn:microsoft.com/office/officeart/2005/8/layout/chevron2"/>
    <dgm:cxn modelId="{BAA79C90-F74B-4164-B3FD-FB4257A44B7E}" type="presOf" srcId="{C0F82124-25CC-45BD-A283-6F95167BD9D7}" destId="{6D0EFAAE-A88B-41B3-A645-AC98048457DA}" srcOrd="0" destOrd="0" presId="urn:microsoft.com/office/officeart/2005/8/layout/chevron2"/>
    <dgm:cxn modelId="{C5460DE0-ECE9-4254-8371-AE302ACE2BA5}" type="presOf" srcId="{14B80B50-C8BA-49B6-ADE4-C9E1A083C2F7}" destId="{78344D73-F9DA-4690-B434-3761D12BD81D}" srcOrd="0" destOrd="0" presId="urn:microsoft.com/office/officeart/2005/8/layout/chevron2"/>
    <dgm:cxn modelId="{6710B3C5-137F-4B20-93AA-1D836933FF22}" srcId="{8BEE85DF-B3D4-4413-BB2A-2FEB74034680}" destId="{FFC72E1F-ADEA-4B4E-B326-99C6FC423625}" srcOrd="0" destOrd="0" parTransId="{27A9A524-39D9-46FF-8D86-06A7BB6F0C43}" sibTransId="{FF3BA88E-7DD9-4C43-9737-C29AE54A73E2}"/>
    <dgm:cxn modelId="{9AAE57EB-9C9D-4524-8FE8-DE8B1158816B}" type="presOf" srcId="{61DAD52B-9480-4C70-BF2C-95D336A3F285}" destId="{D4CC5EE4-1A05-4EE2-A68F-31FF6D6FB770}" srcOrd="0" destOrd="0" presId="urn:microsoft.com/office/officeart/2005/8/layout/chevron2"/>
    <dgm:cxn modelId="{38A7D31E-0F25-4BBD-BC9A-823F51D23950}" srcId="{0387FFB4-1787-4249-9354-0E3A2EE11888}" destId="{1420DAE5-4B6B-4EA2-8EEA-421650B47FF3}" srcOrd="0" destOrd="0" parTransId="{0BBAF250-C250-4DFE-895E-B022C31A244D}" sibTransId="{5440FAB7-3E98-48F4-86CB-9CAAEFC6D143}"/>
    <dgm:cxn modelId="{33A4D860-B71F-484E-A1D7-90275F5BB756}" type="presOf" srcId="{4C2701B7-2B9C-4045-A5FD-0ED8033160BB}" destId="{9B8FD7F0-15EF-435A-BC03-955DB1F1A022}" srcOrd="0" destOrd="0" presId="urn:microsoft.com/office/officeart/2005/8/layout/chevron2"/>
    <dgm:cxn modelId="{D05320D0-826D-485E-A9C0-4329809A541D}" srcId="{397AB056-B383-4E78-940E-A7A1EF92B756}" destId="{14B80B50-C8BA-49B6-ADE4-C9E1A083C2F7}" srcOrd="2" destOrd="0" parTransId="{DCDCEDD8-F1BB-41AF-A087-087B69884067}" sibTransId="{36840545-329D-4559-B1D2-A3713D83611F}"/>
    <dgm:cxn modelId="{EDAC66F6-D5C3-4B26-B7AD-A9C809163D30}" srcId="{397AB056-B383-4E78-940E-A7A1EF92B756}" destId="{61DAD52B-9480-4C70-BF2C-95D336A3F285}" srcOrd="8" destOrd="0" parTransId="{4CB4B89A-EA90-4BA0-B989-5FF483F8E94C}" sibTransId="{5AA5B74E-0723-4BA9-9EAA-E2444FAD62C6}"/>
    <dgm:cxn modelId="{6950D11F-2692-4285-9F45-4F80A4BDE816}" type="presOf" srcId="{228601CB-E08A-419D-AD56-1E83D5D4C945}" destId="{7BE62681-F1AB-4C7B-BB02-667F42FB1977}" srcOrd="0" destOrd="0" presId="urn:microsoft.com/office/officeart/2005/8/layout/chevron2"/>
    <dgm:cxn modelId="{49BD9FE4-B732-4F10-8571-1740A184DBA5}" type="presOf" srcId="{9858CEC1-5ADC-469B-BD92-1386EC69FED3}" destId="{1AE813F0-E71F-4800-914C-292DF4CBE218}" srcOrd="0" destOrd="0" presId="urn:microsoft.com/office/officeart/2005/8/layout/chevron2"/>
    <dgm:cxn modelId="{7CD1A9A2-6BB2-45AB-8488-0E978075F5C0}" type="presOf" srcId="{50D81FB6-441C-4C89-99A1-3BA74F90AEEB}" destId="{89380FD3-EAB0-45AC-8F0B-18187D5CAE9F}" srcOrd="0" destOrd="0" presId="urn:microsoft.com/office/officeart/2005/8/layout/chevron2"/>
    <dgm:cxn modelId="{991A7BAD-7B31-48E5-831F-4090CA8898A7}" type="presOf" srcId="{99FAEA5A-748F-434B-8EE5-A0D41B8D85EB}" destId="{F52E60EF-1416-45C1-B94C-2FCD55C8EF48}" srcOrd="0" destOrd="0" presId="urn:microsoft.com/office/officeart/2005/8/layout/chevron2"/>
    <dgm:cxn modelId="{B79BC968-3C1C-4C0C-9659-E2379347D1D1}" srcId="{50D81FB6-441C-4C89-99A1-3BA74F90AEEB}" destId="{64F18C8E-D8C0-4D31-A9A3-8CC0F6EDB59A}" srcOrd="0" destOrd="0" parTransId="{3A12FF92-36EE-4D42-B097-8B067E6CB56A}" sibTransId="{95973240-7275-4CCB-BE1D-A6CB661A0B4D}"/>
    <dgm:cxn modelId="{CB2D975D-FB34-41D4-8FE1-2909096CAA63}" type="presOf" srcId="{2D39060C-E142-405A-9943-23A7A7D903F5}" destId="{807547A3-E9C6-4177-B3A3-E13A7770D057}" srcOrd="0" destOrd="0" presId="urn:microsoft.com/office/officeart/2005/8/layout/chevron2"/>
    <dgm:cxn modelId="{7F921BBA-04D7-42A4-B872-7F3BDA130C2D}" type="presOf" srcId="{31EBE28E-1F15-4048-976A-D12FDE2FF858}" destId="{EAECDE68-FA32-4EBE-A4DB-9A9CE455EFCE}" srcOrd="0" destOrd="0" presId="urn:microsoft.com/office/officeart/2005/8/layout/chevron2"/>
    <dgm:cxn modelId="{69F2FAAC-05F5-4742-9F35-B599839FAF9B}" srcId="{397AB056-B383-4E78-940E-A7A1EF92B756}" destId="{821FF0E5-BB1C-4C83-AF28-7EA25A49B77A}" srcOrd="0" destOrd="0" parTransId="{62D9336E-E5DE-4FBF-A8AB-9F3945304EF5}" sibTransId="{C859B1B1-43C2-4F9F-BEC4-46F9F37AAAF4}"/>
    <dgm:cxn modelId="{9C8F8552-B48A-46D4-8037-202AC7F936DF}" srcId="{2D39060C-E142-405A-9943-23A7A7D903F5}" destId="{C0F82124-25CC-45BD-A283-6F95167BD9D7}" srcOrd="0" destOrd="0" parTransId="{2AB7D2C5-5E2E-41D8-BF74-1C0BD3BB3FA6}" sibTransId="{16EB8F76-3131-4E70-B576-54D8B6D64D60}"/>
    <dgm:cxn modelId="{075F5AF2-2DB5-445C-8E29-B6DBE95E490E}" srcId="{821FF0E5-BB1C-4C83-AF28-7EA25A49B77A}" destId="{228601CB-E08A-419D-AD56-1E83D5D4C945}" srcOrd="0" destOrd="0" parTransId="{C026EA6C-BBA3-4933-8B0A-FC76285203B4}" sibTransId="{10E0162F-9E46-4146-BEBB-88CBC321E0FB}"/>
    <dgm:cxn modelId="{28341CCF-4398-444A-841E-5E9A32FE96FA}" type="presOf" srcId="{53DF36BA-1305-41C7-97BB-DE72728B41DC}" destId="{EE32F72F-6BCA-43DE-B61D-8F9C71DC69E1}" srcOrd="0" destOrd="0" presId="urn:microsoft.com/office/officeart/2005/8/layout/chevron2"/>
    <dgm:cxn modelId="{CADD610C-CD4F-423E-97C2-4CF0B883689B}" srcId="{397AB056-B383-4E78-940E-A7A1EF92B756}" destId="{9858CEC1-5ADC-469B-BD92-1386EC69FED3}" srcOrd="1" destOrd="0" parTransId="{5650872C-D8AD-4993-9584-162F7E49DC5B}" sibTransId="{904F6FD3-B4B5-4810-95A2-08C66CD3837B}"/>
    <dgm:cxn modelId="{755F88D5-81BA-4F1C-A2F4-0717D720F106}" type="presOf" srcId="{0387FFB4-1787-4249-9354-0E3A2EE11888}" destId="{3338356E-2069-45A2-9D46-241D9594B92E}" srcOrd="0" destOrd="0" presId="urn:microsoft.com/office/officeart/2005/8/layout/chevron2"/>
    <dgm:cxn modelId="{64AD2995-BA6C-4E31-B386-A63D29002989}" type="presOf" srcId="{8D0D883A-A1CB-448D-8E28-B223A1286BDE}" destId="{B0A22FDB-12D5-4EBB-8757-1CDB61CB8720}" srcOrd="0" destOrd="0" presId="urn:microsoft.com/office/officeart/2005/8/layout/chevron2"/>
    <dgm:cxn modelId="{9F30386E-6E5D-40E3-9819-9C9C7C69F215}" srcId="{397AB056-B383-4E78-940E-A7A1EF92B756}" destId="{0387FFB4-1787-4249-9354-0E3A2EE11888}" srcOrd="3" destOrd="0" parTransId="{0E7289B9-42AB-4353-A3E5-5142556AC45C}" sibTransId="{DF52E701-C124-4057-A20B-BDF51639D2C6}"/>
    <dgm:cxn modelId="{7DD6E748-2D52-4A40-B002-2EA160593E8D}" srcId="{9858CEC1-5ADC-469B-BD92-1386EC69FED3}" destId="{8D0D883A-A1CB-448D-8E28-B223A1286BDE}" srcOrd="0" destOrd="0" parTransId="{0F6F81D2-78E8-43A7-AF24-70B54378F189}" sibTransId="{96F1D380-D6A2-4D06-9DC6-2395D91E0526}"/>
    <dgm:cxn modelId="{405A40AA-E7F9-46DB-89F9-19D90CA85011}" srcId="{397AB056-B383-4E78-940E-A7A1EF92B756}" destId="{99FAEA5A-748F-434B-8EE5-A0D41B8D85EB}" srcOrd="4" destOrd="0" parTransId="{12DEC8A8-0782-45F6-B5E6-E2373DD86151}" sibTransId="{572DEAB8-0067-4028-BB89-E25A687D8D35}"/>
    <dgm:cxn modelId="{936AA504-5674-46DB-9E80-426D0EF6E979}" type="presOf" srcId="{8BEE85DF-B3D4-4413-BB2A-2FEB74034680}" destId="{9FF1B190-F700-4D8A-80FA-E947E95916F6}" srcOrd="0" destOrd="0" presId="urn:microsoft.com/office/officeart/2005/8/layout/chevron2"/>
    <dgm:cxn modelId="{FC3D1A8C-1773-475E-ABEE-7BCCB1342B1F}" type="presOf" srcId="{FFC72E1F-ADEA-4B4E-B326-99C6FC423625}" destId="{4F7E3E4E-0A01-41D3-A3F6-B3E6CE83614A}" srcOrd="0" destOrd="0" presId="urn:microsoft.com/office/officeart/2005/8/layout/chevron2"/>
    <dgm:cxn modelId="{9D279A5D-BB5C-4BEB-B310-D1270C5FC7CC}" srcId="{61DAD52B-9480-4C70-BF2C-95D336A3F285}" destId="{4C2701B7-2B9C-4045-A5FD-0ED8033160BB}" srcOrd="0" destOrd="0" parTransId="{D59F6FB7-2447-46A7-AA9A-B96D058ECEAC}" sibTransId="{26939B42-15B7-4728-B217-9C854C9829DF}"/>
    <dgm:cxn modelId="{2F5A21C7-947B-4C87-80DD-7BB184694619}" srcId="{397AB056-B383-4E78-940E-A7A1EF92B756}" destId="{8BEE85DF-B3D4-4413-BB2A-2FEB74034680}" srcOrd="6" destOrd="0" parTransId="{E7305C3D-5671-4E44-9B0B-F08A8DA8F982}" sibTransId="{E36084C3-17E3-416A-9E62-8BA1EC2DC216}"/>
    <dgm:cxn modelId="{089D4C33-19F3-439F-B150-39C865EA3346}" srcId="{397AB056-B383-4E78-940E-A7A1EF92B756}" destId="{2D39060C-E142-405A-9943-23A7A7D903F5}" srcOrd="7" destOrd="0" parTransId="{83C99349-06A2-4D48-AF06-5081BADA3053}" sibTransId="{104206A0-55BF-4B12-80BD-5B9335F8236F}"/>
    <dgm:cxn modelId="{A3286415-4894-41B2-8533-3F269DAA8B61}" srcId="{397AB056-B383-4E78-940E-A7A1EF92B756}" destId="{50D81FB6-441C-4C89-99A1-3BA74F90AEEB}" srcOrd="5" destOrd="0" parTransId="{EAF8EDEE-9A15-45C8-A8C6-747BC0372D6C}" sibTransId="{CE7D3203-4CDF-414E-A112-0912F6949A4E}"/>
    <dgm:cxn modelId="{973A5876-18A5-4F38-AC68-953E923AB4BB}" type="presOf" srcId="{821FF0E5-BB1C-4C83-AF28-7EA25A49B77A}" destId="{1D0C3EC2-F3EE-42C5-A7C5-348926271937}" srcOrd="0" destOrd="0" presId="urn:microsoft.com/office/officeart/2005/8/layout/chevron2"/>
    <dgm:cxn modelId="{2C66BF23-5116-48EF-8542-BF428B93939E}" srcId="{99FAEA5A-748F-434B-8EE5-A0D41B8D85EB}" destId="{53DF36BA-1305-41C7-97BB-DE72728B41DC}" srcOrd="0" destOrd="0" parTransId="{E34B03D5-A0F2-4304-B3A8-92FB94410C76}" sibTransId="{86CEF02F-3C8B-4E47-AC67-4D06F35AB2F3}"/>
    <dgm:cxn modelId="{7CF20603-0679-43EB-AC9B-474E57634B05}" type="presOf" srcId="{397AB056-B383-4E78-940E-A7A1EF92B756}" destId="{E6EC3DDC-2050-4D02-BC86-D594B3F05D3A}" srcOrd="0" destOrd="0" presId="urn:microsoft.com/office/officeart/2005/8/layout/chevron2"/>
    <dgm:cxn modelId="{92CDD2F0-DA6A-4EA2-8664-A8B731F2E589}" type="presParOf" srcId="{E6EC3DDC-2050-4D02-BC86-D594B3F05D3A}" destId="{5E86FD33-CBBC-422B-869B-4763B33BFA64}" srcOrd="0" destOrd="0" presId="urn:microsoft.com/office/officeart/2005/8/layout/chevron2"/>
    <dgm:cxn modelId="{7747B911-DB59-402E-843F-C0385FA5A096}" type="presParOf" srcId="{5E86FD33-CBBC-422B-869B-4763B33BFA64}" destId="{1D0C3EC2-F3EE-42C5-A7C5-348926271937}" srcOrd="0" destOrd="0" presId="urn:microsoft.com/office/officeart/2005/8/layout/chevron2"/>
    <dgm:cxn modelId="{FF5B044F-D417-4FD6-A557-CD1F0FA868D0}" type="presParOf" srcId="{5E86FD33-CBBC-422B-869B-4763B33BFA64}" destId="{7BE62681-F1AB-4C7B-BB02-667F42FB1977}" srcOrd="1" destOrd="0" presId="urn:microsoft.com/office/officeart/2005/8/layout/chevron2"/>
    <dgm:cxn modelId="{2FFA1A61-DDAF-47EA-95E5-7A18BD9C55DA}" type="presParOf" srcId="{E6EC3DDC-2050-4D02-BC86-D594B3F05D3A}" destId="{1B365E00-0F93-4406-8A2D-EF9BCB58E818}" srcOrd="1" destOrd="0" presId="urn:microsoft.com/office/officeart/2005/8/layout/chevron2"/>
    <dgm:cxn modelId="{AD54489B-0FE1-4C45-A5AD-4F6C5D7C15A2}" type="presParOf" srcId="{E6EC3DDC-2050-4D02-BC86-D594B3F05D3A}" destId="{B333998F-5B1E-4B59-AB3D-C845A27A6982}" srcOrd="2" destOrd="0" presId="urn:microsoft.com/office/officeart/2005/8/layout/chevron2"/>
    <dgm:cxn modelId="{386D5415-AA6A-4BF8-B746-9E017E132581}" type="presParOf" srcId="{B333998F-5B1E-4B59-AB3D-C845A27A6982}" destId="{1AE813F0-E71F-4800-914C-292DF4CBE218}" srcOrd="0" destOrd="0" presId="urn:microsoft.com/office/officeart/2005/8/layout/chevron2"/>
    <dgm:cxn modelId="{25E3C53A-21A4-470F-827B-A8A8170B3B5A}" type="presParOf" srcId="{B333998F-5B1E-4B59-AB3D-C845A27A6982}" destId="{B0A22FDB-12D5-4EBB-8757-1CDB61CB8720}" srcOrd="1" destOrd="0" presId="urn:microsoft.com/office/officeart/2005/8/layout/chevron2"/>
    <dgm:cxn modelId="{B0043DCF-C94D-4F7E-8251-7EC62639C4A7}" type="presParOf" srcId="{E6EC3DDC-2050-4D02-BC86-D594B3F05D3A}" destId="{DCE361B1-2C49-44FA-8B1E-91B5FAF742BD}" srcOrd="3" destOrd="0" presId="urn:microsoft.com/office/officeart/2005/8/layout/chevron2"/>
    <dgm:cxn modelId="{27D4C215-370A-410F-82DC-AF32AD71A6A8}" type="presParOf" srcId="{E6EC3DDC-2050-4D02-BC86-D594B3F05D3A}" destId="{4FB541BF-144D-4588-9D8A-BFB22B156F38}" srcOrd="4" destOrd="0" presId="urn:microsoft.com/office/officeart/2005/8/layout/chevron2"/>
    <dgm:cxn modelId="{C0227F20-046B-417D-AAF7-632498555137}" type="presParOf" srcId="{4FB541BF-144D-4588-9D8A-BFB22B156F38}" destId="{78344D73-F9DA-4690-B434-3761D12BD81D}" srcOrd="0" destOrd="0" presId="urn:microsoft.com/office/officeart/2005/8/layout/chevron2"/>
    <dgm:cxn modelId="{7ED10A5D-E14B-4B0F-AD9A-17FE4CB350DF}" type="presParOf" srcId="{4FB541BF-144D-4588-9D8A-BFB22B156F38}" destId="{EAECDE68-FA32-4EBE-A4DB-9A9CE455EFCE}" srcOrd="1" destOrd="0" presId="urn:microsoft.com/office/officeart/2005/8/layout/chevron2"/>
    <dgm:cxn modelId="{95696625-BA13-43B3-BC83-5D428477EE80}" type="presParOf" srcId="{E6EC3DDC-2050-4D02-BC86-D594B3F05D3A}" destId="{33C867DF-665C-4C0F-9A08-7CA5117111C5}" srcOrd="5" destOrd="0" presId="urn:microsoft.com/office/officeart/2005/8/layout/chevron2"/>
    <dgm:cxn modelId="{A910AB86-F9B3-4B22-B610-6676BF2E9661}" type="presParOf" srcId="{E6EC3DDC-2050-4D02-BC86-D594B3F05D3A}" destId="{B93F5E28-A657-455F-A65D-428CB5E60031}" srcOrd="6" destOrd="0" presId="urn:microsoft.com/office/officeart/2005/8/layout/chevron2"/>
    <dgm:cxn modelId="{B6393741-D956-4672-B8E4-5C701827BF75}" type="presParOf" srcId="{B93F5E28-A657-455F-A65D-428CB5E60031}" destId="{3338356E-2069-45A2-9D46-241D9594B92E}" srcOrd="0" destOrd="0" presId="urn:microsoft.com/office/officeart/2005/8/layout/chevron2"/>
    <dgm:cxn modelId="{09E2D8F5-1613-4132-918F-45124E7FE379}" type="presParOf" srcId="{B93F5E28-A657-455F-A65D-428CB5E60031}" destId="{EF31F74B-F117-4335-B6C3-6EE5BACAE483}" srcOrd="1" destOrd="0" presId="urn:microsoft.com/office/officeart/2005/8/layout/chevron2"/>
    <dgm:cxn modelId="{FA1FD5BE-253E-42BF-948D-C2FC791C5356}" type="presParOf" srcId="{E6EC3DDC-2050-4D02-BC86-D594B3F05D3A}" destId="{28FD9979-71A5-41C8-BE05-1C6BFEB29BC2}" srcOrd="7" destOrd="0" presId="urn:microsoft.com/office/officeart/2005/8/layout/chevron2"/>
    <dgm:cxn modelId="{E0E54C0C-A234-4CF3-A583-8B3DE201C3D5}" type="presParOf" srcId="{E6EC3DDC-2050-4D02-BC86-D594B3F05D3A}" destId="{376841E2-ACC8-4DE1-9F69-DB5236897002}" srcOrd="8" destOrd="0" presId="urn:microsoft.com/office/officeart/2005/8/layout/chevron2"/>
    <dgm:cxn modelId="{41B8C25F-C01D-475F-BEB5-88E564666327}" type="presParOf" srcId="{376841E2-ACC8-4DE1-9F69-DB5236897002}" destId="{F52E60EF-1416-45C1-B94C-2FCD55C8EF48}" srcOrd="0" destOrd="0" presId="urn:microsoft.com/office/officeart/2005/8/layout/chevron2"/>
    <dgm:cxn modelId="{0DF70007-ABE7-426E-9AEB-A69BB8A4750D}" type="presParOf" srcId="{376841E2-ACC8-4DE1-9F69-DB5236897002}" destId="{EE32F72F-6BCA-43DE-B61D-8F9C71DC69E1}" srcOrd="1" destOrd="0" presId="urn:microsoft.com/office/officeart/2005/8/layout/chevron2"/>
    <dgm:cxn modelId="{E0E91636-8C48-47DD-89F6-AD304DB33AE1}" type="presParOf" srcId="{E6EC3DDC-2050-4D02-BC86-D594B3F05D3A}" destId="{37AB39E5-6296-4499-BCC6-10BB1978DB7F}" srcOrd="9" destOrd="0" presId="urn:microsoft.com/office/officeart/2005/8/layout/chevron2"/>
    <dgm:cxn modelId="{EC34CD4E-31EF-4E5A-860F-50EFD39D7EA0}" type="presParOf" srcId="{E6EC3DDC-2050-4D02-BC86-D594B3F05D3A}" destId="{5CBC6700-3D5D-44C1-839C-3797287374C5}" srcOrd="10" destOrd="0" presId="urn:microsoft.com/office/officeart/2005/8/layout/chevron2"/>
    <dgm:cxn modelId="{A389A983-7D0C-45DD-8A8E-19E19869CB45}" type="presParOf" srcId="{5CBC6700-3D5D-44C1-839C-3797287374C5}" destId="{89380FD3-EAB0-45AC-8F0B-18187D5CAE9F}" srcOrd="0" destOrd="0" presId="urn:microsoft.com/office/officeart/2005/8/layout/chevron2"/>
    <dgm:cxn modelId="{384EB19B-8F34-43DA-B33E-C012E052B9C9}" type="presParOf" srcId="{5CBC6700-3D5D-44C1-839C-3797287374C5}" destId="{21939A46-CA0E-4EBD-88FB-2723B07A4F5D}" srcOrd="1" destOrd="0" presId="urn:microsoft.com/office/officeart/2005/8/layout/chevron2"/>
    <dgm:cxn modelId="{C0A7131B-C1F2-451F-B665-6A680D396946}" type="presParOf" srcId="{E6EC3DDC-2050-4D02-BC86-D594B3F05D3A}" destId="{7BB3F806-6520-49A9-ABDE-8C3FE4F24ED2}" srcOrd="11" destOrd="0" presId="urn:microsoft.com/office/officeart/2005/8/layout/chevron2"/>
    <dgm:cxn modelId="{342DF89C-8468-4E33-8EB6-3D0A3E7027EA}" type="presParOf" srcId="{E6EC3DDC-2050-4D02-BC86-D594B3F05D3A}" destId="{4428CE02-EC3F-43A8-899A-8948F2E6D2AB}" srcOrd="12" destOrd="0" presId="urn:microsoft.com/office/officeart/2005/8/layout/chevron2"/>
    <dgm:cxn modelId="{8566F3A2-3B2F-48C3-81BF-3D44AEAF9354}" type="presParOf" srcId="{4428CE02-EC3F-43A8-899A-8948F2E6D2AB}" destId="{9FF1B190-F700-4D8A-80FA-E947E95916F6}" srcOrd="0" destOrd="0" presId="urn:microsoft.com/office/officeart/2005/8/layout/chevron2"/>
    <dgm:cxn modelId="{8D66E869-0A5A-446C-92C8-4513A5D8575B}" type="presParOf" srcId="{4428CE02-EC3F-43A8-899A-8948F2E6D2AB}" destId="{4F7E3E4E-0A01-41D3-A3F6-B3E6CE83614A}" srcOrd="1" destOrd="0" presId="urn:microsoft.com/office/officeart/2005/8/layout/chevron2"/>
    <dgm:cxn modelId="{11AFD432-84AE-4B26-BE98-745308A79805}" type="presParOf" srcId="{E6EC3DDC-2050-4D02-BC86-D594B3F05D3A}" destId="{F16AC287-657D-4DCD-AC7F-801777F216F3}" srcOrd="13" destOrd="0" presId="urn:microsoft.com/office/officeart/2005/8/layout/chevron2"/>
    <dgm:cxn modelId="{C845C63F-2B63-47E8-9E30-4AEA0D4AF24E}" type="presParOf" srcId="{E6EC3DDC-2050-4D02-BC86-D594B3F05D3A}" destId="{B648DB73-6CD4-468A-841F-4B0C740C2256}" srcOrd="14" destOrd="0" presId="urn:microsoft.com/office/officeart/2005/8/layout/chevron2"/>
    <dgm:cxn modelId="{FF692A18-3C18-437A-B142-A76E9B5F6ADD}" type="presParOf" srcId="{B648DB73-6CD4-468A-841F-4B0C740C2256}" destId="{807547A3-E9C6-4177-B3A3-E13A7770D057}" srcOrd="0" destOrd="0" presId="urn:microsoft.com/office/officeart/2005/8/layout/chevron2"/>
    <dgm:cxn modelId="{526E2EA8-7159-45F3-A04C-4ED52CD810B9}" type="presParOf" srcId="{B648DB73-6CD4-468A-841F-4B0C740C2256}" destId="{6D0EFAAE-A88B-41B3-A645-AC98048457DA}" srcOrd="1" destOrd="0" presId="urn:microsoft.com/office/officeart/2005/8/layout/chevron2"/>
    <dgm:cxn modelId="{AF9AADA7-D4EF-474B-9B03-4D283ED72064}" type="presParOf" srcId="{E6EC3DDC-2050-4D02-BC86-D594B3F05D3A}" destId="{0F21BE51-A0BF-477E-B69C-6E09CB9C2CE4}" srcOrd="15" destOrd="0" presId="urn:microsoft.com/office/officeart/2005/8/layout/chevron2"/>
    <dgm:cxn modelId="{9603A29C-4443-4C23-9103-9738E29386D4}" type="presParOf" srcId="{E6EC3DDC-2050-4D02-BC86-D594B3F05D3A}" destId="{CF6823D2-AC77-444D-85B7-E62F196D0548}" srcOrd="16" destOrd="0" presId="urn:microsoft.com/office/officeart/2005/8/layout/chevron2"/>
    <dgm:cxn modelId="{E8CAE598-B2FD-44C0-9D69-2E27B559652F}" type="presParOf" srcId="{CF6823D2-AC77-444D-85B7-E62F196D0548}" destId="{D4CC5EE4-1A05-4EE2-A68F-31FF6D6FB770}" srcOrd="0" destOrd="0" presId="urn:microsoft.com/office/officeart/2005/8/layout/chevron2"/>
    <dgm:cxn modelId="{D9CDB6A4-0550-43F1-BE59-A9950544E2F1}" type="presParOf" srcId="{CF6823D2-AC77-444D-85B7-E62F196D0548}" destId="{9B8FD7F0-15EF-435A-BC03-955DB1F1A02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C3EC2-F3EE-42C5-A7C5-348926271937}">
      <dsp:nvSpPr>
        <dsp:cNvPr id="0" name=""/>
        <dsp:cNvSpPr/>
      </dsp:nvSpPr>
      <dsp:spPr>
        <a:xfrm rot="5400000">
          <a:off x="-102085" y="108887"/>
          <a:ext cx="680568" cy="4763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Input</a:t>
          </a:r>
          <a:endParaRPr lang="en-US" sz="1400" kern="1200" dirty="0"/>
        </a:p>
      </dsp:txBody>
      <dsp:txXfrm rot="-5400000">
        <a:off x="1" y="245001"/>
        <a:ext cx="476397" cy="204171"/>
      </dsp:txXfrm>
    </dsp:sp>
    <dsp:sp modelId="{7BE62681-F1AB-4C7B-BB02-667F42FB1977}">
      <dsp:nvSpPr>
        <dsp:cNvPr id="0" name=""/>
        <dsp:cNvSpPr/>
      </dsp:nvSpPr>
      <dsp:spPr>
        <a:xfrm rot="5400000">
          <a:off x="4371183" y="-3887984"/>
          <a:ext cx="442602" cy="82321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.</a:t>
          </a:r>
          <a:r>
            <a:rPr lang="en-US" sz="1800" kern="1200" dirty="0" err="1" smtClean="0"/>
            <a:t>fastq</a:t>
          </a:r>
          <a:r>
            <a:rPr lang="en-US" sz="1800" kern="1200" dirty="0" smtClean="0"/>
            <a:t> files of DNA sequences and quality info</a:t>
          </a:r>
          <a:endParaRPr lang="en-US" sz="1800" kern="1200" dirty="0"/>
        </a:p>
      </dsp:txBody>
      <dsp:txXfrm rot="-5400000">
        <a:off x="476397" y="28408"/>
        <a:ext cx="8210568" cy="399390"/>
      </dsp:txXfrm>
    </dsp:sp>
    <dsp:sp modelId="{1AE813F0-E71F-4800-914C-292DF4CBE218}">
      <dsp:nvSpPr>
        <dsp:cNvPr id="0" name=""/>
        <dsp:cNvSpPr/>
      </dsp:nvSpPr>
      <dsp:spPr>
        <a:xfrm rot="5400000">
          <a:off x="-102085" y="725108"/>
          <a:ext cx="680568" cy="4763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Trim and Filter</a:t>
          </a:r>
          <a:endParaRPr lang="en-US" sz="1000" kern="1200" dirty="0"/>
        </a:p>
      </dsp:txBody>
      <dsp:txXfrm rot="-5400000">
        <a:off x="1" y="861222"/>
        <a:ext cx="476397" cy="204171"/>
      </dsp:txXfrm>
    </dsp:sp>
    <dsp:sp modelId="{B0A22FDB-12D5-4EBB-8757-1CDB61CB8720}">
      <dsp:nvSpPr>
        <dsp:cNvPr id="0" name=""/>
        <dsp:cNvSpPr/>
      </dsp:nvSpPr>
      <dsp:spPr>
        <a:xfrm rot="5400000">
          <a:off x="4371300" y="-3271878"/>
          <a:ext cx="442369" cy="82321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Trim sequence ends and filter based on quality</a:t>
          </a:r>
          <a:endParaRPr lang="en-US" sz="1800" kern="1200" dirty="0"/>
        </a:p>
      </dsp:txBody>
      <dsp:txXfrm rot="-5400000">
        <a:off x="476398" y="644619"/>
        <a:ext cx="8210579" cy="399179"/>
      </dsp:txXfrm>
    </dsp:sp>
    <dsp:sp modelId="{78344D73-F9DA-4690-B434-3761D12BD81D}">
      <dsp:nvSpPr>
        <dsp:cNvPr id="0" name=""/>
        <dsp:cNvSpPr/>
      </dsp:nvSpPr>
      <dsp:spPr>
        <a:xfrm rot="5400000">
          <a:off x="-102085" y="1348205"/>
          <a:ext cx="680568" cy="4763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Learn error</a:t>
          </a:r>
          <a:endParaRPr lang="en-US" sz="1200" kern="1200" dirty="0"/>
        </a:p>
      </dsp:txBody>
      <dsp:txXfrm rot="-5400000">
        <a:off x="1" y="1484319"/>
        <a:ext cx="476397" cy="204171"/>
      </dsp:txXfrm>
    </dsp:sp>
    <dsp:sp modelId="{EAECDE68-FA32-4EBE-A4DB-9A9CE455EFCE}">
      <dsp:nvSpPr>
        <dsp:cNvPr id="0" name=""/>
        <dsp:cNvSpPr/>
      </dsp:nvSpPr>
      <dsp:spPr>
        <a:xfrm rot="5400000">
          <a:off x="4329593" y="-2605240"/>
          <a:ext cx="525782" cy="82321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Build error models (help distinguish real unique sequences from sequences that differ due to sequence errors)</a:t>
          </a:r>
          <a:endParaRPr lang="en-US" sz="1800" kern="1200" dirty="0"/>
        </a:p>
      </dsp:txBody>
      <dsp:txXfrm rot="-5400000">
        <a:off x="476398" y="1273622"/>
        <a:ext cx="8206507" cy="474448"/>
      </dsp:txXfrm>
    </dsp:sp>
    <dsp:sp modelId="{3338356E-2069-45A2-9D46-241D9594B92E}">
      <dsp:nvSpPr>
        <dsp:cNvPr id="0" name=""/>
        <dsp:cNvSpPr/>
      </dsp:nvSpPr>
      <dsp:spPr>
        <a:xfrm rot="5400000">
          <a:off x="-102085" y="1999258"/>
          <a:ext cx="680568" cy="4763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Dereplicate</a:t>
          </a:r>
          <a:r>
            <a:rPr lang="en-US" sz="700" kern="1200" dirty="0" smtClean="0"/>
            <a:t>, Infer ASVs</a:t>
          </a:r>
          <a:endParaRPr lang="en-US" sz="700" kern="1200" dirty="0"/>
        </a:p>
      </dsp:txBody>
      <dsp:txXfrm rot="-5400000">
        <a:off x="1" y="2135372"/>
        <a:ext cx="476397" cy="204171"/>
      </dsp:txXfrm>
    </dsp:sp>
    <dsp:sp modelId="{EF31F74B-F117-4335-B6C3-6EE5BACAE483}">
      <dsp:nvSpPr>
        <dsp:cNvPr id="0" name=""/>
        <dsp:cNvSpPr/>
      </dsp:nvSpPr>
      <dsp:spPr>
        <a:xfrm rot="5400000">
          <a:off x="4371300" y="-1997729"/>
          <a:ext cx="442369" cy="82321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Identify unique sequences and count them</a:t>
          </a:r>
          <a:endParaRPr lang="en-US" sz="1800" kern="1200" dirty="0"/>
        </a:p>
      </dsp:txBody>
      <dsp:txXfrm rot="-5400000">
        <a:off x="476398" y="1918768"/>
        <a:ext cx="8210579" cy="399179"/>
      </dsp:txXfrm>
    </dsp:sp>
    <dsp:sp modelId="{F52E60EF-1416-45C1-B94C-2FCD55C8EF48}">
      <dsp:nvSpPr>
        <dsp:cNvPr id="0" name=""/>
        <dsp:cNvSpPr/>
      </dsp:nvSpPr>
      <dsp:spPr>
        <a:xfrm rot="5400000">
          <a:off x="-102085" y="2615479"/>
          <a:ext cx="680568" cy="4763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Merge</a:t>
          </a:r>
          <a:endParaRPr lang="en-US" sz="1100" kern="1200" dirty="0"/>
        </a:p>
      </dsp:txBody>
      <dsp:txXfrm rot="-5400000">
        <a:off x="1" y="2751593"/>
        <a:ext cx="476397" cy="204171"/>
      </dsp:txXfrm>
    </dsp:sp>
    <dsp:sp modelId="{EE32F72F-6BCA-43DE-B61D-8F9C71DC69E1}">
      <dsp:nvSpPr>
        <dsp:cNvPr id="0" name=""/>
        <dsp:cNvSpPr/>
      </dsp:nvSpPr>
      <dsp:spPr>
        <a:xfrm rot="5400000">
          <a:off x="4371300" y="-1381507"/>
          <a:ext cx="442369" cy="82321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Merge forward and reverse reads</a:t>
          </a:r>
          <a:endParaRPr lang="en-US" sz="1800" kern="1200" dirty="0"/>
        </a:p>
      </dsp:txBody>
      <dsp:txXfrm rot="-5400000">
        <a:off x="476398" y="2534990"/>
        <a:ext cx="8210579" cy="399179"/>
      </dsp:txXfrm>
    </dsp:sp>
    <dsp:sp modelId="{89380FD3-EAB0-45AC-8F0B-18187D5CAE9F}">
      <dsp:nvSpPr>
        <dsp:cNvPr id="0" name=""/>
        <dsp:cNvSpPr/>
      </dsp:nvSpPr>
      <dsp:spPr>
        <a:xfrm rot="5400000">
          <a:off x="-102085" y="3231701"/>
          <a:ext cx="680568" cy="4763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Chimera Removal</a:t>
          </a:r>
          <a:endParaRPr lang="en-US" sz="1000" kern="1200" dirty="0"/>
        </a:p>
      </dsp:txBody>
      <dsp:txXfrm rot="-5400000">
        <a:off x="1" y="3367815"/>
        <a:ext cx="476397" cy="204171"/>
      </dsp:txXfrm>
    </dsp:sp>
    <dsp:sp modelId="{21939A46-CA0E-4EBD-88FB-2723B07A4F5D}">
      <dsp:nvSpPr>
        <dsp:cNvPr id="0" name=""/>
        <dsp:cNvSpPr/>
      </dsp:nvSpPr>
      <dsp:spPr>
        <a:xfrm rot="5400000">
          <a:off x="4371300" y="-765286"/>
          <a:ext cx="442369" cy="82321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Identify and remove chimeric sequences</a:t>
          </a:r>
          <a:endParaRPr lang="en-US" sz="1800" kern="1200" dirty="0"/>
        </a:p>
      </dsp:txBody>
      <dsp:txXfrm rot="-5400000">
        <a:off x="476398" y="3151211"/>
        <a:ext cx="8210579" cy="399179"/>
      </dsp:txXfrm>
    </dsp:sp>
    <dsp:sp modelId="{9FF1B190-F700-4D8A-80FA-E947E95916F6}">
      <dsp:nvSpPr>
        <dsp:cNvPr id="0" name=""/>
        <dsp:cNvSpPr/>
      </dsp:nvSpPr>
      <dsp:spPr>
        <a:xfrm rot="5400000">
          <a:off x="-102085" y="3847922"/>
          <a:ext cx="680568" cy="4763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Assign taxonomy</a:t>
          </a:r>
          <a:endParaRPr lang="en-US" sz="800" kern="1200" dirty="0"/>
        </a:p>
      </dsp:txBody>
      <dsp:txXfrm rot="-5400000">
        <a:off x="1" y="3984036"/>
        <a:ext cx="476397" cy="204171"/>
      </dsp:txXfrm>
    </dsp:sp>
    <dsp:sp modelId="{4F7E3E4E-0A01-41D3-A3F6-B3E6CE83614A}">
      <dsp:nvSpPr>
        <dsp:cNvPr id="0" name=""/>
        <dsp:cNvSpPr/>
      </dsp:nvSpPr>
      <dsp:spPr>
        <a:xfrm rot="5400000">
          <a:off x="4371300" y="-149064"/>
          <a:ext cx="442369" cy="82321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Match sequences with taxonomic information</a:t>
          </a:r>
          <a:endParaRPr lang="en-US" sz="1800" kern="1200" dirty="0"/>
        </a:p>
      </dsp:txBody>
      <dsp:txXfrm rot="-5400000">
        <a:off x="476398" y="3767433"/>
        <a:ext cx="8210579" cy="399179"/>
      </dsp:txXfrm>
    </dsp:sp>
    <dsp:sp modelId="{807547A3-E9C6-4177-B3A3-E13A7770D057}">
      <dsp:nvSpPr>
        <dsp:cNvPr id="0" name=""/>
        <dsp:cNvSpPr/>
      </dsp:nvSpPr>
      <dsp:spPr>
        <a:xfrm rot="5400000">
          <a:off x="-102085" y="4464144"/>
          <a:ext cx="680568" cy="4763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Tree</a:t>
          </a:r>
          <a:endParaRPr lang="en-US" sz="1200" kern="1200" dirty="0"/>
        </a:p>
      </dsp:txBody>
      <dsp:txXfrm rot="-5400000">
        <a:off x="1" y="4600258"/>
        <a:ext cx="476397" cy="204171"/>
      </dsp:txXfrm>
    </dsp:sp>
    <dsp:sp modelId="{6D0EFAAE-A88B-41B3-A645-AC98048457DA}">
      <dsp:nvSpPr>
        <dsp:cNvPr id="0" name=""/>
        <dsp:cNvSpPr/>
      </dsp:nvSpPr>
      <dsp:spPr>
        <a:xfrm rot="5400000">
          <a:off x="4371300" y="467156"/>
          <a:ext cx="442369" cy="82321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Construct phylogenetic tree</a:t>
          </a:r>
          <a:endParaRPr lang="en-US" sz="1800" kern="1200" dirty="0"/>
        </a:p>
      </dsp:txBody>
      <dsp:txXfrm rot="-5400000">
        <a:off x="476398" y="4383654"/>
        <a:ext cx="8210579" cy="399179"/>
      </dsp:txXfrm>
    </dsp:sp>
    <dsp:sp modelId="{D4CC5EE4-1A05-4EE2-A68F-31FF6D6FB770}">
      <dsp:nvSpPr>
        <dsp:cNvPr id="0" name=""/>
        <dsp:cNvSpPr/>
      </dsp:nvSpPr>
      <dsp:spPr>
        <a:xfrm rot="5400000">
          <a:off x="-102085" y="5080366"/>
          <a:ext cx="680568" cy="4763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Phyloseq</a:t>
          </a:r>
          <a:r>
            <a:rPr lang="en-US" sz="800" kern="1200" dirty="0" smtClean="0"/>
            <a:t> Handoff</a:t>
          </a:r>
          <a:endParaRPr lang="en-US" sz="800" kern="1200" dirty="0"/>
        </a:p>
      </dsp:txBody>
      <dsp:txXfrm rot="-5400000">
        <a:off x="1" y="5216480"/>
        <a:ext cx="476397" cy="204171"/>
      </dsp:txXfrm>
    </dsp:sp>
    <dsp:sp modelId="{9B8FD7F0-15EF-435A-BC03-955DB1F1A022}">
      <dsp:nvSpPr>
        <dsp:cNvPr id="0" name=""/>
        <dsp:cNvSpPr/>
      </dsp:nvSpPr>
      <dsp:spPr>
        <a:xfrm rot="5400000">
          <a:off x="4371300" y="1083378"/>
          <a:ext cx="442369" cy="82321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Combine sequence table, taxonomy info, sample info, and tree into </a:t>
          </a:r>
          <a:r>
            <a:rPr lang="en-US" sz="1800" kern="1200" dirty="0" err="1" smtClean="0"/>
            <a:t>phyloseq</a:t>
          </a:r>
          <a:r>
            <a:rPr lang="en-US" sz="1800" kern="1200" dirty="0" smtClean="0"/>
            <a:t> object</a:t>
          </a:r>
          <a:endParaRPr lang="en-US" sz="1800" kern="1200" dirty="0"/>
        </a:p>
      </dsp:txBody>
      <dsp:txXfrm rot="-5400000">
        <a:off x="476398" y="4999876"/>
        <a:ext cx="8210579" cy="399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83D17-388A-4471-ACE7-354B944B6C32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3B5EB-F41B-4B42-9173-7BD7CF7E7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5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Lead a discussion about the microbiome/microbiota and why it’s so important to study</a:t>
            </a:r>
          </a:p>
          <a:p>
            <a:r>
              <a:rPr lang="en-US" dirty="0"/>
              <a:t>How might the </a:t>
            </a:r>
            <a:r>
              <a:rPr lang="en-US" dirty="0" err="1"/>
              <a:t>microbiom</a:t>
            </a:r>
            <a:r>
              <a:rPr lang="en-US" baseline="0" dirty="0"/>
              <a:t> affect health?</a:t>
            </a:r>
          </a:p>
          <a:p>
            <a:r>
              <a:rPr lang="en-US" baseline="0" dirty="0"/>
              <a:t>Where do the microbes come from?</a:t>
            </a:r>
          </a:p>
          <a:p>
            <a:r>
              <a:rPr lang="en-US" baseline="0" dirty="0"/>
              <a:t>What could affect the </a:t>
            </a:r>
            <a:r>
              <a:rPr lang="en-US" baseline="0" dirty="0" err="1"/>
              <a:t>microbiome</a:t>
            </a:r>
            <a:r>
              <a:rPr lang="en-US" baseline="0" dirty="0"/>
              <a:t> of an organism?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88631-1AA5-2A4A-8D1F-14DDD6F013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8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D4E7-9FAA-47CA-B1D6-C922A042F4D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6FED-ACC7-49F6-9B61-A469F26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7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D4E7-9FAA-47CA-B1D6-C922A042F4D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6FED-ACC7-49F6-9B61-A469F26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0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D4E7-9FAA-47CA-B1D6-C922A042F4D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6FED-ACC7-49F6-9B61-A469F26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2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D4E7-9FAA-47CA-B1D6-C922A042F4D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6FED-ACC7-49F6-9B61-A469F26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0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D4E7-9FAA-47CA-B1D6-C922A042F4D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6FED-ACC7-49F6-9B61-A469F26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8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D4E7-9FAA-47CA-B1D6-C922A042F4D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6FED-ACC7-49F6-9B61-A469F26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7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D4E7-9FAA-47CA-B1D6-C922A042F4D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6FED-ACC7-49F6-9B61-A469F26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5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D4E7-9FAA-47CA-B1D6-C922A042F4D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6FED-ACC7-49F6-9B61-A469F26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1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D4E7-9FAA-47CA-B1D6-C922A042F4D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6FED-ACC7-49F6-9B61-A469F26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8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D4E7-9FAA-47CA-B1D6-C922A042F4D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6FED-ACC7-49F6-9B61-A469F26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4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D4E7-9FAA-47CA-B1D6-C922A042F4D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6FED-ACC7-49F6-9B61-A469F26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9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CD4E7-9FAA-47CA-B1D6-C922A042F4D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36FED-ACC7-49F6-9B61-A469F26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0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98" y="22067"/>
            <a:ext cx="8810811" cy="963842"/>
          </a:xfrm>
        </p:spPr>
        <p:txBody>
          <a:bodyPr/>
          <a:lstStyle/>
          <a:p>
            <a:pPr algn="ctr"/>
            <a:r>
              <a:rPr lang="en-US" b="1" dirty="0"/>
              <a:t>Analyzing the Microbiome</a:t>
            </a: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22713" r="-22713"/>
          <a:stretch>
            <a:fillRect/>
          </a:stretch>
        </p:blipFill>
        <p:spPr>
          <a:xfrm>
            <a:off x="83922" y="1096745"/>
            <a:ext cx="8884587" cy="4886181"/>
          </a:xfrm>
        </p:spPr>
      </p:pic>
    </p:spTree>
    <p:extLst>
      <p:ext uri="{BB962C8B-B14F-4D97-AF65-F5344CB8AC3E}">
        <p14:creationId xmlns:p14="http://schemas.microsoft.com/office/powerpoint/2010/main" val="15710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18" y="95160"/>
            <a:ext cx="9055282" cy="7582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Review from last week – dada2 workflow</a:t>
            </a:r>
            <a:endParaRPr lang="en-US" b="1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69252249"/>
              </p:ext>
            </p:extLst>
          </p:nvPr>
        </p:nvGraphicFramePr>
        <p:xfrm>
          <a:off x="330926" y="1039948"/>
          <a:ext cx="8708572" cy="5665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23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013" y="832419"/>
            <a:ext cx="4378779" cy="1064848"/>
          </a:xfrm>
        </p:spPr>
        <p:txBody>
          <a:bodyPr>
            <a:normAutofit/>
          </a:bodyPr>
          <a:lstStyle/>
          <a:p>
            <a:r>
              <a:rPr lang="en-US" sz="5400" b="1" dirty="0" err="1" smtClean="0"/>
              <a:t>Phyloseq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31" y="4892367"/>
            <a:ext cx="8882740" cy="1393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Combines existing R tools for ecology and phylogenetic analysis as well as graphics creation (</a:t>
            </a:r>
            <a:r>
              <a:rPr lang="en-US" sz="2400" i="1" dirty="0" smtClean="0"/>
              <a:t>ggplot2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30630" y="2679838"/>
            <a:ext cx="88827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“The </a:t>
            </a:r>
            <a:r>
              <a:rPr lang="en-US" sz="2400" i="1" dirty="0" err="1"/>
              <a:t>phyloseq</a:t>
            </a:r>
            <a:r>
              <a:rPr lang="en-US" sz="2400" dirty="0"/>
              <a:t> package is a tool to import, store, analyze, and graphically display complex phylogenetic sequencing data that has already been clustered into </a:t>
            </a:r>
            <a:r>
              <a:rPr lang="en-US" sz="2400" dirty="0" smtClean="0"/>
              <a:t>OTUs[/ASVs], </a:t>
            </a:r>
            <a:r>
              <a:rPr lang="en-US" sz="2400" dirty="0"/>
              <a:t>especially when there is associated sample data, phylogenetic tree, and/or taxonomic </a:t>
            </a:r>
            <a:r>
              <a:rPr lang="en-US" sz="2400" dirty="0" smtClean="0"/>
              <a:t>assignment”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351" y="145643"/>
            <a:ext cx="2111554" cy="2438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0630" y="6302578"/>
            <a:ext cx="46937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https://joey711.github.io/phyloseq/</a:t>
            </a:r>
          </a:p>
        </p:txBody>
      </p:sp>
    </p:spTree>
    <p:extLst>
      <p:ext uri="{BB962C8B-B14F-4D97-AF65-F5344CB8AC3E}">
        <p14:creationId xmlns:p14="http://schemas.microsoft.com/office/powerpoint/2010/main" val="41002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picture containing text, ground, person&#10;&#10;Description automatically generated">
            <a:extLst>
              <a:ext uri="{FF2B5EF4-FFF2-40B4-BE49-F238E27FC236}">
                <a16:creationId xmlns:a16="http://schemas.microsoft.com/office/drawing/2014/main" id="{3E7BF049-A659-44C4-AC91-266E79913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27" y="1683746"/>
            <a:ext cx="6421543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B682C88-F38B-4E2C-B8FF-9B1B4D3C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1216"/>
            <a:ext cx="9143999" cy="83556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Describing the microbiome:</a:t>
            </a:r>
            <a:br>
              <a:rPr lang="en-US" b="1" dirty="0"/>
            </a:br>
            <a:r>
              <a:rPr lang="en-US" b="1" i="1" dirty="0" smtClean="0"/>
              <a:t>Who’s there?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1517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682C88-F38B-4E2C-B8FF-9B1B4D3C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1216"/>
            <a:ext cx="9143999" cy="83556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Describing the microbiome:</a:t>
            </a:r>
            <a:br>
              <a:rPr lang="en-US" b="1" dirty="0"/>
            </a:br>
            <a:r>
              <a:rPr lang="en-US" b="1" i="1" dirty="0"/>
              <a:t>Alpha diversity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DA0558-4673-472C-9893-FC7313A21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42" y="3656343"/>
            <a:ext cx="7832560" cy="3201657"/>
          </a:xfrm>
          <a:prstGeom prst="rect">
            <a:avLst/>
          </a:prstGeom>
        </p:spPr>
      </p:pic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F47D13AB-231A-4103-8E43-103B4D51D3A2}"/>
              </a:ext>
            </a:extLst>
          </p:cNvPr>
          <p:cNvSpPr txBox="1">
            <a:spLocks/>
          </p:cNvSpPr>
          <p:nvPr/>
        </p:nvSpPr>
        <p:spPr>
          <a:xfrm>
            <a:off x="382120" y="1569088"/>
            <a:ext cx="8379757" cy="3475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“a dynamic and interactive micro-ecosystem”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/>
              <a:t>Alpha diversity </a:t>
            </a:r>
            <a:r>
              <a:rPr lang="en-US" sz="2400" dirty="0" smtClean="0"/>
              <a:t>reflects </a:t>
            </a:r>
            <a:r>
              <a:rPr lang="en-US" sz="2400" i="1" dirty="0"/>
              <a:t>richness</a:t>
            </a:r>
            <a:r>
              <a:rPr lang="en-US" sz="2400" dirty="0"/>
              <a:t> and </a:t>
            </a:r>
            <a:r>
              <a:rPr lang="en-US" sz="2400" i="1" dirty="0"/>
              <a:t>evenness</a:t>
            </a:r>
            <a:r>
              <a:rPr lang="en-US" sz="2400" dirty="0"/>
              <a:t> of </a:t>
            </a:r>
            <a:r>
              <a:rPr lang="en-US" sz="2400" dirty="0" smtClean="0"/>
              <a:t>a community</a:t>
            </a:r>
            <a:endParaRPr lang="en-US" sz="2400" dirty="0"/>
          </a:p>
          <a:p>
            <a:pPr marL="457200" lvl="1">
              <a:spcAft>
                <a:spcPts val="1200"/>
              </a:spcAft>
            </a:pPr>
            <a:r>
              <a:rPr lang="en-US" sz="2000" dirty="0"/>
              <a:t>Richness: Number of different taxa in a community</a:t>
            </a:r>
          </a:p>
          <a:p>
            <a:pPr marL="457200" lvl="1"/>
            <a:r>
              <a:rPr lang="en-US" sz="2000" dirty="0"/>
              <a:t>Evenness: Distribution of organisms </a:t>
            </a:r>
            <a:r>
              <a:rPr lang="en-US" sz="2000" dirty="0" smtClean="0"/>
              <a:t>in different </a:t>
            </a:r>
            <a:r>
              <a:rPr lang="en-US" sz="2000" dirty="0"/>
              <a:t>taxa in a </a:t>
            </a:r>
            <a:r>
              <a:rPr lang="en-US" sz="2000" dirty="0" smtClean="0"/>
              <a:t>community 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547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682C88-F38B-4E2C-B8FF-9B1B4D3C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1216"/>
            <a:ext cx="9143999" cy="83556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Describing the microbiome:</a:t>
            </a:r>
            <a:br>
              <a:rPr lang="en-US" b="1" dirty="0"/>
            </a:br>
            <a:r>
              <a:rPr lang="en-US" b="1" i="1" dirty="0"/>
              <a:t>Alpha diversity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F47D13AB-231A-4103-8E43-103B4D51D3A2}"/>
              </a:ext>
            </a:extLst>
          </p:cNvPr>
          <p:cNvSpPr txBox="1">
            <a:spLocks/>
          </p:cNvSpPr>
          <p:nvPr/>
        </p:nvSpPr>
        <p:spPr>
          <a:xfrm>
            <a:off x="436887" y="4701057"/>
            <a:ext cx="8423740" cy="2006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Aft>
                <a:spcPts val="1200"/>
              </a:spcAft>
            </a:pPr>
            <a:r>
              <a:rPr lang="en-US" sz="2400" dirty="0"/>
              <a:t>Richness is just observed # of taxa.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Various indices (Shannon, inverse Simpson, etc.) calculate an alpha diversity score accounting for both richness and evenness.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02EF1-D58F-475D-8806-DEC8A4EE12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7" r="15099"/>
          <a:stretch/>
        </p:blipFill>
        <p:spPr>
          <a:xfrm>
            <a:off x="183459" y="1669576"/>
            <a:ext cx="845450" cy="8241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58C761-BB52-46DA-BEC9-5A1682EE630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09" y="2008145"/>
            <a:ext cx="856025" cy="856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DA1744-5E10-4198-A01D-02547C5FB3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0" r="10136"/>
          <a:stretch/>
        </p:blipFill>
        <p:spPr>
          <a:xfrm>
            <a:off x="101601" y="2530717"/>
            <a:ext cx="670572" cy="716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713548-EDB1-44B6-B407-3488CAB72B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6" t="9601" r="8260" b="4795"/>
          <a:stretch/>
        </p:blipFill>
        <p:spPr>
          <a:xfrm>
            <a:off x="863284" y="2840164"/>
            <a:ext cx="670572" cy="6132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4D4EAF-204B-44E6-9C5C-FBB49A0440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0" r="10136"/>
          <a:stretch/>
        </p:blipFill>
        <p:spPr>
          <a:xfrm>
            <a:off x="183459" y="3226403"/>
            <a:ext cx="670572" cy="7164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1FBA5B-A5DF-4F8F-80D9-43EA23E6C1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0" r="10136"/>
          <a:stretch/>
        </p:blipFill>
        <p:spPr>
          <a:xfrm>
            <a:off x="1725128" y="2672938"/>
            <a:ext cx="670572" cy="7164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42A63E-CC2D-4790-AC4B-6A1ABB2ADD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6" t="9601" r="8260" b="4795"/>
          <a:stretch/>
        </p:blipFill>
        <p:spPr>
          <a:xfrm>
            <a:off x="1450536" y="3354759"/>
            <a:ext cx="670572" cy="6132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D960CD-9A03-4CA9-A46F-78CDA2B69E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7" r="15099"/>
          <a:stretch/>
        </p:blipFill>
        <p:spPr>
          <a:xfrm>
            <a:off x="7354424" y="2008145"/>
            <a:ext cx="845450" cy="8241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5EB88B-A6D1-4D34-A2FC-288B740DB43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874" y="2346714"/>
            <a:ext cx="856025" cy="856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0C24A7-DF95-4826-969A-6E9B74E957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0" r="10136"/>
          <a:stretch/>
        </p:blipFill>
        <p:spPr>
          <a:xfrm>
            <a:off x="7272566" y="2869286"/>
            <a:ext cx="670572" cy="716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4BB9179-E206-4788-8DFE-97B1F30D08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6" t="9601" r="8260" b="4795"/>
          <a:stretch/>
        </p:blipFill>
        <p:spPr>
          <a:xfrm>
            <a:off x="8024394" y="3197827"/>
            <a:ext cx="670572" cy="6132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76B7098-B82C-401C-8B10-AFAE2243BA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7" r="15099"/>
          <a:stretch/>
        </p:blipFill>
        <p:spPr>
          <a:xfrm>
            <a:off x="6480420" y="2346714"/>
            <a:ext cx="845450" cy="8241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43DF584-4B59-4A96-91EB-B42176569C7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320" y="1519992"/>
            <a:ext cx="856025" cy="8560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4482C3-60EC-4EBD-B4CB-55665FBC1048}"/>
              </a:ext>
            </a:extLst>
          </p:cNvPr>
          <p:cNvSpPr txBox="1"/>
          <p:nvPr/>
        </p:nvSpPr>
        <p:spPr>
          <a:xfrm>
            <a:off x="1198570" y="1621562"/>
            <a:ext cx="150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Community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47157A-2CD8-4E89-A38F-62DA3ACF7DD7}"/>
              </a:ext>
            </a:extLst>
          </p:cNvPr>
          <p:cNvSpPr txBox="1"/>
          <p:nvPr/>
        </p:nvSpPr>
        <p:spPr>
          <a:xfrm>
            <a:off x="6692855" y="1615791"/>
            <a:ext cx="150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Community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2AD05E-7D8F-4EE5-A0D0-B30A0CCEA527}"/>
              </a:ext>
            </a:extLst>
          </p:cNvPr>
          <p:cNvSpPr txBox="1"/>
          <p:nvPr/>
        </p:nvSpPr>
        <p:spPr>
          <a:xfrm>
            <a:off x="3781372" y="1613568"/>
            <a:ext cx="150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Community 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6AD3E0B-55E3-4AF0-A8E7-93D2B7B2F47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688" y="1976873"/>
            <a:ext cx="856025" cy="8560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01CF0D3-F747-45C6-B34F-EE22A17E3A7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794" y="1985123"/>
            <a:ext cx="856025" cy="8560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89AFCC7-6306-4872-AEE6-19B98FE6C53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689" y="2721315"/>
            <a:ext cx="856025" cy="8560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00E7989-A515-403B-9565-DAC3971C86B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744" y="2786650"/>
            <a:ext cx="856025" cy="8560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C4B601F-9B26-45AF-AFB2-23B34BE3F4D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110" y="2778034"/>
            <a:ext cx="856025" cy="8560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BBB0ED9-7D4B-4750-9D4A-D43D6D48A05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45" y="3481029"/>
            <a:ext cx="856025" cy="85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682C88-F38B-4E2C-B8FF-9B1B4D3C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1216"/>
            <a:ext cx="9143999" cy="83556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Describing the microbiome:</a:t>
            </a:r>
            <a:br>
              <a:rPr lang="en-US" b="1" dirty="0"/>
            </a:br>
            <a:r>
              <a:rPr lang="en-US" b="1" i="1" dirty="0"/>
              <a:t>Beta diversity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F47D13AB-231A-4103-8E43-103B4D51D3A2}"/>
              </a:ext>
            </a:extLst>
          </p:cNvPr>
          <p:cNvSpPr txBox="1">
            <a:spLocks/>
          </p:cNvSpPr>
          <p:nvPr/>
        </p:nvSpPr>
        <p:spPr>
          <a:xfrm>
            <a:off x="572654" y="1653309"/>
            <a:ext cx="8109527" cy="4373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2400" dirty="0"/>
              <a:t>Beta diversity reflects the degree of </a:t>
            </a:r>
            <a:r>
              <a:rPr lang="en-US" sz="2400" dirty="0" smtClean="0"/>
              <a:t>dissimilarity </a:t>
            </a:r>
            <a:r>
              <a:rPr lang="en-US" sz="2400" dirty="0"/>
              <a:t>among communities </a:t>
            </a:r>
          </a:p>
          <a:p>
            <a:pPr marL="548640" lvl="1">
              <a:spcAft>
                <a:spcPts val="1200"/>
              </a:spcAft>
            </a:pPr>
            <a:r>
              <a:rPr lang="en-US" sz="2000" dirty="0" smtClean="0"/>
              <a:t>Can reveal major differences in overall community composition based on variables of interest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246" y="3402118"/>
            <a:ext cx="4612036" cy="329431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265611" y="3839820"/>
            <a:ext cx="4572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000" dirty="0"/>
              <a:t>Step 1 – different metrics (Bray-Curtis, </a:t>
            </a:r>
            <a:r>
              <a:rPr lang="en-US" sz="2000" dirty="0" err="1"/>
              <a:t>Jaccard</a:t>
            </a:r>
            <a:r>
              <a:rPr lang="en-US" sz="2000" dirty="0"/>
              <a:t>, </a:t>
            </a:r>
            <a:r>
              <a:rPr lang="en-US" sz="2000" dirty="0" err="1"/>
              <a:t>UniFrac</a:t>
            </a:r>
            <a:r>
              <a:rPr lang="en-US" sz="2000" dirty="0"/>
              <a:t>, </a:t>
            </a:r>
            <a:r>
              <a:rPr lang="en-US" sz="2000" dirty="0" err="1"/>
              <a:t>etc</a:t>
            </a:r>
            <a:r>
              <a:rPr lang="en-US" sz="2000" dirty="0"/>
              <a:t>) can be used to quantify dissimilarity pairwise between all samples</a:t>
            </a:r>
          </a:p>
          <a:p>
            <a:pPr lvl="1"/>
            <a:r>
              <a:rPr lang="en-US" sz="2000" dirty="0"/>
              <a:t>Step 2 – produce ordination based on distance or dissimilarity matrix to represent dissimilarity in a low-dimensional space</a:t>
            </a:r>
          </a:p>
        </p:txBody>
      </p:sp>
    </p:spTree>
    <p:extLst>
      <p:ext uri="{BB962C8B-B14F-4D97-AF65-F5344CB8AC3E}">
        <p14:creationId xmlns:p14="http://schemas.microsoft.com/office/powerpoint/2010/main" val="396461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648" y="90218"/>
            <a:ext cx="7886700" cy="1325563"/>
          </a:xfrm>
        </p:spPr>
        <p:txBody>
          <a:bodyPr>
            <a:normAutofit/>
          </a:bodyPr>
          <a:lstStyle/>
          <a:p>
            <a:r>
              <a:rPr lang="en-US" sz="4800" b="1" dirty="0" err="1" smtClean="0"/>
              <a:t>Phyloseq</a:t>
            </a:r>
            <a:r>
              <a:rPr lang="en-US" sz="4800" b="1" dirty="0" smtClean="0"/>
              <a:t> lesson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data into </a:t>
            </a:r>
            <a:r>
              <a:rPr lang="en-US" dirty="0" err="1" smtClean="0"/>
              <a:t>phyloseq</a:t>
            </a:r>
            <a:endParaRPr lang="en-US" dirty="0" smtClean="0"/>
          </a:p>
          <a:p>
            <a:r>
              <a:rPr lang="en-US" dirty="0" err="1" smtClean="0"/>
              <a:t>Phyloseq</a:t>
            </a:r>
            <a:r>
              <a:rPr lang="en-US" dirty="0" smtClean="0"/>
              <a:t> data wrangling</a:t>
            </a:r>
          </a:p>
          <a:p>
            <a:r>
              <a:rPr lang="en-US" dirty="0" smtClean="0"/>
              <a:t>Visualizing abundance data</a:t>
            </a:r>
          </a:p>
          <a:p>
            <a:r>
              <a:rPr lang="en-US" dirty="0" smtClean="0"/>
              <a:t>Alpha diversity</a:t>
            </a:r>
          </a:p>
          <a:p>
            <a:r>
              <a:rPr lang="en-US" dirty="0" smtClean="0"/>
              <a:t>Beta diversity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591" y="90218"/>
            <a:ext cx="1578205" cy="182249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58982" y="551418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mtClean="0"/>
              <a:t>Let’s look at some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720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10248</TotalTime>
  <Words>393</Words>
  <Application>Microsoft Office PowerPoint</Application>
  <PresentationFormat>On-screen Show (4:3)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Analyzing the Microbiome</vt:lpstr>
      <vt:lpstr>Review from last week – dada2 workflow</vt:lpstr>
      <vt:lpstr>Phyloseq</vt:lpstr>
      <vt:lpstr>Describing the microbiome: Who’s there?</vt:lpstr>
      <vt:lpstr>Describing the microbiome: Alpha diversity</vt:lpstr>
      <vt:lpstr>Describing the microbiome: Alpha diversity</vt:lpstr>
      <vt:lpstr>Describing the microbiome: Beta diversity</vt:lpstr>
      <vt:lpstr>Phyloseq lesson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Microbiome/Microbiota</dc:title>
  <dc:creator>Madelyn Houser</dc:creator>
  <cp:lastModifiedBy>Houser, Madelyn</cp:lastModifiedBy>
  <cp:revision>41</cp:revision>
  <dcterms:created xsi:type="dcterms:W3CDTF">2022-02-10T17:00:40Z</dcterms:created>
  <dcterms:modified xsi:type="dcterms:W3CDTF">2022-02-23T14:48:19Z</dcterms:modified>
</cp:coreProperties>
</file>