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2CD3C-CE58-46F8-B3DB-7123F252F924}" type="datetimeFigureOut">
              <a:rPr lang="tr-TR" smtClean="0"/>
              <a:t>7.08.2019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7A810-D4FC-4230-97BD-8B75D34ECB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7383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7A810-D4FC-4230-97BD-8B75D34ECB8F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2504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7A810-D4FC-4230-97BD-8B75D34ECB8F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8500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ECBC67F-05ED-42EB-8835-A2AE75F88F97}" type="datetimeFigureOut">
              <a:rPr lang="tr-TR" smtClean="0"/>
              <a:t>7.08.2019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027D526-AD0C-4986-A758-A6C2AEB30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78195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C67F-05ED-42EB-8835-A2AE75F88F97}" type="datetimeFigureOut">
              <a:rPr lang="tr-TR" smtClean="0"/>
              <a:t>7.08.2019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D526-AD0C-4986-A758-A6C2AEB30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721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ECBC67F-05ED-42EB-8835-A2AE75F88F97}" type="datetimeFigureOut">
              <a:rPr lang="tr-TR" smtClean="0"/>
              <a:t>7.08.2019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027D526-AD0C-4986-A758-A6C2AEB30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863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C67F-05ED-42EB-8835-A2AE75F88F97}" type="datetimeFigureOut">
              <a:rPr lang="tr-TR" smtClean="0"/>
              <a:t>7.08.2019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D526-AD0C-4986-A758-A6C2AEB30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184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ECBC67F-05ED-42EB-8835-A2AE75F88F97}" type="datetimeFigureOut">
              <a:rPr lang="tr-TR" smtClean="0"/>
              <a:t>7.08.2019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027D526-AD0C-4986-A758-A6C2AEB30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225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ECBC67F-05ED-42EB-8835-A2AE75F88F97}" type="datetimeFigureOut">
              <a:rPr lang="tr-TR" smtClean="0"/>
              <a:t>7.08.2019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027D526-AD0C-4986-A758-A6C2AEB30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4713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ECBC67F-05ED-42EB-8835-A2AE75F88F97}" type="datetimeFigureOut">
              <a:rPr lang="tr-TR" smtClean="0"/>
              <a:t>7.08.2019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027D526-AD0C-4986-A758-A6C2AEB30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60022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C67F-05ED-42EB-8835-A2AE75F88F97}" type="datetimeFigureOut">
              <a:rPr lang="tr-TR" smtClean="0"/>
              <a:t>7.08.2019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D526-AD0C-4986-A758-A6C2AEB30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142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ECBC67F-05ED-42EB-8835-A2AE75F88F97}" type="datetimeFigureOut">
              <a:rPr lang="tr-TR" smtClean="0"/>
              <a:t>7.08.2019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027D526-AD0C-4986-A758-A6C2AEB30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25078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C67F-05ED-42EB-8835-A2AE75F88F97}" type="datetimeFigureOut">
              <a:rPr lang="tr-TR" smtClean="0"/>
              <a:t>7.08.2019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D526-AD0C-4986-A758-A6C2AEB30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10270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ECBC67F-05ED-42EB-8835-A2AE75F88F97}" type="datetimeFigureOut">
              <a:rPr lang="tr-TR" smtClean="0"/>
              <a:t>7.08.2019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027D526-AD0C-4986-A758-A6C2AEB30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471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BC67F-05ED-42EB-8835-A2AE75F88F97}" type="datetimeFigureOut">
              <a:rPr lang="tr-TR" smtClean="0"/>
              <a:t>7.08.2019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7D526-AD0C-4986-A758-A6C2AEB30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600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cid:ii_jz1atfql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6904-DC64-460D-AE51-83FFA809F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749" y="1724751"/>
            <a:ext cx="8679915" cy="1748729"/>
          </a:xfrm>
        </p:spPr>
        <p:txBody>
          <a:bodyPr/>
          <a:lstStyle/>
          <a:p>
            <a:r>
              <a:rPr lang="tr-TR" dirty="0"/>
              <a:t>Credit Card 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9965B-2760-4231-B850-575BAD830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19" y="3906266"/>
            <a:ext cx="1972245" cy="132258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tr-TR" altLang="tr-TR" dirty="0"/>
              <a:t>THE POLICE </a:t>
            </a:r>
          </a:p>
          <a:p>
            <a:pPr>
              <a:lnSpc>
                <a:spcPct val="80000"/>
              </a:lnSpc>
            </a:pPr>
            <a:r>
              <a:rPr lang="tr-TR" altLang="tr-TR" dirty="0"/>
              <a:t>Cem Akagündüz</a:t>
            </a:r>
          </a:p>
          <a:p>
            <a:pPr>
              <a:lnSpc>
                <a:spcPct val="80000"/>
              </a:lnSpc>
            </a:pPr>
            <a:r>
              <a:rPr lang="tr-TR" altLang="tr-TR" dirty="0"/>
              <a:t>Hasan Can Buruk</a:t>
            </a:r>
          </a:p>
          <a:p>
            <a:pPr>
              <a:lnSpc>
                <a:spcPct val="80000"/>
              </a:lnSpc>
            </a:pPr>
            <a:r>
              <a:rPr lang="tr-TR" altLang="tr-TR" dirty="0"/>
              <a:t>Göktuğ Övren</a:t>
            </a:r>
          </a:p>
          <a:p>
            <a:pPr>
              <a:lnSpc>
                <a:spcPct val="80000"/>
              </a:lnSpc>
            </a:pPr>
            <a:r>
              <a:rPr lang="tr-TR" altLang="tr-TR" dirty="0"/>
              <a:t>Mehmet Akif Tür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7566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6008-162D-49E5-964C-743EAA46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1">
            <a:extLst>
              <a:ext uri="{FF2B5EF4-FFF2-40B4-BE49-F238E27FC236}">
                <a16:creationId xmlns:a16="http://schemas.microsoft.com/office/drawing/2014/main" id="{6067ACD5-3B07-4DF5-9EFC-B0545F666A8F}"/>
              </a:ext>
            </a:extLst>
          </p:cNvPr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866" y="871347"/>
            <a:ext cx="4515422" cy="5115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DD7EC3-BA9E-4A0B-AB48-F1DF3846E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31" y="1660324"/>
            <a:ext cx="6251925" cy="3835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91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4BC1-AEF2-4479-B36A-8ED2136C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CE172-F921-4F8C-BA89-AAB0CB68B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056076"/>
          </a:xfrm>
        </p:spPr>
        <p:txBody>
          <a:bodyPr>
            <a:normAutofit/>
          </a:bodyPr>
          <a:lstStyle/>
          <a:p>
            <a:r>
              <a:rPr lang="tr-TR" altLang="tr-TR" dirty="0"/>
              <a:t>The dataset contains transactions made by credit cards in September 2013 by european cardholders and is taken by kaggle.</a:t>
            </a:r>
          </a:p>
          <a:p>
            <a:pPr marL="0" indent="0">
              <a:buNone/>
            </a:pPr>
            <a:r>
              <a:rPr lang="tr-TR" sz="2200" dirty="0">
                <a:solidFill>
                  <a:schemeClr val="accent1"/>
                </a:solidFill>
              </a:rPr>
              <a:t>	Properties of Data</a:t>
            </a:r>
          </a:p>
          <a:p>
            <a:r>
              <a:rPr lang="tr-TR" dirty="0"/>
              <a:t>492 fraud and 284,807 total transactions.</a:t>
            </a:r>
          </a:p>
          <a:p>
            <a:r>
              <a:rPr lang="tr-TR" dirty="0"/>
              <a:t>31 features, 28 of which have been anonymized with PCA and labeled V1 to V28.</a:t>
            </a:r>
          </a:p>
          <a:p>
            <a:r>
              <a:rPr lang="tr-TR" dirty="0"/>
              <a:t>No missing values.</a:t>
            </a:r>
          </a:p>
          <a:p>
            <a:r>
              <a:rPr lang="tr-TR" dirty="0"/>
              <a:t>Known features are time, amount, and class(Fraud=1, Non-fraud=0).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769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3AAA8F3-3FD7-448E-94AE-F15A2F85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Analysis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771BD35-69B5-4EFC-87D3-24682DB76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68282" y="743949"/>
            <a:ext cx="3185777" cy="749253"/>
          </a:xfrm>
        </p:spPr>
        <p:txBody>
          <a:bodyPr/>
          <a:lstStyle/>
          <a:p>
            <a:pPr algn="ctr"/>
            <a:r>
              <a:rPr lang="tr-TR" dirty="0"/>
              <a:t>amount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13D0962-3DE2-489C-88A8-F7653DEF9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51241" y="743947"/>
            <a:ext cx="3415650" cy="749255"/>
          </a:xfrm>
        </p:spPr>
        <p:txBody>
          <a:bodyPr/>
          <a:lstStyle/>
          <a:p>
            <a:pPr algn="ctr"/>
            <a:r>
              <a:rPr lang="tr-TR" dirty="0"/>
              <a:t>Time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4F9A744-4492-4BD9-9D6E-22B3FB78C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3361" y="4925083"/>
            <a:ext cx="3264751" cy="1566252"/>
          </a:xfrm>
        </p:spPr>
        <p:txBody>
          <a:bodyPr/>
          <a:lstStyle/>
          <a:p>
            <a:r>
              <a:rPr lang="tr-TR" dirty="0"/>
              <a:t>Max:25691</a:t>
            </a:r>
          </a:p>
          <a:p>
            <a:r>
              <a:rPr lang="tr-TR" dirty="0"/>
              <a:t>Mean:88.35</a:t>
            </a:r>
          </a:p>
          <a:p>
            <a:r>
              <a:rPr lang="tr-TR" dirty="0"/>
              <a:t>Heavily right-skewed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D1F4873-31F0-4338-9DEE-D254E3AB0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272" y="1497421"/>
            <a:ext cx="3264751" cy="317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8308D53-0E9A-46FA-8440-A4EB52CA6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112" y="1497421"/>
            <a:ext cx="3171397" cy="317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 Placeholder 15">
            <a:extLst>
              <a:ext uri="{FF2B5EF4-FFF2-40B4-BE49-F238E27FC236}">
                <a16:creationId xmlns:a16="http://schemas.microsoft.com/office/drawing/2014/main" id="{FC9F538E-AFD1-4762-9C90-81B8349C5D21}"/>
              </a:ext>
            </a:extLst>
          </p:cNvPr>
          <p:cNvSpPr txBox="1">
            <a:spLocks/>
          </p:cNvSpPr>
          <p:nvPr/>
        </p:nvSpPr>
        <p:spPr>
          <a:xfrm>
            <a:off x="8637823" y="4925083"/>
            <a:ext cx="3171396" cy="1566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In terms of second</a:t>
            </a:r>
          </a:p>
          <a:p>
            <a:r>
              <a:rPr lang="tr-TR" dirty="0"/>
              <a:t>Low transaction frequency during the night.</a:t>
            </a:r>
          </a:p>
        </p:txBody>
      </p:sp>
    </p:spTree>
    <p:extLst>
      <p:ext uri="{BB962C8B-B14F-4D97-AF65-F5344CB8AC3E}">
        <p14:creationId xmlns:p14="http://schemas.microsoft.com/office/powerpoint/2010/main" val="120403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3AAA8F3-3FD7-448E-94AE-F15A2F85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Analysis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771BD35-69B5-4EFC-87D3-24682DB76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68282" y="743949"/>
            <a:ext cx="3185777" cy="749253"/>
          </a:xfrm>
        </p:spPr>
        <p:txBody>
          <a:bodyPr/>
          <a:lstStyle/>
          <a:p>
            <a:pPr algn="ctr"/>
            <a:r>
              <a:rPr lang="tr-TR" dirty="0"/>
              <a:t>CLASS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13D0962-3DE2-489C-88A8-F7653DEF9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51241" y="743947"/>
            <a:ext cx="3415650" cy="749255"/>
          </a:xfrm>
        </p:spPr>
        <p:txBody>
          <a:bodyPr/>
          <a:lstStyle/>
          <a:p>
            <a:pPr algn="ctr"/>
            <a:r>
              <a:rPr lang="tr-TR" dirty="0"/>
              <a:t>Correlatıon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4F9A744-4492-4BD9-9D6E-22B3FB78C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3361" y="4925083"/>
            <a:ext cx="3264751" cy="1566252"/>
          </a:xfrm>
        </p:spPr>
        <p:txBody>
          <a:bodyPr>
            <a:normAutofit/>
          </a:bodyPr>
          <a:lstStyle/>
          <a:p>
            <a:r>
              <a:rPr lang="tr-TR" dirty="0"/>
              <a:t>0=Non-Fraudulent, 1=Fraudulent</a:t>
            </a:r>
          </a:p>
          <a:p>
            <a:r>
              <a:rPr lang="tr-TR" altLang="tr-TR" dirty="0"/>
              <a:t>Only 0.17% of transactions are fraudulent.</a:t>
            </a:r>
            <a:endParaRPr lang="tr-T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8255E3-4B9C-4E88-A2CE-D92A963F4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556" y="1493202"/>
            <a:ext cx="3500829" cy="333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C07B69-74E1-41BC-9B6A-CE8DCD52C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029" y="1493202"/>
            <a:ext cx="3410190" cy="327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4B8B53C2-28D4-4442-8A03-66071A1C3670}"/>
              </a:ext>
            </a:extLst>
          </p:cNvPr>
          <p:cNvSpPr txBox="1">
            <a:spLocks/>
          </p:cNvSpPr>
          <p:nvPr/>
        </p:nvSpPr>
        <p:spPr>
          <a:xfrm>
            <a:off x="8348112" y="4824412"/>
            <a:ext cx="3264751" cy="1566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Little correlations because of huge class imbalance</a:t>
            </a:r>
          </a:p>
        </p:txBody>
      </p:sp>
    </p:spTree>
    <p:extLst>
      <p:ext uri="{BB962C8B-B14F-4D97-AF65-F5344CB8AC3E}">
        <p14:creationId xmlns:p14="http://schemas.microsoft.com/office/powerpoint/2010/main" val="82010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1EC2-762C-4888-95DB-FC257D02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20" y="2664178"/>
            <a:ext cx="4834835" cy="1972856"/>
          </a:xfrm>
        </p:spPr>
        <p:txBody>
          <a:bodyPr>
            <a:normAutofit/>
          </a:bodyPr>
          <a:lstStyle/>
          <a:p>
            <a:r>
              <a:rPr lang="en-US" sz="3200" dirty="0"/>
              <a:t>P</a:t>
            </a:r>
            <a:r>
              <a:rPr lang="tr-TR" sz="3200" dirty="0"/>
              <a:t>re-Processing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FD993-AF15-4DEA-AEF3-277FE39E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cap="all" dirty="0">
                <a:solidFill>
                  <a:srgbClr val="10B6F4"/>
                </a:solidFill>
              </a:rPr>
              <a:t>Standardization</a:t>
            </a:r>
            <a:endParaRPr lang="tr-TR" sz="2000" cap="all" dirty="0">
              <a:solidFill>
                <a:srgbClr val="10B6F4"/>
              </a:solidFill>
            </a:endParaRPr>
          </a:p>
          <a:p>
            <a:r>
              <a:rPr lang="en-US" dirty="0"/>
              <a:t>We standardized “time” and “amount” columns to get better results in KNN and LR.</a:t>
            </a:r>
          </a:p>
          <a:p>
            <a:r>
              <a:rPr lang="en-US" sz="2000" cap="all" dirty="0">
                <a:solidFill>
                  <a:srgbClr val="10B6F4"/>
                </a:solidFill>
              </a:rPr>
              <a:t>imbalanced data problem</a:t>
            </a:r>
          </a:p>
          <a:p>
            <a:r>
              <a:rPr lang="en-US" dirty="0"/>
              <a:t>Since over 99% of our transactions are non-fraudulent, an algorithm that always predicts that the transaction is non-fraudulent would achieve an accuracy higher than 99%. However, it would give high False-Negative error.</a:t>
            </a:r>
          </a:p>
          <a:p>
            <a:r>
              <a:rPr lang="en-US" dirty="0"/>
              <a:t>Therefore, we got a subsample that has same amount of fraudulent and non-fraudulent transactions.</a:t>
            </a:r>
          </a:p>
          <a:p>
            <a:r>
              <a:rPr lang="en-US" sz="2000" cap="all" dirty="0">
                <a:solidFill>
                  <a:srgbClr val="10B6F4"/>
                </a:solidFill>
              </a:rPr>
              <a:t>removing outliers</a:t>
            </a:r>
          </a:p>
          <a:p>
            <a:r>
              <a:rPr lang="en-US" dirty="0"/>
              <a:t>Since our data is small and has a lot of outliers, we only removed “extreme” outliers.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75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6BDBD-F0D2-4631-95AB-2F671B8A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In third process, we will make predictions with ML Algorithms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D1FAF-DB28-43CC-B3AF-257FA06C0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First, We will use t-SNE Algorithm which makes Clustering. By means of t-SNE, We can extract dimensionally reduced 2 features and learn how difficult to handle our task.</a:t>
            </a:r>
          </a:p>
          <a:p>
            <a:r>
              <a:rPr lang="tr-TR" dirty="0"/>
              <a:t>When we look at our graph, we will see there are two features which are almost distinct with each other.</a:t>
            </a:r>
          </a:p>
          <a:p>
            <a:r>
              <a:rPr lang="tr-TR" dirty="0"/>
              <a:t>Therefore, our classification algorithms will probably show higher performances.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85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B5F2-345D-401D-B733-B0AA8C13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t-SNE Visualization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583B3F-506F-48DC-B33B-0EBBB3AC8C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1349952"/>
            <a:ext cx="6281738" cy="415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037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3B12-41A7-4AA2-B94E-9713D4FD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Classification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09794-420C-4325-8469-7A2DDE53B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We will make a classification.</a:t>
            </a:r>
          </a:p>
          <a:p>
            <a:r>
              <a:rPr lang="tr-TR" dirty="0"/>
              <a:t>In first step, we will use basic machine learning algorithms</a:t>
            </a:r>
          </a:p>
          <a:p>
            <a:r>
              <a:rPr lang="tr-TR" dirty="0"/>
              <a:t>In second step, we will use pure ensemble machinelearning algrithms</a:t>
            </a:r>
          </a:p>
          <a:p>
            <a:r>
              <a:rPr lang="tr-TR" dirty="0"/>
              <a:t>In third step, we will use basic and pure ensemble machine learning algorithms with model selection techniques</a:t>
            </a:r>
          </a:p>
          <a:p>
            <a:r>
              <a:rPr lang="tr-TR" dirty="0"/>
              <a:t>In last , we will use a majority classifier, which sums all decisions from algorithms we use . Then they decide. </a:t>
            </a:r>
          </a:p>
        </p:txBody>
      </p:sp>
    </p:spTree>
    <p:extLst>
      <p:ext uri="{BB962C8B-B14F-4D97-AF65-F5344CB8AC3E}">
        <p14:creationId xmlns:p14="http://schemas.microsoft.com/office/powerpoint/2010/main" val="1278335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FCFE-4EC2-4343-A42C-B6CE8C5D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2D57E-8895-4ADF-B48C-8CEA3860E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In first step, logistic regression are more succesfull.</a:t>
            </a:r>
          </a:p>
          <a:p>
            <a:r>
              <a:rPr lang="tr-TR" dirty="0"/>
              <a:t>In second step, random forest showed a good performance but behind logistic regression with a little differences.</a:t>
            </a:r>
          </a:p>
          <a:p>
            <a:r>
              <a:rPr lang="tr-TR" dirty="0"/>
              <a:t>In third step, logistic regression with k-cv and svm with k-cv showed good performances and random forest with k-cv remained behind just a little bit.</a:t>
            </a:r>
          </a:p>
          <a:p>
            <a:r>
              <a:rPr lang="tr-TR" dirty="0"/>
              <a:t>In fourth step, we used majority classifier but it remains behind them.</a:t>
            </a:r>
          </a:p>
          <a:p>
            <a:r>
              <a:rPr lang="tr-TR" dirty="0"/>
              <a:t>Normally, lr with k-cv or svm with k-cv should be selected since rf with k-cv remained a little bit behind.</a:t>
            </a:r>
          </a:p>
          <a:p>
            <a:r>
              <a:rPr lang="tr-TR" dirty="0"/>
              <a:t>But rf algorithms can be visualized better and showed good cause and reason structure, we think that we should use it for a business strategy.  </a:t>
            </a:r>
          </a:p>
        </p:txBody>
      </p:sp>
    </p:spTree>
    <p:extLst>
      <p:ext uri="{BB962C8B-B14F-4D97-AF65-F5344CB8AC3E}">
        <p14:creationId xmlns:p14="http://schemas.microsoft.com/office/powerpoint/2010/main" val="99403479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184</TotalTime>
  <Words>458</Words>
  <Application>Microsoft Office PowerPoint</Application>
  <PresentationFormat>Widescreen</PresentationFormat>
  <Paragraphs>56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Rockwell</vt:lpstr>
      <vt:lpstr>Wingdings</vt:lpstr>
      <vt:lpstr>Atlas</vt:lpstr>
      <vt:lpstr>Credit Card Fraud Detection</vt:lpstr>
      <vt:lpstr>Introduction</vt:lpstr>
      <vt:lpstr>Data Analysis</vt:lpstr>
      <vt:lpstr>Data Analysis</vt:lpstr>
      <vt:lpstr>Pre-Processing</vt:lpstr>
      <vt:lpstr>In third process, we will make predictions with ML Algorithms</vt:lpstr>
      <vt:lpstr>t-SNE Visualization</vt:lpstr>
      <vt:lpstr>Classification Process</vt:lpstr>
      <vt:lpstr>Experiments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Hasan Can Buruk</dc:creator>
  <cp:lastModifiedBy>Hasan Can Buruk</cp:lastModifiedBy>
  <cp:revision>21</cp:revision>
  <dcterms:created xsi:type="dcterms:W3CDTF">2019-08-06T07:56:25Z</dcterms:created>
  <dcterms:modified xsi:type="dcterms:W3CDTF">2019-08-07T13:44:20Z</dcterms:modified>
</cp:coreProperties>
</file>