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oecd.org/chart/5CTG" TargetMode="External"/><Relationship Id="rId3" Type="http://schemas.openxmlformats.org/officeDocument/2006/relationships/hyperlink" Target="https://data.oecd.org/gdp/gross-domestic-product-gdp.htm" TargetMode="External"/><Relationship Id="rId7" Type="http://schemas.openxmlformats.org/officeDocument/2006/relationships/hyperlink" Target="https://data.oecd.org/chart/5CTF" TargetMode="External"/><Relationship Id="rId2" Type="http://schemas.openxmlformats.org/officeDocument/2006/relationships/hyperlink" Target="https://data.oecd.org/chart/5CT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oecd.org/chart/5CTD" TargetMode="External"/><Relationship Id="rId5" Type="http://schemas.openxmlformats.org/officeDocument/2006/relationships/hyperlink" Target="https://data.oecd.org/chart/5CTE" TargetMode="External"/><Relationship Id="rId4" Type="http://schemas.openxmlformats.org/officeDocument/2006/relationships/hyperlink" Target="https://data.oecd.org/chart/5CT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44C9-B888-F347-823B-120887136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exploratıon</a:t>
            </a:r>
            <a:r>
              <a:rPr lang="tr-TR" dirty="0"/>
              <a:t> </a:t>
            </a:r>
            <a:r>
              <a:rPr lang="tr-TR" dirty="0" err="1"/>
              <a:t>report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D86CB-FC3B-F644-A719-6D1A40DE9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GROUP E-SPOR</a:t>
            </a:r>
          </a:p>
        </p:txBody>
      </p:sp>
    </p:spTree>
    <p:extLst>
      <p:ext uri="{BB962C8B-B14F-4D97-AF65-F5344CB8AC3E}">
        <p14:creationId xmlns:p14="http://schemas.microsoft.com/office/powerpoint/2010/main" val="254131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C57A-EF1A-6D48-8BD6-4B19425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Source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80E63-0327-9F42-94B1-8DE7D276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002"/>
            <a:ext cx="9601200" cy="4785064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hlinkClick r:id="rId2"/>
              </a:rPr>
              <a:t>https://data.oecd.org/trade/current-account-balance.htm</a:t>
            </a:r>
          </a:p>
          <a:p>
            <a:r>
              <a:rPr lang="tr-TR" b="1" dirty="0">
                <a:hlinkClick r:id="rId2"/>
              </a:rPr>
              <a:t>https://data.oecd.org/natincome/value-added-by-activity.htm</a:t>
            </a:r>
          </a:p>
          <a:p>
            <a:r>
              <a:rPr lang="tr-TR" b="1" dirty="0">
                <a:hlinkClick r:id="rId3"/>
              </a:rPr>
              <a:t>https://data.oecd.org/gdp/gross-domestic-product-gdp.htm</a:t>
            </a:r>
            <a:endParaRPr lang="tr-TR" b="1" dirty="0"/>
          </a:p>
          <a:p>
            <a:pPr marL="0" indent="0">
              <a:buNone/>
            </a:pPr>
            <a:endParaRPr lang="tr-TR" b="1" dirty="0">
              <a:hlinkClick r:id="rId2"/>
            </a:endParaRPr>
          </a:p>
          <a:p>
            <a:pPr marL="0" indent="0">
              <a:buNone/>
            </a:pPr>
            <a:r>
              <a:rPr lang="tr-TR" sz="2500" b="1" dirty="0">
                <a:hlinkClick r:id="rId2"/>
              </a:rPr>
              <a:t>Charts</a:t>
            </a:r>
            <a:r>
              <a:rPr lang="tr-TR" b="1" dirty="0">
                <a:hlinkClick r:id="rId2"/>
              </a:rPr>
              <a:t>:</a:t>
            </a:r>
          </a:p>
          <a:p>
            <a:r>
              <a:rPr lang="tr-TR" dirty="0">
                <a:hlinkClick r:id="rId2"/>
              </a:rPr>
              <a:t>https://data.oecd.org/chart/5CTB</a:t>
            </a:r>
            <a:endParaRPr lang="tr-TR" dirty="0"/>
          </a:p>
          <a:p>
            <a:r>
              <a:rPr lang="tr-TR" dirty="0">
                <a:hlinkClick r:id="rId4"/>
              </a:rPr>
              <a:t>https://data.oecd.org/chart/5CTC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5"/>
              </a:rPr>
              <a:t>https://data.oecd.org/chart/5CTE</a:t>
            </a:r>
            <a:endParaRPr lang="tr-TR" dirty="0"/>
          </a:p>
          <a:p>
            <a:r>
              <a:rPr lang="tr-TR" dirty="0">
                <a:hlinkClick r:id="rId6"/>
              </a:rPr>
              <a:t>https://data.oecd.org/chart/5CTD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7"/>
              </a:rPr>
              <a:t>https://data.oecd.org/chart/5CTF</a:t>
            </a:r>
            <a:endParaRPr lang="tr-TR" dirty="0"/>
          </a:p>
          <a:p>
            <a:r>
              <a:rPr lang="tr-TR" dirty="0">
                <a:hlinkClick r:id="rId8"/>
              </a:rPr>
              <a:t>https://data.oecd.org/chart/5CTG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24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07E7-D0AF-2647-B327-2F667A6E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C688-8592-774B-B8BC-62B4F55C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9720"/>
            <a:ext cx="9601200" cy="453424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;</a:t>
            </a:r>
          </a:p>
          <a:p>
            <a:pPr algn="just"/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Account</a:t>
            </a:r>
            <a:r>
              <a:rPr lang="tr-TR" dirty="0"/>
              <a:t> in GDP as </a:t>
            </a:r>
            <a:r>
              <a:rPr lang="tr-TR" dirty="0" err="1"/>
              <a:t>percentage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margin</a:t>
            </a:r>
            <a:r>
              <a:rPr lang="tr-TR" dirty="0"/>
              <a:t> of </a:t>
            </a:r>
            <a:r>
              <a:rPr lang="tr-TR" dirty="0" err="1"/>
              <a:t>percentage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/>
              <a:t>Such economic indicators can be used;</a:t>
            </a:r>
          </a:p>
          <a:p>
            <a:pPr algn="just"/>
            <a:r>
              <a:rPr lang="tr-TR" dirty="0" err="1"/>
              <a:t>Domestic</a:t>
            </a:r>
            <a:r>
              <a:rPr lang="tr-TR" dirty="0"/>
              <a:t> GDP</a:t>
            </a:r>
          </a:p>
          <a:p>
            <a:pPr algn="just"/>
            <a:r>
              <a:rPr lang="tr-TR" dirty="0"/>
              <a:t>Foreign GDP</a:t>
            </a:r>
          </a:p>
          <a:p>
            <a:pPr algn="just"/>
            <a:r>
              <a:rPr lang="tr-TR" dirty="0"/>
              <a:t>Growth Rate of Value-Added Activities</a:t>
            </a:r>
          </a:p>
          <a:p>
            <a:pPr algn="just"/>
            <a:r>
              <a:rPr lang="tr-TR" dirty="0" err="1"/>
              <a:t>Domestic</a:t>
            </a:r>
            <a:r>
              <a:rPr lang="tr-TR" dirty="0"/>
              <a:t> </a:t>
            </a:r>
            <a:r>
              <a:rPr lang="tr-TR" dirty="0" err="1"/>
              <a:t>Credit</a:t>
            </a:r>
            <a:endParaRPr lang="tr-TR" dirty="0"/>
          </a:p>
          <a:p>
            <a:pPr algn="just"/>
            <a:r>
              <a:rPr lang="tr-TR" dirty="0" err="1"/>
              <a:t>Fiscal</a:t>
            </a:r>
            <a:r>
              <a:rPr lang="tr-TR" dirty="0"/>
              <a:t> </a:t>
            </a:r>
            <a:r>
              <a:rPr lang="tr-TR" dirty="0" err="1"/>
              <a:t>Balance</a:t>
            </a:r>
            <a:endParaRPr lang="tr-TR" dirty="0"/>
          </a:p>
          <a:p>
            <a:pPr algn="just"/>
            <a:r>
              <a:rPr lang="tr-TR" dirty="0" err="1"/>
              <a:t>Trade</a:t>
            </a:r>
            <a:r>
              <a:rPr lang="tr-TR" dirty="0"/>
              <a:t> </a:t>
            </a:r>
            <a:r>
              <a:rPr lang="tr-TR" dirty="0" err="1"/>
              <a:t>Openness</a:t>
            </a:r>
            <a:endParaRPr lang="tr-TR" dirty="0"/>
          </a:p>
          <a:p>
            <a:pPr algn="just"/>
            <a:r>
              <a:rPr lang="tr-TR" dirty="0" err="1"/>
              <a:t>Oil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</a:t>
            </a:r>
            <a:r>
              <a:rPr lang="tr-TR" dirty="0" err="1"/>
              <a:t>Trade</a:t>
            </a:r>
            <a:endParaRPr lang="tr-TR" dirty="0"/>
          </a:p>
          <a:p>
            <a:pPr algn="just"/>
            <a:r>
              <a:rPr lang="tr-TR" dirty="0"/>
              <a:t>Nominal Exchange Rate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02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6C16-6848-DA40-8E76-4B6EDDB8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Statistical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7D54-83D1-BA4F-B3CD-8CE13FEE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830"/>
            <a:ext cx="5325491" cy="4730134"/>
          </a:xfrm>
        </p:spPr>
        <p:txBody>
          <a:bodyPr/>
          <a:lstStyle/>
          <a:p>
            <a:r>
              <a:rPr lang="tr-TR" dirty="0"/>
              <a:t>Total value-added growth </a:t>
            </a:r>
            <a:r>
              <a:rPr lang="en-US" dirty="0"/>
              <a:t>is mostly correlated with percentage in GDP (-0.7270) </a:t>
            </a:r>
          </a:p>
          <a:p>
            <a:endParaRPr lang="en-US" dirty="0"/>
          </a:p>
          <a:p>
            <a:r>
              <a:rPr lang="en-US" dirty="0"/>
              <a:t>On a sectoral basis, Construction, Manufacturing and Industry </a:t>
            </a:r>
            <a:r>
              <a:rPr lang="tr-TR" dirty="0"/>
              <a:t>i</a:t>
            </a:r>
            <a:r>
              <a:rPr lang="en-US" dirty="0" err="1"/>
              <a:t>ncluding</a:t>
            </a:r>
            <a:r>
              <a:rPr lang="en-US" dirty="0"/>
              <a:t> Energy areas mostly correlated with Current Account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Economic indicators that are mentioned in previous slide, are mostly in relation with Current Account Balance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F31DF-20EA-2540-BC9D-264D78E5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91" y="685800"/>
            <a:ext cx="5262562" cy="58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6C16-6848-DA40-8E76-4B6EDDB8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Statistical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7D54-83D1-BA4F-B3CD-8CE13FEE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830"/>
            <a:ext cx="5325491" cy="4730134"/>
          </a:xfrm>
        </p:spPr>
        <p:txBody>
          <a:bodyPr>
            <a:normAutofit/>
          </a:bodyPr>
          <a:lstStyle/>
          <a:p>
            <a:r>
              <a:rPr lang="tr-TR" dirty="0"/>
              <a:t>Manufacturing and Industry activities seem to be correlated with each other. (0.99)</a:t>
            </a:r>
          </a:p>
          <a:p>
            <a:pPr lvl="1"/>
            <a:r>
              <a:rPr lang="tr-TR" dirty="0"/>
              <a:t>Manufacturing is selected as an indicator.</a:t>
            </a:r>
            <a:endParaRPr lang="en-US" dirty="0"/>
          </a:p>
          <a:p>
            <a:endParaRPr lang="en-US" dirty="0"/>
          </a:p>
          <a:p>
            <a:r>
              <a:rPr lang="tr-TR" dirty="0"/>
              <a:t>The correlation between current account and GDP is calculated. Although GDPGrowth is more correlated with current account, GDP is selected as an indicator.</a:t>
            </a:r>
          </a:p>
          <a:p>
            <a:pPr lvl="1"/>
            <a:r>
              <a:rPr lang="tr-TR" dirty="0"/>
              <a:t>Because: GDPGrowth is highly correlated with growth rate of value-added activities.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07F38-C0AC-4ECB-B484-E4802A37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30" y="1484235"/>
            <a:ext cx="545639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3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4473-8779-EF4F-838C-56B395EB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B5F0-220E-EF46-96F2-AE6CA0E2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;</a:t>
            </a:r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indicators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account</a:t>
            </a:r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account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assigned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indicators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KNN model can be </a:t>
            </a:r>
            <a:r>
              <a:rPr lang="tr-TR" dirty="0" err="1"/>
              <a:t>used</a:t>
            </a:r>
            <a:r>
              <a:rPr lang="tr-TR" dirty="0"/>
              <a:t> as a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researches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future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545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DAE3-C88E-FF4E-BB8E-D06D8C22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541" y="786983"/>
            <a:ext cx="9601200" cy="3581400"/>
          </a:xfrm>
        </p:spPr>
        <p:txBody>
          <a:bodyPr/>
          <a:lstStyle/>
          <a:p>
            <a:r>
              <a:rPr lang="tr-TR" dirty="0"/>
              <a:t>Sezgi </a:t>
            </a:r>
            <a:r>
              <a:rPr lang="tr-TR" dirty="0" err="1"/>
              <a:t>Altun</a:t>
            </a:r>
            <a:endParaRPr lang="tr-TR" dirty="0"/>
          </a:p>
          <a:p>
            <a:r>
              <a:rPr lang="tr-TR" dirty="0"/>
              <a:t>Muhammed Ali Metin</a:t>
            </a:r>
          </a:p>
          <a:p>
            <a:r>
              <a:rPr lang="tr-TR" dirty="0"/>
              <a:t>Alperen Yıldız</a:t>
            </a:r>
          </a:p>
          <a:p>
            <a:r>
              <a:rPr lang="tr-TR" dirty="0"/>
              <a:t>Aşkın Caner Akkuş</a:t>
            </a:r>
          </a:p>
          <a:p>
            <a:r>
              <a:rPr lang="tr-TR" dirty="0"/>
              <a:t>Feyzi </a:t>
            </a:r>
            <a:r>
              <a:rPr lang="tr-TR" dirty="0" err="1"/>
              <a:t>Bağbozan</a:t>
            </a:r>
            <a:endParaRPr lang="tr-TR" dirty="0"/>
          </a:p>
          <a:p>
            <a:r>
              <a:rPr lang="tr-TR" dirty="0"/>
              <a:t>Barış Koç</a:t>
            </a:r>
          </a:p>
        </p:txBody>
      </p:sp>
    </p:spTree>
    <p:extLst>
      <p:ext uri="{BB962C8B-B14F-4D97-AF65-F5344CB8AC3E}">
        <p14:creationId xmlns:p14="http://schemas.microsoft.com/office/powerpoint/2010/main" val="34900180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</TotalTime>
  <Words>336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Data exploratıon report</vt:lpstr>
      <vt:lpstr>The Source of Data</vt:lpstr>
      <vt:lpstr>Feature List</vt:lpstr>
      <vt:lpstr>Statistical Exploration</vt:lpstr>
      <vt:lpstr>Statistical Exploration</vt:lpstr>
      <vt:lpstr>ML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exploratıon report</dc:title>
  <dc:creator>Muhammed Ali Metin</dc:creator>
  <cp:lastModifiedBy>Alperen Ahmet YILDIZ</cp:lastModifiedBy>
  <cp:revision>9</cp:revision>
  <dcterms:created xsi:type="dcterms:W3CDTF">2019-07-23T18:41:59Z</dcterms:created>
  <dcterms:modified xsi:type="dcterms:W3CDTF">2019-07-23T20:23:19Z</dcterms:modified>
</cp:coreProperties>
</file>