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9" r:id="rId6"/>
    <p:sldId id="268" r:id="rId7"/>
    <p:sldId id="259" r:id="rId8"/>
    <p:sldId id="270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F4A7-96FB-4D02-9092-7F9DAC2F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88177-652F-46A7-9CC9-D7FF13D6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F22A-05EC-4F66-9C1B-F49817D3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8D9F-89FB-4FBE-8CCB-B083949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2295-A5D2-4D27-AA0B-3F22A2B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5593-CEBB-44F6-89C5-75530B51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03C57-1F21-4EB3-B74F-1CB6954F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D443-D56B-444B-B82F-26874957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B9DD0-C662-45A5-807F-8F1563E5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2700-D395-4273-AF08-B3F76111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1D59C-580E-489A-B8FC-07822DF2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07542-C5AD-45E4-9188-4218764A7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4E97-14FF-49D3-A7D6-DD5C7124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FE4B-34F7-43BE-83A3-EAC62A2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2F49-7EA2-4FA0-85ED-107D59FB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B46C-A9BE-41BF-BB2D-00C0991C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0BB5-56C1-4370-BDDE-C282215B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D579-BC41-4328-ABFB-9E443D7F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6301-B9C8-4F75-BCA8-DCB17A8B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D65E-5E36-4224-8F7D-E9634E3E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A63-B8B1-4CEE-9DA8-203B28F8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0D8A2-3C86-4067-9616-D58D6512D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7F7A-971D-44D0-8E88-EB53F97B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988C-D3E9-441F-859E-DA9C35D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0B07-C04C-437F-9B44-6C01EEC8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C107-8AA2-4943-B120-DC141F37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DE8B-9429-4B52-9DE5-1BE71EDF7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D100-C038-4314-A01C-638E7F3D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1BDE-4AA6-48A4-83F9-82A97479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DE61-FC56-4B7A-927E-C5314AC6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B5D9-CC35-427F-B737-21533FE8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C8B-665D-4123-A94A-E3A730BE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3D17-3DB0-44B4-BC7A-2A9A8331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92C1-473B-467A-BEC3-E34A3607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A9D6-3720-485A-B621-4247519E9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E909B-2881-4E82-8CAD-B235D77C2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C784-AF9B-4159-B62E-8B927F5A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FFFA-3FB4-4F38-846A-B11B7387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6B95-39DA-4888-A55F-A128C16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619-06F7-419D-87B7-8FF23E6A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48BEF-F561-4837-8545-D13BB67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BFD22-EFFB-4979-95F3-1E479104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DE78-0D07-4ABC-81FF-3A841B09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853A6-B495-49F1-AFAE-D92AE571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9223-E853-427C-9BE9-70368FA2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7B70-6E28-49D1-8FAE-0FFA89CF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8B1F-1DD9-4A33-A5CB-3B4093B3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BFD4-7C58-4848-90A6-2717F30D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7EE6-286A-4467-B7C2-527F74BE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807C-6CE2-4A1E-B33A-C4AA9F7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A2F74-0355-4AE3-AEE5-C0525DD6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06EC-6570-45CB-939F-3BB4FEE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2840-90C8-4506-8734-CC98306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86B08-282A-442B-ABF7-0DB7B3E3B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B24B-07FE-40AC-B7F1-BBB95AD3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CACA-8B7C-4F94-BB02-38FAF748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AC3C-4C87-4886-86BF-1D8D707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EF15-0FD6-4A5F-9FCF-B914A4A4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6F93-3E22-4BF0-B0DD-03012ED8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9FF-6ECD-4812-8426-8516716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AC87-0B9A-4BE6-957F-2721C7D32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66D0D-768A-45AA-B206-B87884FDF55A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E6C7-29FF-456A-8B95-5D26B50F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561C-C5F7-44F4-85DC-777FED0B7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CBF0-5DB8-4159-91A6-36B73EB65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6D70-1B19-4129-82A2-A1E1453A7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9808"/>
            <a:ext cx="9144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400" b="1" dirty="0"/>
              <a:t>DIRECT MARKETING CAMPAIGNS OF A PORTUGUESE BANKING INSTITUTION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7AEF-E8C6-413B-A5E0-593091DE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5139" y="4377713"/>
            <a:ext cx="4761723" cy="124988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Burakhan</a:t>
            </a:r>
            <a:r>
              <a:rPr lang="en-US" dirty="0"/>
              <a:t> </a:t>
            </a:r>
            <a:r>
              <a:rPr lang="en-US" dirty="0" err="1"/>
              <a:t>Sel</a:t>
            </a:r>
            <a:br>
              <a:rPr lang="en-US" dirty="0"/>
            </a:br>
            <a:r>
              <a:rPr lang="en-US" dirty="0"/>
              <a:t>Mehmet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Çakır</a:t>
            </a:r>
            <a:br>
              <a:rPr lang="en-US" dirty="0"/>
            </a:br>
            <a:r>
              <a:rPr lang="en-US" dirty="0"/>
              <a:t>Mustafa Kemal </a:t>
            </a:r>
            <a:r>
              <a:rPr lang="en-US" dirty="0" err="1"/>
              <a:t>Şaşmaz</a:t>
            </a:r>
            <a:br>
              <a:rPr lang="en-US" dirty="0"/>
            </a:br>
            <a:r>
              <a:rPr lang="en-US" dirty="0"/>
              <a:t>Sergen Tuğ Toraman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61E129-36B7-4D1B-A316-3D2F929A3606}"/>
              </a:ext>
            </a:extLst>
          </p:cNvPr>
          <p:cNvSpPr txBox="1">
            <a:spLocks/>
          </p:cNvSpPr>
          <p:nvPr/>
        </p:nvSpPr>
        <p:spPr>
          <a:xfrm>
            <a:off x="3715138" y="2058539"/>
            <a:ext cx="476172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Group Meh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5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firework silhouette">
            <a:extLst>
              <a:ext uri="{FF2B5EF4-FFF2-40B4-BE49-F238E27FC236}">
                <a16:creationId xmlns:a16="http://schemas.microsoft.com/office/drawing/2014/main" id="{630B00C4-7121-445D-9303-A5EBDCC1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35" y="1568248"/>
            <a:ext cx="5903469" cy="431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26C2C8-41F7-4DCE-8069-E976DFDA0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3770"/>
              </p:ext>
            </p:extLst>
          </p:nvPr>
        </p:nvGraphicFramePr>
        <p:xfrm>
          <a:off x="3945747" y="3806809"/>
          <a:ext cx="4300505" cy="2139726"/>
        </p:xfrm>
        <a:graphic>
          <a:graphicData uri="http://schemas.openxmlformats.org/drawingml/2006/table">
            <a:tbl>
              <a:tblPr/>
              <a:tblGrid>
                <a:gridCol w="1364693">
                  <a:extLst>
                    <a:ext uri="{9D8B030D-6E8A-4147-A177-3AD203B41FA5}">
                      <a16:colId xmlns:a16="http://schemas.microsoft.com/office/drawing/2014/main" val="483915691"/>
                    </a:ext>
                  </a:extLst>
                </a:gridCol>
                <a:gridCol w="733953">
                  <a:extLst>
                    <a:ext uri="{9D8B030D-6E8A-4147-A177-3AD203B41FA5}">
                      <a16:colId xmlns:a16="http://schemas.microsoft.com/office/drawing/2014/main" val="1015068171"/>
                    </a:ext>
                  </a:extLst>
                </a:gridCol>
                <a:gridCol w="733953">
                  <a:extLst>
                    <a:ext uri="{9D8B030D-6E8A-4147-A177-3AD203B41FA5}">
                      <a16:colId xmlns:a16="http://schemas.microsoft.com/office/drawing/2014/main" val="1527232559"/>
                    </a:ext>
                  </a:extLst>
                </a:gridCol>
                <a:gridCol w="733953">
                  <a:extLst>
                    <a:ext uri="{9D8B030D-6E8A-4147-A177-3AD203B41FA5}">
                      <a16:colId xmlns:a16="http://schemas.microsoft.com/office/drawing/2014/main" val="1518029054"/>
                    </a:ext>
                  </a:extLst>
                </a:gridCol>
                <a:gridCol w="733953">
                  <a:extLst>
                    <a:ext uri="{9D8B030D-6E8A-4147-A177-3AD203B41FA5}">
                      <a16:colId xmlns:a16="http://schemas.microsoft.com/office/drawing/2014/main" val="3899864282"/>
                    </a:ext>
                  </a:extLst>
                </a:gridCol>
              </a:tblGrid>
              <a:tr h="304226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21711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42260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202416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94771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91037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min_samples_split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33941"/>
                  </a:ext>
                </a:extLst>
              </a:tr>
              <a:tr h="263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51190"/>
                  </a:ext>
                </a:extLst>
              </a:tr>
              <a:tr h="2738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9602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E3C0F26-5298-4BD9-904A-AA7E175C4F5B}"/>
              </a:ext>
            </a:extLst>
          </p:cNvPr>
          <p:cNvGrpSpPr/>
          <p:nvPr/>
        </p:nvGrpSpPr>
        <p:grpSpPr>
          <a:xfrm>
            <a:off x="658434" y="365125"/>
            <a:ext cx="10582469" cy="5910984"/>
            <a:chOff x="771331" y="365125"/>
            <a:chExt cx="10582469" cy="59109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1A60A0-1B6B-4A57-9282-12331A75C85D}"/>
                </a:ext>
              </a:extLst>
            </p:cNvPr>
            <p:cNvSpPr/>
            <p:nvPr/>
          </p:nvSpPr>
          <p:spPr>
            <a:xfrm>
              <a:off x="771331" y="365125"/>
              <a:ext cx="10582469" cy="5910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5E4F8065-CF5C-4889-8DA4-7D1D623B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423" y="1766919"/>
              <a:ext cx="5786492" cy="3888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02E1DF6-DB84-450B-A65A-948E011F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THE BEST MODEL</a:t>
            </a:r>
            <a:r>
              <a:rPr lang="en-US" b="1" dirty="0"/>
              <a:t>: </a:t>
            </a:r>
            <a:r>
              <a:rPr lang="tr-TR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958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E1DF6-DB84-450B-A65A-948E011F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THE BEST MODEL</a:t>
            </a:r>
            <a:r>
              <a:rPr lang="en-US" b="1" dirty="0"/>
              <a:t>: </a:t>
            </a:r>
            <a:r>
              <a:rPr lang="tr-TR" b="1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A8D01-C7EA-48D8-BD02-70054800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573"/>
            <a:ext cx="4958482" cy="36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5FA0E9-4BF5-4499-BDA7-6351A75C3E24}"/>
              </a:ext>
            </a:extLst>
          </p:cNvPr>
          <p:cNvSpPr/>
          <p:nvPr/>
        </p:nvSpPr>
        <p:spPr>
          <a:xfrm>
            <a:off x="6274839" y="3412811"/>
            <a:ext cx="5144278" cy="97661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precision : [0.80379606 0.88537437]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recall    : [0.89894281 0.78057105]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fscore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: [0.8487111  0.82967616]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5373C68-1132-45D5-BF8B-7E275480AA9D}"/>
              </a:ext>
            </a:extLst>
          </p:cNvPr>
          <p:cNvSpPr/>
          <p:nvPr/>
        </p:nvSpPr>
        <p:spPr>
          <a:xfrm>
            <a:off x="5701781" y="2157217"/>
            <a:ext cx="450980" cy="3487803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DATASET INTRODUCTION: NUMERICS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F6C06-A476-423A-AB6E-74C7811D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4" y="1545135"/>
            <a:ext cx="11070132" cy="37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DATASET INTRODUCTION: CATEGORICALS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5EF57161-4245-4CD6-BAB2-4CAB161F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83" y="2509935"/>
            <a:ext cx="4087534" cy="275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ACB5C24-2A1E-41F3-B1C9-7D08816E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59" y="2509935"/>
            <a:ext cx="4087534" cy="273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A7C3142-4D61-4046-884A-571DE2AB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13" y="2509935"/>
            <a:ext cx="4087534" cy="273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78885-CC5D-4287-B2FF-CD8CB23D59F4}"/>
              </a:ext>
            </a:extLst>
          </p:cNvPr>
          <p:cNvSpPr txBox="1"/>
          <p:nvPr/>
        </p:nvSpPr>
        <p:spPr>
          <a:xfrm>
            <a:off x="745669" y="1824157"/>
            <a:ext cx="32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42438E-E0D2-40A0-9188-E9AB62A44AFC}"/>
              </a:ext>
            </a:extLst>
          </p:cNvPr>
          <p:cNvSpPr txBox="1"/>
          <p:nvPr/>
        </p:nvSpPr>
        <p:spPr>
          <a:xfrm>
            <a:off x="4369844" y="1824157"/>
            <a:ext cx="32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marital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BCCEB-6EB6-4EB5-86C3-512A757F7B76}"/>
              </a:ext>
            </a:extLst>
          </p:cNvPr>
          <p:cNvSpPr txBox="1"/>
          <p:nvPr/>
        </p:nvSpPr>
        <p:spPr>
          <a:xfrm>
            <a:off x="8015399" y="1824157"/>
            <a:ext cx="32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default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21D9B6-78A1-4D31-9DD6-A42BD3DD49F3}"/>
              </a:ext>
            </a:extLst>
          </p:cNvPr>
          <p:cNvGrpSpPr/>
          <p:nvPr/>
        </p:nvGrpSpPr>
        <p:grpSpPr>
          <a:xfrm>
            <a:off x="320456" y="1623527"/>
            <a:ext cx="11382050" cy="4002833"/>
            <a:chOff x="320456" y="1623527"/>
            <a:chExt cx="11382050" cy="40028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C3185-02D5-4C83-8220-C736729BFDA5}"/>
                </a:ext>
              </a:extLst>
            </p:cNvPr>
            <p:cNvSpPr/>
            <p:nvPr/>
          </p:nvSpPr>
          <p:spPr>
            <a:xfrm>
              <a:off x="328183" y="1623527"/>
              <a:ext cx="11357264" cy="4002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6DC8CBAB-107D-4C03-9EBB-78F668427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56" y="2516250"/>
              <a:ext cx="4102989" cy="27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693B0-48F0-405B-8B2F-54154ABB3565}"/>
                </a:ext>
              </a:extLst>
            </p:cNvPr>
            <p:cNvSpPr txBox="1"/>
            <p:nvPr/>
          </p:nvSpPr>
          <p:spPr>
            <a:xfrm>
              <a:off x="745669" y="1828076"/>
              <a:ext cx="3252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contact</a:t>
              </a:r>
            </a:p>
          </p:txBody>
        </p:sp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146A99D7-D782-41C5-B7CB-98B9EDBBA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201" y="2506919"/>
              <a:ext cx="4102989" cy="27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22286F-97B4-4339-85A4-387FDB9E30DC}"/>
                </a:ext>
              </a:extLst>
            </p:cNvPr>
            <p:cNvSpPr txBox="1"/>
            <p:nvPr/>
          </p:nvSpPr>
          <p:spPr>
            <a:xfrm>
              <a:off x="4369844" y="1827173"/>
              <a:ext cx="3252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loan</a:t>
              </a:r>
            </a:p>
          </p:txBody>
        </p:sp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EBFF7411-FF41-4DAD-957F-CD49A3960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517" y="2497588"/>
              <a:ext cx="4102989" cy="27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AC56AE-2108-49A0-B0CA-6EDCB5364EDD}"/>
                </a:ext>
              </a:extLst>
            </p:cNvPr>
            <p:cNvSpPr txBox="1"/>
            <p:nvPr/>
          </p:nvSpPr>
          <p:spPr>
            <a:xfrm>
              <a:off x="7994019" y="1820141"/>
              <a:ext cx="3252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education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934B01-8122-44F0-AE5A-9A4903D8AA02}"/>
              </a:ext>
            </a:extLst>
          </p:cNvPr>
          <p:cNvGrpSpPr/>
          <p:nvPr/>
        </p:nvGrpSpPr>
        <p:grpSpPr>
          <a:xfrm>
            <a:off x="313030" y="1623527"/>
            <a:ext cx="11380145" cy="4002833"/>
            <a:chOff x="313030" y="1623527"/>
            <a:chExt cx="11380145" cy="40028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8BDEDA-4327-4CCD-8C34-DAAABDC12B42}"/>
                </a:ext>
              </a:extLst>
            </p:cNvPr>
            <p:cNvGrpSpPr/>
            <p:nvPr/>
          </p:nvGrpSpPr>
          <p:grpSpPr>
            <a:xfrm>
              <a:off x="328183" y="1623527"/>
              <a:ext cx="11357264" cy="4002833"/>
              <a:chOff x="328183" y="1623527"/>
              <a:chExt cx="11357264" cy="400283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E966AF-54D1-4D60-A4E0-65048DC80BAA}"/>
                  </a:ext>
                </a:extLst>
              </p:cNvPr>
              <p:cNvSpPr/>
              <p:nvPr/>
            </p:nvSpPr>
            <p:spPr>
              <a:xfrm>
                <a:off x="328183" y="1623527"/>
                <a:ext cx="11357264" cy="40028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29FA1A-A9B2-4D4D-94DF-CC89FDEDC894}"/>
                  </a:ext>
                </a:extLst>
              </p:cNvPr>
              <p:cNvSpPr txBox="1"/>
              <p:nvPr/>
            </p:nvSpPr>
            <p:spPr>
              <a:xfrm>
                <a:off x="745669" y="1828076"/>
                <a:ext cx="3252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/>
                  <a:t>poutcome</a:t>
                </a:r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63F0E3-32E1-4029-A1F1-F72D84DA2F70}"/>
                  </a:ext>
                </a:extLst>
              </p:cNvPr>
              <p:cNvSpPr txBox="1"/>
              <p:nvPr/>
            </p:nvSpPr>
            <p:spPr>
              <a:xfrm>
                <a:off x="4369844" y="1827173"/>
                <a:ext cx="3252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housing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82FBDD-8C87-40BD-B82E-B5F5AAD6843A}"/>
                  </a:ext>
                </a:extLst>
              </p:cNvPr>
              <p:cNvSpPr txBox="1"/>
              <p:nvPr/>
            </p:nvSpPr>
            <p:spPr>
              <a:xfrm>
                <a:off x="7994019" y="1820141"/>
                <a:ext cx="3252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month</a:t>
                </a:r>
              </a:p>
            </p:txBody>
          </p:sp>
        </p:grpSp>
        <p:pic>
          <p:nvPicPr>
            <p:cNvPr id="40" name="Picture 34">
              <a:extLst>
                <a:ext uri="{FF2B5EF4-FFF2-40B4-BE49-F238E27FC236}">
                  <a16:creationId xmlns:a16="http://schemas.microsoft.com/office/drawing/2014/main" id="{4CF8FAA5-4349-4732-AEC6-FE8034C91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30" y="2510487"/>
              <a:ext cx="4102989" cy="275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6">
              <a:extLst>
                <a:ext uri="{FF2B5EF4-FFF2-40B4-BE49-F238E27FC236}">
                  <a16:creationId xmlns:a16="http://schemas.microsoft.com/office/drawing/2014/main" id="{D0F3F3DD-330E-4CD8-92A3-97DF1D97CF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532" y="2504768"/>
              <a:ext cx="4102989" cy="27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8">
              <a:extLst>
                <a:ext uri="{FF2B5EF4-FFF2-40B4-BE49-F238E27FC236}">
                  <a16:creationId xmlns:a16="http://schemas.microsoft.com/office/drawing/2014/main" id="{D9C8F2EF-A65B-4913-BB1B-DC599C86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186" y="2516249"/>
              <a:ext cx="4102989" cy="2743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49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2"/>
            <a:ext cx="10515600" cy="4071326"/>
          </a:xfrm>
        </p:spPr>
        <p:txBody>
          <a:bodyPr>
            <a:normAutofit/>
          </a:bodyPr>
          <a:lstStyle/>
          <a:p>
            <a:r>
              <a:rPr lang="en-US" dirty="0"/>
              <a:t>NAs are handled.</a:t>
            </a:r>
          </a:p>
          <a:p>
            <a:r>
              <a:rPr lang="en-US" dirty="0"/>
              <a:t>Extreme values are transformed.</a:t>
            </a:r>
          </a:p>
          <a:p>
            <a:r>
              <a:rPr lang="en-US" dirty="0"/>
              <a:t>Responses are converted to binaries.</a:t>
            </a:r>
          </a:p>
          <a:p>
            <a:r>
              <a:rPr lang="en-US" dirty="0"/>
              <a:t>Data is divided into two datasets: train and test.</a:t>
            </a:r>
          </a:p>
          <a:p>
            <a:r>
              <a:rPr lang="en-US" dirty="0"/>
              <a:t>Datasets are balanced via oversampling.</a:t>
            </a:r>
          </a:p>
          <a:p>
            <a:r>
              <a:rPr lang="en-US" dirty="0"/>
              <a:t>Binary dummies are created.</a:t>
            </a:r>
          </a:p>
          <a:p>
            <a:r>
              <a:rPr lang="en-US" dirty="0"/>
              <a:t>Continuous features are scaled/normalized.</a:t>
            </a:r>
          </a:p>
          <a:p>
            <a:r>
              <a:rPr lang="en-US" dirty="0"/>
              <a:t>Features and response are separated.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DATA EXPLORATION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8BFC90-3A61-4477-A707-6E8D4406B348}"/>
              </a:ext>
            </a:extLst>
          </p:cNvPr>
          <p:cNvGrpSpPr>
            <a:grpSpLocks noChangeAspect="1"/>
          </p:cNvGrpSpPr>
          <p:nvPr/>
        </p:nvGrpSpPr>
        <p:grpSpPr>
          <a:xfrm>
            <a:off x="1075928" y="1865733"/>
            <a:ext cx="10040144" cy="3671515"/>
            <a:chOff x="3501707" y="2480310"/>
            <a:chExt cx="5188585" cy="1897380"/>
          </a:xfrm>
        </p:grpSpPr>
        <p:pic>
          <p:nvPicPr>
            <p:cNvPr id="13" name="Picture 12" descr="C:\Users\Toraman\AppData\Local\Microsoft\Windows\INetCache\Content.MSO\51ECD6B4.tmp">
              <a:extLst>
                <a:ext uri="{FF2B5EF4-FFF2-40B4-BE49-F238E27FC236}">
                  <a16:creationId xmlns:a16="http://schemas.microsoft.com/office/drawing/2014/main" id="{E6AB7B60-47EC-4F98-A4DB-9A2EC591144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707" y="2495550"/>
              <a:ext cx="1530985" cy="17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 descr="C:\Users\Toraman\AppData\Local\Microsoft\Windows\INetCache\Content.MSO\55FBD2E2.tmp">
              <a:extLst>
                <a:ext uri="{FF2B5EF4-FFF2-40B4-BE49-F238E27FC236}">
                  <a16:creationId xmlns:a16="http://schemas.microsoft.com/office/drawing/2014/main" id="{B4FA60F4-719B-453F-AA94-CAA1713DF02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787" y="2480310"/>
              <a:ext cx="1523365" cy="1897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 descr="C:\Users\Toraman\AppData\Local\Microsoft\Windows\INetCache\Content.MSO\B290D540.tmp">
              <a:extLst>
                <a:ext uri="{FF2B5EF4-FFF2-40B4-BE49-F238E27FC236}">
                  <a16:creationId xmlns:a16="http://schemas.microsoft.com/office/drawing/2014/main" id="{133D0AC3-14BD-4502-A203-E5A520CD899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307" y="2480310"/>
              <a:ext cx="1530985" cy="15601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0F5D90-3F44-434E-8264-20C925AE7153}"/>
              </a:ext>
            </a:extLst>
          </p:cNvPr>
          <p:cNvGrpSpPr/>
          <p:nvPr/>
        </p:nvGrpSpPr>
        <p:grpSpPr>
          <a:xfrm>
            <a:off x="511277" y="1326785"/>
            <a:ext cx="11395588" cy="4739718"/>
            <a:chOff x="511277" y="1326785"/>
            <a:chExt cx="11395588" cy="47397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5BF72B-F525-4E85-A711-EAC7CACE28BA}"/>
                </a:ext>
              </a:extLst>
            </p:cNvPr>
            <p:cNvSpPr/>
            <p:nvPr/>
          </p:nvSpPr>
          <p:spPr>
            <a:xfrm>
              <a:off x="511277" y="1326785"/>
              <a:ext cx="11395588" cy="4739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C:\Users\Toraman\AppData\Local\Microsoft\Windows\INetCache\Content.MSO\A650568C.tmp">
              <a:extLst>
                <a:ext uri="{FF2B5EF4-FFF2-40B4-BE49-F238E27FC236}">
                  <a16:creationId xmlns:a16="http://schemas.microsoft.com/office/drawing/2014/main" id="{C97542C3-465B-4911-94F0-B5C646E1B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827" y="1649423"/>
              <a:ext cx="6262345" cy="41785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11A08-DA4E-4C2B-B501-7242DD65DAD0}"/>
              </a:ext>
            </a:extLst>
          </p:cNvPr>
          <p:cNvGrpSpPr/>
          <p:nvPr/>
        </p:nvGrpSpPr>
        <p:grpSpPr>
          <a:xfrm>
            <a:off x="302363" y="1368843"/>
            <a:ext cx="11395588" cy="4739718"/>
            <a:chOff x="511277" y="1326785"/>
            <a:chExt cx="11395588" cy="47397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4C18ED-D9BC-40E6-9D84-E336FADE7088}"/>
                </a:ext>
              </a:extLst>
            </p:cNvPr>
            <p:cNvSpPr/>
            <p:nvPr/>
          </p:nvSpPr>
          <p:spPr>
            <a:xfrm>
              <a:off x="511277" y="1326785"/>
              <a:ext cx="11395588" cy="4739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C:\Users\Toraman\AppData\Local\Microsoft\Windows\INetCache\Content.MSO\2CDCD87A.tmp">
              <a:extLst>
                <a:ext uri="{FF2B5EF4-FFF2-40B4-BE49-F238E27FC236}">
                  <a16:creationId xmlns:a16="http://schemas.microsoft.com/office/drawing/2014/main" id="{9BE12146-1B9C-475E-AFCB-1ABBAE83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255" y="1328126"/>
              <a:ext cx="4705631" cy="45215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B43664-9F82-4778-B429-46A77EE544CC}"/>
              </a:ext>
            </a:extLst>
          </p:cNvPr>
          <p:cNvGrpSpPr/>
          <p:nvPr/>
        </p:nvGrpSpPr>
        <p:grpSpPr>
          <a:xfrm>
            <a:off x="398205" y="1167658"/>
            <a:ext cx="11395588" cy="5454367"/>
            <a:chOff x="398205" y="1167658"/>
            <a:chExt cx="11395588" cy="54543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3A3F81-CD44-4963-BF7D-504E141B6B12}"/>
                </a:ext>
              </a:extLst>
            </p:cNvPr>
            <p:cNvSpPr/>
            <p:nvPr/>
          </p:nvSpPr>
          <p:spPr>
            <a:xfrm>
              <a:off x="398205" y="1368843"/>
              <a:ext cx="11395588" cy="4739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F97AE3E-C119-4EE3-87F6-52F88470B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647" y="1167658"/>
              <a:ext cx="6078084" cy="545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014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METHODS REVIEW: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259D-4004-4FB4-A965-3ED97756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2412"/>
            <a:ext cx="10515600" cy="25784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Classification Methods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Random Forest (RF)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Decision Tree (DT)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Gradient Boosting (GB)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074CD44-DE7B-459D-B941-8716FB981374}"/>
              </a:ext>
            </a:extLst>
          </p:cNvPr>
          <p:cNvSpPr txBox="1">
            <a:spLocks/>
          </p:cNvSpPr>
          <p:nvPr/>
        </p:nvSpPr>
        <p:spPr>
          <a:xfrm>
            <a:off x="838200" y="1480388"/>
            <a:ext cx="10515600" cy="186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Feature Selection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 (RF)</a:t>
            </a:r>
          </a:p>
        </p:txBody>
      </p:sp>
    </p:spTree>
    <p:extLst>
      <p:ext uri="{BB962C8B-B14F-4D97-AF65-F5344CB8AC3E}">
        <p14:creationId xmlns:p14="http://schemas.microsoft.com/office/powerpoint/2010/main" val="424709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70F1-EBE4-49DE-A004-8F37F52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"/>
            <a:ext cx="10515600" cy="1325563"/>
          </a:xfrm>
        </p:spPr>
        <p:txBody>
          <a:bodyPr/>
          <a:lstStyle/>
          <a:p>
            <a:r>
              <a:rPr lang="en-US" b="1" dirty="0"/>
              <a:t>FEATURE SELECTION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8EED4-1F39-461B-AB21-E4890A69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2" y="1326785"/>
            <a:ext cx="4941527" cy="468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19517-4C29-425A-BF0E-41DA1C78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49" y="1985962"/>
            <a:ext cx="575310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5D5C5-C829-46F5-B479-071C6643F6F4}"/>
              </a:ext>
            </a:extLst>
          </p:cNvPr>
          <p:cNvGrpSpPr/>
          <p:nvPr/>
        </p:nvGrpSpPr>
        <p:grpSpPr>
          <a:xfrm>
            <a:off x="102631" y="1101012"/>
            <a:ext cx="12061376" cy="5505061"/>
            <a:chOff x="102631" y="1101012"/>
            <a:chExt cx="12061376" cy="55050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310734-ADEC-46FC-BE8A-66CE072E1E21}"/>
                </a:ext>
              </a:extLst>
            </p:cNvPr>
            <p:cNvSpPr/>
            <p:nvPr/>
          </p:nvSpPr>
          <p:spPr>
            <a:xfrm>
              <a:off x="102631" y="1101012"/>
              <a:ext cx="12061376" cy="550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FEE3A-228C-4C39-8FDD-43B1EDFFE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7925" y="2100789"/>
              <a:ext cx="7296150" cy="38290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BFAC3D-9DD6-44A8-A299-85E7A00383B9}"/>
                </a:ext>
              </a:extLst>
            </p:cNvPr>
            <p:cNvSpPr txBox="1"/>
            <p:nvPr/>
          </p:nvSpPr>
          <p:spPr>
            <a:xfrm>
              <a:off x="3750906" y="1552558"/>
              <a:ext cx="516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Based on Random Forest Method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124755-0825-4425-970A-4112DBEE7461}"/>
              </a:ext>
            </a:extLst>
          </p:cNvPr>
          <p:cNvGrpSpPr/>
          <p:nvPr/>
        </p:nvGrpSpPr>
        <p:grpSpPr>
          <a:xfrm>
            <a:off x="65312" y="1101012"/>
            <a:ext cx="12061376" cy="5505061"/>
            <a:chOff x="65312" y="1101012"/>
            <a:chExt cx="12061376" cy="55050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E3BE35-C86C-4E5F-B5C7-57B6093C8D74}"/>
                </a:ext>
              </a:extLst>
            </p:cNvPr>
            <p:cNvGrpSpPr/>
            <p:nvPr/>
          </p:nvGrpSpPr>
          <p:grpSpPr>
            <a:xfrm>
              <a:off x="65312" y="1101012"/>
              <a:ext cx="12061376" cy="5505061"/>
              <a:chOff x="102631" y="1101012"/>
              <a:chExt cx="12061376" cy="55050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103A51-C7F9-45A6-AA01-06482AEC91E0}"/>
                  </a:ext>
                </a:extLst>
              </p:cNvPr>
              <p:cNvSpPr/>
              <p:nvPr/>
            </p:nvSpPr>
            <p:spPr>
              <a:xfrm>
                <a:off x="102631" y="1101012"/>
                <a:ext cx="12061376" cy="5505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8996F3-5C6F-42C4-96DE-68BD344FC613}"/>
                  </a:ext>
                </a:extLst>
              </p:cNvPr>
              <p:cNvSpPr txBox="1"/>
              <p:nvPr/>
            </p:nvSpPr>
            <p:spPr>
              <a:xfrm>
                <a:off x="3750906" y="1552558"/>
                <a:ext cx="5169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Based on Logistic Regression Method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DAF33A-4F52-4D75-81B3-26458501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9825" y="2547937"/>
              <a:ext cx="7372350" cy="176212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453F3C-6106-4F26-8ACC-E7C030F31F99}"/>
              </a:ext>
            </a:extLst>
          </p:cNvPr>
          <p:cNvGrpSpPr/>
          <p:nvPr/>
        </p:nvGrpSpPr>
        <p:grpSpPr>
          <a:xfrm>
            <a:off x="65312" y="1101012"/>
            <a:ext cx="12061376" cy="5505061"/>
            <a:chOff x="65312" y="1101012"/>
            <a:chExt cx="12061376" cy="55050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7089C1B-6184-45CA-A80E-0AF0B5EED7B0}"/>
                </a:ext>
              </a:extLst>
            </p:cNvPr>
            <p:cNvGrpSpPr/>
            <p:nvPr/>
          </p:nvGrpSpPr>
          <p:grpSpPr>
            <a:xfrm>
              <a:off x="65312" y="1101012"/>
              <a:ext cx="12061376" cy="5505061"/>
              <a:chOff x="102631" y="1101012"/>
              <a:chExt cx="12061376" cy="550506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75CDB5-85F9-4CCC-8780-999DF2B90853}"/>
                  </a:ext>
                </a:extLst>
              </p:cNvPr>
              <p:cNvSpPr/>
              <p:nvPr/>
            </p:nvSpPr>
            <p:spPr>
              <a:xfrm>
                <a:off x="102631" y="1101012"/>
                <a:ext cx="12061376" cy="5505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49BCD5-B97B-49F8-877A-93312BD29DE0}"/>
                  </a:ext>
                </a:extLst>
              </p:cNvPr>
              <p:cNvSpPr txBox="1"/>
              <p:nvPr/>
            </p:nvSpPr>
            <p:spPr>
              <a:xfrm>
                <a:off x="3750906" y="1552558"/>
                <a:ext cx="5169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Mutual Features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1581726-3AF0-425D-8CC4-9854D186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4600" y="2809875"/>
              <a:ext cx="7162800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0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ED278C-5DEE-4DED-A34C-3FCAC3C6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</a:t>
            </a:r>
            <a:r>
              <a:rPr lang="tr-TR" b="1" dirty="0"/>
              <a:t>METHOD</a:t>
            </a:r>
            <a:r>
              <a:rPr lang="en-US" b="1" dirty="0"/>
              <a:t>S</a:t>
            </a:r>
            <a:endParaRPr lang="tr-TR" b="1" dirty="0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A929CDA3-7039-4F69-AECA-7D5DF5D2721A}"/>
              </a:ext>
            </a:extLst>
          </p:cNvPr>
          <p:cNvSpPr/>
          <p:nvPr/>
        </p:nvSpPr>
        <p:spPr>
          <a:xfrm>
            <a:off x="3069044" y="1651309"/>
            <a:ext cx="1514963" cy="9801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  <a:p>
            <a:pPr algn="ctr"/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RF_41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F8BB9172-83DD-4A84-8659-2DC8E0CA6894}"/>
              </a:ext>
            </a:extLst>
          </p:cNvPr>
          <p:cNvSpPr/>
          <p:nvPr/>
        </p:nvSpPr>
        <p:spPr>
          <a:xfrm>
            <a:off x="3069042" y="2899555"/>
            <a:ext cx="1514963" cy="9801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  <a:p>
            <a:pPr algn="ctr"/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</a:t>
            </a:r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_24</a:t>
            </a:r>
            <a:endParaRPr lang="tr-TR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AE93D2DA-2825-4FB8-87B4-1E30040B547F}"/>
              </a:ext>
            </a:extLst>
          </p:cNvPr>
          <p:cNvSpPr/>
          <p:nvPr/>
        </p:nvSpPr>
        <p:spPr>
          <a:xfrm>
            <a:off x="3069042" y="4186457"/>
            <a:ext cx="1514963" cy="9801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  <a:p>
            <a:pPr algn="ctr"/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Logreg</a:t>
            </a:r>
            <a:endParaRPr lang="tr-TR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B250641B-1E5D-4896-893A-CCF3619CFBEC}"/>
              </a:ext>
            </a:extLst>
          </p:cNvPr>
          <p:cNvSpPr/>
          <p:nvPr/>
        </p:nvSpPr>
        <p:spPr>
          <a:xfrm>
            <a:off x="3069043" y="5473360"/>
            <a:ext cx="1514963" cy="9801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tr-TR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</a:t>
            </a:r>
          </a:p>
          <a:p>
            <a:pPr algn="ctr"/>
            <a:r>
              <a:rPr lang="tr-TR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</a:t>
            </a:r>
            <a:endParaRPr lang="tr-TR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CC5662-6F2B-4AA2-ACCC-25F86D819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08227"/>
              </p:ext>
            </p:extLst>
          </p:nvPr>
        </p:nvGraphicFramePr>
        <p:xfrm>
          <a:off x="5307823" y="1690688"/>
          <a:ext cx="4222634" cy="4762804"/>
        </p:xfrm>
        <a:graphic>
          <a:graphicData uri="http://schemas.openxmlformats.org/drawingml/2006/table">
            <a:tbl>
              <a:tblPr/>
              <a:tblGrid>
                <a:gridCol w="1339982">
                  <a:extLst>
                    <a:ext uri="{9D8B030D-6E8A-4147-A177-3AD203B41FA5}">
                      <a16:colId xmlns:a16="http://schemas.microsoft.com/office/drawing/2014/main" val="953569116"/>
                    </a:ext>
                  </a:extLst>
                </a:gridCol>
                <a:gridCol w="720663">
                  <a:extLst>
                    <a:ext uri="{9D8B030D-6E8A-4147-A177-3AD203B41FA5}">
                      <a16:colId xmlns:a16="http://schemas.microsoft.com/office/drawing/2014/main" val="188308484"/>
                    </a:ext>
                  </a:extLst>
                </a:gridCol>
                <a:gridCol w="720663">
                  <a:extLst>
                    <a:ext uri="{9D8B030D-6E8A-4147-A177-3AD203B41FA5}">
                      <a16:colId xmlns:a16="http://schemas.microsoft.com/office/drawing/2014/main" val="4082204877"/>
                    </a:ext>
                  </a:extLst>
                </a:gridCol>
                <a:gridCol w="720663">
                  <a:extLst>
                    <a:ext uri="{9D8B030D-6E8A-4147-A177-3AD203B41FA5}">
                      <a16:colId xmlns:a16="http://schemas.microsoft.com/office/drawing/2014/main" val="3937751183"/>
                    </a:ext>
                  </a:extLst>
                </a:gridCol>
                <a:gridCol w="720663">
                  <a:extLst>
                    <a:ext uri="{9D8B030D-6E8A-4147-A177-3AD203B41FA5}">
                      <a16:colId xmlns:a16="http://schemas.microsoft.com/office/drawing/2014/main" val="1600301087"/>
                    </a:ext>
                  </a:extLst>
                </a:gridCol>
              </a:tblGrid>
              <a:tr h="31061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01053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4648"/>
                  </a:ext>
                </a:extLst>
              </a:tr>
              <a:tr h="25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 Function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64072"/>
                  </a:ext>
                </a:extLst>
              </a:tr>
              <a:tr h="310618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07852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2560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62512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max_features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2493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240558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min_samples_split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95655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00022"/>
                  </a:ext>
                </a:extLst>
              </a:tr>
              <a:tr h="25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488849"/>
                  </a:ext>
                </a:extLst>
              </a:tr>
              <a:tr h="310618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Gradient Boosting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2719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18755"/>
                  </a:ext>
                </a:extLst>
              </a:tr>
              <a:tr h="25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24372"/>
                  </a:ext>
                </a:extLst>
              </a:tr>
              <a:tr h="310618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Decision Trees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50438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Levels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08336"/>
                  </a:ext>
                </a:extLst>
              </a:tr>
              <a:tr h="248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9659"/>
                  </a:ext>
                </a:extLst>
              </a:tr>
              <a:tr h="25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4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02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2E1DF6-DB84-450B-A65A-948E011F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METHODS: COMPARISON</a:t>
            </a:r>
            <a:endParaRPr lang="tr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5E67E-6796-413F-B05E-1F0F30EC2F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10036" y="1730068"/>
            <a:ext cx="3882765" cy="47628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B97B7F2-BD55-4992-BD9C-8F15D9408B42}"/>
              </a:ext>
            </a:extLst>
          </p:cNvPr>
          <p:cNvGrpSpPr>
            <a:grpSpLocks noChangeAspect="1"/>
          </p:cNvGrpSpPr>
          <p:nvPr/>
        </p:nvGrpSpPr>
        <p:grpSpPr>
          <a:xfrm>
            <a:off x="799199" y="1955010"/>
            <a:ext cx="6278245" cy="4312921"/>
            <a:chOff x="0" y="0"/>
            <a:chExt cx="7482475" cy="51341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D95314-4A54-4DEB-BF99-9EA96ED34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3E62EB-411D-427D-9B53-22B5832E5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600" y="0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3C047E-A62D-47AF-A3AC-60984494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33870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8B01F5-748A-446F-81DF-2F9D828D2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600" y="2733870"/>
              <a:ext cx="35718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190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288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 DIRECT MARKETING CAMPAIGNS OF A PORTUGUESE BANKING INSTITUTION</vt:lpstr>
      <vt:lpstr>DATASET INTRODUCTION: NUMERICS</vt:lpstr>
      <vt:lpstr>DATASET INTRODUCTION: CATEGORICALS</vt:lpstr>
      <vt:lpstr>DATA RESTRUCTURING</vt:lpstr>
      <vt:lpstr>DATA EXPLORATION</vt:lpstr>
      <vt:lpstr>METHODS REVIEW: ROADMAP</vt:lpstr>
      <vt:lpstr>FEATURE SELECTION</vt:lpstr>
      <vt:lpstr>CLASSIFICATION METHODS</vt:lpstr>
      <vt:lpstr>CLASSIFICATION METHODS: COMPARISON</vt:lpstr>
      <vt:lpstr>THE BEST MODEL: RANDOM FOREST</vt:lpstr>
      <vt:lpstr>THE BEST MODEL: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MEH Direct Marketing Campaigns of a Portuguese Banking Institution</dc:title>
  <dc:creator>Sergen Tug Toraman</dc:creator>
  <cp:lastModifiedBy>Sergen Tug Toraman</cp:lastModifiedBy>
  <cp:revision>71</cp:revision>
  <dcterms:created xsi:type="dcterms:W3CDTF">2019-07-21T11:24:11Z</dcterms:created>
  <dcterms:modified xsi:type="dcterms:W3CDTF">2019-08-06T11:20:57Z</dcterms:modified>
</cp:coreProperties>
</file>