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6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2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425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40524-6DA5-43C1-B346-FE5796BD769C}" type="datetimeFigureOut">
              <a:rPr lang="tr-TR" smtClean="0"/>
              <a:t>6.08.2019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F5186-1AD3-4927-A326-47602EC799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97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Aim’den</a:t>
            </a:r>
            <a:r>
              <a:rPr lang="tr-TR" dirty="0"/>
              <a:t> önce krizlerden bahsedelim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F5186-1AD3-4927-A326-47602EC799D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0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için </a:t>
            </a:r>
            <a:r>
              <a:rPr lang="tr-TR" dirty="0" err="1"/>
              <a:t>polynomial</a:t>
            </a:r>
            <a:r>
              <a:rPr lang="tr-TR" dirty="0"/>
              <a:t> da bakıyoruz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confusion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precision</a:t>
            </a:r>
            <a:r>
              <a:rPr lang="tr-TR" dirty="0"/>
              <a:t>, </a:t>
            </a:r>
            <a:r>
              <a:rPr lang="tr-TR" dirty="0" err="1"/>
              <a:t>recall</a:t>
            </a:r>
            <a:r>
              <a:rPr lang="tr-TR" dirty="0"/>
              <a:t>, F1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F5186-1AD3-4927-A326-47602EC799D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29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value’ları</a:t>
            </a:r>
            <a:r>
              <a:rPr lang="tr-TR" dirty="0"/>
              <a:t> çıkarıyoruz </a:t>
            </a:r>
            <a:r>
              <a:rPr lang="tr-TR" dirty="0" err="1"/>
              <a:t>column</a:t>
            </a:r>
            <a:r>
              <a:rPr lang="tr-TR" dirty="0"/>
              <a:t> 57%’den çok boş olanları çünkü EXT_SOURCE1 56% boş ama </a:t>
            </a:r>
            <a:r>
              <a:rPr lang="tr-TR" dirty="0" err="1"/>
              <a:t>correlation</a:t>
            </a:r>
            <a:r>
              <a:rPr lang="tr-TR" dirty="0"/>
              <a:t> yüksek, lazım olabilir, tutalım dedik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F5186-1AD3-4927-A326-47602EC799D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1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En son </a:t>
            </a:r>
            <a:r>
              <a:rPr lang="tr-TR" dirty="0" err="1"/>
              <a:t>encode</a:t>
            </a:r>
            <a:r>
              <a:rPr lang="tr-TR" dirty="0"/>
              <a:t> </a:t>
            </a:r>
            <a:r>
              <a:rPr lang="tr-TR" dirty="0" err="1"/>
              <a:t>ladık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F5186-1AD3-4927-A326-47602EC799D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15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Outlier</a:t>
            </a:r>
            <a:r>
              <a:rPr lang="tr-TR" dirty="0"/>
              <a:t> var mı diye fazla korale olanlarda </a:t>
            </a:r>
            <a:r>
              <a:rPr lang="tr-TR" dirty="0" err="1"/>
              <a:t>boxplot</a:t>
            </a:r>
            <a:r>
              <a:rPr lang="tr-TR" dirty="0"/>
              <a:t> baktık, TARGET=1’de fazla </a:t>
            </a:r>
            <a:r>
              <a:rPr lang="tr-TR" dirty="0" err="1"/>
              <a:t>outlier</a:t>
            </a:r>
            <a:r>
              <a:rPr lang="tr-TR" dirty="0"/>
              <a:t> yok o yüzden bununla ilgili </a:t>
            </a:r>
            <a:r>
              <a:rPr lang="tr-TR" dirty="0" err="1"/>
              <a:t>bi</a:t>
            </a:r>
            <a:r>
              <a:rPr lang="tr-TR" dirty="0"/>
              <a:t> işlem yapmadık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F5186-1AD3-4927-A326-47602EC799D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39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A685E-14FE-435F-A6F0-B7884E45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CBCD3A-BC55-4B79-9BA5-99242569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7739AB-796D-4CCD-9F87-B784AABA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168060-801C-49EB-8259-9B1AD9A8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EA486EA-6404-4D50-AE2B-33B1BAB4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47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8222E5-086D-461F-A30B-AC708C38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CD95C0-54EA-4FDB-B516-8869478D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1AF3A1-2A3A-452A-88D7-CB2A05E0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6ADE40-4864-4455-BA29-6498919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75B616-37A3-439F-9550-B400BB10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54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530377-86CD-4C18-A347-0CCEFD829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6ADC9C2-4F7E-4E0E-8AFD-45BE016D0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A71602-B8B4-4C66-BB9B-C8146F7C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447529-8EBC-4E1A-932E-9191F937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5F3FD1-02E3-457D-9244-2E1154F4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63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ECBEE8-FF3D-472E-B6D6-22D30B46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A342DC-F0E2-4529-80F8-3688EA7F7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58CD61-1413-40EA-9EE3-3843E42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15EBA5-C5F9-4023-84C0-0A16AD4D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3FAD90-2396-4A42-8577-0A80A6C4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627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A0F304-65C8-463D-BDDD-95144180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0E436B-2328-4D5D-A7C0-4B0571C0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E82DE06-B48E-4B9D-A413-CBC58A9F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58E3C7-DB9E-45AD-A0D9-350B3CDF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E16C20-A8FE-4556-9BAD-5DAFB4C9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248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F0E9C4-E21F-44ED-8341-59FDFB09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B5C76E-AB3C-46DD-829A-428DB887B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27FE3A-EE5C-4EB3-914F-001C8B47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40F1902-5F6B-44D1-86E7-70301950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09857E-0C64-4553-832E-D7391EB2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0C9651D-CE45-42CA-B103-3F50233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3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600679-5A07-48ED-8CF1-2BBE391C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A369B8-5253-442E-9E8C-6C68CCEFC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1349EA-0941-44A7-984B-20765B433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929D050-A3B7-4C93-8A3F-C86918EB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1D47466-F375-4AC1-801B-AFF2F42A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6965985-631A-4EB5-8E79-38E1EAE5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091382B-BA39-46ED-8F21-3F9E29FF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30E101-9F99-4E1F-991A-92D64901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198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AFA42-D21D-436C-A801-8957C230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CA81C9F-E8C2-4227-A839-CC3A15A2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F0110F-3E26-42D5-BB47-8EBBCC93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0C68C7-6169-4555-AAD9-6B01D54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936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C437348-F926-404F-83EC-46B201DD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CF4F099-D13A-4733-BC01-D8F7EACA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DC32BB8-2FE7-4CC2-8D75-AA8F34AA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34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2D280B-F81D-46A8-8B71-C9CFF30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A91986-A356-467E-BA15-367FF033D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5113C2-609C-4873-A467-660DD43D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4082FE-C627-41DB-9BFC-D62618CC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7D2929-B1F7-40F9-A256-FEFF76EF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1C7C95-AF51-46ED-A59B-1A06033D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100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9EBA5-ABFD-4369-99D4-3A1170F0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484B360-05E9-4D24-9791-930C3A69C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54869E2-AAEA-4DE3-903D-C5B1DFFC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AD535DD-20A1-4252-8ED3-27F474E5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B2FE8B-D2A8-4142-A756-C6860E0C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7E88D08-D319-4762-97A3-8AD841DD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91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D2BD32B-49D1-47EA-8BB8-C8D5596E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3328A5-C8AC-4C91-9304-E035C3D0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A2991E-5024-4252-97E0-E500DBE51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8/6/2019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B9F8B2-223E-4A4A-B3B6-C8A39C197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280D57-386B-43E0-9E6A-7F63FBE8D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home-credit-default-risk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11824-E7D7-4FC1-8DB8-F481EEAA1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9C7D78-A027-46F0-9247-20DA45ED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HOME CREDIT DEFAULT RISK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>
            <a:extLst>
              <a:ext uri="{FF2B5EF4-FFF2-40B4-BE49-F238E27FC236}">
                <a16:creationId xmlns:a16="http://schemas.microsoft.com/office/drawing/2014/main" id="{7D390507-A38F-4403-92C5-FB6D849C0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16" y="3417573"/>
            <a:ext cx="4593021" cy="3109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/>
            <a:r>
              <a:rPr lang="tr-TR" sz="1800" b="1" dirty="0"/>
              <a:t>OUTLINE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Introduction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Methods Revie</a:t>
            </a:r>
            <a:r>
              <a:rPr lang="tr-TR" sz="1800" dirty="0"/>
              <a:t>w</a:t>
            </a:r>
            <a:endParaRPr lang="en-US" sz="18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Data Cleaning and Restructuring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Statistical Analysis and Data Exploration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Methods and Tools of Use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  <a:r>
              <a:rPr lang="tr-TR" sz="1800" dirty="0"/>
              <a:t> &amp; </a:t>
            </a:r>
            <a:r>
              <a:rPr lang="tr-TR" sz="1800" dirty="0" err="1"/>
              <a:t>Conclusion</a:t>
            </a:r>
            <a:endParaRPr lang="tr-TR" sz="18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tr-TR" sz="1800" dirty="0" err="1"/>
              <a:t>Resources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References</a:t>
            </a:r>
            <a:endParaRPr lang="en-US" sz="1800" dirty="0"/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E548FA2A-C9EE-4D85-8C36-66ED42E8A091}"/>
              </a:ext>
            </a:extLst>
          </p:cNvPr>
          <p:cNvSpPr/>
          <p:nvPr/>
        </p:nvSpPr>
        <p:spPr>
          <a:xfrm>
            <a:off x="9996400" y="5226341"/>
            <a:ext cx="2167444" cy="1603513"/>
          </a:xfrm>
          <a:prstGeom prst="roundRect">
            <a:avLst/>
          </a:prstGeom>
          <a:solidFill>
            <a:srgbClr val="45254C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Berk </a:t>
            </a:r>
            <a:r>
              <a:rPr lang="tr-T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Filcan</a:t>
            </a:r>
            <a:endParaRPr lang="tr-T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Mehmet Akif Güçlü</a:t>
            </a:r>
          </a:p>
          <a:p>
            <a:pPr algn="ctr"/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Nihal </a:t>
            </a:r>
            <a:r>
              <a:rPr lang="tr-TR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Temüge</a:t>
            </a:r>
            <a:endParaRPr lang="tr-TR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Beyza Yakıcı</a:t>
            </a:r>
          </a:p>
          <a:p>
            <a:pPr algn="ctr"/>
            <a:r>
              <a:rPr lang="tr-TR" dirty="0">
                <a:solidFill>
                  <a:schemeClr val="bg1">
                    <a:lumMod val="85000"/>
                    <a:lumOff val="15000"/>
                  </a:schemeClr>
                </a:solidFill>
              </a:rPr>
              <a:t>Büşra Yavuz</a:t>
            </a:r>
          </a:p>
        </p:txBody>
      </p:sp>
    </p:spTree>
    <p:extLst>
      <p:ext uri="{BB962C8B-B14F-4D97-AF65-F5344CB8AC3E}">
        <p14:creationId xmlns:p14="http://schemas.microsoft.com/office/powerpoint/2010/main" val="120669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2A533D-EB20-46E6-AA27-4E297DEE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&amp; Conclusion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93098B0-16BC-4424-950E-AD4664C5F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9418" y="2540912"/>
            <a:ext cx="8107209" cy="431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EF1E989-36D6-4C63-93EA-9EAD0C47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46" y="1345964"/>
            <a:ext cx="2752354" cy="930019"/>
          </a:xfrm>
          <a:prstGeom prst="rect">
            <a:avLst/>
          </a:prstGeom>
        </p:spPr>
      </p:pic>
      <p:sp>
        <p:nvSpPr>
          <p:cNvPr id="6" name="Kaydırma: Yatay 5">
            <a:extLst>
              <a:ext uri="{FF2B5EF4-FFF2-40B4-BE49-F238E27FC236}">
                <a16:creationId xmlns:a16="http://schemas.microsoft.com/office/drawing/2014/main" id="{BC403DB0-F393-4025-BBBF-4FC2F34069C9}"/>
              </a:ext>
            </a:extLst>
          </p:cNvPr>
          <p:cNvSpPr/>
          <p:nvPr/>
        </p:nvSpPr>
        <p:spPr>
          <a:xfrm>
            <a:off x="4384902" y="87609"/>
            <a:ext cx="3999443" cy="1033272"/>
          </a:xfrm>
          <a:prstGeom prst="horizontalScroll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WINNER: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LOGISTIC REGRESSION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015770F-3686-4E13-8B8B-7ADC018A8CC0}"/>
              </a:ext>
            </a:extLst>
          </p:cNvPr>
          <p:cNvSpPr txBox="1"/>
          <p:nvPr/>
        </p:nvSpPr>
        <p:spPr>
          <a:xfrm>
            <a:off x="7760800" y="4223528"/>
            <a:ext cx="3317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'CREDIT_INCOME_PERCENT’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'ANNUITY_INCOME_PERCENT’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'CREDIT_TERM’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tr-TR" dirty="0"/>
              <a:t>'DAYS_EMPLOYED_PERCENT’</a:t>
            </a:r>
          </a:p>
          <a:p>
            <a:r>
              <a:rPr lang="tr-TR" dirty="0" err="1"/>
              <a:t>made</a:t>
            </a:r>
            <a:r>
              <a:rPr lang="tr-TR" dirty="0"/>
              <a:t> it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top 15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.</a:t>
            </a:r>
          </a:p>
        </p:txBody>
      </p:sp>
      <p:pic>
        <p:nvPicPr>
          <p:cNvPr id="14" name="Grafik 13" descr="Kurdele">
            <a:extLst>
              <a:ext uri="{FF2B5EF4-FFF2-40B4-BE49-F238E27FC236}">
                <a16:creationId xmlns:a16="http://schemas.microsoft.com/office/drawing/2014/main" id="{773B3C0B-FBBD-4372-AC85-BB5F1BD4B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7702" y="2064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2E7A8E-0DCB-45B6-8F07-81486B50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Resources and References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AC4C2A-7194-4F72-AC0D-137864EB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29" y="1556653"/>
            <a:ext cx="3425957" cy="374421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EE8087-FF10-49BE-A614-71CBB98CA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7515" y="1556653"/>
            <a:ext cx="7161017" cy="530134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100" dirty="0"/>
              <a:t>"Bank Loan Default Prediction." Kaggle. Accessed July 16, 2019. https://www.kaggle.com/zhunqiang/bank-loan-default-prediction?scriptVersionId=7634496.</a:t>
            </a:r>
          </a:p>
          <a:p>
            <a:r>
              <a:rPr lang="en-US" sz="1100" dirty="0"/>
              <a:t>Bozkurt, Gul </a:t>
            </a:r>
            <a:r>
              <a:rPr lang="en-US" sz="1100" dirty="0" err="1"/>
              <a:t>Efsan</a:t>
            </a:r>
            <a:r>
              <a:rPr lang="en-US" sz="1100" dirty="0"/>
              <a:t>. Feature Selection and Transfer Learning Algorithms with Applications on Credit Risk Analysis. Master's thesis, </a:t>
            </a:r>
            <a:r>
              <a:rPr lang="en-US" sz="1100" dirty="0" err="1"/>
              <a:t>Bogazici</a:t>
            </a:r>
            <a:r>
              <a:rPr lang="en-US" sz="1100" dirty="0"/>
              <a:t> University, 2012. Accessed July 31, 2019. https://en.academicresearch.net/feature-selection-and-transfer-learning-algorithms-with-applications-on-credit-risk-analysis/.</a:t>
            </a:r>
          </a:p>
          <a:p>
            <a:r>
              <a:rPr lang="en-US" sz="1100" dirty="0" err="1"/>
              <a:t>Butaru</a:t>
            </a:r>
            <a:r>
              <a:rPr lang="en-US" sz="1100" dirty="0"/>
              <a:t>, </a:t>
            </a:r>
            <a:r>
              <a:rPr lang="en-US" sz="1100" dirty="0" err="1"/>
              <a:t>Florentin</a:t>
            </a:r>
            <a:r>
              <a:rPr lang="en-US" sz="1100" dirty="0"/>
              <a:t>, </a:t>
            </a:r>
            <a:r>
              <a:rPr lang="en-US" sz="1100" dirty="0" err="1"/>
              <a:t>Qingqing</a:t>
            </a:r>
            <a:r>
              <a:rPr lang="en-US" sz="1100" dirty="0"/>
              <a:t> Chen, Brian Clark, </a:t>
            </a:r>
            <a:r>
              <a:rPr lang="en-US" sz="1100" dirty="0" err="1"/>
              <a:t>Sanmay</a:t>
            </a:r>
            <a:r>
              <a:rPr lang="en-US" sz="1100" dirty="0"/>
              <a:t> Das, Andrew Lo, and Akhtar Siddique. "Risk and Risk Management in the Credit Card Industry." 2015.</a:t>
            </a:r>
          </a:p>
          <a:p>
            <a:r>
              <a:rPr lang="en-US" sz="1100" dirty="0"/>
              <a:t>"Credit Fraud || Dealing with Imbalanced Datasets." Kaggle. Accessed July 20, 2019. https://www.kaggle.com/janiobachmann/credit-fraud-dealing-with-imbalanced-datasets.</a:t>
            </a:r>
          </a:p>
          <a:p>
            <a:r>
              <a:rPr lang="en-US" sz="1100" dirty="0"/>
              <a:t>Donnelly, Catherine, and Paul </a:t>
            </a:r>
            <a:r>
              <a:rPr lang="en-US" sz="1100" dirty="0" err="1"/>
              <a:t>Embrechts</a:t>
            </a:r>
            <a:r>
              <a:rPr lang="en-US" sz="1100" dirty="0"/>
              <a:t>. "The Devil Is in the Tails: Actuarial Mathematics and the Subprime Mortgage Crisis." ASTIN Bulletin40, no. 1 (2010).</a:t>
            </a:r>
          </a:p>
          <a:p>
            <a:r>
              <a:rPr lang="en-US" sz="1100" dirty="0" err="1"/>
              <a:t>Eichengreen</a:t>
            </a:r>
            <a:r>
              <a:rPr lang="en-US" sz="1100" dirty="0"/>
              <a:t>, Barry, and Kris James Mitchener. "The Great Depression as a Credit Boom Gone Wrong." SSRN Electronic Journal, 2003.</a:t>
            </a:r>
          </a:p>
          <a:p>
            <a:r>
              <a:rPr lang="en-US" sz="1100" dirty="0"/>
              <a:t>"Home Credit Default Risk." Kaggle. Accessed June 25, 2019. https://www.kaggle.com/c/home-credit-default-risk/data.</a:t>
            </a:r>
          </a:p>
          <a:p>
            <a:r>
              <a:rPr lang="en-US" sz="1100" dirty="0"/>
              <a:t>James, Gareth. An Introduction to Statistical Learning: With Applications in R. New York: Springer, 2017.</a:t>
            </a:r>
          </a:p>
          <a:p>
            <a:r>
              <a:rPr lang="en-US" sz="1100" dirty="0" err="1"/>
              <a:t>Kruppa</a:t>
            </a:r>
            <a:r>
              <a:rPr lang="en-US" sz="1100" dirty="0"/>
              <a:t>, Jochen, Alexandra Schwarz, Gerhard </a:t>
            </a:r>
            <a:r>
              <a:rPr lang="en-US" sz="1100" dirty="0" err="1"/>
              <a:t>Arminger</a:t>
            </a:r>
            <a:r>
              <a:rPr lang="en-US" sz="1100" dirty="0"/>
              <a:t>, and Andreas Ziegler. "Consumer Credit Risk: Individual Probability Estimates Using Machine Learning." Expert Systems with Applications40, no. 13 (2013).</a:t>
            </a:r>
          </a:p>
          <a:p>
            <a:r>
              <a:rPr lang="en-US" sz="1100" dirty="0"/>
              <a:t>Lantz, Brett. Machine Learning with R: Discover How to Build Machine Learning Algorithms, Prepare Data, and Dig Deep into Data Prediction Techniques with R. Birmingham: </a:t>
            </a:r>
            <a:r>
              <a:rPr lang="en-US" sz="1100" dirty="0" err="1"/>
              <a:t>Packt</a:t>
            </a:r>
            <a:r>
              <a:rPr lang="en-US" sz="1100" dirty="0"/>
              <a:t> Publishing, 2013.</a:t>
            </a:r>
          </a:p>
          <a:p>
            <a:r>
              <a:rPr lang="en-US" sz="1100" dirty="0"/>
              <a:t>Luo, </a:t>
            </a:r>
            <a:r>
              <a:rPr lang="en-US" sz="1100" dirty="0" err="1"/>
              <a:t>Cuicui</a:t>
            </a:r>
            <a:r>
              <a:rPr lang="en-US" sz="1100" dirty="0"/>
              <a:t>, </a:t>
            </a:r>
            <a:r>
              <a:rPr lang="en-US" sz="1100" dirty="0" err="1"/>
              <a:t>Desheng</a:t>
            </a:r>
            <a:r>
              <a:rPr lang="en-US" sz="1100" dirty="0"/>
              <a:t> Wu, and </a:t>
            </a:r>
            <a:r>
              <a:rPr lang="en-US" sz="1100" dirty="0" err="1"/>
              <a:t>Dexiang</a:t>
            </a:r>
            <a:r>
              <a:rPr lang="en-US" sz="1100" dirty="0"/>
              <a:t> Wu. "A Deep Learning Approach for Credit Scoring Using Credit Default Swaps." Engineering Applications of Artificial Intelligence65 (December 2016).</a:t>
            </a:r>
          </a:p>
          <a:p>
            <a:r>
              <a:rPr lang="en-US" sz="1100" dirty="0"/>
              <a:t>Sengupta, Arindam. "A First Course in Machine Learning by Simon Rogers and Mark </a:t>
            </a:r>
            <a:r>
              <a:rPr lang="en-US" sz="1100" dirty="0" err="1"/>
              <a:t>Girolami</a:t>
            </a:r>
            <a:r>
              <a:rPr lang="en-US" sz="1100" dirty="0"/>
              <a:t>." International Statistical Review82, no. 1 (2014).</a:t>
            </a:r>
          </a:p>
          <a:p>
            <a:r>
              <a:rPr lang="en-US" sz="1100" dirty="0"/>
              <a:t>"Start Here: A Gentle Introduction." Kaggle. Accessed June 25, 2019. https://www.kaggle.com/willkoehrsen/start-here-a-gentle-introduction.</a:t>
            </a:r>
          </a:p>
        </p:txBody>
      </p:sp>
    </p:spTree>
    <p:extLst>
      <p:ext uri="{BB962C8B-B14F-4D97-AF65-F5344CB8AC3E}">
        <p14:creationId xmlns:p14="http://schemas.microsoft.com/office/powerpoint/2010/main" val="391842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5849342-EB1D-437B-B7EC-CF1CB4E2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52" name="İçerik Yer Tutucusu 2">
            <a:extLst>
              <a:ext uri="{FF2B5EF4-FFF2-40B4-BE49-F238E27FC236}">
                <a16:creationId xmlns:a16="http://schemas.microsoft.com/office/drawing/2014/main" id="{EAA9E4F2-A985-4E06-A3BF-B583ADF6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</a:rPr>
              <a:t>Credit risk is the possibility of losing a lender takes on due to the possibility of a borrower not paying back a loan.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</a:rPr>
              <a:t>Consumer credit risk can be measured by the five Cs:</a:t>
            </a:r>
            <a:endParaRPr lang="tr-TR" sz="2400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</a:rPr>
              <a:t>credit history</a:t>
            </a:r>
            <a:endParaRPr lang="tr-TR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</a:rPr>
              <a:t>capacity to repay</a:t>
            </a:r>
            <a:endParaRPr lang="tr-TR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tr-TR">
                <a:solidFill>
                  <a:srgbClr val="000000"/>
                </a:solidFill>
              </a:rPr>
              <a:t>c</a:t>
            </a:r>
            <a:r>
              <a:rPr lang="en-US">
                <a:solidFill>
                  <a:srgbClr val="000000"/>
                </a:solidFill>
              </a:rPr>
              <a:t>apital</a:t>
            </a:r>
            <a:endParaRPr lang="tr-TR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</a:rPr>
              <a:t>the loan's conditions</a:t>
            </a:r>
            <a:endParaRPr lang="tr-TR">
              <a:solidFill>
                <a:srgbClr val="00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00000"/>
                </a:solidFill>
              </a:rPr>
              <a:t>associated collateral.</a:t>
            </a:r>
            <a:endParaRPr lang="tr-TR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>
                <a:solidFill>
                  <a:srgbClr val="000000"/>
                </a:solidFill>
              </a:rPr>
              <a:t>Aim: </a:t>
            </a:r>
            <a:r>
              <a:rPr lang="en-US" sz="2400">
                <a:solidFill>
                  <a:srgbClr val="000000"/>
                </a:solidFill>
              </a:rPr>
              <a:t>to predict whether or not an applicant will be able to repay a loan</a:t>
            </a:r>
            <a:r>
              <a:rPr lang="tr-TR" sz="2400">
                <a:solidFill>
                  <a:srgbClr val="000000"/>
                </a:solidFill>
              </a:rPr>
              <a:t> by using</a:t>
            </a:r>
            <a:r>
              <a:rPr lang="en-US" sz="2400">
                <a:solidFill>
                  <a:srgbClr val="000000"/>
                </a:solidFill>
              </a:rPr>
              <a:t> historical loan application data</a:t>
            </a:r>
            <a:endParaRPr lang="tr-T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3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D4FF5C-FCE9-4D3D-8F75-90429045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Methods Revie</a:t>
            </a:r>
            <a:r>
              <a:rPr lang="tr-TR" sz="2800">
                <a:solidFill>
                  <a:schemeClr val="bg1"/>
                </a:solidFill>
              </a:rPr>
              <a:t>w</a:t>
            </a:r>
            <a:endParaRPr lang="tr-TR" sz="28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39DA3E-42CB-4571-B953-BC4890D9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>
                <a:solidFill>
                  <a:schemeClr val="bg1"/>
                </a:solidFill>
              </a:rPr>
              <a:t>Methods</a:t>
            </a:r>
            <a:r>
              <a:rPr lang="tr-TR" sz="1600">
                <a:solidFill>
                  <a:schemeClr val="bg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>
                <a:solidFill>
                  <a:schemeClr val="bg1"/>
                </a:solidFill>
              </a:rPr>
              <a:t>Logistic</a:t>
            </a:r>
            <a:r>
              <a:rPr lang="tr-TR" sz="1600">
                <a:solidFill>
                  <a:schemeClr val="bg1"/>
                </a:solidFill>
              </a:rPr>
              <a:t> </a:t>
            </a:r>
            <a:r>
              <a:rPr lang="en-GB" sz="1600">
                <a:solidFill>
                  <a:schemeClr val="bg1"/>
                </a:solidFill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600">
                <a:solidFill>
                  <a:schemeClr val="bg1"/>
                </a:solidFill>
              </a:rPr>
              <a:t>K-Nearest Neighbour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1600">
                <a:solidFill>
                  <a:schemeClr val="bg1"/>
                </a:solidFill>
              </a:rPr>
              <a:t>Random Forest Classifier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1600">
                <a:solidFill>
                  <a:schemeClr val="bg1"/>
                </a:solidFill>
              </a:rPr>
              <a:t>Performance Measurements: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Cross validation score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Learning curve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ROC-AUC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Confusion matrix</a:t>
            </a:r>
          </a:p>
          <a:p>
            <a:pPr lvl="1"/>
            <a:r>
              <a:rPr lang="tr-TR" sz="1600">
                <a:solidFill>
                  <a:schemeClr val="bg1"/>
                </a:solidFill>
              </a:rPr>
              <a:t>Accuracy, precision, recall (sensitivity), F1 score</a:t>
            </a:r>
          </a:p>
          <a:p>
            <a:pPr marL="457200" lvl="1" indent="0">
              <a:buNone/>
            </a:pPr>
            <a:endParaRPr lang="tr-TR" sz="1600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335686-4ECA-4B44-8BA5-B0F837BC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1942475"/>
            <a:ext cx="7452182" cy="2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F6DAB0-64C5-4648-9B96-244AFAD8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858022" cy="1325563"/>
          </a:xfrm>
        </p:spPr>
        <p:txBody>
          <a:bodyPr/>
          <a:lstStyle/>
          <a:p>
            <a:pPr algn="ctr"/>
            <a:r>
              <a:rPr lang="en-US" dirty="0"/>
              <a:t>Data Cleaning and Restructuring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6D95E9-5366-4366-8C31-993192CE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158934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/>
              <a:t>Source: </a:t>
            </a:r>
          </a:p>
          <a:p>
            <a:pPr marL="457200" lvl="1" indent="0">
              <a:buNone/>
            </a:pPr>
            <a:r>
              <a:rPr lang="en-US" sz="2000">
                <a:hlinkClick r:id="rId3"/>
              </a:rPr>
              <a:t>https://www.kaggle.com/c/home-credit-default-risk/data</a:t>
            </a:r>
            <a:endParaRPr lang="tr-TR" sz="2000"/>
          </a:p>
          <a:p>
            <a:pPr>
              <a:buFont typeface="Wingdings" panose="05000000000000000000" pitchFamily="2" charset="2"/>
              <a:buChar char="Ø"/>
            </a:pPr>
            <a:r>
              <a:rPr lang="tr-TR"/>
              <a:t>Important Feature List: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EXT_SOURCE1, EXT_SOURCE2, EXT_SOURCE3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DAYS_EMPLOYED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DAYS_BIRTH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NAME_EDUCATION_TYPE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OCCUPATION_TYPE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CODE_GENDER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NAME_INCOME_TYPE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CNT_CHILDREN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sz="2000"/>
              <a:t>AMT_INCOME_TOTAL</a:t>
            </a:r>
          </a:p>
          <a:p>
            <a:endParaRPr lang="tr-TR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FCB7093-9FB5-451E-979C-AFDA9D920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35" y="273050"/>
            <a:ext cx="49815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0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74F93236-4A93-49B1-9BEA-70F1FF71D832}"/>
              </a:ext>
            </a:extLst>
          </p:cNvPr>
          <p:cNvSpPr/>
          <p:nvPr/>
        </p:nvSpPr>
        <p:spPr>
          <a:xfrm>
            <a:off x="600190" y="3309306"/>
            <a:ext cx="3312460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CC0E29F-7968-480F-A4F1-3387A6B7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32" y="2606769"/>
            <a:ext cx="7940040" cy="2028825"/>
          </a:xfrm>
          <a:prstGeom prst="rect">
            <a:avLst/>
          </a:prstGeom>
        </p:spPr>
      </p:pic>
      <p:pic>
        <p:nvPicPr>
          <p:cNvPr id="11" name="Resim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4ACEBF9-AEB9-4126-8654-3D421B6CC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5" y="18328"/>
            <a:ext cx="3857625" cy="2647950"/>
          </a:xfrm>
          <a:prstGeom prst="rect">
            <a:avLst/>
          </a:prstGeom>
        </p:spPr>
      </p:pic>
      <p:pic>
        <p:nvPicPr>
          <p:cNvPr id="13" name="Resim 12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C0DA558-90A3-4D72-8A36-480E20E5E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50" y="18328"/>
            <a:ext cx="3810000" cy="264795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9A08CC6-F6C3-49F3-B561-92F776DF5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5" y="4524583"/>
            <a:ext cx="3312460" cy="22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B5123FE-9872-4C38-929C-0663DB7C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72" y="4519812"/>
            <a:ext cx="3255207" cy="228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8D9D8AEC-AA49-4D27-B549-5023E4B48569}"/>
              </a:ext>
            </a:extLst>
          </p:cNvPr>
          <p:cNvSpPr txBox="1"/>
          <p:nvPr/>
        </p:nvSpPr>
        <p:spPr>
          <a:xfrm>
            <a:off x="755925" y="3408149"/>
            <a:ext cx="304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err="1">
                <a:solidFill>
                  <a:schemeClr val="bg1"/>
                </a:solidFill>
              </a:rPr>
              <a:t>Description</a:t>
            </a:r>
            <a:r>
              <a:rPr lang="tr-TR" b="1" dirty="0">
                <a:solidFill>
                  <a:schemeClr val="bg1"/>
                </a:solidFill>
              </a:rPr>
              <a:t> of </a:t>
            </a:r>
            <a:r>
              <a:rPr lang="tr-TR" b="1" dirty="0" err="1">
                <a:solidFill>
                  <a:schemeClr val="bg1"/>
                </a:solidFill>
              </a:rPr>
              <a:t>the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subsample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03926E7A-B6D7-4F3C-A86F-9C37B6C6FF92}"/>
              </a:ext>
            </a:extLst>
          </p:cNvPr>
          <p:cNvSpPr/>
          <p:nvPr/>
        </p:nvSpPr>
        <p:spPr>
          <a:xfrm>
            <a:off x="8322837" y="1032813"/>
            <a:ext cx="3312460" cy="618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/>
              <a:t>Histograms</a:t>
            </a:r>
            <a:r>
              <a:rPr lang="tr-TR" b="1" dirty="0"/>
              <a:t> of DAYS_EMPLOYED </a:t>
            </a:r>
            <a:r>
              <a:rPr lang="tr-TR" b="1" dirty="0" err="1"/>
              <a:t>and</a:t>
            </a:r>
            <a:r>
              <a:rPr lang="tr-TR" b="1" dirty="0"/>
              <a:t> DAYS_BIRTH: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E440344-C167-4832-B15A-5E1F57C88312}"/>
              </a:ext>
            </a:extLst>
          </p:cNvPr>
          <p:cNvSpPr/>
          <p:nvPr/>
        </p:nvSpPr>
        <p:spPr>
          <a:xfrm>
            <a:off x="8244439" y="5283721"/>
            <a:ext cx="3469256" cy="7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/>
              <a:t>Barplots</a:t>
            </a:r>
            <a:r>
              <a:rPr lang="tr-TR" b="1" dirty="0"/>
              <a:t> of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original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undersample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6786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8D3B0E-9B61-497E-9C89-220027A7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0569" cy="1325563"/>
          </a:xfrm>
        </p:spPr>
        <p:txBody>
          <a:bodyPr/>
          <a:lstStyle/>
          <a:p>
            <a:r>
              <a:rPr lang="en-US" dirty="0"/>
              <a:t>Statistical Analysis </a:t>
            </a:r>
            <a:br>
              <a:rPr lang="tr-TR" dirty="0"/>
            </a:br>
            <a:r>
              <a:rPr lang="en-US" dirty="0"/>
              <a:t>and Data Exploration</a:t>
            </a:r>
            <a:endParaRPr lang="tr-TR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F1F206F-25D2-4EA8-BA90-C3136C1B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0"/>
            <a:ext cx="7385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F202FC2-4B3A-4E2B-865B-FA9E0A069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6429"/>
            <a:ext cx="4257675" cy="16573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470D8FD-3E14-4687-BF07-86A2F688E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49516"/>
            <a:ext cx="4229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890CC-5DB9-4FBB-ABD9-2C6BCB2C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Tools of Use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6B9CAE-1DBA-429E-8A13-70FD6656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73933"/>
            <a:ext cx="5827762" cy="13255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0000"/>
                </a:solidFill>
              </a:rPr>
              <a:t>Cross </a:t>
            </a:r>
            <a:r>
              <a:rPr lang="tr-TR" dirty="0" err="1">
                <a:solidFill>
                  <a:srgbClr val="000000"/>
                </a:solidFill>
              </a:rPr>
              <a:t>validation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score</a:t>
            </a:r>
            <a:r>
              <a:rPr lang="tr-TR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000000"/>
                </a:solidFill>
              </a:rPr>
              <a:t>Cross </a:t>
            </a:r>
            <a:r>
              <a:rPr lang="tr-TR" dirty="0" err="1">
                <a:solidFill>
                  <a:srgbClr val="000000"/>
                </a:solidFill>
              </a:rPr>
              <a:t>validation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score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after</a:t>
            </a:r>
            <a:r>
              <a:rPr lang="tr-TR" dirty="0">
                <a:solidFill>
                  <a:srgbClr val="000000"/>
                </a:solidFill>
              </a:rPr>
              <a:t> </a:t>
            </a:r>
            <a:r>
              <a:rPr lang="tr-TR" dirty="0" err="1">
                <a:solidFill>
                  <a:srgbClr val="000000"/>
                </a:solidFill>
              </a:rPr>
              <a:t>GridSearch</a:t>
            </a:r>
            <a:r>
              <a:rPr lang="tr-TR" dirty="0">
                <a:solidFill>
                  <a:srgbClr val="000000"/>
                </a:solidFill>
              </a:rPr>
              <a:t>:</a:t>
            </a:r>
            <a:endParaRPr lang="tr-TR" sz="2000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E6B22B6-2985-4E0E-AB54-E44945D00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25" y="2179512"/>
            <a:ext cx="4687838" cy="59055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9ABB827-E950-4F4B-81D7-13F73161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48" y="3168412"/>
            <a:ext cx="5845285" cy="36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9F6258B-F16B-49FB-8996-70BE5ECECC18}"/>
              </a:ext>
            </a:extLst>
          </p:cNvPr>
          <p:cNvSpPr/>
          <p:nvPr/>
        </p:nvSpPr>
        <p:spPr>
          <a:xfrm>
            <a:off x="2584462" y="4469667"/>
            <a:ext cx="15474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ROC </a:t>
            </a:r>
            <a:r>
              <a:rPr lang="tr-TR" dirty="0" err="1"/>
              <a:t>Curve</a:t>
            </a:r>
            <a:r>
              <a:rPr lang="tr-TR" dirty="0"/>
              <a:t>: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A2ECBAB-5CB5-428E-9E28-B7FABFF83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363" y="1408261"/>
            <a:ext cx="5479299" cy="6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C54DA0F0-6C20-4CC7-8C1F-9F3E37D7F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0"/>
            <a:ext cx="9748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8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9A709D19-9A2B-4AEE-9AEB-DC5E03A9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512" y="619286"/>
            <a:ext cx="3743218" cy="561482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3BE0CCA3-ADF9-4622-881E-24EE4F0A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8" y="619286"/>
            <a:ext cx="7783771" cy="561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C5EACABE-655A-4F9F-B7B5-9D0B4B5C5D7F}"/>
              </a:ext>
            </a:extLst>
          </p:cNvPr>
          <p:cNvCxnSpPr/>
          <p:nvPr/>
        </p:nvCxnSpPr>
        <p:spPr>
          <a:xfrm>
            <a:off x="7873889" y="492369"/>
            <a:ext cx="0" cy="600690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2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366</Words>
  <Application>Microsoft Office PowerPoint</Application>
  <PresentationFormat>Geniş ekran</PresentationFormat>
  <Paragraphs>88</Paragraphs>
  <Slides>11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Teması</vt:lpstr>
      <vt:lpstr>HOME CREDIT DEFAULT RISK</vt:lpstr>
      <vt:lpstr>Introduction</vt:lpstr>
      <vt:lpstr>Methods Review</vt:lpstr>
      <vt:lpstr>Data Cleaning and Restructuring</vt:lpstr>
      <vt:lpstr>PowerPoint Sunusu</vt:lpstr>
      <vt:lpstr>Statistical Analysis  and Data Exploration</vt:lpstr>
      <vt:lpstr>Methods and Tools of Use</vt:lpstr>
      <vt:lpstr>PowerPoint Sunusu</vt:lpstr>
      <vt:lpstr>PowerPoint Sunusu</vt:lpstr>
      <vt:lpstr>Results &amp; Conclusion</vt:lpstr>
      <vt:lpstr>Resources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bus</dc:creator>
  <cp:lastModifiedBy>bus</cp:lastModifiedBy>
  <cp:revision>3</cp:revision>
  <dcterms:created xsi:type="dcterms:W3CDTF">2019-08-06T21:32:58Z</dcterms:created>
  <dcterms:modified xsi:type="dcterms:W3CDTF">2019-08-06T21:44:37Z</dcterms:modified>
</cp:coreProperties>
</file>