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62" r:id="rId6"/>
    <p:sldId id="263" r:id="rId7"/>
    <p:sldId id="265" r:id="rId8"/>
    <p:sldId id="266" r:id="rId9"/>
    <p:sldId id="267" r:id="rId10"/>
    <p:sldId id="270" r:id="rId11"/>
    <p:sldId id="259" r:id="rId12"/>
    <p:sldId id="261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549"/>
    <a:srgbClr val="8A1E5B"/>
    <a:srgbClr val="F48059"/>
    <a:srgbClr val="F9E5D4"/>
    <a:srgbClr val="FC9C1F"/>
    <a:srgbClr val="F78F1D"/>
    <a:srgbClr val="E7E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0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86652-C11B-4870-B1B5-EDFCFFDC606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52F2B-954B-4E5E-8783-73200B32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52F2B-954B-4E5E-8783-73200B328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52F2B-954B-4E5E-8783-73200B328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812E-99D0-42DB-82AC-E0903703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31F05-63EC-4100-BDD1-B118F02F8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B3FF-FA5B-4CC6-A68B-C5D56CC6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1E1F-E4C3-4453-8FBE-6567AE62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A69C-D746-4489-A5B8-55E87C50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F2FD-146E-47D9-B858-3798D240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93F6-85D4-47AC-BF39-408A8F2D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F92B-BA7C-403F-AE02-6BE79153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00A97-04EE-4AC0-B26E-E42CD2E9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BB78-34D3-4ED7-909D-2072C1A7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4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42197-58FD-4C74-BAC5-8C07DD97D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6406C-5E61-4AD5-9F09-6B1D2D47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F38B-3EDD-4E45-A449-7A944CD0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B1F1-465E-444E-98E8-048929A6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EEB8-AC8A-4377-B485-036AE9CF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4892-D6CE-4A7F-956D-996A5347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864-B798-49C7-84CA-B4AF6034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43D5-3E44-4EAF-92C3-52C6F93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DB6D-848A-46BC-A934-D137CCA8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000C-D22C-45C3-98AE-AC23A775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559-C401-4F4C-9900-09B5CAE2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6764C-B36C-4CE2-8B69-988AF4CA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DD36-39DF-427C-810A-046241D9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6C58-0A24-4738-AC54-C0043467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73DC-8EA6-4A6C-9951-3133CB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B6BA-2FA8-41C2-A4D1-8EF7C02F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4C92-6CF9-441D-BE03-683071299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384E8-8AD3-4436-BED1-FF6DEF73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11C49-1AB8-489D-B9E7-63EEB9C1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4AF2-889B-40B9-B3B9-F51B9743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C15F8-B69F-4B09-AB0D-353131E6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4920-C447-47E6-B036-E32B0E3D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53CD3-0B1C-4589-A8DB-9E4B5116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66BBD-1D5A-4B28-AD40-233A85B5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9A05B-64C2-4B4B-9AA2-49341F4AD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52F0E-708D-49B2-8F70-C8029D93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CE962-2EE7-480C-AFFF-9E0B2C96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93ACD-0BB8-4362-87C2-4564D261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D4C40-D9B3-4753-9B89-234EFFB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7FE-69CA-4351-BB1E-53210674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E7787-4052-49B1-894C-A89F38A0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2C116-493B-43E5-ADA1-EBA2CD3A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AD93-8DC1-40AE-9099-9B90CBEC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A570C-68BB-4C90-AE3F-664F91CD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95CA5-CDDE-466A-9474-1707D83C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BC9F-96F2-461C-BD9B-0FC07E3C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5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C372-BF61-4F3D-A408-0DF42551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E039-7BEA-4566-B85C-C6F06F9B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D5E8-75F8-4A2F-9B97-5218B9BE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41AE9-0C66-453E-A94C-EEDB2317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2090-9E74-4B43-9A29-7CDBD092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28519-D0D7-4E3E-AE25-50B04E93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ADA4-CADB-4448-A333-7BCBA1C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F4FC9-6CCA-430D-A3F9-846CAC052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C7A6D-8366-403D-80F5-9420590C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C67C-FB72-46D0-BA45-BDE237AB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C000-560B-4BBB-B5FA-32038F08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1904-8A26-470C-AD0A-5F8852CB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8DFD7-980E-4C47-937C-FE5D05F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82C1-9BE4-479B-B02A-64FBACFBE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9156-30D6-4CBD-95E1-5CACDC499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DCCF-2B79-4805-A33A-5EF77EBD763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D2F1-6EE4-4516-A3B3-DC0687D45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988B-3013-4596-83D7-B5154BA97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4395-3463-4B40-A380-44ED0C20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E8AA97-DF73-451E-AD4A-2ACA00890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62" y="1019935"/>
            <a:ext cx="8075875" cy="41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0D453B-5AC1-4BE1-BB3B-DA4EB44F1772}"/>
              </a:ext>
            </a:extLst>
          </p:cNvPr>
          <p:cNvGrpSpPr/>
          <p:nvPr/>
        </p:nvGrpSpPr>
        <p:grpSpPr>
          <a:xfrm>
            <a:off x="6235148" y="1856612"/>
            <a:ext cx="5549141" cy="4703215"/>
            <a:chOff x="6235148" y="1567470"/>
            <a:chExt cx="5430080" cy="4309908"/>
          </a:xfrm>
        </p:grpSpPr>
        <p:pic>
          <p:nvPicPr>
            <p:cNvPr id="7" name="Picture 6" descr="C:\Users\user\AppData\Local\Microsoft\Windows\INetCache\Content.MSO\6B4CD333.tmp">
              <a:extLst>
                <a:ext uri="{FF2B5EF4-FFF2-40B4-BE49-F238E27FC236}">
                  <a16:creationId xmlns:a16="http://schemas.microsoft.com/office/drawing/2014/main" id="{7E993991-5234-4281-80C8-C02D7966B10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148" y="1567470"/>
              <a:ext cx="5430080" cy="3541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AE63F4-9C73-4481-995B-CB2D286BE2D6}"/>
                </a:ext>
              </a:extLst>
            </p:cNvPr>
            <p:cNvSpPr txBox="1"/>
            <p:nvPr/>
          </p:nvSpPr>
          <p:spPr>
            <a:xfrm>
              <a:off x="8216348" y="5508046"/>
              <a:ext cx="1692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latin typeface="Century Gothic" panose="020B0502020202020204" pitchFamily="34" charset="0"/>
                </a:rPr>
                <a:t>#</a:t>
              </a:r>
              <a:r>
                <a:rPr lang="tr-TR" b="1" dirty="0" err="1">
                  <a:latin typeface="Century Gothic" panose="020B0502020202020204" pitchFamily="34" charset="0"/>
                </a:rPr>
                <a:t>Predictions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B279EE-5FE9-4DB0-A53E-92F6EC61DFFD}"/>
              </a:ext>
            </a:extLst>
          </p:cNvPr>
          <p:cNvGrpSpPr/>
          <p:nvPr/>
        </p:nvGrpSpPr>
        <p:grpSpPr>
          <a:xfrm>
            <a:off x="218662" y="502921"/>
            <a:ext cx="6182138" cy="6056906"/>
            <a:chOff x="218662" y="712151"/>
            <a:chExt cx="5738191" cy="5635863"/>
          </a:xfrm>
        </p:grpSpPr>
        <p:pic>
          <p:nvPicPr>
            <p:cNvPr id="5" name="Picture 4" descr="C:\Users\user\AppData\Local\Microsoft\Windows\INetCache\Content.MSO\7DCC722F.tmp">
              <a:extLst>
                <a:ext uri="{FF2B5EF4-FFF2-40B4-BE49-F238E27FC236}">
                  <a16:creationId xmlns:a16="http://schemas.microsoft.com/office/drawing/2014/main" id="{D8D6ADF9-69A4-4C3A-9E2F-B556B799E2D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62" y="1971741"/>
              <a:ext cx="5738191" cy="3857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D5F752-9F29-40E0-94F9-9422B6BCA21E}"/>
                </a:ext>
              </a:extLst>
            </p:cNvPr>
            <p:cNvSpPr txBox="1"/>
            <p:nvPr/>
          </p:nvSpPr>
          <p:spPr>
            <a:xfrm>
              <a:off x="2479698" y="5978682"/>
              <a:ext cx="13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i="1" dirty="0">
                  <a:latin typeface="Century Gothic" panose="020B0502020202020204" pitchFamily="34" charset="0"/>
                </a:rPr>
                <a:t>#</a:t>
              </a:r>
              <a:r>
                <a:rPr lang="tr-TR" b="1" i="1" dirty="0" err="1">
                  <a:latin typeface="Century Gothic" panose="020B0502020202020204" pitchFamily="34" charset="0"/>
                </a:rPr>
                <a:t>All</a:t>
              </a:r>
              <a:r>
                <a:rPr lang="tr-TR" b="1" i="1" dirty="0">
                  <a:latin typeface="Century Gothic" panose="020B0502020202020204" pitchFamily="34" charset="0"/>
                </a:rPr>
                <a:t> Data</a:t>
              </a:r>
              <a:endParaRPr lang="en-US" b="1" i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61535-73F5-4392-B443-B29A0B7B77F5}"/>
                </a:ext>
              </a:extLst>
            </p:cNvPr>
            <p:cNvCxnSpPr/>
            <p:nvPr/>
          </p:nvCxnSpPr>
          <p:spPr>
            <a:xfrm flipV="1">
              <a:off x="1421297" y="1600197"/>
              <a:ext cx="0" cy="238539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34C49D-BB5A-4689-AACF-4725FACA4713}"/>
                </a:ext>
              </a:extLst>
            </p:cNvPr>
            <p:cNvSpPr txBox="1"/>
            <p:nvPr/>
          </p:nvSpPr>
          <p:spPr>
            <a:xfrm>
              <a:off x="583060" y="1169345"/>
              <a:ext cx="1563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i="1" dirty="0" err="1">
                  <a:latin typeface="Century Gothic" panose="020B0502020202020204" pitchFamily="34" charset="0"/>
                </a:rPr>
                <a:t>Permanent</a:t>
              </a:r>
              <a:r>
                <a:rPr lang="tr-TR" sz="1200" i="1" dirty="0">
                  <a:latin typeface="Century Gothic" panose="020B0502020202020204" pitchFamily="34" charset="0"/>
                </a:rPr>
                <a:t> </a:t>
              </a:r>
              <a:r>
                <a:rPr lang="tr-TR" sz="1200" i="1" dirty="0" err="1">
                  <a:latin typeface="Century Gothic" panose="020B0502020202020204" pitchFamily="34" charset="0"/>
                </a:rPr>
                <a:t>Interest</a:t>
              </a:r>
              <a:r>
                <a:rPr lang="tr-TR" sz="1200" i="1" dirty="0">
                  <a:latin typeface="Century Gothic" panose="020B0502020202020204" pitchFamily="34" charset="0"/>
                </a:rPr>
                <a:t> Rate </a:t>
              </a:r>
              <a:r>
                <a:rPr lang="tr-TR" sz="1200" i="1" dirty="0" err="1">
                  <a:latin typeface="Century Gothic" panose="020B0502020202020204" pitchFamily="34" charset="0"/>
                </a:rPr>
                <a:t>Hike</a:t>
              </a:r>
              <a:endParaRPr lang="en-US" sz="12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7515CF-B737-4C6A-8A72-D2F946B303BD}"/>
                </a:ext>
              </a:extLst>
            </p:cNvPr>
            <p:cNvSpPr txBox="1"/>
            <p:nvPr/>
          </p:nvSpPr>
          <p:spPr>
            <a:xfrm>
              <a:off x="1494560" y="712151"/>
              <a:ext cx="1179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i="1" dirty="0" err="1">
                  <a:latin typeface="Century Gothic" panose="020B0502020202020204" pitchFamily="34" charset="0"/>
                </a:rPr>
                <a:t>Stable</a:t>
              </a:r>
              <a:r>
                <a:rPr lang="tr-TR" sz="1200" i="1" dirty="0">
                  <a:latin typeface="Century Gothic" panose="020B0502020202020204" pitchFamily="34" charset="0"/>
                </a:rPr>
                <a:t> </a:t>
              </a:r>
              <a:r>
                <a:rPr lang="tr-TR" sz="1200" i="1" dirty="0" err="1">
                  <a:latin typeface="Century Gothic" panose="020B0502020202020204" pitchFamily="34" charset="0"/>
                </a:rPr>
                <a:t>Interest</a:t>
              </a:r>
              <a:r>
                <a:rPr lang="tr-TR" sz="1200" i="1" dirty="0">
                  <a:latin typeface="Century Gothic" panose="020B0502020202020204" pitchFamily="34" charset="0"/>
                </a:rPr>
                <a:t> Rate</a:t>
              </a:r>
              <a:endParaRPr lang="en-US" sz="1200" i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F5ACD4-16C2-43B9-AC91-2E4DCE2578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6843" y="1169345"/>
              <a:ext cx="0" cy="177726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CC66A-A1BD-4A3F-9B18-67440320EAD0}"/>
              </a:ext>
            </a:extLst>
          </p:cNvPr>
          <p:cNvCxnSpPr>
            <a:cxnSpLocks/>
          </p:cNvCxnSpPr>
          <p:nvPr/>
        </p:nvCxnSpPr>
        <p:spPr>
          <a:xfrm flipH="1" flipV="1">
            <a:off x="4584922" y="1696388"/>
            <a:ext cx="1" cy="173261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2" descr="trump trade war ile ilgili gÃ¶rsel sonucu">
            <a:extLst>
              <a:ext uri="{FF2B5EF4-FFF2-40B4-BE49-F238E27FC236}">
                <a16:creationId xmlns:a16="http://schemas.microsoft.com/office/drawing/2014/main" id="{B4A10248-B3E4-4A57-9E27-B9DCEBDC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97" y="0"/>
            <a:ext cx="3449781" cy="18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latin typeface="Century Gothic" panose="020B0502020202020204" pitchFamily="34" charset="0"/>
              </a:rPr>
              <a:t>Linear</a:t>
            </a:r>
            <a:r>
              <a:rPr lang="tr-TR" sz="2800" b="1" dirty="0">
                <a:latin typeface="Century Gothic" panose="020B0502020202020204" pitchFamily="34" charset="0"/>
              </a:rPr>
              <a:t> </a:t>
            </a:r>
            <a:r>
              <a:rPr lang="tr-TR" sz="2800" b="1" dirty="0" err="1">
                <a:latin typeface="Century Gothic" panose="020B0502020202020204" pitchFamily="34" charset="0"/>
              </a:rPr>
              <a:t>Regression</a:t>
            </a:r>
            <a:r>
              <a:rPr lang="tr-TR" sz="2800" b="1" dirty="0">
                <a:latin typeface="Century Gothic" panose="020B0502020202020204" pitchFamily="34" charset="0"/>
              </a:rPr>
              <a:t> &amp; Monte Carlo </a:t>
            </a:r>
            <a:r>
              <a:rPr lang="tr-TR" sz="2800" b="1" dirty="0" err="1">
                <a:latin typeface="Century Gothic" panose="020B0502020202020204" pitchFamily="34" charset="0"/>
              </a:rPr>
              <a:t>Simulation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F8F71-5E04-4E40-ADB9-88554EC6277F}"/>
              </a:ext>
            </a:extLst>
          </p:cNvPr>
          <p:cNvSpPr txBox="1"/>
          <p:nvPr/>
        </p:nvSpPr>
        <p:spPr>
          <a:xfrm>
            <a:off x="308113" y="1076777"/>
            <a:ext cx="10349948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E30CA-54D9-46B4-BCE8-360DF317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" y="1030195"/>
            <a:ext cx="10257183" cy="21858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ADDFC8A-7610-4D7C-B48D-16AB47EFD14A}"/>
              </a:ext>
            </a:extLst>
          </p:cNvPr>
          <p:cNvGrpSpPr/>
          <p:nvPr/>
        </p:nvGrpSpPr>
        <p:grpSpPr>
          <a:xfrm>
            <a:off x="308113" y="3352693"/>
            <a:ext cx="5787887" cy="3207133"/>
            <a:chOff x="214933" y="3510509"/>
            <a:chExt cx="4872793" cy="28266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4F6F9A-BA91-40F1-BBF3-7DC0202F9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933" y="3631885"/>
              <a:ext cx="4625424" cy="27052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FDBE95-2324-4E6C-9809-7DE49DD404F2}"/>
                </a:ext>
              </a:extLst>
            </p:cNvPr>
            <p:cNvSpPr txBox="1"/>
            <p:nvPr/>
          </p:nvSpPr>
          <p:spPr>
            <a:xfrm>
              <a:off x="4272718" y="6032139"/>
              <a:ext cx="815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i="1" dirty="0" err="1">
                  <a:latin typeface="Century Gothic" panose="020B0502020202020204" pitchFamily="34" charset="0"/>
                </a:rPr>
                <a:t>week</a:t>
              </a:r>
              <a:endParaRPr lang="en-US" sz="12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47218A-F262-4179-9CAC-6B548ED34692}"/>
                </a:ext>
              </a:extLst>
            </p:cNvPr>
            <p:cNvSpPr txBox="1"/>
            <p:nvPr/>
          </p:nvSpPr>
          <p:spPr>
            <a:xfrm>
              <a:off x="214933" y="3510509"/>
              <a:ext cx="1348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i="1" dirty="0"/>
                <a:t>DXY </a:t>
              </a:r>
              <a:r>
                <a:rPr lang="tr-TR" sz="1100" i="1" dirty="0" err="1"/>
                <a:t>weekly</a:t>
              </a:r>
              <a:r>
                <a:rPr lang="tr-TR" sz="1100" i="1" dirty="0"/>
                <a:t> </a:t>
              </a:r>
              <a:r>
                <a:rPr lang="tr-TR" sz="1200" i="1" dirty="0" err="1"/>
                <a:t>change</a:t>
              </a:r>
              <a:endParaRPr lang="en-US" sz="1100" i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6B260A-181D-4953-8135-5CD239AF6B91}"/>
              </a:ext>
            </a:extLst>
          </p:cNvPr>
          <p:cNvGrpSpPr/>
          <p:nvPr/>
        </p:nvGrpSpPr>
        <p:grpSpPr>
          <a:xfrm>
            <a:off x="6245502" y="3352693"/>
            <a:ext cx="5638385" cy="3135581"/>
            <a:chOff x="6439449" y="3566970"/>
            <a:chExt cx="4626116" cy="27421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5D2C2-B614-46EE-8C28-189A398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174" y="3804400"/>
              <a:ext cx="4173887" cy="239432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AB9E9E-B71C-43E1-8DE6-98E36650A139}"/>
                </a:ext>
              </a:extLst>
            </p:cNvPr>
            <p:cNvSpPr txBox="1"/>
            <p:nvPr/>
          </p:nvSpPr>
          <p:spPr>
            <a:xfrm>
              <a:off x="6439449" y="3566970"/>
              <a:ext cx="1348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i="1" dirty="0"/>
                <a:t>IRS </a:t>
              </a:r>
              <a:r>
                <a:rPr lang="tr-TR" sz="1200" i="1" dirty="0" err="1"/>
                <a:t>weekly</a:t>
              </a:r>
              <a:r>
                <a:rPr lang="tr-TR" sz="1200" i="1" dirty="0"/>
                <a:t> </a:t>
              </a:r>
              <a:r>
                <a:rPr lang="tr-TR" sz="1200" i="1" dirty="0" err="1"/>
                <a:t>change</a:t>
              </a:r>
              <a:endParaRPr lang="en-US" sz="12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F588D5-DA62-49B1-A190-A68E3B94319A}"/>
                </a:ext>
              </a:extLst>
            </p:cNvPr>
            <p:cNvSpPr txBox="1"/>
            <p:nvPr/>
          </p:nvSpPr>
          <p:spPr>
            <a:xfrm>
              <a:off x="10250557" y="6032138"/>
              <a:ext cx="815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i="1" dirty="0" err="1">
                  <a:latin typeface="Century Gothic" panose="020B0502020202020204" pitchFamily="34" charset="0"/>
                </a:rPr>
                <a:t>week</a:t>
              </a:r>
              <a:endParaRPr lang="en-US" sz="1200" i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56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Century Gothic" panose="020B0502020202020204" pitchFamily="34" charset="0"/>
              </a:rPr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F8F71-5E04-4E40-ADB9-88554EC6277F}"/>
              </a:ext>
            </a:extLst>
          </p:cNvPr>
          <p:cNvSpPr txBox="1"/>
          <p:nvPr/>
        </p:nvSpPr>
        <p:spPr>
          <a:xfrm>
            <a:off x="308113" y="1076777"/>
            <a:ext cx="10349948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4098" name="Picture 2" descr="https://lh3.googleusercontent.com/so2NAcsLkIIJlSbWZJc9gFHuzjgpnwAt1ffYeBWhbeDsWtVDURzM0BZkXNRicKb_E4uDJ0SKRW3IiCYy5bX35nK5Xs9GsSrU1UmIhtr1j0Fya6uyrfaiVlPx_WZr4SUFiQAsuKxI">
            <a:extLst>
              <a:ext uri="{FF2B5EF4-FFF2-40B4-BE49-F238E27FC236}">
                <a16:creationId xmlns:a16="http://schemas.microsoft.com/office/drawing/2014/main" id="{296FE980-1782-46CC-9813-F2A19B88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3" y="1076777"/>
            <a:ext cx="10944352" cy="5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0B07F-66A1-4F1B-B78C-2D0EF58C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00" y="219575"/>
            <a:ext cx="2546360" cy="20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3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9F8F71-5E04-4E40-ADB9-88554EC6277F}"/>
              </a:ext>
            </a:extLst>
          </p:cNvPr>
          <p:cNvSpPr txBox="1"/>
          <p:nvPr/>
        </p:nvSpPr>
        <p:spPr>
          <a:xfrm>
            <a:off x="308113" y="1076777"/>
            <a:ext cx="10349948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C5D98-E9F0-44EC-B89D-CD284971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1" y="1330372"/>
            <a:ext cx="11255798" cy="41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13D1-A1B9-4048-B03F-60082134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Century Gothic" panose="020B0502020202020204" pitchFamily="34" charset="0"/>
              </a:rPr>
              <a:t>Group</a:t>
            </a:r>
            <a:r>
              <a:rPr lang="tr-TR" b="1" dirty="0">
                <a:latin typeface="Century Gothic" panose="020B0502020202020204" pitchFamily="34" charset="0"/>
              </a:rPr>
              <a:t> Monte Carlo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AD15-1C9C-4DDA-8E5A-5E7BE1DC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205"/>
            <a:ext cx="7197090" cy="3866515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sz="2400" dirty="0" err="1">
                <a:latin typeface="Century Gothic" panose="020B0502020202020204" pitchFamily="34" charset="0"/>
              </a:rPr>
              <a:t>Huseyin</a:t>
            </a:r>
            <a:r>
              <a:rPr lang="en-US" sz="2400" dirty="0">
                <a:latin typeface="Century Gothic" panose="020B0502020202020204" pitchFamily="34" charset="0"/>
              </a:rPr>
              <a:t> Albay</a:t>
            </a:r>
          </a:p>
          <a:p>
            <a:pPr>
              <a:lnSpc>
                <a:spcPct val="220000"/>
              </a:lnSpc>
            </a:pPr>
            <a:r>
              <a:rPr lang="en-US" sz="2400" dirty="0" err="1">
                <a:latin typeface="Century Gothic" panose="020B0502020202020204" pitchFamily="34" charset="0"/>
              </a:rPr>
              <a:t>Furkan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Demirbas</a:t>
            </a:r>
            <a:endParaRPr lang="en-US" sz="2400" dirty="0">
              <a:latin typeface="Century Gothic" panose="020B0502020202020204" pitchFamily="34" charset="0"/>
            </a:endParaRPr>
          </a:p>
          <a:p>
            <a:pPr>
              <a:lnSpc>
                <a:spcPct val="22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Betul Demirkol</a:t>
            </a:r>
          </a:p>
          <a:p>
            <a:pPr>
              <a:lnSpc>
                <a:spcPct val="220000"/>
              </a:lnSpc>
            </a:pPr>
            <a:r>
              <a:rPr lang="en-US" sz="2400" dirty="0" err="1">
                <a:latin typeface="Century Gothic" panose="020B0502020202020204" pitchFamily="34" charset="0"/>
              </a:rPr>
              <a:t>Ugurcan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</a:rPr>
              <a:t>Ocak</a:t>
            </a:r>
            <a:endParaRPr lang="en-US" sz="2400" dirty="0">
              <a:latin typeface="Century Gothic" panose="020B0502020202020204" pitchFamily="34" charset="0"/>
            </a:endParaRPr>
          </a:p>
          <a:p>
            <a:pPr>
              <a:lnSpc>
                <a:spcPct val="2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4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Century Gothic" panose="020B0502020202020204" pitchFamily="34" charset="0"/>
              </a:rPr>
              <a:t>Data Exploration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7FE08-5985-42FA-A93B-01CED148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4" y="1951051"/>
            <a:ext cx="3446755" cy="219891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4F8D19-D37B-416F-A48E-1A3241B651E5}"/>
              </a:ext>
            </a:extLst>
          </p:cNvPr>
          <p:cNvGrpSpPr/>
          <p:nvPr/>
        </p:nvGrpSpPr>
        <p:grpSpPr>
          <a:xfrm>
            <a:off x="4422614" y="1259038"/>
            <a:ext cx="1850782" cy="704338"/>
            <a:chOff x="1613452" y="1651006"/>
            <a:chExt cx="1845365" cy="739185"/>
          </a:xfrm>
          <a:solidFill>
            <a:srgbClr val="F48059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DE811-8F02-4A4C-A180-162559037D65}"/>
                </a:ext>
              </a:extLst>
            </p:cNvPr>
            <p:cNvSpPr/>
            <p:nvPr/>
          </p:nvSpPr>
          <p:spPr>
            <a:xfrm>
              <a:off x="1613452" y="1652995"/>
              <a:ext cx="1845365" cy="7371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00C3C7-034A-48D6-9E4C-2933A031D80A}"/>
                </a:ext>
              </a:extLst>
            </p:cNvPr>
            <p:cNvSpPr txBox="1"/>
            <p:nvPr/>
          </p:nvSpPr>
          <p:spPr>
            <a:xfrm>
              <a:off x="1827140" y="1651006"/>
              <a:ext cx="1390652" cy="6783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 err="1">
                  <a:solidFill>
                    <a:schemeClr val="bg1"/>
                  </a:solidFill>
                </a:rPr>
                <a:t>Interest</a:t>
              </a:r>
              <a:r>
                <a:rPr lang="tr-TR" b="1" dirty="0">
                  <a:solidFill>
                    <a:schemeClr val="bg1"/>
                  </a:solidFill>
                </a:rPr>
                <a:t> Rate Swap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461F40-AD32-414E-95F9-AF632F0B7C69}"/>
              </a:ext>
            </a:extLst>
          </p:cNvPr>
          <p:cNvGrpSpPr/>
          <p:nvPr/>
        </p:nvGrpSpPr>
        <p:grpSpPr>
          <a:xfrm>
            <a:off x="4426384" y="2535069"/>
            <a:ext cx="1850782" cy="672032"/>
            <a:chOff x="1613452" y="1652995"/>
            <a:chExt cx="1845365" cy="737196"/>
          </a:xfrm>
          <a:solidFill>
            <a:srgbClr val="8A1E5B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16ADB90-8BC4-4D1D-93C0-5C1062134FA3}"/>
                </a:ext>
              </a:extLst>
            </p:cNvPr>
            <p:cNvSpPr/>
            <p:nvPr/>
          </p:nvSpPr>
          <p:spPr>
            <a:xfrm>
              <a:off x="1613452" y="1652995"/>
              <a:ext cx="1845365" cy="7371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DD979E-29AE-4675-AA91-150E75805CBD}"/>
                </a:ext>
              </a:extLst>
            </p:cNvPr>
            <p:cNvSpPr txBox="1"/>
            <p:nvPr/>
          </p:nvSpPr>
          <p:spPr>
            <a:xfrm>
              <a:off x="1710503" y="1681189"/>
              <a:ext cx="1673901" cy="7090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/>
                  </a:solidFill>
                </a:rPr>
                <a:t>3 </a:t>
              </a:r>
              <a:r>
                <a:rPr lang="tr-TR" b="1" dirty="0" err="1">
                  <a:solidFill>
                    <a:schemeClr val="bg1"/>
                  </a:solidFill>
                </a:rPr>
                <a:t>Years</a:t>
              </a:r>
              <a:r>
                <a:rPr lang="tr-TR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tr-TR" b="1" dirty="0" err="1">
                  <a:solidFill>
                    <a:schemeClr val="bg1"/>
                  </a:solidFill>
                </a:rPr>
                <a:t>Treasury</a:t>
              </a:r>
              <a:r>
                <a:rPr lang="tr-TR" b="1" dirty="0">
                  <a:solidFill>
                    <a:schemeClr val="bg1"/>
                  </a:solidFill>
                </a:rPr>
                <a:t> </a:t>
              </a:r>
              <a:r>
                <a:rPr lang="tr-TR" b="1" dirty="0" err="1">
                  <a:solidFill>
                    <a:schemeClr val="bg1"/>
                  </a:solidFill>
                </a:rPr>
                <a:t>Yield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1E11F-1AD5-4E53-BFF0-889B2EBE6BE1}"/>
              </a:ext>
            </a:extLst>
          </p:cNvPr>
          <p:cNvGrpSpPr/>
          <p:nvPr/>
        </p:nvGrpSpPr>
        <p:grpSpPr>
          <a:xfrm>
            <a:off x="4426384" y="4054577"/>
            <a:ext cx="1850782" cy="673846"/>
            <a:chOff x="1613452" y="1651006"/>
            <a:chExt cx="1845365" cy="739185"/>
          </a:xfrm>
          <a:solidFill>
            <a:srgbClr val="D72549"/>
          </a:solidFill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9EB5987-18CF-4EB5-B382-078164FF5842}"/>
                </a:ext>
              </a:extLst>
            </p:cNvPr>
            <p:cNvSpPr/>
            <p:nvPr/>
          </p:nvSpPr>
          <p:spPr>
            <a:xfrm>
              <a:off x="1613452" y="1652995"/>
              <a:ext cx="1845365" cy="73719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1167D-7E0D-44CF-8EB7-D630438AAFB6}"/>
                </a:ext>
              </a:extLst>
            </p:cNvPr>
            <p:cNvSpPr txBox="1"/>
            <p:nvPr/>
          </p:nvSpPr>
          <p:spPr>
            <a:xfrm>
              <a:off x="1827140" y="1651006"/>
              <a:ext cx="1390652" cy="7090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b="1" dirty="0">
                  <a:solidFill>
                    <a:schemeClr val="bg1"/>
                  </a:solidFill>
                </a:rPr>
                <a:t>U.S </a:t>
              </a:r>
              <a:r>
                <a:rPr lang="tr-TR" b="1" dirty="0" err="1">
                  <a:solidFill>
                    <a:schemeClr val="bg1"/>
                  </a:solidFill>
                </a:rPr>
                <a:t>Dollar</a:t>
              </a:r>
              <a:r>
                <a:rPr lang="tr-TR" b="1" dirty="0">
                  <a:solidFill>
                    <a:schemeClr val="bg1"/>
                  </a:solidFill>
                </a:rPr>
                <a:t> Index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017DD85-4AAA-4381-A7E4-3C578E0ACEDD}"/>
              </a:ext>
            </a:extLst>
          </p:cNvPr>
          <p:cNvGrpSpPr/>
          <p:nvPr/>
        </p:nvGrpSpPr>
        <p:grpSpPr>
          <a:xfrm>
            <a:off x="1002436" y="5580932"/>
            <a:ext cx="10187127" cy="1042013"/>
            <a:chOff x="1287117" y="4785250"/>
            <a:chExt cx="9163877" cy="13764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B2B979-B359-46BE-94D2-94760D84D836}"/>
                </a:ext>
              </a:extLst>
            </p:cNvPr>
            <p:cNvGrpSpPr/>
            <p:nvPr/>
          </p:nvGrpSpPr>
          <p:grpSpPr>
            <a:xfrm>
              <a:off x="1287117" y="4785250"/>
              <a:ext cx="9163877" cy="1017924"/>
              <a:chOff x="1313622" y="4220059"/>
              <a:chExt cx="9163877" cy="101792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0BDCFF-FA52-492F-8FF1-26EC0C400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3452" y="4220059"/>
                <a:ext cx="401863" cy="40186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6C9771E-F1EC-4747-99D1-6E355C1FE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2516" y="4320926"/>
                <a:ext cx="401863" cy="40186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603C24-CA17-47E4-93D4-CBA677218EA5}"/>
                  </a:ext>
                </a:extLst>
              </p:cNvPr>
              <p:cNvSpPr txBox="1"/>
              <p:nvPr/>
            </p:nvSpPr>
            <p:spPr>
              <a:xfrm>
                <a:off x="1313622" y="4585522"/>
                <a:ext cx="1000539" cy="6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b="1" dirty="0">
                    <a:latin typeface="Century Gothic" panose="020B0502020202020204" pitchFamily="34" charset="0"/>
                  </a:rPr>
                  <a:t>2010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5B42FC-617F-4B8C-92FD-4392C552BBD7}"/>
                  </a:ext>
                </a:extLst>
              </p:cNvPr>
              <p:cNvSpPr txBox="1"/>
              <p:nvPr/>
            </p:nvSpPr>
            <p:spPr>
              <a:xfrm>
                <a:off x="9476960" y="4628127"/>
                <a:ext cx="1000539" cy="6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b="1" dirty="0">
                    <a:latin typeface="Century Gothic" panose="020B0502020202020204" pitchFamily="34" charset="0"/>
                  </a:rPr>
                  <a:t>2019</a:t>
                </a:r>
                <a:endParaRPr lang="en-US" sz="2400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FD47E1-05C5-4F8F-B1F8-2AE37558ED41}"/>
                </a:ext>
              </a:extLst>
            </p:cNvPr>
            <p:cNvGrpSpPr/>
            <p:nvPr/>
          </p:nvGrpSpPr>
          <p:grpSpPr>
            <a:xfrm>
              <a:off x="2386435" y="5243726"/>
              <a:ext cx="6942297" cy="301241"/>
              <a:chOff x="2386435" y="5243726"/>
              <a:chExt cx="6942297" cy="301241"/>
            </a:xfrm>
          </p:grpSpPr>
          <p:pic>
            <p:nvPicPr>
              <p:cNvPr id="2052" name="Picture 4" descr="http://clipartmag.com/images/walking-footprints-cliparts-45.gif">
                <a:extLst>
                  <a:ext uri="{FF2B5EF4-FFF2-40B4-BE49-F238E27FC236}">
                    <a16:creationId xmlns:a16="http://schemas.microsoft.com/office/drawing/2014/main" id="{3065D4D8-D91D-4D73-9C5A-0B3B716BD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435" y="5243726"/>
                <a:ext cx="1270189" cy="211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http://clipartmag.com/images/walking-footprints-cliparts-45.gif">
                <a:extLst>
                  <a:ext uri="{FF2B5EF4-FFF2-40B4-BE49-F238E27FC236}">
                    <a16:creationId xmlns:a16="http://schemas.microsoft.com/office/drawing/2014/main" id="{052E2806-99C7-425C-BA67-007A6C4FA3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6624" y="5265853"/>
                <a:ext cx="1270189" cy="211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http://clipartmag.com/images/walking-footprints-cliparts-45.gif">
                <a:extLst>
                  <a:ext uri="{FF2B5EF4-FFF2-40B4-BE49-F238E27FC236}">
                    <a16:creationId xmlns:a16="http://schemas.microsoft.com/office/drawing/2014/main" id="{6D7DD3ED-7772-41D8-B1A3-09CD053D3A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6813" y="5287980"/>
                <a:ext cx="1270189" cy="211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http://clipartmag.com/images/walking-footprints-cliparts-45.gif">
                <a:extLst>
                  <a:ext uri="{FF2B5EF4-FFF2-40B4-BE49-F238E27FC236}">
                    <a16:creationId xmlns:a16="http://schemas.microsoft.com/office/drawing/2014/main" id="{85D7D80D-87FB-4C2C-99F2-448728AE09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7002" y="5261350"/>
                <a:ext cx="1270189" cy="211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http://clipartmag.com/images/walking-footprints-cliparts-45.gif">
                <a:extLst>
                  <a:ext uri="{FF2B5EF4-FFF2-40B4-BE49-F238E27FC236}">
                    <a16:creationId xmlns:a16="http://schemas.microsoft.com/office/drawing/2014/main" id="{F509F011-E15D-4BDC-AE00-AD57C690D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7191" y="5264546"/>
                <a:ext cx="1270189" cy="211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4" descr="http://clipartmag.com/images/walking-footprints-cliparts-45.gif">
                <a:extLst>
                  <a:ext uri="{FF2B5EF4-FFF2-40B4-BE49-F238E27FC236}">
                    <a16:creationId xmlns:a16="http://schemas.microsoft.com/office/drawing/2014/main" id="{2FCFD05A-677F-4A11-9D5B-3E999A32AA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49627" b="-21677"/>
              <a:stretch/>
            </p:blipFill>
            <p:spPr bwMode="auto">
              <a:xfrm>
                <a:off x="8688906" y="5287980"/>
                <a:ext cx="639826" cy="256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56A425-1FB0-42A1-AFD4-10B1C77D9CA4}"/>
                </a:ext>
              </a:extLst>
            </p:cNvPr>
            <p:cNvSpPr txBox="1"/>
            <p:nvPr/>
          </p:nvSpPr>
          <p:spPr>
            <a:xfrm>
              <a:off x="5277678" y="5551886"/>
              <a:ext cx="2037522" cy="6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b="1" dirty="0">
                  <a:latin typeface="Century Gothic" panose="020B0502020202020204" pitchFamily="34" charset="0"/>
                </a:rPr>
                <a:t>2345 DAYS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EFEE4511-D412-493C-9879-8E963A55A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340" y="330852"/>
            <a:ext cx="3683156" cy="258149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899505B-670C-4A8C-91B3-953548B42868}"/>
              </a:ext>
            </a:extLst>
          </p:cNvPr>
          <p:cNvGrpSpPr/>
          <p:nvPr/>
        </p:nvGrpSpPr>
        <p:grpSpPr>
          <a:xfrm>
            <a:off x="7647765" y="2980804"/>
            <a:ext cx="4185970" cy="2553322"/>
            <a:chOff x="7697917" y="2991138"/>
            <a:chExt cx="4044771" cy="227666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A2E7CDA-72D2-4982-B696-1EFB081F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7917" y="2991138"/>
              <a:ext cx="3683156" cy="221052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F99B58-1A25-41B5-AFBC-1702BA3DD3B1}"/>
                </a:ext>
              </a:extLst>
            </p:cNvPr>
            <p:cNvSpPr txBox="1"/>
            <p:nvPr/>
          </p:nvSpPr>
          <p:spPr>
            <a:xfrm>
              <a:off x="11019458" y="5013886"/>
              <a:ext cx="7232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50" i="1" dirty="0" err="1">
                  <a:latin typeface="Century Gothic" panose="020B0502020202020204" pitchFamily="34" charset="0"/>
                </a:rPr>
                <a:t>change</a:t>
              </a:r>
              <a:endParaRPr lang="en-US" sz="1050" i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7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659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What</a:t>
            </a:r>
            <a:r>
              <a:rPr lang="tr-TR" sz="2800" b="1" dirty="0">
                <a:latin typeface="Century Gothic" panose="020B0502020202020204" pitchFamily="34" charset="0"/>
              </a:rPr>
              <a:t> is Monte Carlo </a:t>
            </a:r>
            <a:r>
              <a:rPr lang="en-US" sz="2800" b="1" dirty="0">
                <a:latin typeface="Century Gothic" panose="020B0502020202020204" pitchFamily="34" charset="0"/>
              </a:rPr>
              <a:t>Simulation</a:t>
            </a:r>
            <a:r>
              <a:rPr lang="tr-TR" sz="2800" b="1" dirty="0">
                <a:latin typeface="Century Gothic" panose="020B0502020202020204" pitchFamily="34" charset="0"/>
              </a:rPr>
              <a:t>?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88B3C-C094-40D1-A184-D2C460403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7" r="5597"/>
          <a:stretch/>
        </p:blipFill>
        <p:spPr>
          <a:xfrm>
            <a:off x="308113" y="1086346"/>
            <a:ext cx="6378438" cy="3373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F8F71-5E04-4E40-ADB9-88554EC6277F}"/>
              </a:ext>
            </a:extLst>
          </p:cNvPr>
          <p:cNvSpPr txBox="1"/>
          <p:nvPr/>
        </p:nvSpPr>
        <p:spPr>
          <a:xfrm>
            <a:off x="962437" y="5081520"/>
            <a:ext cx="4714461" cy="128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>
                <a:solidFill>
                  <a:srgbClr val="FF0000"/>
                </a:solidFill>
                <a:latin typeface="Century Gothic" panose="020B0502020202020204" pitchFamily="34" charset="0"/>
              </a:rPr>
              <a:t>a: </a:t>
            </a:r>
            <a:r>
              <a:rPr lang="tr-TR" dirty="0" err="1">
                <a:latin typeface="Century Gothic" panose="020B0502020202020204" pitchFamily="34" charset="0"/>
              </a:rPr>
              <a:t>the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maximum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amount</a:t>
            </a:r>
            <a:r>
              <a:rPr lang="tr-TR" dirty="0">
                <a:latin typeface="Century Gothic" panose="020B0502020202020204" pitchFamily="34" charset="0"/>
              </a:rPr>
              <a:t> of </a:t>
            </a:r>
            <a:r>
              <a:rPr lang="tr-TR" dirty="0" err="1">
                <a:latin typeface="Century Gothic" panose="020B0502020202020204" pitchFamily="34" charset="0"/>
              </a:rPr>
              <a:t>loss</a:t>
            </a:r>
            <a:endParaRPr lang="tr-TR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tr-TR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b="1" dirty="0">
                <a:solidFill>
                  <a:srgbClr val="00B050"/>
                </a:solidFill>
                <a:latin typeface="Century Gothic" panose="020B0502020202020204" pitchFamily="34" charset="0"/>
              </a:rPr>
              <a:t>P(a): </a:t>
            </a:r>
            <a:r>
              <a:rPr lang="tr-TR" dirty="0">
                <a:latin typeface="Century Gothic" panose="020B0502020202020204" pitchFamily="34" charset="0"/>
              </a:rPr>
              <a:t>at a </a:t>
            </a:r>
            <a:r>
              <a:rPr lang="tr-TR" dirty="0" err="1">
                <a:latin typeface="Century Gothic" panose="020B0502020202020204" pitchFamily="34" charset="0"/>
              </a:rPr>
              <a:t>given</a:t>
            </a:r>
            <a:r>
              <a:rPr lang="tr-TR" dirty="0">
                <a:latin typeface="Century Gothic" panose="020B0502020202020204" pitchFamily="34" charset="0"/>
              </a:rPr>
              <a:t> </a:t>
            </a:r>
            <a:r>
              <a:rPr lang="tr-TR" dirty="0" err="1">
                <a:latin typeface="Century Gothic" panose="020B0502020202020204" pitchFamily="34" charset="0"/>
              </a:rPr>
              <a:t>probability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29A90-C1B9-4227-9702-79AB371F1A05}"/>
              </a:ext>
            </a:extLst>
          </p:cNvPr>
          <p:cNvSpPr txBox="1"/>
          <p:nvPr/>
        </p:nvSpPr>
        <p:spPr>
          <a:xfrm>
            <a:off x="2956889" y="1106964"/>
            <a:ext cx="725556" cy="36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%95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026C8-A155-45B0-9A6C-59F842DA552C}"/>
              </a:ext>
            </a:extLst>
          </p:cNvPr>
          <p:cNvSpPr txBox="1"/>
          <p:nvPr/>
        </p:nvSpPr>
        <p:spPr>
          <a:xfrm>
            <a:off x="7061752" y="1532504"/>
            <a:ext cx="4714462" cy="198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dirty="0">
                <a:latin typeface="Century Gothic" panose="020B0502020202020204" pitchFamily="34" charset="0"/>
              </a:rPr>
              <a:t>***</a:t>
            </a:r>
            <a:r>
              <a:rPr lang="tr-TR" sz="1600" dirty="0" err="1">
                <a:latin typeface="Century Gothic" panose="020B0502020202020204" pitchFamily="34" charset="0"/>
              </a:rPr>
              <a:t>In</a:t>
            </a:r>
            <a:r>
              <a:rPr lang="tr-TR" sz="1600" dirty="0">
                <a:latin typeface="Century Gothic" panose="020B0502020202020204" pitchFamily="34" charset="0"/>
              </a:rPr>
              <a:t> </a:t>
            </a:r>
            <a:r>
              <a:rPr lang="tr-TR" sz="1600" dirty="0" err="1">
                <a:latin typeface="Century Gothic" panose="020B0502020202020204" pitchFamily="34" charset="0"/>
              </a:rPr>
              <a:t>order</a:t>
            </a:r>
            <a:r>
              <a:rPr lang="en-US" sz="1600" dirty="0">
                <a:latin typeface="Century Gothic" panose="020B0502020202020204" pitchFamily="34" charset="0"/>
              </a:rPr>
              <a:t> to model the probability of different outcomes in a process that cannot easily be predicted due to the intervention of random variables.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CC464-426F-4800-B522-EDDECE935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667" l="1154" r="99231">
                        <a14:foregroundMark x1="74615" y1="10333" x2="74615" y2="10333"/>
                        <a14:foregroundMark x1="1923" y1="49333" x2="16923" y2="84000"/>
                        <a14:foregroundMark x1="16923" y1="84000" x2="36538" y2="82667"/>
                        <a14:foregroundMark x1="36538" y1="82667" x2="51923" y2="71333"/>
                        <a14:foregroundMark x1="51923" y1="71333" x2="55000" y2="66000"/>
                        <a14:foregroundMark x1="21538" y1="93667" x2="21538" y2="99667"/>
                        <a14:foregroundMark x1="82308" y1="7333" x2="99231" y2="1333"/>
                        <a14:foregroundMark x1="68846" y1="12667" x2="85769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5936" flipV="1">
            <a:off x="5274950" y="4815544"/>
            <a:ext cx="803893" cy="927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6C41CF-F861-4E6E-A7F7-BEFA4875240C}"/>
              </a:ext>
            </a:extLst>
          </p:cNvPr>
          <p:cNvSpPr txBox="1"/>
          <p:nvPr/>
        </p:nvSpPr>
        <p:spPr>
          <a:xfrm>
            <a:off x="6985937" y="4956164"/>
            <a:ext cx="1339491" cy="646331"/>
          </a:xfrm>
          <a:prstGeom prst="rect">
            <a:avLst/>
          </a:prstGeom>
          <a:solidFill>
            <a:srgbClr val="E7E6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3600" b="1" i="1" dirty="0">
                <a:latin typeface="Century Gothic" panose="020B0502020202020204" pitchFamily="34" charset="0"/>
              </a:rPr>
              <a:t>μ</a:t>
            </a:r>
            <a:r>
              <a:rPr lang="tr-TR" sz="3600" b="1" i="1" dirty="0">
                <a:latin typeface="Century Gothic" panose="020B0502020202020204" pitchFamily="34" charset="0"/>
              </a:rPr>
              <a:t> – </a:t>
            </a:r>
            <a:r>
              <a:rPr lang="en-US" sz="3600" b="1" i="1" dirty="0" err="1">
                <a:latin typeface="Century Gothic" panose="020B0502020202020204" pitchFamily="34" charset="0"/>
              </a:rPr>
              <a:t>z</a:t>
            </a:r>
            <a:r>
              <a:rPr lang="en-US" sz="3600" b="1" i="1" baseline="-25000" dirty="0" err="1">
                <a:latin typeface="Century Gothic" panose="020B0502020202020204" pitchFamily="34" charset="0"/>
              </a:rPr>
              <a:t>x</a:t>
            </a:r>
            <a:r>
              <a:rPr lang="tr-TR" sz="3600" b="1" i="1" baseline="-25000" dirty="0">
                <a:latin typeface="Century Gothic" panose="020B0502020202020204" pitchFamily="34" charset="0"/>
              </a:rPr>
              <a:t> 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A19F5-396A-4FE8-8033-A9D708B7132A}"/>
              </a:ext>
            </a:extLst>
          </p:cNvPr>
          <p:cNvSpPr txBox="1"/>
          <p:nvPr/>
        </p:nvSpPr>
        <p:spPr>
          <a:xfrm>
            <a:off x="8248208" y="4956164"/>
            <a:ext cx="875914" cy="646331"/>
          </a:xfrm>
          <a:prstGeom prst="rect">
            <a:avLst/>
          </a:prstGeom>
          <a:solidFill>
            <a:srgbClr val="E7E6FD"/>
          </a:solidFill>
        </p:spPr>
        <p:txBody>
          <a:bodyPr wrap="square" rtlCol="0">
            <a:spAutoFit/>
          </a:bodyPr>
          <a:lstStyle/>
          <a:p>
            <a:r>
              <a:rPr lang="tr-TR" sz="3600" b="1" i="1" dirty="0">
                <a:latin typeface="Century Gothic" panose="020B0502020202020204" pitchFamily="34" charset="0"/>
              </a:rPr>
              <a:t>*</a:t>
            </a:r>
            <a:r>
              <a:rPr lang="el-GR" sz="3600" b="1" dirty="0">
                <a:latin typeface="Century Gothic" panose="020B0502020202020204" pitchFamily="34" charset="0"/>
              </a:rPr>
              <a:t>σ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5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Century Gothic" panose="020B0502020202020204" pitchFamily="34" charset="0"/>
              </a:rPr>
              <a:t>How </a:t>
            </a:r>
            <a:r>
              <a:rPr lang="tr-TR" sz="2800" b="1" dirty="0" err="1">
                <a:latin typeface="Century Gothic" panose="020B0502020202020204" pitchFamily="34" charset="0"/>
              </a:rPr>
              <a:t>we</a:t>
            </a:r>
            <a:r>
              <a:rPr lang="tr-TR" sz="2800" b="1" dirty="0">
                <a:latin typeface="Century Gothic" panose="020B0502020202020204" pitchFamily="34" charset="0"/>
              </a:rPr>
              <a:t> </a:t>
            </a:r>
            <a:r>
              <a:rPr lang="tr-TR" sz="2800" b="1" dirty="0" err="1">
                <a:latin typeface="Century Gothic" panose="020B0502020202020204" pitchFamily="34" charset="0"/>
              </a:rPr>
              <a:t>applied</a:t>
            </a:r>
            <a:r>
              <a:rPr lang="tr-TR" sz="2800" b="1" dirty="0">
                <a:latin typeface="Century Gothic" panose="020B0502020202020204" pitchFamily="34" charset="0"/>
              </a:rPr>
              <a:t> </a:t>
            </a:r>
            <a:r>
              <a:rPr lang="tr-TR" sz="2800" b="1" dirty="0" err="1">
                <a:latin typeface="Century Gothic" panose="020B0502020202020204" pitchFamily="34" charset="0"/>
              </a:rPr>
              <a:t>the</a:t>
            </a:r>
            <a:r>
              <a:rPr lang="tr-TR" sz="2800" b="1" dirty="0">
                <a:latin typeface="Century Gothic" panose="020B0502020202020204" pitchFamily="34" charset="0"/>
              </a:rPr>
              <a:t> Monte Carlo </a:t>
            </a:r>
            <a:r>
              <a:rPr lang="tr-TR" sz="2800" b="1" dirty="0" err="1">
                <a:latin typeface="Century Gothic" panose="020B0502020202020204" pitchFamily="34" charset="0"/>
              </a:rPr>
              <a:t>Simulation</a:t>
            </a:r>
            <a:r>
              <a:rPr lang="tr-TR" sz="2800" b="1" dirty="0">
                <a:latin typeface="Century Gothic" panose="020B0502020202020204" pitchFamily="34" charset="0"/>
              </a:rPr>
              <a:t>?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F8F71-5E04-4E40-ADB9-88554EC6277F}"/>
              </a:ext>
            </a:extLst>
          </p:cNvPr>
          <p:cNvSpPr txBox="1"/>
          <p:nvPr/>
        </p:nvSpPr>
        <p:spPr>
          <a:xfrm>
            <a:off x="308113" y="1076777"/>
            <a:ext cx="10349948" cy="346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What we have? 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-469 weekly IRS change and DXY change 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What is our assumption?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-Assumed that we are in 260th week and </a:t>
            </a:r>
            <a:r>
              <a:rPr lang="en-US" sz="1600" dirty="0" err="1">
                <a:latin typeface="Century Gothic" panose="020B0502020202020204" pitchFamily="34" charset="0"/>
              </a:rPr>
              <a:t>cruious</a:t>
            </a:r>
            <a:r>
              <a:rPr lang="en-US" sz="1600" dirty="0">
                <a:latin typeface="Century Gothic" panose="020B0502020202020204" pitchFamily="34" charset="0"/>
              </a:rPr>
              <a:t> about changes in IRS arises from previous data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What is our result?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- Compared actual data and our Monte Carlo estimations;  11 estimations are different out of 208 estimations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832948-DAA7-4537-8236-0F1DC606A97B}"/>
              </a:ext>
            </a:extLst>
          </p:cNvPr>
          <p:cNvGrpSpPr/>
          <p:nvPr/>
        </p:nvGrpSpPr>
        <p:grpSpPr>
          <a:xfrm>
            <a:off x="308113" y="4703163"/>
            <a:ext cx="11777120" cy="1547753"/>
            <a:chOff x="308113" y="4370720"/>
            <a:chExt cx="12255710" cy="15726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864397-1FCE-4962-83EF-16B30F4F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13" y="4696502"/>
              <a:ext cx="11490717" cy="849534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7B770D-23B9-48B7-BC49-181C3AFF6355}"/>
                </a:ext>
              </a:extLst>
            </p:cNvPr>
            <p:cNvGrpSpPr/>
            <p:nvPr/>
          </p:nvGrpSpPr>
          <p:grpSpPr>
            <a:xfrm>
              <a:off x="5010941" y="4370720"/>
              <a:ext cx="7552882" cy="1572675"/>
              <a:chOff x="5010941" y="4370720"/>
              <a:chExt cx="7552882" cy="157267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7A946AC-D88B-4A60-9730-7E5ED18106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89389">
                <a:off x="10814763" y="4108060"/>
                <a:ext cx="1486400" cy="201172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1E099AF-CFC2-4E4A-8A63-D036B21E2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89389">
                <a:off x="5310270" y="4157666"/>
                <a:ext cx="1486400" cy="20850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3477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9F8F71-5E04-4E40-ADB9-88554EC6277F}"/>
              </a:ext>
            </a:extLst>
          </p:cNvPr>
          <p:cNvSpPr txBox="1"/>
          <p:nvPr/>
        </p:nvSpPr>
        <p:spPr>
          <a:xfrm>
            <a:off x="308113" y="1076777"/>
            <a:ext cx="10349948" cy="5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FDE7A-969B-44DF-90CF-FD25F218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7" y="521826"/>
            <a:ext cx="4866275" cy="32133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22751-7152-4C1D-825B-8836D987843F}"/>
              </a:ext>
            </a:extLst>
          </p:cNvPr>
          <p:cNvGrpSpPr/>
          <p:nvPr/>
        </p:nvGrpSpPr>
        <p:grpSpPr>
          <a:xfrm>
            <a:off x="250617" y="3557053"/>
            <a:ext cx="5543741" cy="3228694"/>
            <a:chOff x="181198" y="3629307"/>
            <a:chExt cx="5027206" cy="308386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81756C1-2F62-4B90-B4FF-C733DB78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198" y="3769946"/>
              <a:ext cx="4543425" cy="29432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25775D-1CFE-45DA-A60A-0E84920D8DE8}"/>
                </a:ext>
              </a:extLst>
            </p:cNvPr>
            <p:cNvSpPr txBox="1"/>
            <p:nvPr/>
          </p:nvSpPr>
          <p:spPr>
            <a:xfrm>
              <a:off x="4240842" y="6343839"/>
              <a:ext cx="96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>
                  <a:latin typeface="Century Gothic" panose="020B0502020202020204" pitchFamily="34" charset="0"/>
                </a:defRPr>
              </a:lvl1pPr>
            </a:lstStyle>
            <a:p>
              <a:r>
                <a:rPr lang="tr-TR" dirty="0" err="1"/>
                <a:t>week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1AC551-DAE8-4FD1-8A35-7DA3DD602D1F}"/>
                </a:ext>
              </a:extLst>
            </p:cNvPr>
            <p:cNvSpPr txBox="1"/>
            <p:nvPr/>
          </p:nvSpPr>
          <p:spPr>
            <a:xfrm>
              <a:off x="181198" y="3629307"/>
              <a:ext cx="96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>
                  <a:latin typeface="Century Gothic" panose="020B0502020202020204" pitchFamily="34" charset="0"/>
                </a:rPr>
                <a:t>DXY</a:t>
              </a:r>
              <a:endParaRPr lang="en-US" sz="1400" i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39EF23-83A2-4DCC-8F7B-9A935D873993}"/>
              </a:ext>
            </a:extLst>
          </p:cNvPr>
          <p:cNvGrpSpPr/>
          <p:nvPr/>
        </p:nvGrpSpPr>
        <p:grpSpPr>
          <a:xfrm>
            <a:off x="6136244" y="3654522"/>
            <a:ext cx="5760146" cy="3213384"/>
            <a:chOff x="6123741" y="3532171"/>
            <a:chExt cx="5231423" cy="30884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85A5953-3C5D-41C7-AD5F-0BB390ED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8461" y="3580497"/>
              <a:ext cx="4419600" cy="30401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7C53FA-F31B-4BC2-B7B1-B8211F76758B}"/>
                </a:ext>
              </a:extLst>
            </p:cNvPr>
            <p:cNvSpPr txBox="1"/>
            <p:nvPr/>
          </p:nvSpPr>
          <p:spPr>
            <a:xfrm>
              <a:off x="6123741" y="3532171"/>
              <a:ext cx="96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>
                  <a:latin typeface="Century Gothic" panose="020B0502020202020204" pitchFamily="34" charset="0"/>
                </a:defRPr>
              </a:lvl1pPr>
            </a:lstStyle>
            <a:p>
              <a:r>
                <a:rPr lang="tr-TR" dirty="0"/>
                <a:t>DXY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7124E-30CF-470D-AF88-3C52E9CC3FBB}"/>
                </a:ext>
              </a:extLst>
            </p:cNvPr>
            <p:cNvSpPr txBox="1"/>
            <p:nvPr/>
          </p:nvSpPr>
          <p:spPr>
            <a:xfrm>
              <a:off x="10387602" y="6305276"/>
              <a:ext cx="96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>
                  <a:latin typeface="Century Gothic" panose="020B0502020202020204" pitchFamily="34" charset="0"/>
                </a:defRPr>
              </a:lvl1pPr>
            </a:lstStyle>
            <a:p>
              <a:r>
                <a:rPr lang="tr-TR" dirty="0"/>
                <a:t>IRS</a:t>
              </a:r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77F078-A09A-4BD4-951C-B450837FD7DB}"/>
              </a:ext>
            </a:extLst>
          </p:cNvPr>
          <p:cNvGrpSpPr/>
          <p:nvPr/>
        </p:nvGrpSpPr>
        <p:grpSpPr>
          <a:xfrm>
            <a:off x="6123741" y="385632"/>
            <a:ext cx="5169226" cy="3093296"/>
            <a:chOff x="6064068" y="505247"/>
            <a:chExt cx="5169226" cy="30932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84C9EB5-51A7-49F5-A991-98CD95B84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693418"/>
              <a:ext cx="5105362" cy="29051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53FD8-E2BE-43FE-9B50-195897AF07BA}"/>
                </a:ext>
              </a:extLst>
            </p:cNvPr>
            <p:cNvSpPr txBox="1"/>
            <p:nvPr/>
          </p:nvSpPr>
          <p:spPr>
            <a:xfrm>
              <a:off x="10749513" y="3240838"/>
              <a:ext cx="48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>
                  <a:latin typeface="Century Gothic" panose="020B0502020202020204" pitchFamily="34" charset="0"/>
                </a:defRPr>
              </a:lvl1pPr>
            </a:lstStyle>
            <a:p>
              <a:r>
                <a:rPr lang="tr-TR" dirty="0"/>
                <a:t>IRS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EA2FCC-995B-4336-9C27-EAB085640379}"/>
                </a:ext>
              </a:extLst>
            </p:cNvPr>
            <p:cNvSpPr txBox="1"/>
            <p:nvPr/>
          </p:nvSpPr>
          <p:spPr>
            <a:xfrm>
              <a:off x="6064068" y="505247"/>
              <a:ext cx="96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>
                  <a:latin typeface="Century Gothic" panose="020B0502020202020204" pitchFamily="34" charset="0"/>
                </a:rPr>
                <a:t>USDT</a:t>
              </a:r>
              <a:endParaRPr lang="en-US" sz="1400" i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160071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latin typeface="Century Gothic" panose="020B0502020202020204" pitchFamily="34" charset="0"/>
              </a:rPr>
              <a:t>Linear</a:t>
            </a:r>
            <a:r>
              <a:rPr lang="tr-TR" sz="2800" b="1" dirty="0">
                <a:latin typeface="Century Gothic" panose="020B0502020202020204" pitchFamily="34" charset="0"/>
              </a:rPr>
              <a:t> </a:t>
            </a:r>
            <a:r>
              <a:rPr lang="tr-TR" sz="2800" b="1" dirty="0" err="1">
                <a:latin typeface="Century Gothic" panose="020B0502020202020204" pitchFamily="34" charset="0"/>
              </a:rPr>
              <a:t>Regression</a:t>
            </a:r>
            <a:endParaRPr lang="tr-T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7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latin typeface="Century Gothic" panose="020B0502020202020204" pitchFamily="34" charset="0"/>
              </a:rPr>
              <a:t>Linear</a:t>
            </a:r>
            <a:r>
              <a:rPr lang="tr-TR" sz="2800" b="1" dirty="0">
                <a:latin typeface="Century Gothic" panose="020B0502020202020204" pitchFamily="34" charset="0"/>
              </a:rPr>
              <a:t> </a:t>
            </a:r>
            <a:r>
              <a:rPr lang="tr-TR" sz="2800" b="1" dirty="0" err="1">
                <a:latin typeface="Century Gothic" panose="020B0502020202020204" pitchFamily="34" charset="0"/>
              </a:rPr>
              <a:t>Regression</a:t>
            </a:r>
            <a:endParaRPr lang="tr-TR" sz="2800" b="1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0DF6B2-06CF-4DA5-B907-FF580E403B53}"/>
              </a:ext>
            </a:extLst>
          </p:cNvPr>
          <p:cNvGrpSpPr/>
          <p:nvPr/>
        </p:nvGrpSpPr>
        <p:grpSpPr>
          <a:xfrm>
            <a:off x="405137" y="1360049"/>
            <a:ext cx="6009009" cy="3998172"/>
            <a:chOff x="634862" y="1365319"/>
            <a:chExt cx="4983431" cy="329039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35E0759-FD15-4EC9-8CBD-23F88081B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862" y="1441027"/>
              <a:ext cx="4848225" cy="31337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A3C38-08AE-4F2E-B1C9-0456843112AF}"/>
                </a:ext>
              </a:extLst>
            </p:cNvPr>
            <p:cNvSpPr txBox="1"/>
            <p:nvPr/>
          </p:nvSpPr>
          <p:spPr>
            <a:xfrm>
              <a:off x="4650731" y="4347938"/>
              <a:ext cx="96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err="1">
                  <a:latin typeface="Century Gothic" panose="020B0502020202020204" pitchFamily="34" charset="0"/>
                </a:rPr>
                <a:t>week</a:t>
              </a:r>
              <a:endParaRPr lang="en-US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D79ED-99AD-46B3-A04E-A4872F96A9AA}"/>
                </a:ext>
              </a:extLst>
            </p:cNvPr>
            <p:cNvSpPr txBox="1"/>
            <p:nvPr/>
          </p:nvSpPr>
          <p:spPr>
            <a:xfrm>
              <a:off x="770516" y="1365319"/>
              <a:ext cx="96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>
                  <a:latin typeface="Century Gothic" panose="020B0502020202020204" pitchFamily="34" charset="0"/>
                </a:rPr>
                <a:t>DXY</a:t>
              </a:r>
              <a:endParaRPr lang="en-US" i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5074B-E13F-4B54-BAED-806B263FE94C}"/>
              </a:ext>
            </a:extLst>
          </p:cNvPr>
          <p:cNvGrpSpPr/>
          <p:nvPr/>
        </p:nvGrpSpPr>
        <p:grpSpPr>
          <a:xfrm>
            <a:off x="5754836" y="1360049"/>
            <a:ext cx="6062790" cy="3965560"/>
            <a:chOff x="5754836" y="1360049"/>
            <a:chExt cx="5866468" cy="36217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58203B-B579-4BD7-A102-028ACFBAB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83967"/>
              <a:ext cx="4933950" cy="3086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8E6BDE-D06D-4B9F-9F63-5309A4FAEF53}"/>
                </a:ext>
              </a:extLst>
            </p:cNvPr>
            <p:cNvSpPr txBox="1"/>
            <p:nvPr/>
          </p:nvSpPr>
          <p:spPr>
            <a:xfrm>
              <a:off x="10653742" y="4674066"/>
              <a:ext cx="96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i="1" dirty="0" err="1">
                  <a:latin typeface="Century Gothic" panose="020B0502020202020204" pitchFamily="34" charset="0"/>
                </a:rPr>
                <a:t>week</a:t>
              </a:r>
              <a:endParaRPr lang="en-US" sz="14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558B7-2C02-4D96-991A-0E14AE238309}"/>
                </a:ext>
              </a:extLst>
            </p:cNvPr>
            <p:cNvSpPr txBox="1"/>
            <p:nvPr/>
          </p:nvSpPr>
          <p:spPr>
            <a:xfrm>
              <a:off x="5754836" y="1360049"/>
              <a:ext cx="96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i="1">
                  <a:latin typeface="Century Gothic" panose="020B0502020202020204" pitchFamily="34" charset="0"/>
                </a:defRPr>
              </a:lvl1pPr>
            </a:lstStyle>
            <a:p>
              <a:r>
                <a:rPr lang="tr-TR" dirty="0"/>
                <a:t>DXY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D9EF17-DAA7-43B6-839C-C9CD28223702}"/>
              </a:ext>
            </a:extLst>
          </p:cNvPr>
          <p:cNvSpPr txBox="1"/>
          <p:nvPr/>
        </p:nvSpPr>
        <p:spPr>
          <a:xfrm>
            <a:off x="2406211" y="5548267"/>
            <a:ext cx="194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Century Gothic" panose="020B0502020202020204" pitchFamily="34" charset="0"/>
              </a:rPr>
              <a:t>**</a:t>
            </a:r>
            <a:r>
              <a:rPr lang="tr-TR" b="1" dirty="0" err="1">
                <a:latin typeface="Century Gothic" panose="020B0502020202020204" pitchFamily="34" charset="0"/>
              </a:rPr>
              <a:t>Cumulative</a:t>
            </a:r>
            <a:r>
              <a:rPr lang="tr-TR" b="1" dirty="0">
                <a:latin typeface="Century Gothic" panose="020B0502020202020204" pitchFamily="34" charset="0"/>
              </a:rPr>
              <a:t>**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AB9EF-8C01-4990-BE71-E487D384124D}"/>
              </a:ext>
            </a:extLst>
          </p:cNvPr>
          <p:cNvSpPr txBox="1"/>
          <p:nvPr/>
        </p:nvSpPr>
        <p:spPr>
          <a:xfrm>
            <a:off x="7665343" y="5548267"/>
            <a:ext cx="23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tr-TR" dirty="0"/>
              <a:t>**</a:t>
            </a:r>
            <a:r>
              <a:rPr lang="tr-TR" dirty="0" err="1"/>
              <a:t>Only</a:t>
            </a:r>
            <a:r>
              <a:rPr lang="tr-TR" dirty="0"/>
              <a:t> 52 </a:t>
            </a:r>
            <a:r>
              <a:rPr lang="tr-TR" dirty="0" err="1"/>
              <a:t>Weeks</a:t>
            </a:r>
            <a:r>
              <a:rPr lang="tr-TR" dirty="0"/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Century Gothic" panose="020B0502020202020204" pitchFamily="34" charset="0"/>
              </a:rPr>
              <a:t>k-NN</a:t>
            </a:r>
          </a:p>
        </p:txBody>
      </p:sp>
      <p:pic>
        <p:nvPicPr>
          <p:cNvPr id="7" name="Picture 6" descr="C:\Users\user\AppData\Local\Microsoft\Windows\INetCache\Content.MSO\C1E6D2C9.tmp">
            <a:extLst>
              <a:ext uri="{FF2B5EF4-FFF2-40B4-BE49-F238E27FC236}">
                <a16:creationId xmlns:a16="http://schemas.microsoft.com/office/drawing/2014/main" id="{1F052D45-BB8B-44CC-BC27-53BE416B6B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3" y="1346949"/>
            <a:ext cx="5586231" cy="39886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8EBE3DA-2E58-4634-8C54-037458EB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103" y="2398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9" descr="948C9025">
            <a:extLst>
              <a:ext uri="{FF2B5EF4-FFF2-40B4-BE49-F238E27FC236}">
                <a16:creationId xmlns:a16="http://schemas.microsoft.com/office/drawing/2014/main" id="{6FD8C72F-7A2D-4DC7-85A5-FD9E9BBC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44" y="1346949"/>
            <a:ext cx="5874992" cy="398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2E8A1E8-1F32-448F-993B-B4F31C37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103" y="6970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9E0E7-27F8-416E-B18E-C4701DF784D7}"/>
              </a:ext>
            </a:extLst>
          </p:cNvPr>
          <p:cNvSpPr txBox="1"/>
          <p:nvPr/>
        </p:nvSpPr>
        <p:spPr>
          <a:xfrm>
            <a:off x="308113" y="298174"/>
            <a:ext cx="808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Century Gothic" panose="020B0502020202020204" pitchFamily="34" charset="0"/>
              </a:rPr>
              <a:t>k-NN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C926-7BBD-475A-B5D4-B80440BEB8E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1" t="43965" r="18935" b="37118"/>
          <a:stretch/>
        </p:blipFill>
        <p:spPr bwMode="auto">
          <a:xfrm>
            <a:off x="200181" y="1928190"/>
            <a:ext cx="5666811" cy="29916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:\Users\user\AppData\Local\Microsoft\Windows\INetCache\Content.MSO\2EC6D541.tmp">
            <a:extLst>
              <a:ext uri="{FF2B5EF4-FFF2-40B4-BE49-F238E27FC236}">
                <a16:creationId xmlns:a16="http://schemas.microsoft.com/office/drawing/2014/main" id="{1FFE007D-6999-4B80-AF29-9E26933558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106" y="1707855"/>
            <a:ext cx="5666811" cy="34422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BCF3F5-9EC1-4871-B528-4F6B727F5BA7}"/>
              </a:ext>
            </a:extLst>
          </p:cNvPr>
          <p:cNvSpPr txBox="1"/>
          <p:nvPr/>
        </p:nvSpPr>
        <p:spPr>
          <a:xfrm>
            <a:off x="3454936" y="1061524"/>
            <a:ext cx="195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1" dirty="0">
                <a:solidFill>
                  <a:srgbClr val="00B050"/>
                </a:solidFill>
                <a:latin typeface="Century Gothic" panose="020B0502020202020204" pitchFamily="34" charset="0"/>
              </a:rPr>
              <a:t>Test Data: %40</a:t>
            </a:r>
          </a:p>
          <a:p>
            <a:r>
              <a:rPr lang="tr-TR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K-</a:t>
            </a:r>
            <a:r>
              <a:rPr lang="tr-TR" b="1" i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value</a:t>
            </a:r>
            <a:r>
              <a:rPr lang="tr-TR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 200</a:t>
            </a:r>
            <a:endParaRPr lang="en-US" b="1" i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59424-48CB-49FC-88BA-6DC622E8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36" y="2117322"/>
            <a:ext cx="1127004" cy="112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05C3E-EA08-44CE-A8EE-930E8A1BB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667" l="1154" r="99231">
                        <a14:foregroundMark x1="74615" y1="10333" x2="74615" y2="10333"/>
                        <a14:foregroundMark x1="1923" y1="49333" x2="16923" y2="84000"/>
                        <a14:foregroundMark x1="16923" y1="84000" x2="36538" y2="82667"/>
                        <a14:foregroundMark x1="36538" y1="82667" x2="51923" y2="71333"/>
                        <a14:foregroundMark x1="51923" y1="71333" x2="55000" y2="66000"/>
                        <a14:foregroundMark x1="21538" y1="93667" x2="21538" y2="99667"/>
                        <a14:foregroundMark x1="82308" y1="7333" x2="99231" y2="1333"/>
                        <a14:foregroundMark x1="68846" y1="12667" x2="85769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5936" flipV="1">
            <a:off x="1915721" y="969791"/>
            <a:ext cx="960527" cy="11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6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0D453B-5AC1-4BE1-BB3B-DA4EB44F1772}"/>
              </a:ext>
            </a:extLst>
          </p:cNvPr>
          <p:cNvGrpSpPr/>
          <p:nvPr/>
        </p:nvGrpSpPr>
        <p:grpSpPr>
          <a:xfrm>
            <a:off x="6235148" y="1856612"/>
            <a:ext cx="5549141" cy="4703215"/>
            <a:chOff x="6235148" y="1567470"/>
            <a:chExt cx="5430080" cy="4309908"/>
          </a:xfrm>
        </p:grpSpPr>
        <p:pic>
          <p:nvPicPr>
            <p:cNvPr id="7" name="Picture 6" descr="C:\Users\user\AppData\Local\Microsoft\Windows\INetCache\Content.MSO\6B4CD333.tmp">
              <a:extLst>
                <a:ext uri="{FF2B5EF4-FFF2-40B4-BE49-F238E27FC236}">
                  <a16:creationId xmlns:a16="http://schemas.microsoft.com/office/drawing/2014/main" id="{7E993991-5234-4281-80C8-C02D7966B10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148" y="1567470"/>
              <a:ext cx="5430080" cy="3541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AE63F4-9C73-4481-995B-CB2D286BE2D6}"/>
                </a:ext>
              </a:extLst>
            </p:cNvPr>
            <p:cNvSpPr txBox="1"/>
            <p:nvPr/>
          </p:nvSpPr>
          <p:spPr>
            <a:xfrm>
              <a:off x="8216348" y="5508046"/>
              <a:ext cx="1692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latin typeface="Century Gothic" panose="020B0502020202020204" pitchFamily="34" charset="0"/>
                </a:rPr>
                <a:t>#</a:t>
              </a:r>
              <a:r>
                <a:rPr lang="tr-TR" b="1" dirty="0" err="1">
                  <a:latin typeface="Century Gothic" panose="020B0502020202020204" pitchFamily="34" charset="0"/>
                </a:rPr>
                <a:t>Predictions</a:t>
              </a:r>
              <a:endParaRPr lang="en-US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B279EE-5FE9-4DB0-A53E-92F6EC61DFFD}"/>
              </a:ext>
            </a:extLst>
          </p:cNvPr>
          <p:cNvGrpSpPr/>
          <p:nvPr/>
        </p:nvGrpSpPr>
        <p:grpSpPr>
          <a:xfrm>
            <a:off x="218662" y="502921"/>
            <a:ext cx="6182138" cy="6056906"/>
            <a:chOff x="218662" y="712151"/>
            <a:chExt cx="5738191" cy="5635863"/>
          </a:xfrm>
        </p:grpSpPr>
        <p:pic>
          <p:nvPicPr>
            <p:cNvPr id="5" name="Picture 4" descr="C:\Users\user\AppData\Local\Microsoft\Windows\INetCache\Content.MSO\7DCC722F.tmp">
              <a:extLst>
                <a:ext uri="{FF2B5EF4-FFF2-40B4-BE49-F238E27FC236}">
                  <a16:creationId xmlns:a16="http://schemas.microsoft.com/office/drawing/2014/main" id="{D8D6ADF9-69A4-4C3A-9E2F-B556B799E2D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62" y="1971741"/>
              <a:ext cx="5738191" cy="3857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D5F752-9F29-40E0-94F9-9422B6BCA21E}"/>
                </a:ext>
              </a:extLst>
            </p:cNvPr>
            <p:cNvSpPr txBox="1"/>
            <p:nvPr/>
          </p:nvSpPr>
          <p:spPr>
            <a:xfrm>
              <a:off x="2479698" y="5978682"/>
              <a:ext cx="13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i="1" dirty="0">
                  <a:latin typeface="Century Gothic" panose="020B0502020202020204" pitchFamily="34" charset="0"/>
                </a:rPr>
                <a:t>#</a:t>
              </a:r>
              <a:r>
                <a:rPr lang="tr-TR" b="1" i="1" dirty="0" err="1">
                  <a:latin typeface="Century Gothic" panose="020B0502020202020204" pitchFamily="34" charset="0"/>
                </a:rPr>
                <a:t>All</a:t>
              </a:r>
              <a:r>
                <a:rPr lang="tr-TR" b="1" i="1" dirty="0">
                  <a:latin typeface="Century Gothic" panose="020B0502020202020204" pitchFamily="34" charset="0"/>
                </a:rPr>
                <a:t> Data</a:t>
              </a:r>
              <a:endParaRPr lang="en-US" b="1" i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61535-73F5-4392-B443-B29A0B7B77F5}"/>
                </a:ext>
              </a:extLst>
            </p:cNvPr>
            <p:cNvCxnSpPr/>
            <p:nvPr/>
          </p:nvCxnSpPr>
          <p:spPr>
            <a:xfrm flipV="1">
              <a:off x="1421297" y="1600197"/>
              <a:ext cx="0" cy="238539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34C49D-BB5A-4689-AACF-4725FACA4713}"/>
                </a:ext>
              </a:extLst>
            </p:cNvPr>
            <p:cNvSpPr txBox="1"/>
            <p:nvPr/>
          </p:nvSpPr>
          <p:spPr>
            <a:xfrm>
              <a:off x="583060" y="1169345"/>
              <a:ext cx="1563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i="1" dirty="0" err="1">
                  <a:latin typeface="Century Gothic" panose="020B0502020202020204" pitchFamily="34" charset="0"/>
                </a:rPr>
                <a:t>Permanent</a:t>
              </a:r>
              <a:r>
                <a:rPr lang="tr-TR" sz="1200" i="1" dirty="0">
                  <a:latin typeface="Century Gothic" panose="020B0502020202020204" pitchFamily="34" charset="0"/>
                </a:rPr>
                <a:t> </a:t>
              </a:r>
              <a:r>
                <a:rPr lang="tr-TR" sz="1200" i="1" dirty="0" err="1">
                  <a:latin typeface="Century Gothic" panose="020B0502020202020204" pitchFamily="34" charset="0"/>
                </a:rPr>
                <a:t>Interest</a:t>
              </a:r>
              <a:r>
                <a:rPr lang="tr-TR" sz="1200" i="1" dirty="0">
                  <a:latin typeface="Century Gothic" panose="020B0502020202020204" pitchFamily="34" charset="0"/>
                </a:rPr>
                <a:t> Rate </a:t>
              </a:r>
              <a:r>
                <a:rPr lang="tr-TR" sz="1200" i="1" dirty="0" err="1">
                  <a:latin typeface="Century Gothic" panose="020B0502020202020204" pitchFamily="34" charset="0"/>
                </a:rPr>
                <a:t>Hike</a:t>
              </a:r>
              <a:endParaRPr lang="en-US" sz="12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7515CF-B737-4C6A-8A72-D2F946B303BD}"/>
                </a:ext>
              </a:extLst>
            </p:cNvPr>
            <p:cNvSpPr txBox="1"/>
            <p:nvPr/>
          </p:nvSpPr>
          <p:spPr>
            <a:xfrm>
              <a:off x="1494560" y="712151"/>
              <a:ext cx="1179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i="1" dirty="0" err="1">
                  <a:latin typeface="Century Gothic" panose="020B0502020202020204" pitchFamily="34" charset="0"/>
                </a:rPr>
                <a:t>Stable</a:t>
              </a:r>
              <a:r>
                <a:rPr lang="tr-TR" sz="1200" i="1" dirty="0">
                  <a:latin typeface="Century Gothic" panose="020B0502020202020204" pitchFamily="34" charset="0"/>
                </a:rPr>
                <a:t> </a:t>
              </a:r>
              <a:r>
                <a:rPr lang="tr-TR" sz="1200" i="1" dirty="0" err="1">
                  <a:latin typeface="Century Gothic" panose="020B0502020202020204" pitchFamily="34" charset="0"/>
                </a:rPr>
                <a:t>Interest</a:t>
              </a:r>
              <a:r>
                <a:rPr lang="tr-TR" sz="1200" i="1" dirty="0">
                  <a:latin typeface="Century Gothic" panose="020B0502020202020204" pitchFamily="34" charset="0"/>
                </a:rPr>
                <a:t> Rate</a:t>
              </a:r>
              <a:endParaRPr lang="en-US" sz="1200" i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F5ACD4-16C2-43B9-AC91-2E4DCE2578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6843" y="1169345"/>
              <a:ext cx="0" cy="177726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33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199</Words>
  <Application>Microsoft Office PowerPoint</Application>
  <PresentationFormat>Widescreen</PresentationFormat>
  <Paragraphs>63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bdbdbdbdb</dc:title>
  <dc:creator>Demirkol, Betul</dc:creator>
  <cp:lastModifiedBy>Demirkol, Betul</cp:lastModifiedBy>
  <cp:revision>22</cp:revision>
  <dcterms:created xsi:type="dcterms:W3CDTF">2019-08-06T16:46:28Z</dcterms:created>
  <dcterms:modified xsi:type="dcterms:W3CDTF">2019-08-07T07:13:49Z</dcterms:modified>
</cp:coreProperties>
</file>