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7" autoAdjust="0"/>
    <p:restoredTop sz="94660"/>
  </p:normalViewPr>
  <p:slideViewPr>
    <p:cSldViewPr snapToGrid="0">
      <p:cViewPr>
        <p:scale>
          <a:sx n="66" d="100"/>
          <a:sy n="66" d="100"/>
        </p:scale>
        <p:origin x="7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\Downloads\index2019_data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2019</a:t>
            </a:r>
            <a:r>
              <a:rPr lang="tr-TR" baseline="0"/>
              <a:t> Economic Freedom Index</a:t>
            </a:r>
            <a:endParaRPr lang="tr-T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Sheet1!$AJ$3:$AV$3</c:f>
              <c:strCache>
                <c:ptCount val="13"/>
                <c:pt idx="0">
                  <c:v>2019 Score</c:v>
                </c:pt>
                <c:pt idx="1">
                  <c:v>Property Rights</c:v>
                </c:pt>
                <c:pt idx="2">
                  <c:v>Judical Effectiveness</c:v>
                </c:pt>
                <c:pt idx="3">
                  <c:v>Government Integrity</c:v>
                </c:pt>
                <c:pt idx="4">
                  <c:v>Tax Burden</c:v>
                </c:pt>
                <c:pt idx="5">
                  <c:v>Gov't Spending</c:v>
                </c:pt>
                <c:pt idx="6">
                  <c:v>Fiscal Health</c:v>
                </c:pt>
                <c:pt idx="7">
                  <c:v>Business Freedom</c:v>
                </c:pt>
                <c:pt idx="8">
                  <c:v>Labor Freedom</c:v>
                </c:pt>
                <c:pt idx="9">
                  <c:v>Monetary Freedom</c:v>
                </c:pt>
                <c:pt idx="10">
                  <c:v>Trade Freedom</c:v>
                </c:pt>
                <c:pt idx="11">
                  <c:v>Investment Freedom </c:v>
                </c:pt>
                <c:pt idx="12">
                  <c:v>Financial Freedom</c:v>
                </c:pt>
              </c:strCache>
            </c:strRef>
          </c:cat>
          <c:val>
            <c:numRef>
              <c:f>Sheet1!$AJ$4:$AV$4</c:f>
              <c:numCache>
                <c:formatCode>0.0</c:formatCode>
                <c:ptCount val="13"/>
                <c:pt idx="0">
                  <c:v>60.768333333333338</c:v>
                </c:pt>
                <c:pt idx="1">
                  <c:v>52.327567567567542</c:v>
                </c:pt>
                <c:pt idx="2">
                  <c:v>44.899459459459457</c:v>
                </c:pt>
                <c:pt idx="3">
                  <c:v>41.470270270270277</c:v>
                </c:pt>
                <c:pt idx="4">
                  <c:v>77.212777777777717</c:v>
                </c:pt>
                <c:pt idx="5">
                  <c:v>64.203825136612025</c:v>
                </c:pt>
                <c:pt idx="6">
                  <c:v>65.996721311475412</c:v>
                </c:pt>
                <c:pt idx="7">
                  <c:v>63.514054054054</c:v>
                </c:pt>
                <c:pt idx="8">
                  <c:v>59.442391304347836</c:v>
                </c:pt>
                <c:pt idx="9">
                  <c:v>75.073913043478257</c:v>
                </c:pt>
                <c:pt idx="10">
                  <c:v>74.260989010989007</c:v>
                </c:pt>
                <c:pt idx="11">
                  <c:v>57.255434782608695</c:v>
                </c:pt>
                <c:pt idx="12">
                  <c:v>48.784530386740329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8B-4092-B01B-75E44F5CE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6453008"/>
        <c:axId val="616460552"/>
      </c:barChart>
      <c:catAx>
        <c:axId val="61645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16460552"/>
        <c:crosses val="autoZero"/>
        <c:auto val="1"/>
        <c:lblAlgn val="ctr"/>
        <c:lblOffset val="100"/>
        <c:noMultiLvlLbl val="0"/>
      </c:catAx>
      <c:valAx>
        <c:axId val="61646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1645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31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41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3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930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4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63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986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53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55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857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976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43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39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227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729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DA8F-3420-447C-9BF2-C9CF7910B3AC}" type="datetimeFigureOut">
              <a:rPr lang="tr-TR" smtClean="0"/>
              <a:t>21.7.2019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6E94A6-D921-48AB-9A68-5D2A4BBE69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18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rita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1A6F8F-D2BD-492B-9E73-3CD482B7D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706"/>
            <a:ext cx="9144000" cy="2387600"/>
          </a:xfrm>
        </p:spPr>
        <p:txBody>
          <a:bodyPr/>
          <a:lstStyle/>
          <a:p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Unknown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60D7D31-0363-4A5D-8631-07541F09D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8628" y="3602037"/>
            <a:ext cx="7489371" cy="2247219"/>
          </a:xfrm>
        </p:spPr>
        <p:txBody>
          <a:bodyPr>
            <a:normAutofit/>
          </a:bodyPr>
          <a:lstStyle/>
          <a:p>
            <a:r>
              <a:rPr lang="tr-TR" dirty="0" err="1"/>
              <a:t>Gökçenur</a:t>
            </a:r>
            <a:r>
              <a:rPr lang="tr-TR" dirty="0"/>
              <a:t> Duran</a:t>
            </a:r>
          </a:p>
          <a:p>
            <a:r>
              <a:rPr lang="tr-TR" dirty="0" err="1"/>
              <a:t>Chingis</a:t>
            </a:r>
            <a:r>
              <a:rPr lang="tr-TR" dirty="0"/>
              <a:t> </a:t>
            </a:r>
            <a:r>
              <a:rPr lang="tr-TR" dirty="0" err="1"/>
              <a:t>Safarov</a:t>
            </a:r>
            <a:endParaRPr lang="tr-TR" dirty="0"/>
          </a:p>
          <a:p>
            <a:r>
              <a:rPr lang="tr-TR" dirty="0"/>
              <a:t>Zeynep Gökçe </a:t>
            </a:r>
            <a:r>
              <a:rPr lang="tr-TR" dirty="0" err="1"/>
              <a:t>Tarlakazan</a:t>
            </a:r>
            <a:endParaRPr lang="tr-TR" dirty="0"/>
          </a:p>
          <a:p>
            <a:r>
              <a:rPr lang="tr-TR" dirty="0"/>
              <a:t>Onur </a:t>
            </a:r>
            <a:r>
              <a:rPr lang="tr-TR" dirty="0" err="1"/>
              <a:t>Tahmaz</a:t>
            </a:r>
            <a:endParaRPr lang="tr-TR" dirty="0"/>
          </a:p>
          <a:p>
            <a:r>
              <a:rPr lang="tr-TR" dirty="0"/>
              <a:t>Orçun Çelik</a:t>
            </a:r>
          </a:p>
        </p:txBody>
      </p:sp>
    </p:spTree>
    <p:extLst>
      <p:ext uri="{BB962C8B-B14F-4D97-AF65-F5344CB8AC3E}">
        <p14:creationId xmlns:p14="http://schemas.microsoft.com/office/powerpoint/2010/main" val="164700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7E3F01-A196-44B6-B143-2A3788A0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 err="1"/>
              <a:t>Our</a:t>
            </a:r>
            <a:r>
              <a:rPr lang="tr-TR" sz="4800" dirty="0"/>
              <a:t> </a:t>
            </a:r>
            <a:r>
              <a:rPr lang="tr-TR" sz="4800" dirty="0" err="1"/>
              <a:t>Datasets</a:t>
            </a:r>
            <a:endParaRPr lang="tr-TR" sz="4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F78E57-DAD7-42C3-9DDE-E5CCD672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286" y="1825625"/>
            <a:ext cx="9539514" cy="4531632"/>
          </a:xfrm>
        </p:spPr>
        <p:txBody>
          <a:bodyPr>
            <a:normAutofit/>
          </a:bodyPr>
          <a:lstStyle/>
          <a:p>
            <a:r>
              <a:rPr lang="tr-TR" sz="2400" dirty="0" err="1"/>
              <a:t>Economic</a:t>
            </a:r>
            <a:r>
              <a:rPr lang="tr-TR" sz="2400" dirty="0"/>
              <a:t> </a:t>
            </a:r>
            <a:r>
              <a:rPr lang="tr-TR" sz="2400" dirty="0" err="1"/>
              <a:t>Freedom</a:t>
            </a:r>
            <a:r>
              <a:rPr lang="tr-TR" sz="2400" dirty="0"/>
              <a:t> Index: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index</a:t>
            </a:r>
            <a:r>
              <a:rPr lang="tr-TR" sz="2400" dirty="0"/>
              <a:t> </a:t>
            </a:r>
            <a:r>
              <a:rPr lang="tr-TR" sz="2400" dirty="0" err="1"/>
              <a:t>measures</a:t>
            </a:r>
            <a:r>
              <a:rPr lang="tr-TR" sz="2400" dirty="0"/>
              <a:t> </a:t>
            </a:r>
            <a:r>
              <a:rPr lang="tr-TR" sz="2400" dirty="0" err="1"/>
              <a:t>economic</a:t>
            </a:r>
            <a:r>
              <a:rPr lang="tr-TR" sz="2400" dirty="0"/>
              <a:t> </a:t>
            </a:r>
            <a:r>
              <a:rPr lang="tr-TR" sz="2400" dirty="0" err="1"/>
              <a:t>freedom</a:t>
            </a:r>
            <a:r>
              <a:rPr lang="tr-TR" sz="2400" dirty="0"/>
              <a:t> </a:t>
            </a:r>
            <a:r>
              <a:rPr lang="tr-TR" sz="2400" dirty="0" err="1"/>
              <a:t>under</a:t>
            </a:r>
            <a:r>
              <a:rPr lang="tr-TR" sz="2400" dirty="0"/>
              <a:t> 4 </a:t>
            </a:r>
            <a:r>
              <a:rPr lang="tr-TR" sz="2400" dirty="0" err="1"/>
              <a:t>pillars</a:t>
            </a:r>
            <a:r>
              <a:rPr lang="tr-TR" sz="2400" dirty="0"/>
              <a:t>. T</a:t>
            </a:r>
            <a:r>
              <a:rPr lang="en-US" sz="2400" dirty="0"/>
              <a:t>he Index measures 12 specific components of economic freedom, each of which is graded on a scale from 0 to 100.</a:t>
            </a:r>
            <a:endParaRPr lang="tr-TR" sz="2400" dirty="0"/>
          </a:p>
          <a:p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obtained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data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>
                <a:hlinkClick r:id="rId2"/>
              </a:rPr>
              <a:t>https://www.heritage.org/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used</a:t>
            </a:r>
            <a:r>
              <a:rPr lang="tr-TR" sz="2400" dirty="0"/>
              <a:t> data </a:t>
            </a:r>
            <a:r>
              <a:rPr lang="tr-TR" sz="2400" dirty="0" err="1"/>
              <a:t>from</a:t>
            </a:r>
            <a:r>
              <a:rPr lang="tr-TR" sz="2400" dirty="0"/>
              <a:t> 2019. </a:t>
            </a:r>
            <a:r>
              <a:rPr lang="tr-TR" sz="2400" dirty="0" err="1"/>
              <a:t>The</a:t>
            </a:r>
            <a:r>
              <a:rPr lang="tr-TR" sz="2400" dirty="0"/>
              <a:t> 2019 data is </a:t>
            </a:r>
            <a:r>
              <a:rPr lang="tr-TR" sz="2400" dirty="0" err="1"/>
              <a:t>collected</a:t>
            </a:r>
            <a:r>
              <a:rPr lang="tr-TR" sz="2400" dirty="0"/>
              <a:t> </a:t>
            </a:r>
            <a:r>
              <a:rPr lang="tr-TR" sz="2400" dirty="0" err="1"/>
              <a:t>between</a:t>
            </a:r>
            <a:r>
              <a:rPr lang="tr-TR" sz="2400" dirty="0"/>
              <a:t> </a:t>
            </a:r>
            <a:r>
              <a:rPr lang="en-US" sz="2400" dirty="0"/>
              <a:t>second half of 2017 through the first half of 2018. </a:t>
            </a:r>
            <a:endParaRPr lang="tr-TR" sz="2400" dirty="0"/>
          </a:p>
          <a:p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also</a:t>
            </a:r>
            <a:r>
              <a:rPr lang="tr-TR" sz="2400" dirty="0"/>
              <a:t> </a:t>
            </a:r>
            <a:r>
              <a:rPr lang="tr-TR" sz="2400" dirty="0" err="1"/>
              <a:t>used</a:t>
            </a:r>
            <a:r>
              <a:rPr lang="tr-TR" sz="2400" dirty="0"/>
              <a:t> GDP </a:t>
            </a:r>
            <a:r>
              <a:rPr lang="tr-TR" sz="2400" dirty="0" err="1"/>
              <a:t>per</a:t>
            </a:r>
            <a:r>
              <a:rPr lang="tr-TR" sz="2400" dirty="0"/>
              <a:t> </a:t>
            </a:r>
            <a:r>
              <a:rPr lang="tr-TR" sz="2400" dirty="0" err="1"/>
              <a:t>capita</a:t>
            </a:r>
            <a:r>
              <a:rPr lang="tr-TR" sz="2400" dirty="0"/>
              <a:t> data </a:t>
            </a:r>
            <a:r>
              <a:rPr lang="tr-TR" sz="2400" dirty="0" err="1"/>
              <a:t>for</a:t>
            </a:r>
            <a:r>
              <a:rPr lang="tr-TR" sz="2400" dirty="0"/>
              <a:t> 2018, </a:t>
            </a:r>
            <a:r>
              <a:rPr lang="tr-TR" sz="2400" dirty="0" err="1"/>
              <a:t>obtained</a:t>
            </a:r>
            <a:r>
              <a:rPr lang="tr-TR" sz="2400" dirty="0"/>
              <a:t> </a:t>
            </a:r>
            <a:r>
              <a:rPr lang="tr-TR" sz="2400" dirty="0" err="1"/>
              <a:t>from</a:t>
            </a:r>
            <a:r>
              <a:rPr lang="tr-TR" sz="2400" dirty="0"/>
              <a:t> World Bank.</a:t>
            </a:r>
          </a:p>
        </p:txBody>
      </p:sp>
    </p:spTree>
    <p:extLst>
      <p:ext uri="{BB962C8B-B14F-4D97-AF65-F5344CB8AC3E}">
        <p14:creationId xmlns:p14="http://schemas.microsoft.com/office/powerpoint/2010/main" val="20981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8C5A29-4F9B-4B3E-A9FB-38B348F4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Features</a:t>
            </a:r>
            <a:r>
              <a:rPr lang="tr-TR" dirty="0"/>
              <a:t> of </a:t>
            </a:r>
            <a:r>
              <a:rPr lang="tr-TR" dirty="0" err="1"/>
              <a:t>Economic</a:t>
            </a:r>
            <a:r>
              <a:rPr lang="tr-TR" dirty="0"/>
              <a:t> </a:t>
            </a:r>
            <a:r>
              <a:rPr lang="tr-TR" dirty="0" err="1"/>
              <a:t>Freedom</a:t>
            </a:r>
            <a:r>
              <a:rPr lang="tr-TR" dirty="0"/>
              <a:t> Index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4CB979-14BA-43B9-9E0D-1DE64668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1" y="2133600"/>
            <a:ext cx="9501641" cy="3777622"/>
          </a:xfrm>
        </p:spPr>
        <p:txBody>
          <a:bodyPr/>
          <a:lstStyle/>
          <a:p>
            <a:r>
              <a:rPr lang="en-US" sz="2400" b="1" dirty="0"/>
              <a:t>Rule of Law</a:t>
            </a:r>
            <a:r>
              <a:rPr lang="en-US" sz="2400" dirty="0"/>
              <a:t> (property rights, government integrity, judicial effectiveness)</a:t>
            </a:r>
          </a:p>
          <a:p>
            <a:r>
              <a:rPr lang="en-US" sz="2400" b="1" dirty="0"/>
              <a:t>Government Size</a:t>
            </a:r>
            <a:r>
              <a:rPr lang="en-US" sz="2400" dirty="0"/>
              <a:t> (government spending, tax burden, fiscal health)</a:t>
            </a:r>
          </a:p>
          <a:p>
            <a:r>
              <a:rPr lang="en-US" sz="2400" b="1" dirty="0"/>
              <a:t>Regulatory Efficiency</a:t>
            </a:r>
            <a:r>
              <a:rPr lang="en-US" sz="2400" dirty="0"/>
              <a:t> (business freedom, labor freedom, monetary freedom)</a:t>
            </a:r>
          </a:p>
          <a:p>
            <a:r>
              <a:rPr lang="en-US" sz="2400" b="1" dirty="0"/>
              <a:t>Open Markets</a:t>
            </a:r>
            <a:r>
              <a:rPr lang="en-US" sz="2400" dirty="0"/>
              <a:t> (trade freedom, investment freedom, financial freedom)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909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  <a:alpha val="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BB7857-6C76-49F1-8F1E-AED15A2E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Summary</a:t>
            </a:r>
            <a:r>
              <a:rPr lang="tr-TR" dirty="0"/>
              <a:t> </a:t>
            </a:r>
            <a:r>
              <a:rPr lang="tr-TR" dirty="0" err="1"/>
              <a:t>Statistics</a:t>
            </a:r>
            <a:r>
              <a:rPr lang="tr-TR" dirty="0"/>
              <a:t> of Data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B54484F1-2010-483D-878E-D3D6358CA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985610"/>
              </p:ext>
            </p:extLst>
          </p:nvPr>
        </p:nvGraphicFramePr>
        <p:xfrm>
          <a:off x="1191490" y="1690686"/>
          <a:ext cx="9656620" cy="4294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1324">
                  <a:extLst>
                    <a:ext uri="{9D8B030D-6E8A-4147-A177-3AD203B41FA5}">
                      <a16:colId xmlns:a16="http://schemas.microsoft.com/office/drawing/2014/main" val="3606471269"/>
                    </a:ext>
                  </a:extLst>
                </a:gridCol>
                <a:gridCol w="1931324">
                  <a:extLst>
                    <a:ext uri="{9D8B030D-6E8A-4147-A177-3AD203B41FA5}">
                      <a16:colId xmlns:a16="http://schemas.microsoft.com/office/drawing/2014/main" val="1515399160"/>
                    </a:ext>
                  </a:extLst>
                </a:gridCol>
                <a:gridCol w="1931324">
                  <a:extLst>
                    <a:ext uri="{9D8B030D-6E8A-4147-A177-3AD203B41FA5}">
                      <a16:colId xmlns:a16="http://schemas.microsoft.com/office/drawing/2014/main" val="1913847129"/>
                    </a:ext>
                  </a:extLst>
                </a:gridCol>
                <a:gridCol w="1931324">
                  <a:extLst>
                    <a:ext uri="{9D8B030D-6E8A-4147-A177-3AD203B41FA5}">
                      <a16:colId xmlns:a16="http://schemas.microsoft.com/office/drawing/2014/main" val="3472459445"/>
                    </a:ext>
                  </a:extLst>
                </a:gridCol>
                <a:gridCol w="1931324">
                  <a:extLst>
                    <a:ext uri="{9D8B030D-6E8A-4147-A177-3AD203B41FA5}">
                      <a16:colId xmlns:a16="http://schemas.microsoft.com/office/drawing/2014/main" val="2420308527"/>
                    </a:ext>
                  </a:extLst>
                </a:gridCol>
              </a:tblGrid>
              <a:tr h="306748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Mean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Standard </a:t>
                      </a:r>
                      <a:r>
                        <a:rPr lang="tr-TR" sz="1100" u="none" strike="noStrike" dirty="0" err="1">
                          <a:effectLst/>
                        </a:rPr>
                        <a:t>Devaluation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Variance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Median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673513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u="none" strike="noStrike" dirty="0">
                          <a:effectLst/>
                        </a:rPr>
                        <a:t>2019 </a:t>
                      </a:r>
                      <a:r>
                        <a:rPr lang="tr-TR" sz="1000" u="none" strike="noStrike" dirty="0" err="1">
                          <a:effectLst/>
                        </a:rPr>
                        <a:t>Score</a:t>
                      </a:r>
                      <a:endParaRPr lang="tr-T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60,8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11,22441523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125,99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60,75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863826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u="none" strike="noStrike">
                          <a:effectLst/>
                        </a:rPr>
                        <a:t>Property Rights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52,3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19,55545813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382,42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50,10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84690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u="none" strike="noStrike">
                          <a:effectLst/>
                        </a:rPr>
                        <a:t>Judical Effectiveness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44,9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18,055747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326,01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42,90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441722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u="none" strike="noStrike">
                          <a:effectLst/>
                        </a:rPr>
                        <a:t>Government Integrity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41,5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19,73962492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389,65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35,50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51799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u="none" strike="noStrike">
                          <a:effectLst/>
                        </a:rPr>
                        <a:t>Tax Burden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77,2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13,17157305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173,49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78,05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7151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u="none" strike="noStrike">
                          <a:effectLst/>
                        </a:rPr>
                        <a:t>Gov't Spending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64,2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23,08764334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533,04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68,80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99299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u="none" strike="noStrike">
                          <a:effectLst/>
                        </a:rPr>
                        <a:t>Fiscal Health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66,0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31,67725374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1003,45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80,30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81771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u="none" strike="noStrike">
                          <a:effectLst/>
                        </a:rPr>
                        <a:t>Business Freedom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63,5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15,75656765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248,27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64,30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487124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u="none" strike="noStrike">
                          <a:effectLst/>
                        </a:rPr>
                        <a:t>Labor Freedom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59,4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14,31668405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204,97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59,90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857376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u="none" strike="noStrike">
                          <a:effectLst/>
                        </a:rPr>
                        <a:t>Monetary Freedom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75,1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11,19355763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125,30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77,80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761678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u="none" strike="noStrike">
                          <a:effectLst/>
                        </a:rPr>
                        <a:t>Trade Freedom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74,3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12,22803324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149,52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76,10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453861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u="none" strike="noStrike">
                          <a:effectLst/>
                        </a:rPr>
                        <a:t>Investment Freedom 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57,3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22,51074557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506,73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60,00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501265"/>
                  </a:ext>
                </a:extLst>
              </a:tr>
              <a:tr h="30674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000" u="none" strike="noStrike">
                          <a:effectLst/>
                        </a:rPr>
                        <a:t>Financial Freedom</a:t>
                      </a:r>
                      <a:endParaRPr lang="tr-T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48,8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19,43008385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377,53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50,00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10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A6A5E0EC-8F47-4DDF-92B8-2660BA8D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Features</a:t>
            </a:r>
            <a:endParaRPr lang="tr-TR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BAF03907-ABAF-469B-A653-855A9E4B2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054818"/>
              </p:ext>
            </p:extLst>
          </p:nvPr>
        </p:nvGraphicFramePr>
        <p:xfrm>
          <a:off x="1944914" y="1756229"/>
          <a:ext cx="9559699" cy="4155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824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7F74D534-9F4B-4AAF-8514-F4E234C8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1" y="1309913"/>
            <a:ext cx="3532694" cy="2931886"/>
          </a:xfrm>
        </p:spPr>
        <p:txBody>
          <a:bodyPr/>
          <a:lstStyle/>
          <a:p>
            <a:endParaRPr lang="tr-TR" b="1" dirty="0"/>
          </a:p>
          <a:p>
            <a:endParaRPr lang="tr-TR" b="1" dirty="0"/>
          </a:p>
          <a:p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visualization</a:t>
            </a:r>
            <a:r>
              <a:rPr lang="tr-TR" b="1" dirty="0"/>
              <a:t> of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r>
              <a:rPr lang="tr-TR" b="1" dirty="0"/>
              <a:t> </a:t>
            </a:r>
            <a:r>
              <a:rPr lang="tr-TR" b="1" dirty="0" err="1"/>
              <a:t>between</a:t>
            </a:r>
            <a:r>
              <a:rPr lang="tr-TR" b="1" dirty="0"/>
              <a:t> GDP </a:t>
            </a:r>
            <a:r>
              <a:rPr lang="tr-TR" b="1" dirty="0" err="1"/>
              <a:t>per</a:t>
            </a:r>
            <a:r>
              <a:rPr lang="tr-TR" b="1" dirty="0"/>
              <a:t> </a:t>
            </a:r>
            <a:r>
              <a:rPr lang="tr-TR" b="1" dirty="0" err="1"/>
              <a:t>capita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overall</a:t>
            </a:r>
            <a:r>
              <a:rPr lang="tr-TR" b="1" dirty="0"/>
              <a:t> </a:t>
            </a:r>
            <a:r>
              <a:rPr lang="tr-TR" b="1" dirty="0" err="1"/>
              <a:t>scores</a:t>
            </a:r>
            <a:r>
              <a:rPr lang="tr-TR" b="1" dirty="0"/>
              <a:t> in </a:t>
            </a:r>
            <a:r>
              <a:rPr lang="tr-TR" b="1" dirty="0" err="1"/>
              <a:t>Economic</a:t>
            </a:r>
            <a:r>
              <a:rPr lang="tr-TR" b="1" dirty="0"/>
              <a:t> </a:t>
            </a:r>
            <a:r>
              <a:rPr lang="tr-TR" b="1" dirty="0" err="1"/>
              <a:t>Freedom</a:t>
            </a:r>
            <a:r>
              <a:rPr lang="tr-TR" b="1" dirty="0"/>
              <a:t> Index in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graph</a:t>
            </a:r>
            <a:r>
              <a:rPr lang="tr-TR" b="1" dirty="0"/>
              <a:t>.</a:t>
            </a:r>
          </a:p>
        </p:txBody>
      </p:sp>
      <p:pic>
        <p:nvPicPr>
          <p:cNvPr id="11" name="Picture 2" descr="https://www.heritage.org/index/images/book/2019/Chapter4/EF%202019%20CHAPTER%204%20CHARTS-2.png">
            <a:extLst>
              <a:ext uri="{FF2B5EF4-FFF2-40B4-BE49-F238E27FC236}">
                <a16:creationId xmlns:a16="http://schemas.microsoft.com/office/drawing/2014/main" id="{A5FFC95E-DA5E-43A8-AF0D-43CF77F87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8185"/>
          <a:stretch/>
        </p:blipFill>
        <p:spPr bwMode="auto">
          <a:xfrm>
            <a:off x="4231555" y="389499"/>
            <a:ext cx="7436143" cy="607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8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0285D4-5D1C-47DD-9E1B-B2B00AAD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Machine Learning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839AF3-DFF8-412B-849B-C714242B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469" y="2075542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want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explore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best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in </a:t>
            </a:r>
            <a:r>
              <a:rPr lang="tr-TR" sz="2400" dirty="0" err="1"/>
              <a:t>Economic</a:t>
            </a:r>
            <a:r>
              <a:rPr lang="tr-TR" sz="2400" dirty="0"/>
              <a:t> </a:t>
            </a:r>
            <a:r>
              <a:rPr lang="tr-TR" sz="2400" dirty="0" err="1"/>
              <a:t>Freedom</a:t>
            </a:r>
            <a:r>
              <a:rPr lang="tr-TR" sz="2400" dirty="0"/>
              <a:t> Index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explain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GDP </a:t>
            </a:r>
            <a:r>
              <a:rPr lang="tr-TR" sz="2400" dirty="0" err="1"/>
              <a:t>per</a:t>
            </a:r>
            <a:r>
              <a:rPr lang="tr-TR" sz="2400" dirty="0"/>
              <a:t> </a:t>
            </a:r>
            <a:r>
              <a:rPr lang="tr-TR" sz="2400" dirty="0" err="1"/>
              <a:t>capita</a:t>
            </a:r>
            <a:r>
              <a:rPr lang="tr-TR" sz="2400" dirty="0"/>
              <a:t> </a:t>
            </a:r>
            <a:r>
              <a:rPr lang="tr-TR" sz="2400" dirty="0" err="1"/>
              <a:t>levels</a:t>
            </a:r>
            <a:r>
              <a:rPr lang="tr-TR" sz="2400" dirty="0"/>
              <a:t> of </a:t>
            </a:r>
            <a:r>
              <a:rPr lang="tr-TR" sz="2400" dirty="0" err="1"/>
              <a:t>countries</a:t>
            </a:r>
            <a:r>
              <a:rPr lang="tr-TR" sz="2400" dirty="0"/>
              <a:t>. </a:t>
            </a:r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will</a:t>
            </a:r>
            <a:r>
              <a:rPr lang="tr-TR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two</a:t>
            </a:r>
            <a:r>
              <a:rPr lang="tr-TR" sz="2400" dirty="0"/>
              <a:t> </a:t>
            </a:r>
            <a:r>
              <a:rPr lang="tr-TR" sz="2400" dirty="0" err="1"/>
              <a:t>different</a:t>
            </a:r>
            <a:r>
              <a:rPr lang="tr-TR" sz="2400" dirty="0"/>
              <a:t> Machine Learning </a:t>
            </a:r>
            <a:r>
              <a:rPr lang="tr-TR" sz="2400" dirty="0" err="1"/>
              <a:t>Models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our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Linear</a:t>
            </a:r>
            <a:r>
              <a:rPr lang="tr-TR" sz="2400" dirty="0"/>
              <a:t> </a:t>
            </a:r>
            <a:r>
              <a:rPr lang="tr-TR" sz="2400" dirty="0" err="1"/>
              <a:t>Regression</a:t>
            </a:r>
            <a:r>
              <a:rPr lang="tr-TR" sz="2400" dirty="0"/>
              <a:t>: </a:t>
            </a:r>
            <a:r>
              <a:rPr lang="tr-TR" sz="2400" dirty="0" err="1"/>
              <a:t>The</a:t>
            </a:r>
            <a:r>
              <a:rPr lang="tr-TR" sz="2400" dirty="0"/>
              <a:t> model </a:t>
            </a:r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will</a:t>
            </a:r>
            <a:r>
              <a:rPr lang="tr-TR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explain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relation</a:t>
            </a:r>
            <a:r>
              <a:rPr lang="tr-TR" sz="2400" dirty="0"/>
              <a:t> </a:t>
            </a:r>
            <a:r>
              <a:rPr lang="tr-TR" sz="2400" dirty="0" err="1"/>
              <a:t>between</a:t>
            </a:r>
            <a:r>
              <a:rPr lang="tr-TR" sz="2400" dirty="0"/>
              <a:t> </a:t>
            </a:r>
            <a:r>
              <a:rPr lang="tr-TR" sz="2400" dirty="0" err="1"/>
              <a:t>our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is </a:t>
            </a:r>
            <a:r>
              <a:rPr lang="tr-TR" sz="2400" dirty="0" err="1"/>
              <a:t>Linear</a:t>
            </a:r>
            <a:r>
              <a:rPr lang="tr-TR" sz="2400" dirty="0"/>
              <a:t> </a:t>
            </a:r>
            <a:r>
              <a:rPr lang="tr-TR" sz="2400" dirty="0" err="1"/>
              <a:t>Regression</a:t>
            </a:r>
            <a:r>
              <a:rPr lang="tr-TR" sz="2400" dirty="0"/>
              <a:t> Model. </a:t>
            </a:r>
          </a:p>
          <a:p>
            <a:endParaRPr lang="tr-TR" sz="2400" dirty="0"/>
          </a:p>
          <a:p>
            <a:r>
              <a:rPr lang="tr-TR" sz="2400" dirty="0" err="1"/>
              <a:t>Random</a:t>
            </a:r>
            <a:r>
              <a:rPr lang="tr-TR" sz="2400" dirty="0"/>
              <a:t> </a:t>
            </a:r>
            <a:r>
              <a:rPr lang="tr-TR" sz="2400" dirty="0" err="1"/>
              <a:t>Forest</a:t>
            </a:r>
            <a:r>
              <a:rPr lang="tr-TR" sz="2400" dirty="0"/>
              <a:t>: </a:t>
            </a:r>
            <a:r>
              <a:rPr lang="tr-TR" sz="2400" dirty="0" err="1"/>
              <a:t>Another</a:t>
            </a:r>
            <a:r>
              <a:rPr lang="tr-TR" sz="2400" dirty="0"/>
              <a:t> model </a:t>
            </a:r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will</a:t>
            </a:r>
            <a:r>
              <a:rPr lang="tr-TR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 is </a:t>
            </a:r>
            <a:r>
              <a:rPr lang="tr-TR" sz="2400" dirty="0" err="1"/>
              <a:t>Random</a:t>
            </a:r>
            <a:r>
              <a:rPr lang="tr-TR" sz="2400" dirty="0"/>
              <a:t> </a:t>
            </a:r>
            <a:r>
              <a:rPr lang="tr-TR" sz="2400" dirty="0" err="1"/>
              <a:t>Forest</a:t>
            </a:r>
            <a:r>
              <a:rPr lang="tr-TR" sz="2400" dirty="0"/>
              <a:t> model </a:t>
            </a:r>
            <a:r>
              <a:rPr lang="tr-TR" sz="2400" dirty="0" err="1"/>
              <a:t>which</a:t>
            </a:r>
            <a:r>
              <a:rPr lang="en-US" sz="2400" dirty="0"/>
              <a:t> can be used for classification</a:t>
            </a:r>
            <a:r>
              <a:rPr lang="tr-T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9050206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288</Words>
  <Application>Microsoft Office PowerPoint</Application>
  <PresentationFormat>Geniş ekran</PresentationFormat>
  <Paragraphs>97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Duman</vt:lpstr>
      <vt:lpstr>Group The Unknown</vt:lpstr>
      <vt:lpstr>Our Datasets</vt:lpstr>
      <vt:lpstr>Features of Economic Freedom Index</vt:lpstr>
      <vt:lpstr>Summary Statistics of Data</vt:lpstr>
      <vt:lpstr>Mean Values of Features</vt:lpstr>
      <vt:lpstr>PowerPoint Sunusu</vt:lpstr>
      <vt:lpstr>Machine Learning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Unknown:</dc:title>
  <dc:creator>Z</dc:creator>
  <cp:lastModifiedBy>Z</cp:lastModifiedBy>
  <cp:revision>11</cp:revision>
  <dcterms:created xsi:type="dcterms:W3CDTF">2019-07-21T11:50:59Z</dcterms:created>
  <dcterms:modified xsi:type="dcterms:W3CDTF">2019-07-21T14:12:12Z</dcterms:modified>
</cp:coreProperties>
</file>