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F4A7-96FB-4D02-9092-7F9DAC2F8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88177-652F-46A7-9CC9-D7FF13D69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8F22A-05EC-4F66-9C1B-F49817D3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8D9F-89FB-4FBE-8CCB-B0839496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2295-A5D2-4D27-AA0B-3F22A2B6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5593-CEBB-44F6-89C5-75530B51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03C57-1F21-4EB3-B74F-1CB6954F7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D443-D56B-444B-B82F-26874957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B9DD0-C662-45A5-807F-8F1563E5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2700-D395-4273-AF08-B3F7611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0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1D59C-580E-489A-B8FC-07822DF2A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07542-C5AD-45E4-9188-4218764A7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E4E97-14FF-49D3-A7D6-DD5C7124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FE4B-34F7-43BE-83A3-EAC62A2E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2F49-7EA2-4FA0-85ED-107D59FB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B46C-A9BE-41BF-BB2D-00C0991C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0BB5-56C1-4370-BDDE-C282215B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D579-BC41-4328-ABFB-9E443D7F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6301-B9C8-4F75-BCA8-DCB17A8B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D65E-5E36-4224-8F7D-E9634E3E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CA63-B8B1-4CEE-9DA8-203B28F8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0D8A2-3C86-4067-9616-D58D6512D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7F7A-971D-44D0-8E88-EB53F97B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988C-D3E9-441F-859E-DA9C35D6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0B07-C04C-437F-9B44-6C01EEC8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C107-8AA2-4943-B120-DC141F37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DE8B-9429-4B52-9DE5-1BE71EDF7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AD100-C038-4314-A01C-638E7F3D7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1BDE-4AA6-48A4-83F9-82A97479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DE61-FC56-4B7A-927E-C5314AC6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2B5D9-CC35-427F-B737-21533FE8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1C8B-665D-4123-A94A-E3A730BE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3D17-3DB0-44B4-BC7A-2A9A8331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92C1-473B-467A-BEC3-E34A3607F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FA9D6-3720-485A-B621-4247519E9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E909B-2881-4E82-8CAD-B235D77C2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BC784-AF9B-4159-B62E-8B927F5A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6FFFA-3FB4-4F38-846A-B11B7387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66B95-39DA-4888-A55F-A128C16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619-06F7-419D-87B7-8FF23E6A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48BEF-F561-4837-8545-D13BB67D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BFD22-EFFB-4979-95F3-1E479104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2DE78-0D07-4ABC-81FF-3A841B09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7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853A6-B495-49F1-AFAE-D92AE571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29223-E853-427C-9BE9-70368FA2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A7B70-6E28-49D1-8FAE-0FFA89CF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8B1F-1DD9-4A33-A5CB-3B4093B3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BFD4-7C58-4848-90A6-2717F30D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37EE6-286A-4467-B7C2-527F74BE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2807C-6CE2-4A1E-B33A-C4AA9F7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A2F74-0355-4AE3-AEE5-C0525DD6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06EC-6570-45CB-939F-3BB4FEEC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2840-90C8-4506-8734-CC98306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86B08-282A-442B-ABF7-0DB7B3E3B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B24B-07FE-40AC-B7F1-BBB95AD3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7CACA-8B7C-4F94-BB02-38FAF748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FAC3C-4C87-4886-86BF-1D8D7079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DEF15-0FD6-4A5F-9FCF-B914A4A4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A6F93-3E22-4BF0-B0DD-03012ED8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49FF-6ECD-4812-8426-85167160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AC87-0B9A-4BE6-957F-2721C7D32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6D0D-768A-45AA-B206-B87884FDF55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E6C7-29FF-456A-8B95-5D26B50FC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561C-C5F7-44F4-85DC-777FED0B7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6D70-1B19-4129-82A2-A1E1453A7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GROUP MEH</a:t>
            </a:r>
            <a:br>
              <a:rPr lang="en-US" dirty="0"/>
            </a:br>
            <a:r>
              <a:rPr lang="en-US" sz="4400" b="1" dirty="0"/>
              <a:t>Direct Marketing Campaigns of a Portuguese Banking Institution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D7AEF-E8C6-413B-A5E0-593091DE3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45850"/>
            <a:ext cx="10668000" cy="12498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[Moro et al., 2014] S. Moro, P. Cortez and P. Rita. A Data-Driven Approach to Predict the Success of Bank Telemarketing. Decision Support Systems, Elsevier, 62:22-31, June 2014 </a:t>
            </a:r>
          </a:p>
          <a:p>
            <a:r>
              <a:rPr lang="en-US" dirty="0"/>
              <a:t>Data is provided by the Center for Machine Learning and Intelligent Systems of Bren School of Information and Computer Science at University of California, Irvine. </a:t>
            </a:r>
          </a:p>
        </p:txBody>
      </p:sp>
    </p:spTree>
    <p:extLst>
      <p:ext uri="{BB962C8B-B14F-4D97-AF65-F5344CB8AC3E}">
        <p14:creationId xmlns:p14="http://schemas.microsoft.com/office/powerpoint/2010/main" val="30695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431"/>
            <a:ext cx="10515600" cy="1325563"/>
          </a:xfrm>
        </p:spPr>
        <p:txBody>
          <a:bodyPr/>
          <a:lstStyle/>
          <a:p>
            <a:r>
              <a:rPr lang="en-US" b="1" dirty="0"/>
              <a:t>DATA EXPLORATION: HEATMAP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BA386A-868A-49B6-BC72-C74CA14E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61" y="1156986"/>
            <a:ext cx="6042347" cy="52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9FAB51-4F2C-4557-9F7C-9551F5B6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1387080"/>
            <a:ext cx="5355772" cy="5284307"/>
          </a:xfrm>
        </p:spPr>
        <p:txBody>
          <a:bodyPr>
            <a:normAutofit/>
          </a:bodyPr>
          <a:lstStyle/>
          <a:p>
            <a:r>
              <a:rPr lang="en-US" dirty="0"/>
              <a:t>Heatmap shows the correlations between numeric variables.</a:t>
            </a:r>
          </a:p>
          <a:p>
            <a:r>
              <a:rPr lang="en-US" dirty="0"/>
              <a:t>Variables of “previous” and “</a:t>
            </a:r>
            <a:r>
              <a:rPr lang="en-US" dirty="0" err="1"/>
              <a:t>pdays</a:t>
            </a:r>
            <a:r>
              <a:rPr lang="en-US" dirty="0"/>
              <a:t>” seem to have</a:t>
            </a:r>
            <a:r>
              <a:rPr lang="tr-TR" dirty="0"/>
              <a:t> a</a:t>
            </a:r>
            <a:r>
              <a:rPr lang="en-US" dirty="0"/>
              <a:t> positive strong correlation. This is a part that we should be careful about.</a:t>
            </a:r>
          </a:p>
          <a:p>
            <a:r>
              <a:rPr lang="en-US" dirty="0"/>
              <a:t>Other correlations can be ignored for now since they are represented with grey or light colors.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6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9BC5FC5A-DA42-4D52-813F-687D7F80C2FC}"/>
              </a:ext>
            </a:extLst>
          </p:cNvPr>
          <p:cNvSpPr/>
          <p:nvPr/>
        </p:nvSpPr>
        <p:spPr>
          <a:xfrm>
            <a:off x="5884926" y="1280132"/>
            <a:ext cx="2585720" cy="465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sz="1700" b="1" u="sng" dirty="0"/>
          </a:p>
          <a:p>
            <a:r>
              <a:rPr lang="tr-TR" sz="1700" b="1" u="sng" dirty="0"/>
              <a:t>CROSS-VALIDATION &amp; PARAMETER TUNING</a:t>
            </a:r>
          </a:p>
          <a:p>
            <a:endParaRPr lang="tr-TR" b="1" dirty="0"/>
          </a:p>
          <a:p>
            <a:r>
              <a:rPr lang="tr-TR" b="1" dirty="0" err="1"/>
              <a:t>Random</a:t>
            </a:r>
            <a:r>
              <a:rPr lang="tr-TR" b="1" dirty="0"/>
              <a:t> </a:t>
            </a:r>
            <a:r>
              <a:rPr lang="tr-TR" b="1" dirty="0" err="1"/>
              <a:t>Forest</a:t>
            </a:r>
            <a:r>
              <a:rPr lang="tr-T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n_estimators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criterion</a:t>
            </a:r>
            <a:r>
              <a:rPr lang="tr-T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min_samples_split</a:t>
            </a:r>
            <a:r>
              <a:rPr lang="tr-TR" dirty="0"/>
              <a:t> </a:t>
            </a:r>
          </a:p>
          <a:p>
            <a:endParaRPr lang="tr-TR" b="1" dirty="0"/>
          </a:p>
          <a:p>
            <a:r>
              <a:rPr lang="tr-TR" b="1" dirty="0" err="1"/>
              <a:t>Logistic</a:t>
            </a:r>
            <a:r>
              <a:rPr lang="tr-TR" b="1" dirty="0"/>
              <a:t> </a:t>
            </a:r>
            <a:r>
              <a:rPr lang="tr-TR" b="1" dirty="0" err="1"/>
              <a:t>Regression</a:t>
            </a:r>
            <a:r>
              <a:rPr lang="tr-T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Link </a:t>
            </a:r>
            <a:r>
              <a:rPr lang="tr-TR" dirty="0" err="1"/>
              <a:t>function</a:t>
            </a:r>
            <a:endParaRPr lang="tr-TR" dirty="0"/>
          </a:p>
          <a:p>
            <a:endParaRPr lang="tr-TR" b="1" dirty="0"/>
          </a:p>
          <a:p>
            <a:r>
              <a:rPr lang="tr-TR" b="1" dirty="0" err="1"/>
              <a:t>Decision</a:t>
            </a:r>
            <a:r>
              <a:rPr lang="tr-TR" b="1" dirty="0"/>
              <a:t> </a:t>
            </a:r>
            <a:r>
              <a:rPr lang="tr-TR" b="1" dirty="0" err="1"/>
              <a:t>Tree</a:t>
            </a:r>
            <a:r>
              <a:rPr lang="tr-T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criterion</a:t>
            </a:r>
            <a:r>
              <a:rPr lang="tr-T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splitter</a:t>
            </a:r>
            <a:r>
              <a:rPr lang="tr-T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min_samples_split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algn="ctr"/>
            <a:endParaRPr lang="tr-T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431"/>
            <a:ext cx="10515600" cy="1325563"/>
          </a:xfrm>
        </p:spPr>
        <p:txBody>
          <a:bodyPr/>
          <a:lstStyle/>
          <a:p>
            <a:r>
              <a:rPr lang="tr-TR" b="1" dirty="0"/>
              <a:t>METHODOLOGY</a:t>
            </a:r>
            <a:endParaRPr lang="en-US" b="1" dirty="0"/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521F4F1D-B340-4B94-9F3C-F6DE539C9037}"/>
              </a:ext>
            </a:extLst>
          </p:cNvPr>
          <p:cNvSpPr/>
          <p:nvPr/>
        </p:nvSpPr>
        <p:spPr>
          <a:xfrm>
            <a:off x="297434" y="1280132"/>
            <a:ext cx="2585720" cy="465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700" b="1" u="sng" dirty="0"/>
              <a:t>DATA PREPARATION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Train/Test </a:t>
            </a:r>
            <a:r>
              <a:rPr lang="tr-TR" dirty="0" err="1"/>
              <a:t>Split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Oversampling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Visualization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  <a:p>
            <a:pPr algn="ctr"/>
            <a:endParaRPr lang="tr-TR" dirty="0"/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4408D627-FC8D-427D-923D-3A3602C875C8}"/>
              </a:ext>
            </a:extLst>
          </p:cNvPr>
          <p:cNvSpPr/>
          <p:nvPr/>
        </p:nvSpPr>
        <p:spPr>
          <a:xfrm>
            <a:off x="3091180" y="1280132"/>
            <a:ext cx="2585720" cy="465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700" b="1" u="sng" dirty="0"/>
              <a:t>DATA PREPARATION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Feture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/>
              <a:t>Importance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tr-TR" dirty="0"/>
          </a:p>
          <a:p>
            <a:pPr algn="ctr"/>
            <a:endParaRPr lang="tr-TR" dirty="0"/>
          </a:p>
        </p:txBody>
      </p: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AD416B6E-6BF9-4F68-8E1C-DD0634F379A3}"/>
              </a:ext>
            </a:extLst>
          </p:cNvPr>
          <p:cNvSpPr/>
          <p:nvPr/>
        </p:nvSpPr>
        <p:spPr>
          <a:xfrm>
            <a:off x="9395206" y="1280132"/>
            <a:ext cx="2585720" cy="465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u="sng" dirty="0"/>
              <a:t>TEST</a:t>
            </a:r>
            <a:endParaRPr lang="tr-T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Accuracy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tr-TR" dirty="0"/>
          </a:p>
          <a:p>
            <a:pPr algn="ctr"/>
            <a:endParaRPr lang="tr-TR" dirty="0"/>
          </a:p>
        </p:txBody>
      </p:sp>
      <p:sp>
        <p:nvSpPr>
          <p:cNvPr id="14" name="İkizkenar Üçgen 13">
            <a:extLst>
              <a:ext uri="{FF2B5EF4-FFF2-40B4-BE49-F238E27FC236}">
                <a16:creationId xmlns:a16="http://schemas.microsoft.com/office/drawing/2014/main" id="{310DD47E-C9F3-4466-B979-E282E5BBF8B7}"/>
              </a:ext>
            </a:extLst>
          </p:cNvPr>
          <p:cNvSpPr/>
          <p:nvPr/>
        </p:nvSpPr>
        <p:spPr>
          <a:xfrm rot="5400000">
            <a:off x="7017752" y="3210574"/>
            <a:ext cx="3820188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95744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"/>
            <a:ext cx="10515600" cy="1325563"/>
          </a:xfrm>
        </p:spPr>
        <p:txBody>
          <a:bodyPr/>
          <a:lstStyle/>
          <a:p>
            <a:r>
              <a:rPr lang="en-US" b="1" dirty="0"/>
              <a:t>FEATURE LIST &amp;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259D-4004-4FB4-A965-3ED97756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06" y="1387081"/>
            <a:ext cx="11243394" cy="101088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Output Variable:</a:t>
            </a:r>
          </a:p>
          <a:p>
            <a:pPr marL="0" lvl="0" indent="0">
              <a:buNone/>
            </a:pPr>
            <a:r>
              <a:rPr lang="en-US" b="1" i="1" dirty="0"/>
              <a:t>y:</a:t>
            </a:r>
            <a:r>
              <a:rPr lang="en-US" dirty="0"/>
              <a:t> has the client subscribed a term deposit? (binary: '</a:t>
            </a:r>
            <a:r>
              <a:rPr lang="en-US" dirty="0" err="1"/>
              <a:t>yes','no</a:t>
            </a:r>
            <a:r>
              <a:rPr lang="en-US" dirty="0"/>
              <a:t>’)</a:t>
            </a:r>
          </a:p>
          <a:p>
            <a:r>
              <a:rPr lang="en-US" b="1" dirty="0"/>
              <a:t>Input Variables: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3695CC-6090-453B-AFBE-4BE31833BDAA}"/>
              </a:ext>
            </a:extLst>
          </p:cNvPr>
          <p:cNvSpPr txBox="1">
            <a:spLocks/>
          </p:cNvSpPr>
          <p:nvPr/>
        </p:nvSpPr>
        <p:spPr>
          <a:xfrm>
            <a:off x="110406" y="2478771"/>
            <a:ext cx="4004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400" dirty="0"/>
              <a:t>Bank client data: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b="1" i="1" dirty="0"/>
              <a:t>age:</a:t>
            </a:r>
            <a:r>
              <a:rPr lang="en-US" sz="2500" b="1" dirty="0"/>
              <a:t> </a:t>
            </a:r>
            <a:r>
              <a:rPr lang="en-US" sz="2500" dirty="0"/>
              <a:t>(numeric)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b="1" i="1" dirty="0"/>
              <a:t>job:</a:t>
            </a:r>
            <a:r>
              <a:rPr lang="en-US" sz="2500" dirty="0"/>
              <a:t> type of job (categorical: '</a:t>
            </a:r>
            <a:r>
              <a:rPr lang="en-US" sz="2500" dirty="0" err="1"/>
              <a:t>admin.','blue</a:t>
            </a:r>
            <a:r>
              <a:rPr lang="en-US" sz="2500" dirty="0"/>
              <a:t>-collar’,</a:t>
            </a:r>
            <a:br>
              <a:rPr lang="en-US" sz="2500" dirty="0"/>
            </a:br>
            <a:r>
              <a:rPr lang="en-US" sz="2500" dirty="0"/>
              <a:t>'entrepreneur', '</a:t>
            </a:r>
            <a:r>
              <a:rPr lang="en-US" sz="2500" dirty="0" err="1"/>
              <a:t>housemaid','management','retired</a:t>
            </a:r>
            <a:r>
              <a:rPr lang="en-US" sz="2500" dirty="0"/>
              <a:t>’,</a:t>
            </a:r>
            <a:br>
              <a:rPr lang="en-US" sz="2500" dirty="0"/>
            </a:br>
            <a:r>
              <a:rPr lang="en-US" sz="2500" dirty="0"/>
              <a:t>'self-</a:t>
            </a:r>
            <a:r>
              <a:rPr lang="en-US" sz="2500" dirty="0" err="1"/>
              <a:t>employed','services','student','technician</a:t>
            </a:r>
            <a:r>
              <a:rPr lang="en-US" sz="2500" dirty="0"/>
              <a:t>’,</a:t>
            </a:r>
            <a:br>
              <a:rPr lang="en-US" sz="2500" dirty="0"/>
            </a:br>
            <a:r>
              <a:rPr lang="en-US" sz="2500" dirty="0"/>
              <a:t>'</a:t>
            </a:r>
            <a:r>
              <a:rPr lang="en-US" sz="2500" dirty="0" err="1"/>
              <a:t>unemployed','unknown</a:t>
            </a:r>
            <a:r>
              <a:rPr lang="en-US" sz="2500" dirty="0"/>
              <a:t>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b="1" i="1" dirty="0"/>
              <a:t>marital :</a:t>
            </a:r>
            <a:r>
              <a:rPr lang="en-US" sz="2500" dirty="0"/>
              <a:t> marital status (categorical: '</a:t>
            </a:r>
            <a:r>
              <a:rPr lang="en-US" sz="2500" dirty="0" err="1"/>
              <a:t>divorced','married','single','unknown</a:t>
            </a:r>
            <a:r>
              <a:rPr lang="en-US" sz="2500" dirty="0"/>
              <a:t>’;</a:t>
            </a:r>
            <a:br>
              <a:rPr lang="en-US" sz="2500" dirty="0"/>
            </a:br>
            <a:r>
              <a:rPr lang="en-US" sz="2500" dirty="0"/>
              <a:t>note: 'divorced' means divorced or widowed)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b="1" i="1" dirty="0"/>
              <a:t>education: </a:t>
            </a:r>
            <a:r>
              <a:rPr lang="en-US" sz="2500" dirty="0"/>
              <a:t>(categorical: ‘unknown’, ‘secondary’,</a:t>
            </a:r>
            <a:br>
              <a:rPr lang="en-US" sz="2500" dirty="0"/>
            </a:br>
            <a:r>
              <a:rPr lang="en-US" sz="2500" dirty="0"/>
              <a:t>‘</a:t>
            </a:r>
            <a:r>
              <a:rPr lang="en-US" sz="2500" dirty="0" err="1"/>
              <a:t>primary’,’tertiary</a:t>
            </a:r>
            <a:r>
              <a:rPr lang="en-US" sz="2500" dirty="0"/>
              <a:t>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b="1" i="1" dirty="0"/>
              <a:t>default:</a:t>
            </a:r>
            <a:r>
              <a:rPr lang="en-US" sz="2500" dirty="0"/>
              <a:t> has credit in default? (categorical: '</a:t>
            </a:r>
            <a:r>
              <a:rPr lang="en-US" sz="2500" dirty="0" err="1"/>
              <a:t>no','yes</a:t>
            </a:r>
            <a:r>
              <a:rPr lang="en-US" sz="2500" dirty="0"/>
              <a:t>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b="1" i="1" dirty="0"/>
              <a:t>balance: </a:t>
            </a:r>
            <a:r>
              <a:rPr lang="en-US" sz="2500" dirty="0"/>
              <a:t>average yearly balance, in euros (numeric)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b="1" i="1" dirty="0"/>
              <a:t>housing:</a:t>
            </a:r>
            <a:r>
              <a:rPr lang="en-US" sz="2500" dirty="0"/>
              <a:t> has housing loan? (categorical: '</a:t>
            </a:r>
            <a:r>
              <a:rPr lang="en-US" sz="2500" dirty="0" err="1"/>
              <a:t>no','yes</a:t>
            </a:r>
            <a:r>
              <a:rPr lang="en-US" sz="2500" dirty="0"/>
              <a:t>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b="1" i="1" dirty="0"/>
              <a:t>loan:</a:t>
            </a:r>
            <a:r>
              <a:rPr lang="en-US" sz="2500" dirty="0"/>
              <a:t> has personal loan? (categorical: '</a:t>
            </a:r>
            <a:r>
              <a:rPr lang="en-US" sz="2500" dirty="0" err="1"/>
              <a:t>no','yes</a:t>
            </a:r>
            <a:r>
              <a:rPr lang="en-US" sz="2500" dirty="0"/>
              <a:t>')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4A21A1-6BA8-4301-B47B-12B7222FE51D}"/>
              </a:ext>
            </a:extLst>
          </p:cNvPr>
          <p:cNvSpPr txBox="1">
            <a:spLocks/>
          </p:cNvSpPr>
          <p:nvPr/>
        </p:nvSpPr>
        <p:spPr>
          <a:xfrm>
            <a:off x="4108571" y="2478771"/>
            <a:ext cx="4004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Related with the last contact of the current campaign:</a:t>
            </a:r>
          </a:p>
          <a:p>
            <a:pPr marL="0" indent="0">
              <a:buNone/>
            </a:pPr>
            <a:r>
              <a:rPr lang="en-US" sz="1400" b="1" i="1" dirty="0"/>
              <a:t>contact:</a:t>
            </a:r>
            <a:r>
              <a:rPr lang="en-US" sz="1400" dirty="0"/>
              <a:t> contact communication type (categorical: '</a:t>
            </a:r>
            <a:r>
              <a:rPr lang="en-US" sz="1400" dirty="0" err="1"/>
              <a:t>cellular','telephone’,’unknown</a:t>
            </a:r>
            <a:r>
              <a:rPr lang="en-US" sz="1400" dirty="0"/>
              <a:t>’) </a:t>
            </a:r>
          </a:p>
          <a:p>
            <a:pPr marL="0" lvl="0" indent="0">
              <a:buNone/>
            </a:pPr>
            <a:r>
              <a:rPr lang="en-US" sz="1400" b="1" i="1" dirty="0"/>
              <a:t>month:</a:t>
            </a:r>
            <a:r>
              <a:rPr lang="en-US" sz="1400" dirty="0"/>
              <a:t> last contact month of year (categorical: '</a:t>
            </a:r>
            <a:r>
              <a:rPr lang="en-US" sz="1400" dirty="0" err="1"/>
              <a:t>jan</a:t>
            </a:r>
            <a:r>
              <a:rPr lang="en-US" sz="1400" dirty="0"/>
              <a:t>', '</a:t>
            </a:r>
            <a:r>
              <a:rPr lang="en-US" sz="1400" dirty="0" err="1"/>
              <a:t>feb</a:t>
            </a:r>
            <a:r>
              <a:rPr lang="en-US" sz="1400" dirty="0"/>
              <a:t>', 'mar', ..., '</a:t>
            </a:r>
            <a:r>
              <a:rPr lang="en-US" sz="1400" dirty="0" err="1"/>
              <a:t>nov</a:t>
            </a:r>
            <a:r>
              <a:rPr lang="en-US" sz="1400" dirty="0"/>
              <a:t>', '</a:t>
            </a:r>
            <a:r>
              <a:rPr lang="en-US" sz="1400" dirty="0" err="1"/>
              <a:t>dec</a:t>
            </a:r>
            <a:r>
              <a:rPr lang="en-US" sz="1400" dirty="0"/>
              <a:t>')</a:t>
            </a:r>
          </a:p>
          <a:p>
            <a:pPr marL="0" lvl="0" indent="0">
              <a:buNone/>
            </a:pPr>
            <a:r>
              <a:rPr lang="en-US" sz="1400" b="1" i="1" dirty="0"/>
              <a:t>day:</a:t>
            </a:r>
            <a:r>
              <a:rPr lang="en-US" sz="1400" dirty="0"/>
              <a:t> last contact day of the month (numeric)</a:t>
            </a:r>
          </a:p>
          <a:p>
            <a:pPr marL="0" lvl="0" indent="0">
              <a:buNone/>
            </a:pPr>
            <a:r>
              <a:rPr lang="en-US" sz="1400" b="1" i="1" dirty="0"/>
              <a:t>duration:</a:t>
            </a:r>
            <a:r>
              <a:rPr lang="en-US" sz="1400" dirty="0"/>
              <a:t> last contact duration, in seconds (numeric)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6326EA-6F97-481F-9ADE-FEE6797C38D6}"/>
              </a:ext>
            </a:extLst>
          </p:cNvPr>
          <p:cNvSpPr txBox="1">
            <a:spLocks/>
          </p:cNvSpPr>
          <p:nvPr/>
        </p:nvSpPr>
        <p:spPr>
          <a:xfrm>
            <a:off x="8106736" y="2478771"/>
            <a:ext cx="4004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Other attributes:</a:t>
            </a:r>
          </a:p>
          <a:p>
            <a:pPr marL="0" lvl="0" indent="0">
              <a:buNone/>
            </a:pPr>
            <a:r>
              <a:rPr lang="en-US" sz="1400" b="1" i="1" dirty="0"/>
              <a:t>campaign:</a:t>
            </a:r>
            <a:r>
              <a:rPr lang="en-US" sz="1400" dirty="0"/>
              <a:t> number of contacts performed during this campaign and for this client (numeric, includes last contact)</a:t>
            </a:r>
          </a:p>
          <a:p>
            <a:pPr marL="0" lvl="0" indent="0">
              <a:buNone/>
            </a:pPr>
            <a:r>
              <a:rPr lang="en-US" sz="1400" b="1" i="1" dirty="0" err="1"/>
              <a:t>pdays</a:t>
            </a:r>
            <a:r>
              <a:rPr lang="en-US" sz="1400" b="1" i="1" dirty="0"/>
              <a:t>:</a:t>
            </a:r>
            <a:r>
              <a:rPr lang="en-US" sz="1400" dirty="0"/>
              <a:t> number of days that passed by after the client was last contacted from a previous campaign (numeric, -1 means client was not previously contacted)</a:t>
            </a:r>
          </a:p>
          <a:p>
            <a:pPr marL="0" lvl="0" indent="0">
              <a:buNone/>
            </a:pPr>
            <a:r>
              <a:rPr lang="en-US" sz="1400" b="1" i="1" dirty="0"/>
              <a:t>previous:</a:t>
            </a:r>
            <a:r>
              <a:rPr lang="en-US" sz="1400" dirty="0"/>
              <a:t> number of contacts performed before this campaign and for this client (numeric)</a:t>
            </a:r>
          </a:p>
          <a:p>
            <a:pPr marL="0" lvl="0" indent="0">
              <a:buNone/>
            </a:pPr>
            <a:r>
              <a:rPr lang="en-US" sz="1400" b="1" i="1" dirty="0" err="1"/>
              <a:t>poutcome</a:t>
            </a:r>
            <a:r>
              <a:rPr lang="en-US" sz="1400" b="1" i="1" dirty="0"/>
              <a:t>:</a:t>
            </a:r>
            <a:r>
              <a:rPr lang="en-US" sz="1400" dirty="0"/>
              <a:t> outcome of the previous marketing campaign (</a:t>
            </a:r>
            <a:r>
              <a:rPr lang="en-US" sz="1400" dirty="0" err="1"/>
              <a:t>categorical:’unknown’,'failure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'</a:t>
            </a:r>
            <a:r>
              <a:rPr lang="en-US" sz="1400" dirty="0" err="1"/>
              <a:t>nonexistent','success</a:t>
            </a:r>
            <a:r>
              <a:rPr lang="en-US" sz="1400" dirty="0"/>
              <a:t>’)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Created attributes:</a:t>
            </a:r>
          </a:p>
          <a:p>
            <a:pPr marL="0" indent="0">
              <a:buNone/>
            </a:pPr>
            <a:r>
              <a:rPr lang="en-US" sz="1400" b="1" i="1" dirty="0" err="1">
                <a:solidFill>
                  <a:srgbClr val="C00000"/>
                </a:solidFill>
              </a:rPr>
              <a:t>month_num</a:t>
            </a:r>
            <a:r>
              <a:rPr lang="en-US" sz="1400" b="1" i="1" dirty="0">
                <a:solidFill>
                  <a:srgbClr val="C00000"/>
                </a:solidFill>
              </a:rPr>
              <a:t>: </a:t>
            </a:r>
            <a:r>
              <a:rPr lang="en-US" sz="1400" dirty="0">
                <a:solidFill>
                  <a:srgbClr val="C00000"/>
                </a:solidFill>
              </a:rPr>
              <a:t>last contact month of year (numeric: 1,2,…,11,12)</a:t>
            </a:r>
          </a:p>
          <a:p>
            <a:pPr marL="0" lvl="0" indent="0">
              <a:buNone/>
            </a:pP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76398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"/>
            <a:ext cx="10515600" cy="1325563"/>
          </a:xfrm>
        </p:spPr>
        <p:txBody>
          <a:bodyPr/>
          <a:lstStyle/>
          <a:p>
            <a:r>
              <a:rPr lang="en-US" b="1" dirty="0"/>
              <a:t>DATA EXPLORATION: 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259D-4004-4FB4-A965-3ED97756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05" y="1387081"/>
            <a:ext cx="5693235" cy="53122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summary is as follows. There seem to be no NA values in the dataset; however, there exist NA values named as “unknown”.</a:t>
            </a:r>
            <a:endParaRPr lang="tr-TR" dirty="0"/>
          </a:p>
          <a:p>
            <a:endParaRPr lang="en-US" dirty="0"/>
          </a:p>
          <a:p>
            <a:r>
              <a:rPr lang="en-US" dirty="0"/>
              <a:t>“unknown” values are observed in terms of their proportions. Even if the rate of a proportion is high as shown with a red square, we will not exclude the corresponding variable at the first step. We will consider it after evaluating all the variables.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8AE6-DE00-4F04-AEEA-7843C033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26" y="1474086"/>
            <a:ext cx="3581400" cy="467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667B3-4DC6-4083-A9CD-734710EAF787}"/>
              </a:ext>
            </a:extLst>
          </p:cNvPr>
          <p:cNvGrpSpPr/>
          <p:nvPr/>
        </p:nvGrpSpPr>
        <p:grpSpPr>
          <a:xfrm>
            <a:off x="9542307" y="1367850"/>
            <a:ext cx="2539288" cy="4889246"/>
            <a:chOff x="9542307" y="1614190"/>
            <a:chExt cx="2539288" cy="48892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33A9B5-C3B5-4E5D-9539-6D02634CA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5853"/>
            <a:stretch/>
          </p:blipFill>
          <p:spPr>
            <a:xfrm>
              <a:off x="9542308" y="1614190"/>
              <a:ext cx="2539287" cy="310709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A31E09-98C5-44F0-9A7C-41271C900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569"/>
            <a:stretch/>
          </p:blipFill>
          <p:spPr>
            <a:xfrm>
              <a:off x="9542307" y="4814596"/>
              <a:ext cx="2539287" cy="168884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09C3312-AF36-41EC-8899-10701F3E5E10}"/>
              </a:ext>
            </a:extLst>
          </p:cNvPr>
          <p:cNvSpPr/>
          <p:nvPr/>
        </p:nvSpPr>
        <p:spPr>
          <a:xfrm>
            <a:off x="9554550" y="3172408"/>
            <a:ext cx="2313992" cy="149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E4E986-7BC3-44E5-9B0A-8A41B77736F5}"/>
              </a:ext>
            </a:extLst>
          </p:cNvPr>
          <p:cNvSpPr/>
          <p:nvPr/>
        </p:nvSpPr>
        <p:spPr>
          <a:xfrm>
            <a:off x="9554550" y="4145903"/>
            <a:ext cx="2313992" cy="149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CA621-42E2-4668-9609-302BDBA171FD}"/>
              </a:ext>
            </a:extLst>
          </p:cNvPr>
          <p:cNvSpPr/>
          <p:nvPr/>
        </p:nvSpPr>
        <p:spPr>
          <a:xfrm>
            <a:off x="9554550" y="4580697"/>
            <a:ext cx="2313992" cy="149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5D962F-88E6-461B-A049-6CE39AA80E04}"/>
              </a:ext>
            </a:extLst>
          </p:cNvPr>
          <p:cNvSpPr/>
          <p:nvPr/>
        </p:nvSpPr>
        <p:spPr>
          <a:xfrm>
            <a:off x="9554550" y="5713445"/>
            <a:ext cx="2313992" cy="149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"/>
            <a:ext cx="10515600" cy="1325563"/>
          </a:xfrm>
        </p:spPr>
        <p:txBody>
          <a:bodyPr/>
          <a:lstStyle/>
          <a:p>
            <a:r>
              <a:rPr lang="en-US" b="1" dirty="0"/>
              <a:t>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259D-4004-4FB4-A965-3ED97756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05" y="1387082"/>
            <a:ext cx="5693235" cy="1524070"/>
          </a:xfrm>
        </p:spPr>
        <p:txBody>
          <a:bodyPr>
            <a:normAutofit/>
          </a:bodyPr>
          <a:lstStyle/>
          <a:p>
            <a:r>
              <a:rPr lang="en-US" dirty="0"/>
              <a:t>Data is imbalanced since “no” answers are approximately six-fold of “yes” answers.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A339F-0963-4161-907F-B781DD7C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24" y="3141890"/>
            <a:ext cx="3003395" cy="10102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9DAB9-5F9F-4B40-B399-67B5DFD09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52" y="1470155"/>
            <a:ext cx="4921315" cy="45774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550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"/>
            <a:ext cx="10515600" cy="1325563"/>
          </a:xfrm>
        </p:spPr>
        <p:txBody>
          <a:bodyPr/>
          <a:lstStyle/>
          <a:p>
            <a:r>
              <a:rPr lang="en-US" b="1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259D-4004-4FB4-A965-3ED97756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653" y="1326785"/>
            <a:ext cx="6764693" cy="5172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Before further exploration, we will handle NA values, balance the data, and split the dataset into two parts which are train and test.</a:t>
            </a:r>
          </a:p>
          <a:p>
            <a:pPr marL="690563" indent="-514350">
              <a:buFont typeface="+mj-lt"/>
              <a:buAutoNum type="arabicPeriod"/>
            </a:pPr>
            <a:r>
              <a:rPr lang="en-US" dirty="0"/>
              <a:t>Data is randomly divided into two parts: train (70% of data) and test (30% of data)</a:t>
            </a:r>
          </a:p>
          <a:p>
            <a:pPr marL="690563" indent="-514350">
              <a:buFont typeface="+mj-lt"/>
              <a:buAutoNum type="arabicPeriod"/>
            </a:pPr>
            <a:r>
              <a:rPr lang="en-US" dirty="0"/>
              <a:t>“unknown” values are converted into </a:t>
            </a:r>
            <a:r>
              <a:rPr lang="en-US" dirty="0" err="1"/>
              <a:t>NaNs</a:t>
            </a:r>
            <a:r>
              <a:rPr lang="en-US" dirty="0"/>
              <a:t>, and they are </a:t>
            </a:r>
            <a:r>
              <a:rPr lang="en-US" b="1" i="1" dirty="0"/>
              <a:t>replaced with the most repeated value</a:t>
            </a:r>
            <a:r>
              <a:rPr lang="en-US" dirty="0"/>
              <a:t>. This process is done for train dataset and test dataset distinctively. </a:t>
            </a:r>
            <a:r>
              <a:rPr lang="tr-TR" dirty="0" err="1"/>
              <a:t>The</a:t>
            </a:r>
            <a:r>
              <a:rPr lang="tr-TR" dirty="0"/>
              <a:t> n</a:t>
            </a:r>
            <a:r>
              <a:rPr lang="en-US" dirty="0"/>
              <a:t>umber of replaced NA values can be seen in the table on the left.</a:t>
            </a:r>
          </a:p>
          <a:p>
            <a:pPr marL="690563" indent="-514350">
              <a:buFont typeface="+mj-lt"/>
              <a:buAutoNum type="arabicPeriod"/>
            </a:pPr>
            <a:r>
              <a:rPr lang="en-US" dirty="0"/>
              <a:t>Train dataset is balanced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b="1" i="1" dirty="0"/>
              <a:t>oversampling</a:t>
            </a:r>
            <a:r>
              <a:rPr lang="en-US" dirty="0"/>
              <a:t> </a:t>
            </a:r>
            <a:r>
              <a:rPr lang="tr-TR" dirty="0" err="1"/>
              <a:t>method</a:t>
            </a:r>
            <a:r>
              <a:rPr lang="en-US" dirty="0"/>
              <a:t>. You may see the states before and after implementation.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B4EC4-2B92-429D-811C-1B65FCF7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9" y="1830398"/>
            <a:ext cx="1847850" cy="26765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222FE-7246-40F1-A41E-70718C3D4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378" t="-3335" r="-6210" b="-3807"/>
          <a:stretch/>
        </p:blipFill>
        <p:spPr>
          <a:xfrm>
            <a:off x="9302620" y="4609322"/>
            <a:ext cx="2286000" cy="19594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5029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431"/>
            <a:ext cx="10515600" cy="1325563"/>
          </a:xfrm>
        </p:spPr>
        <p:txBody>
          <a:bodyPr/>
          <a:lstStyle/>
          <a:p>
            <a:r>
              <a:rPr lang="en-US" b="1" dirty="0"/>
              <a:t>DATA EXPLORATION: CATEGORICALS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259D-4004-4FB4-A965-3ED97756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1387080"/>
            <a:ext cx="5355772" cy="5284307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8 numeric variables and 9 categorical variables.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Exploration of categorical variables:</a:t>
            </a:r>
          </a:p>
          <a:p>
            <a:pPr lvl="1"/>
            <a:r>
              <a:rPr lang="en-US" dirty="0"/>
              <a:t>A customer having a loan tends to say “no” as a response.</a:t>
            </a:r>
          </a:p>
          <a:p>
            <a:pPr lvl="1"/>
            <a:r>
              <a:rPr lang="en-US" dirty="0"/>
              <a:t>A customer having a house tends to say “no” as a response; also, having no house triggers customer</a:t>
            </a:r>
            <a:r>
              <a:rPr lang="tr-TR" dirty="0"/>
              <a:t>s</a:t>
            </a:r>
            <a:r>
              <a:rPr lang="en-US" dirty="0"/>
              <a:t> to say “yes”.</a:t>
            </a:r>
          </a:p>
          <a:p>
            <a:pPr lvl="1"/>
            <a:r>
              <a:rPr lang="en-US" dirty="0"/>
              <a:t>Success of a previous campaign leads customers to say “yes” again.</a:t>
            </a:r>
          </a:p>
          <a:p>
            <a:pPr lvl="1"/>
            <a:r>
              <a:rPr lang="en-US" dirty="0"/>
              <a:t>Default has got remarkably low “yes answers.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794A8-318F-4C4B-AF56-C87911E6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598" y="1321622"/>
            <a:ext cx="2596752" cy="25409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B00E36-8BBA-41BE-8F60-FF21C1AB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10" y="1321622"/>
            <a:ext cx="2596752" cy="25409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B958EF-B387-4A38-A673-7FF2EDB3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26" y="3928691"/>
            <a:ext cx="2596750" cy="2754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A583E98-78FE-47BD-B873-15BE40ED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598" y="3952017"/>
            <a:ext cx="2602397" cy="25464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37E46-70E5-4C8F-A314-E80582CC7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20" y="2300605"/>
            <a:ext cx="6357754" cy="8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6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431"/>
            <a:ext cx="10515600" cy="1325563"/>
          </a:xfrm>
        </p:spPr>
        <p:txBody>
          <a:bodyPr/>
          <a:lstStyle/>
          <a:p>
            <a:r>
              <a:rPr lang="en-US" b="1" dirty="0"/>
              <a:t>DATA EXPLORATION: CATEGORICALS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259D-4004-4FB4-A965-3ED97756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1387080"/>
            <a:ext cx="5355772" cy="5284307"/>
          </a:xfrm>
        </p:spPr>
        <p:txBody>
          <a:bodyPr>
            <a:normAutofit/>
          </a:bodyPr>
          <a:lstStyle/>
          <a:p>
            <a:r>
              <a:rPr lang="en-US" dirty="0"/>
              <a:t>Exploration of categorical variables:</a:t>
            </a:r>
          </a:p>
          <a:p>
            <a:pPr lvl="1"/>
            <a:r>
              <a:rPr lang="en-US" dirty="0"/>
              <a:t>The number of observation for each category varies.</a:t>
            </a:r>
            <a:endParaRPr lang="tr-TR" dirty="0"/>
          </a:p>
          <a:p>
            <a:pPr lvl="1"/>
            <a:r>
              <a:rPr lang="en-US" dirty="0"/>
              <a:t> Different ratio of “yes” responses for a different type of jobs (Example: The highest proportion of “yes” is observed in the student group)</a:t>
            </a:r>
            <a:endParaRPr lang="tr-TR" dirty="0"/>
          </a:p>
          <a:p>
            <a:pPr lvl="1"/>
            <a:r>
              <a:rPr lang="en-US" dirty="0"/>
              <a:t>The higher education level, the higher the ratio of “yes” responses as shown in related figure on the lower right.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881DD-FDCE-4A5F-9CE7-8ABB55C5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23" y="963671"/>
            <a:ext cx="2423965" cy="5669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2C311-042D-49BF-8473-6C6CBAEE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267" y="1140952"/>
            <a:ext cx="2380486" cy="53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6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431"/>
            <a:ext cx="10515600" cy="1325563"/>
          </a:xfrm>
        </p:spPr>
        <p:txBody>
          <a:bodyPr/>
          <a:lstStyle/>
          <a:p>
            <a:r>
              <a:rPr lang="en-US" b="1" dirty="0"/>
              <a:t>DATA EXPLORATION: NUMERICS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259D-4004-4FB4-A965-3ED97756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1387080"/>
            <a:ext cx="5355772" cy="5284307"/>
          </a:xfrm>
        </p:spPr>
        <p:txBody>
          <a:bodyPr>
            <a:normAutofit/>
          </a:bodyPr>
          <a:lstStyle/>
          <a:p>
            <a:r>
              <a:rPr lang="en-US" dirty="0"/>
              <a:t>Exploration of numeric variables:</a:t>
            </a:r>
          </a:p>
          <a:p>
            <a:pPr lvl="1"/>
            <a:r>
              <a:rPr lang="en-US" dirty="0"/>
              <a:t>As age increases, the frequency of observations decreases after a specific point</a:t>
            </a:r>
            <a:endParaRPr lang="tr-TR" dirty="0"/>
          </a:p>
          <a:p>
            <a:pPr lvl="1"/>
            <a:r>
              <a:rPr lang="en-US" dirty="0"/>
              <a:t>Second stacked bar plot illustrates normalized values of frequencies. It implies that</a:t>
            </a:r>
            <a:r>
              <a:rPr lang="tr-TR" dirty="0"/>
              <a:t> </a:t>
            </a:r>
            <a:r>
              <a:rPr lang="tr-TR" dirty="0" err="1"/>
              <a:t>younger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b="1" dirty="0" err="1"/>
              <a:t>may</a:t>
            </a:r>
            <a:r>
              <a:rPr lang="tr-TR" dirty="0"/>
              <a:t> </a:t>
            </a:r>
            <a:r>
              <a:rPr lang="tr-TR" dirty="0" err="1"/>
              <a:t>tend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say </a:t>
            </a:r>
            <a:r>
              <a:rPr lang="tr-TR" dirty="0" err="1"/>
              <a:t>yes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.</a:t>
            </a:r>
            <a:endParaRPr lang="en-US" dirty="0"/>
          </a:p>
          <a:p>
            <a:pPr lvl="1"/>
            <a:r>
              <a:rPr lang="en-US" dirty="0"/>
              <a:t>Boxplot</a:t>
            </a:r>
            <a:r>
              <a:rPr lang="tr-TR" dirty="0"/>
              <a:t> </a:t>
            </a:r>
            <a:r>
              <a:rPr lang="tr-TR" dirty="0" err="1"/>
              <a:t>indicates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age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says</a:t>
            </a:r>
            <a:r>
              <a:rPr lang="tr-TR" dirty="0"/>
              <a:t> «</a:t>
            </a:r>
            <a:r>
              <a:rPr lang="tr-TR" dirty="0" err="1"/>
              <a:t>yes</a:t>
            </a:r>
            <a:r>
              <a:rPr lang="tr-TR" dirty="0"/>
              <a:t>» </a:t>
            </a:r>
            <a:r>
              <a:rPr lang="tr-TR" dirty="0" err="1"/>
              <a:t>and</a:t>
            </a:r>
            <a:r>
              <a:rPr lang="tr-TR" dirty="0"/>
              <a:t> «</a:t>
            </a:r>
            <a:r>
              <a:rPr lang="tr-TR" dirty="0" err="1"/>
              <a:t>no</a:t>
            </a:r>
            <a:r>
              <a:rPr lang="tr-TR" dirty="0"/>
              <a:t>»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ECF2-5219-4A9C-877D-C56444FC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62" y="1190616"/>
            <a:ext cx="2778919" cy="55578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9E947E8-3B0C-4BB7-892B-563195C3A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130" y="1550719"/>
            <a:ext cx="31432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64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431"/>
            <a:ext cx="10515600" cy="1325563"/>
          </a:xfrm>
        </p:spPr>
        <p:txBody>
          <a:bodyPr/>
          <a:lstStyle/>
          <a:p>
            <a:r>
              <a:rPr lang="en-US" b="1" dirty="0"/>
              <a:t>DATA EXPLORATION: NUMERICS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259D-4004-4FB4-A965-3ED97756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1387080"/>
            <a:ext cx="5355772" cy="5284307"/>
          </a:xfrm>
        </p:spPr>
        <p:txBody>
          <a:bodyPr>
            <a:normAutofit/>
          </a:bodyPr>
          <a:lstStyle/>
          <a:p>
            <a:r>
              <a:rPr lang="en-US" dirty="0"/>
              <a:t>Exploration of numeric variables:</a:t>
            </a:r>
          </a:p>
          <a:p>
            <a:pPr lvl="1"/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observation</a:t>
            </a:r>
            <a:r>
              <a:rPr lang="tr-TR" dirty="0"/>
              <a:t> </a:t>
            </a:r>
            <a:r>
              <a:rPr lang="tr-TR" dirty="0" err="1"/>
              <a:t>decreases</a:t>
            </a:r>
            <a:r>
              <a:rPr lang="tr-TR" dirty="0"/>
              <a:t> as </a:t>
            </a:r>
            <a:r>
              <a:rPr lang="tr-TR" dirty="0" err="1"/>
              <a:t>duration</a:t>
            </a:r>
            <a:r>
              <a:rPr lang="tr-TR" dirty="0"/>
              <a:t> </a:t>
            </a:r>
            <a:r>
              <a:rPr lang="tr-TR" dirty="0" err="1"/>
              <a:t>increases</a:t>
            </a:r>
            <a:endParaRPr lang="tr-TR" dirty="0"/>
          </a:p>
          <a:p>
            <a:pPr lvl="1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normalized</a:t>
            </a:r>
            <a:r>
              <a:rPr lang="tr-TR" dirty="0"/>
              <a:t> </a:t>
            </a:r>
            <a:r>
              <a:rPr lang="tr-TR" dirty="0" err="1"/>
              <a:t>plot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«</a:t>
            </a:r>
            <a:r>
              <a:rPr lang="tr-TR" dirty="0" err="1"/>
              <a:t>no</a:t>
            </a:r>
            <a:r>
              <a:rPr lang="tr-TR" dirty="0"/>
              <a:t>» </a:t>
            </a:r>
            <a:r>
              <a:rPr lang="tr-TR" dirty="0" err="1"/>
              <a:t>responses</a:t>
            </a:r>
            <a:r>
              <a:rPr lang="tr-TR" dirty="0"/>
              <a:t> </a:t>
            </a:r>
            <a:r>
              <a:rPr lang="tr-TR" b="1" dirty="0" err="1"/>
              <a:t>generally</a:t>
            </a:r>
            <a:r>
              <a:rPr lang="tr-TR" dirty="0"/>
              <a:t> </a:t>
            </a:r>
            <a:r>
              <a:rPr lang="tr-TR" dirty="0" err="1"/>
              <a:t>decreases</a:t>
            </a:r>
            <a:r>
              <a:rPr lang="tr-TR" dirty="0"/>
              <a:t> as </a:t>
            </a:r>
            <a:r>
              <a:rPr lang="tr-TR" dirty="0" err="1"/>
              <a:t>duration</a:t>
            </a:r>
            <a:r>
              <a:rPr lang="tr-TR" dirty="0"/>
              <a:t> </a:t>
            </a:r>
            <a:r>
              <a:rPr lang="tr-TR" dirty="0" err="1"/>
              <a:t>goes</a:t>
            </a:r>
            <a:r>
              <a:rPr lang="tr-TR" dirty="0"/>
              <a:t> </a:t>
            </a:r>
            <a:r>
              <a:rPr lang="tr-TR" dirty="0" err="1"/>
              <a:t>high</a:t>
            </a:r>
            <a:endParaRPr lang="tr-TR" dirty="0"/>
          </a:p>
          <a:p>
            <a:pPr lvl="1"/>
            <a:r>
              <a:rPr lang="tr-TR" dirty="0" err="1"/>
              <a:t>Boxplot</a:t>
            </a:r>
            <a:r>
              <a:rPr lang="tr-TR" dirty="0"/>
              <a:t> </a:t>
            </a:r>
            <a:r>
              <a:rPr lang="tr-TR" dirty="0" err="1"/>
              <a:t>indicates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«</a:t>
            </a:r>
            <a:r>
              <a:rPr lang="tr-TR" dirty="0" err="1"/>
              <a:t>no</a:t>
            </a:r>
            <a:r>
              <a:rPr lang="tr-TR" dirty="0"/>
              <a:t>» </a:t>
            </a:r>
            <a:r>
              <a:rPr lang="tr-TR" dirty="0" err="1"/>
              <a:t>response</a:t>
            </a:r>
            <a:r>
              <a:rPr lang="tr-TR" dirty="0"/>
              <a:t> is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duration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06E782-2614-4E99-9355-229B7EF38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851" y="1728945"/>
            <a:ext cx="32670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6541E6-E6E7-4F9C-B414-C83A06A5D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409" y="1249456"/>
            <a:ext cx="2698496" cy="55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1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848</Words>
  <Application>Microsoft Office PowerPoint</Application>
  <PresentationFormat>Geniş ekran</PresentationFormat>
  <Paragraphs>97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MEH Direct Marketing Campaigns of a Portuguese Banking Institution</vt:lpstr>
      <vt:lpstr>FEATURE LIST &amp; DESCRIPTIONS</vt:lpstr>
      <vt:lpstr>DATA EXPLORATION: NAs</vt:lpstr>
      <vt:lpstr>IMBALANCED DATA</vt:lpstr>
      <vt:lpstr>DATA PREPARATION</vt:lpstr>
      <vt:lpstr>DATA EXPLORATION: CATEGORICALS</vt:lpstr>
      <vt:lpstr>DATA EXPLORATION: CATEGORICALS</vt:lpstr>
      <vt:lpstr>DATA EXPLORATION: NUMERICS</vt:lpstr>
      <vt:lpstr>DATA EXPLORATION: NUMERICS</vt:lpstr>
      <vt:lpstr>DATA EXPLORATION: HEATMAP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MEH Direct Marketing Campaigns of a Portuguese Banking Institution</dc:title>
  <dc:creator>Sergen Tug Toraman</dc:creator>
  <cp:lastModifiedBy>burakhan sel</cp:lastModifiedBy>
  <cp:revision>55</cp:revision>
  <dcterms:created xsi:type="dcterms:W3CDTF">2019-07-21T11:24:11Z</dcterms:created>
  <dcterms:modified xsi:type="dcterms:W3CDTF">2019-07-22T17:03:30Z</dcterms:modified>
</cp:coreProperties>
</file>