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32"/>
  </p:notesMasterIdLst>
  <p:sldIdLst>
    <p:sldId id="256" r:id="rId2"/>
    <p:sldId id="257" r:id="rId3"/>
    <p:sldId id="350" r:id="rId4"/>
    <p:sldId id="258" r:id="rId5"/>
    <p:sldId id="385" r:id="rId6"/>
    <p:sldId id="353" r:id="rId7"/>
    <p:sldId id="384" r:id="rId8"/>
    <p:sldId id="264" r:id="rId9"/>
    <p:sldId id="382" r:id="rId10"/>
    <p:sldId id="379" r:id="rId11"/>
    <p:sldId id="380" r:id="rId12"/>
    <p:sldId id="378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6" r:id="rId22"/>
    <p:sldId id="368" r:id="rId23"/>
    <p:sldId id="369" r:id="rId24"/>
    <p:sldId id="364" r:id="rId25"/>
    <p:sldId id="372" r:id="rId26"/>
    <p:sldId id="374" r:id="rId27"/>
    <p:sldId id="375" r:id="rId28"/>
    <p:sldId id="376" r:id="rId29"/>
    <p:sldId id="383" r:id="rId30"/>
    <p:sldId id="268" r:id="rId31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33"/>
    </p:embeddedFont>
    <p:embeddedFont>
      <p:font typeface="Manjari" panose="020B0604020202020204" charset="0"/>
      <p:regular r:id="rId34"/>
      <p:bold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8C7B143-C3C6-45C0-BE1D-0B526B958EC9}">
          <p14:sldIdLst>
            <p14:sldId id="256"/>
            <p14:sldId id="257"/>
            <p14:sldId id="350"/>
            <p14:sldId id="258"/>
            <p14:sldId id="385"/>
            <p14:sldId id="353"/>
            <p14:sldId id="384"/>
            <p14:sldId id="264"/>
            <p14:sldId id="382"/>
            <p14:sldId id="379"/>
            <p14:sldId id="380"/>
            <p14:sldId id="378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6"/>
            <p14:sldId id="368"/>
            <p14:sldId id="369"/>
            <p14:sldId id="364"/>
            <p14:sldId id="372"/>
            <p14:sldId id="374"/>
            <p14:sldId id="375"/>
            <p14:sldId id="376"/>
            <p14:sldId id="38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DBD6"/>
    <a:srgbClr val="DCDBC2"/>
    <a:srgbClr val="C8A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3DF0A0-43CF-45A5-AEAB-095C2117E8A9}">
  <a:tblStyle styleId="{F93DF0A0-43CF-45A5-AEAB-095C2117E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9093C3-E2EF-431D-A417-4E97B7DB03CB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1AA6A6-4160-4C0A-BF57-556F1C24B0C0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F37B94-97E3-4B5C-942D-82F90D46F937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6334FC5-B06C-45D7-B789-805C1B55A261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960FD3-62D2-4605-A279-6657E72B3635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>
      <p:cViewPr>
        <p:scale>
          <a:sx n="100" d="100"/>
          <a:sy n="100" d="100"/>
        </p:scale>
        <p:origin x="8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c72ba98ae8_1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c72ba98ae8_1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017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03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116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6" name="Google Shape;1396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622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c33250489b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c33250489b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16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3"/>
          <p:cNvGrpSpPr/>
          <p:nvPr/>
        </p:nvGrpSpPr>
        <p:grpSpPr>
          <a:xfrm>
            <a:off x="6352643" y="607781"/>
            <a:ext cx="2270935" cy="2260334"/>
            <a:chOff x="6762468" y="1386456"/>
            <a:chExt cx="2270935" cy="2260334"/>
          </a:xfrm>
        </p:grpSpPr>
        <p:sp>
          <p:nvSpPr>
            <p:cNvPr id="54" name="Google Shape;54;p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 rot="8100000">
            <a:off x="402124" y="-935267"/>
            <a:ext cx="1938844" cy="3305623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641525" y="2945026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5" name="Google Shape;215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6" name="Google Shape;216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7" name="Google Shape;217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2" name="Google Shape;222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3" name="Google Shape;223;p13">
            <a:hlinkClick r:id="rId3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7" name="Google Shape;227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0" name="Google Shape;230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48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48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1" name="Google Shape;1191;p48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192" name="Google Shape;1192;p48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8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8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48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51"/>
          <p:cNvSpPr/>
          <p:nvPr/>
        </p:nvSpPr>
        <p:spPr>
          <a:xfrm rot="288619" flipH="1">
            <a:off x="-1653681" y="1325314"/>
            <a:ext cx="4829256" cy="4097619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51"/>
          <p:cNvSpPr/>
          <p:nvPr/>
        </p:nvSpPr>
        <p:spPr>
          <a:xfrm>
            <a:off x="7777725" y="671438"/>
            <a:ext cx="2264661" cy="1997587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51"/>
          <p:cNvSpPr/>
          <p:nvPr/>
        </p:nvSpPr>
        <p:spPr>
          <a:xfrm rot="8226410">
            <a:off x="757957" y="-908700"/>
            <a:ext cx="1938898" cy="330571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" name="Google Shape;1307;p51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1308" name="Google Shape;1308;p51"/>
            <p:cNvSpPr/>
            <p:nvPr/>
          </p:nvSpPr>
          <p:spPr>
            <a:xfrm>
              <a:off x="5754175" y="4953250"/>
              <a:ext cx="70700" cy="86850"/>
            </a:xfrm>
            <a:custGeom>
              <a:avLst/>
              <a:gdLst/>
              <a:ahLst/>
              <a:cxnLst/>
              <a:rect l="l" t="t" r="r" b="b"/>
              <a:pathLst>
                <a:path w="2828" h="3474" extrusionOk="0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5768600" y="4780750"/>
              <a:ext cx="193050" cy="209925"/>
            </a:xfrm>
            <a:custGeom>
              <a:avLst/>
              <a:gdLst/>
              <a:ahLst/>
              <a:cxnLst/>
              <a:rect l="l" t="t" r="r" b="b"/>
              <a:pathLst>
                <a:path w="7722" h="8397" extrusionOk="0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5795200" y="4343050"/>
              <a:ext cx="389100" cy="516000"/>
            </a:xfrm>
            <a:custGeom>
              <a:avLst/>
              <a:gdLst/>
              <a:ahLst/>
              <a:cxnLst/>
              <a:rect l="l" t="t" r="r" b="b"/>
              <a:pathLst>
                <a:path w="15564" h="20640" extrusionOk="0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6003425" y="3922575"/>
              <a:ext cx="433150" cy="579525"/>
            </a:xfrm>
            <a:custGeom>
              <a:avLst/>
              <a:gdLst/>
              <a:ahLst/>
              <a:cxnLst/>
              <a:rect l="l" t="t" r="r" b="b"/>
              <a:pathLst>
                <a:path w="17326" h="23181" extrusionOk="0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94" r:id="rId6"/>
    <p:sldLayoutId id="214748369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BCA Mobile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App Redesign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21" name="Google Shape;1321;p54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Miguel Roland Jonathan – IS Major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2C33C9-2C3B-4C25-B085-43E5AC64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53" y="363101"/>
            <a:ext cx="838286" cy="181516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E710DC4-6606-4C79-8DE9-47B68E3D277A}"/>
              </a:ext>
            </a:extLst>
          </p:cNvPr>
          <p:cNvSpPr/>
          <p:nvPr/>
        </p:nvSpPr>
        <p:spPr>
          <a:xfrm>
            <a:off x="1426113" y="1031860"/>
            <a:ext cx="565451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F6C81B-938D-4CEB-BDBE-396CBD5E8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07" y="354391"/>
            <a:ext cx="838286" cy="1815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6FABAD-E762-4DF2-8888-7C445051D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59406" y="354391"/>
            <a:ext cx="838285" cy="18151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0F4B94-EE92-4CF1-9BE9-560C7974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410285" y="354391"/>
            <a:ext cx="838285" cy="18151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D9C9C3-3984-4646-A26B-A59328E4DB7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803921" y="2809498"/>
            <a:ext cx="838285" cy="18151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D4728E-A53E-4A90-8DA5-88D2007CDCF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424191" y="2809498"/>
            <a:ext cx="838285" cy="18151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E40607-E626-4141-A20D-97F2B038E6C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081689" y="2809498"/>
            <a:ext cx="838285" cy="1815166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825E1411-EE76-4A5E-B690-14944136EAC9}"/>
              </a:ext>
            </a:extLst>
          </p:cNvPr>
          <p:cNvSpPr/>
          <p:nvPr/>
        </p:nvSpPr>
        <p:spPr>
          <a:xfrm>
            <a:off x="3040642" y="1039845"/>
            <a:ext cx="565451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0930EF5-56F8-4AAA-93C1-6E8A7E966DBE}"/>
              </a:ext>
            </a:extLst>
          </p:cNvPr>
          <p:cNvSpPr/>
          <p:nvPr/>
        </p:nvSpPr>
        <p:spPr>
          <a:xfrm>
            <a:off x="4708035" y="1039845"/>
            <a:ext cx="565451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491A746-5CF9-4C0F-8E48-3BD86467FD8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739187" y="2809496"/>
            <a:ext cx="838285" cy="1815168"/>
          </a:xfrm>
          <a:prstGeom prst="rect">
            <a:avLst/>
          </a:prstGeom>
        </p:spPr>
      </p:pic>
      <p:sp>
        <p:nvSpPr>
          <p:cNvPr id="35" name="Arrow: Right 34">
            <a:extLst>
              <a:ext uri="{FF2B5EF4-FFF2-40B4-BE49-F238E27FC236}">
                <a16:creationId xmlns:a16="http://schemas.microsoft.com/office/drawing/2014/main" id="{174972BF-6A30-4F23-8E3D-0F0E9C8AEF86}"/>
              </a:ext>
            </a:extLst>
          </p:cNvPr>
          <p:cNvSpPr/>
          <p:nvPr/>
        </p:nvSpPr>
        <p:spPr>
          <a:xfrm>
            <a:off x="7046855" y="3583265"/>
            <a:ext cx="565451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B468064-7B27-45B0-A32B-FE919343A593}"/>
              </a:ext>
            </a:extLst>
          </p:cNvPr>
          <p:cNvSpPr/>
          <p:nvPr/>
        </p:nvSpPr>
        <p:spPr>
          <a:xfrm>
            <a:off x="5399541" y="3560027"/>
            <a:ext cx="565451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BCD89EE-A2D2-4AA0-9A15-24DE88297E73}"/>
              </a:ext>
            </a:extLst>
          </p:cNvPr>
          <p:cNvSpPr/>
          <p:nvPr/>
        </p:nvSpPr>
        <p:spPr>
          <a:xfrm>
            <a:off x="3769087" y="3559097"/>
            <a:ext cx="565451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A2A92E0-78DA-4A60-9741-0655AB70E56A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 rot="5400000">
            <a:off x="4206276" y="1186345"/>
            <a:ext cx="639941" cy="2606364"/>
          </a:xfrm>
          <a:prstGeom prst="bentConnector3">
            <a:avLst/>
          </a:prstGeom>
          <a:ln w="38100">
            <a:solidFill>
              <a:srgbClr val="DCDBC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9E3C161-F5BE-4F30-8C5A-0AB72361BE7B}"/>
              </a:ext>
            </a:extLst>
          </p:cNvPr>
          <p:cNvSpPr/>
          <p:nvPr/>
        </p:nvSpPr>
        <p:spPr>
          <a:xfrm>
            <a:off x="8704353" y="3583265"/>
            <a:ext cx="817711" cy="267629"/>
          </a:xfrm>
          <a:prstGeom prst="rightArrow">
            <a:avLst>
              <a:gd name="adj1" fmla="val 50000"/>
              <a:gd name="adj2" fmla="val 52778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0209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F6C81B-938D-4CEB-BDBE-396CBD5E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0396" y="377976"/>
            <a:ext cx="838285" cy="181516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4B9E1B6-B93D-42EE-92CF-580820CCD2EC}"/>
              </a:ext>
            </a:extLst>
          </p:cNvPr>
          <p:cNvSpPr/>
          <p:nvPr/>
        </p:nvSpPr>
        <p:spPr>
          <a:xfrm>
            <a:off x="1440456" y="1046734"/>
            <a:ext cx="408879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FABAD-E762-4DF2-8888-7C445051D2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41032" y="392298"/>
            <a:ext cx="838285" cy="181516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533B8DB-C276-414D-B55C-382C2E49BFB5}"/>
              </a:ext>
            </a:extLst>
          </p:cNvPr>
          <p:cNvSpPr/>
          <p:nvPr/>
        </p:nvSpPr>
        <p:spPr>
          <a:xfrm>
            <a:off x="2872402" y="1046733"/>
            <a:ext cx="408879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310446-4BED-4C5B-B778-AE930436BB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73677" y="406779"/>
            <a:ext cx="838285" cy="1815166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D4FF378-286C-4F75-9761-C2AC5FFEF6A0}"/>
              </a:ext>
            </a:extLst>
          </p:cNvPr>
          <p:cNvSpPr/>
          <p:nvPr/>
        </p:nvSpPr>
        <p:spPr>
          <a:xfrm>
            <a:off x="4313923" y="1069040"/>
            <a:ext cx="408879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DB4B7F-FE24-4088-961D-7E51CB79410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824763" y="429086"/>
            <a:ext cx="838285" cy="181516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59FAA15-411D-4DB0-A42B-5A39FE2211C6}"/>
              </a:ext>
            </a:extLst>
          </p:cNvPr>
          <p:cNvSpPr/>
          <p:nvPr/>
        </p:nvSpPr>
        <p:spPr>
          <a:xfrm>
            <a:off x="4415884" y="3568005"/>
            <a:ext cx="408879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58E27C-5DCB-4669-BEDA-1A40BCC7D6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466434" y="2899248"/>
            <a:ext cx="838284" cy="18151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D21847-CACB-4708-81DC-8CE126D1950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935930" y="2899248"/>
            <a:ext cx="838285" cy="1815166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35D0CB-9234-4926-BE9D-D5757E940356}"/>
              </a:ext>
            </a:extLst>
          </p:cNvPr>
          <p:cNvSpPr/>
          <p:nvPr/>
        </p:nvSpPr>
        <p:spPr>
          <a:xfrm>
            <a:off x="5855990" y="3568006"/>
            <a:ext cx="408879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9771C6-DFE5-47B5-8C06-AAA532C28BC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361515" y="2899248"/>
            <a:ext cx="838285" cy="1815166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607007B-6557-4B33-93EF-3680F1890D47}"/>
              </a:ext>
            </a:extLst>
          </p:cNvPr>
          <p:cNvSpPr/>
          <p:nvPr/>
        </p:nvSpPr>
        <p:spPr>
          <a:xfrm>
            <a:off x="7281575" y="3568005"/>
            <a:ext cx="408879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0F4B94-EE92-4CF1-9BE9-560C7974294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782151" y="2913569"/>
            <a:ext cx="838284" cy="1815166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5BAE906-0094-4A5F-8F22-2A676376965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rot="5400000">
            <a:off x="4237243" y="1892585"/>
            <a:ext cx="654996" cy="1358330"/>
          </a:xfrm>
          <a:prstGeom prst="bentConnector3">
            <a:avLst>
              <a:gd name="adj1" fmla="val 50000"/>
            </a:avLst>
          </a:prstGeom>
          <a:ln w="38100">
            <a:solidFill>
              <a:srgbClr val="DCDBC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5C68F5C-1D14-4007-92BB-CF4D9EB84B4C}"/>
              </a:ext>
            </a:extLst>
          </p:cNvPr>
          <p:cNvSpPr/>
          <p:nvPr/>
        </p:nvSpPr>
        <p:spPr>
          <a:xfrm>
            <a:off x="0" y="1046733"/>
            <a:ext cx="408879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905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297" y="196485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Explanation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90" name="Google Shape;1390;p6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92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F43599E-6559-451B-BA72-0B58688E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07" y="0"/>
            <a:ext cx="2375385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37F806-279F-4391-AA98-3A49CEF766BC}"/>
              </a:ext>
            </a:extLst>
          </p:cNvPr>
          <p:cNvSpPr txBox="1"/>
          <p:nvPr/>
        </p:nvSpPr>
        <p:spPr>
          <a:xfrm>
            <a:off x="350520" y="229285"/>
            <a:ext cx="527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Hammersmith One"/>
                <a:sym typeface="Hammersmith One"/>
              </a:rPr>
              <a:t>Overview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FDCFF-6136-4886-84DC-2C2E0341ABBB}"/>
              </a:ext>
            </a:extLst>
          </p:cNvPr>
          <p:cNvSpPr txBox="1"/>
          <p:nvPr/>
        </p:nvSpPr>
        <p:spPr>
          <a:xfrm>
            <a:off x="7193280" y="1714500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 panose="02000503000000000000" pitchFamily="2" charset="0"/>
                <a:cs typeface="Manjari" panose="02000503000000000000" pitchFamily="2" charset="0"/>
              </a:rPr>
              <a:t>User type in their password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364158-43A6-4433-8B17-8E2619645CD5}"/>
              </a:ext>
            </a:extLst>
          </p:cNvPr>
          <p:cNvCxnSpPr>
            <a:cxnSpLocks/>
          </p:cNvCxnSpPr>
          <p:nvPr/>
        </p:nvCxnSpPr>
        <p:spPr>
          <a:xfrm flipH="1">
            <a:off x="5478780" y="1874520"/>
            <a:ext cx="1714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967B97-D5E1-4868-993E-51CC3E490AF4}"/>
              </a:ext>
            </a:extLst>
          </p:cNvPr>
          <p:cNvSpPr txBox="1"/>
          <p:nvPr/>
        </p:nvSpPr>
        <p:spPr>
          <a:xfrm>
            <a:off x="7193280" y="2395240"/>
            <a:ext cx="142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njari" panose="02000503000000000000" pitchFamily="2" charset="0"/>
                <a:cs typeface="Manjari" panose="02000503000000000000" pitchFamily="2" charset="0"/>
              </a:rPr>
              <a:t>User press</a:t>
            </a:r>
          </a:p>
          <a:p>
            <a:r>
              <a:rPr lang="en-US" b="1" dirty="0">
                <a:latin typeface="Manjari" panose="02000503000000000000" pitchFamily="2" charset="0"/>
                <a:cs typeface="Manjari" panose="02000503000000000000" pitchFamily="2" charset="0"/>
              </a:rPr>
              <a:t>login button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31FC34-435A-4CA5-BF81-4CAC11BFAA46}"/>
              </a:ext>
            </a:extLst>
          </p:cNvPr>
          <p:cNvCxnSpPr>
            <a:cxnSpLocks/>
          </p:cNvCxnSpPr>
          <p:nvPr/>
        </p:nvCxnSpPr>
        <p:spPr>
          <a:xfrm flipH="1">
            <a:off x="5478780" y="2571750"/>
            <a:ext cx="1714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24685F-B1DA-4AD8-8E8C-82DF9B89BDD9}"/>
              </a:ext>
            </a:extLst>
          </p:cNvPr>
          <p:cNvSpPr txBox="1"/>
          <p:nvPr/>
        </p:nvSpPr>
        <p:spPr>
          <a:xfrm>
            <a:off x="6232132" y="4831080"/>
            <a:ext cx="2850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</a:t>
            </a:r>
            <a:r>
              <a:rPr lang="en-US" sz="1050" b="1" dirty="0"/>
              <a:t>bolded text</a:t>
            </a:r>
            <a:r>
              <a:rPr lang="en-US" sz="1050" dirty="0"/>
              <a:t> means it is clicked in this demo</a:t>
            </a:r>
            <a:endParaRPr lang="en-ID" sz="1050" dirty="0"/>
          </a:p>
        </p:txBody>
      </p:sp>
    </p:spTree>
    <p:extLst>
      <p:ext uri="{BB962C8B-B14F-4D97-AF65-F5344CB8AC3E}">
        <p14:creationId xmlns:p14="http://schemas.microsoft.com/office/powerpoint/2010/main" val="1758165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3599E-6559-451B-BA72-0B58688E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84308" y="0"/>
            <a:ext cx="2375384" cy="5143500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C1FB553-8387-4D5F-BA52-0D3B1557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952" y="1568604"/>
            <a:ext cx="1390470" cy="3010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3944F-FD6C-4513-9A10-B32D2A302900}"/>
              </a:ext>
            </a:extLst>
          </p:cNvPr>
          <p:cNvSpPr txBox="1"/>
          <p:nvPr/>
        </p:nvSpPr>
        <p:spPr>
          <a:xfrm>
            <a:off x="350520" y="229285"/>
            <a:ext cx="52730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Hammersmith One"/>
                <a:sym typeface="Hammersmith One"/>
              </a:rPr>
              <a:t>Overview</a:t>
            </a:r>
          </a:p>
          <a:p>
            <a:r>
              <a:rPr lang="en" sz="1800" dirty="0">
                <a:solidFill>
                  <a:srgbClr val="40474B"/>
                </a:solidFill>
                <a:latin typeface="Hammersmith One"/>
                <a:sym typeface="Hammersmith One"/>
              </a:rPr>
              <a:t>This is the Homepage</a:t>
            </a:r>
            <a:endParaRPr lang="en-ID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413D89-AB73-48E4-AF99-0E5ECFB309FB}"/>
              </a:ext>
            </a:extLst>
          </p:cNvPr>
          <p:cNvSpPr txBox="1"/>
          <p:nvPr/>
        </p:nvSpPr>
        <p:spPr>
          <a:xfrm>
            <a:off x="6707087" y="409872"/>
            <a:ext cx="1789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njari" panose="02000503000000000000" pitchFamily="2" charset="0"/>
                <a:cs typeface="Manjari" panose="02000503000000000000" pitchFamily="2" charset="0"/>
              </a:rPr>
              <a:t>User can choose to instantly see their balance safely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6972D5-9829-4DF0-930E-051904510BDE}"/>
              </a:ext>
            </a:extLst>
          </p:cNvPr>
          <p:cNvCxnSpPr>
            <a:cxnSpLocks/>
          </p:cNvCxnSpPr>
          <p:nvPr/>
        </p:nvCxnSpPr>
        <p:spPr>
          <a:xfrm flipH="1">
            <a:off x="5478780" y="848972"/>
            <a:ext cx="1107874" cy="3016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D59CAD-A4A9-40FA-8935-FAD2A6D6DC09}"/>
              </a:ext>
            </a:extLst>
          </p:cNvPr>
          <p:cNvCxnSpPr>
            <a:cxnSpLocks/>
          </p:cNvCxnSpPr>
          <p:nvPr/>
        </p:nvCxnSpPr>
        <p:spPr>
          <a:xfrm flipH="1">
            <a:off x="5623560" y="1840230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F025E1-3049-40B6-A8DE-853DBAE07624}"/>
              </a:ext>
            </a:extLst>
          </p:cNvPr>
          <p:cNvSpPr txBox="1"/>
          <p:nvPr/>
        </p:nvSpPr>
        <p:spPr>
          <a:xfrm>
            <a:off x="6810224" y="1561189"/>
            <a:ext cx="1979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 panose="02000503000000000000" pitchFamily="2" charset="0"/>
                <a:cs typeface="Manjari" panose="02000503000000000000" pitchFamily="2" charset="0"/>
              </a:rPr>
              <a:t>User have a shortcut to features they recently used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688D60-9CF7-4C5B-9917-EFD3BEA650DF}"/>
              </a:ext>
            </a:extLst>
          </p:cNvPr>
          <p:cNvCxnSpPr>
            <a:cxnSpLocks/>
          </p:cNvCxnSpPr>
          <p:nvPr/>
        </p:nvCxnSpPr>
        <p:spPr>
          <a:xfrm flipH="1" flipV="1">
            <a:off x="5539740" y="2316482"/>
            <a:ext cx="1270484" cy="3779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77F626-6688-4BF0-9B44-58C7DEB5815C}"/>
              </a:ext>
            </a:extLst>
          </p:cNvPr>
          <p:cNvSpPr txBox="1"/>
          <p:nvPr/>
        </p:nvSpPr>
        <p:spPr>
          <a:xfrm>
            <a:off x="6810224" y="2603912"/>
            <a:ext cx="220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 panose="02000503000000000000" pitchFamily="2" charset="0"/>
                <a:cs typeface="Manjari" panose="02000503000000000000" pitchFamily="2" charset="0"/>
              </a:rPr>
              <a:t>User can check their transfer history quickly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FBF477F-CD92-4B52-9E04-029C1FB591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26206" y="2807970"/>
            <a:ext cx="605787" cy="378712"/>
          </a:xfrm>
          <a:prstGeom prst="bentConnector3">
            <a:avLst>
              <a:gd name="adj1" fmla="val 100000"/>
            </a:avLst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144CFC8-C073-498A-A652-EB1CCB93289A}"/>
              </a:ext>
            </a:extLst>
          </p:cNvPr>
          <p:cNvCxnSpPr>
            <a:cxnSpLocks/>
          </p:cNvCxnSpPr>
          <p:nvPr/>
        </p:nvCxnSpPr>
        <p:spPr>
          <a:xfrm rot="10800000">
            <a:off x="5539743" y="3300220"/>
            <a:ext cx="757427" cy="7002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E876BF-9CB9-4BFF-923C-4DEC1463C7F9}"/>
              </a:ext>
            </a:extLst>
          </p:cNvPr>
          <p:cNvCxnSpPr>
            <a:cxnSpLocks/>
          </p:cNvCxnSpPr>
          <p:nvPr/>
        </p:nvCxnSpPr>
        <p:spPr>
          <a:xfrm flipH="1">
            <a:off x="5539741" y="4000500"/>
            <a:ext cx="9428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1FB002-8A48-4AE9-ADAB-6004747E40E3}"/>
              </a:ext>
            </a:extLst>
          </p:cNvPr>
          <p:cNvSpPr txBox="1"/>
          <p:nvPr/>
        </p:nvSpPr>
        <p:spPr>
          <a:xfrm>
            <a:off x="6482564" y="3555864"/>
            <a:ext cx="22097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 panose="02000503000000000000" pitchFamily="2" charset="0"/>
                <a:cs typeface="Manjari" panose="02000503000000000000" pitchFamily="2" charset="0"/>
              </a:rPr>
              <a:t>User can track records on their most recent transaction result easily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C17AEA-E3D0-41CF-B9CF-B790FBF98F45}"/>
              </a:ext>
            </a:extLst>
          </p:cNvPr>
          <p:cNvSpPr txBox="1"/>
          <p:nvPr/>
        </p:nvSpPr>
        <p:spPr>
          <a:xfrm>
            <a:off x="6232132" y="4831080"/>
            <a:ext cx="2850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</a:t>
            </a:r>
            <a:r>
              <a:rPr lang="en-US" sz="1050" b="1" dirty="0"/>
              <a:t>bolded text</a:t>
            </a:r>
            <a:r>
              <a:rPr lang="en-US" sz="1050" dirty="0"/>
              <a:t> means it is clicked in this demo</a:t>
            </a:r>
            <a:endParaRPr lang="en-ID" sz="1050" dirty="0"/>
          </a:p>
        </p:txBody>
      </p:sp>
    </p:spTree>
    <p:extLst>
      <p:ext uri="{BB962C8B-B14F-4D97-AF65-F5344CB8AC3E}">
        <p14:creationId xmlns:p14="http://schemas.microsoft.com/office/powerpoint/2010/main" val="86763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3599E-6559-451B-BA72-0B58688E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84307" y="1"/>
            <a:ext cx="2375384" cy="51434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FB553-8387-4D5F-BA52-0D3B1557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07952" y="1568604"/>
            <a:ext cx="1390469" cy="3010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3944F-FD6C-4513-9A10-B32D2A302900}"/>
              </a:ext>
            </a:extLst>
          </p:cNvPr>
          <p:cNvSpPr txBox="1"/>
          <p:nvPr/>
        </p:nvSpPr>
        <p:spPr>
          <a:xfrm>
            <a:off x="350520" y="229285"/>
            <a:ext cx="527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Hammersmith One"/>
                <a:sym typeface="Hammersmith One"/>
              </a:rPr>
              <a:t>Overview</a:t>
            </a:r>
            <a:endParaRPr lang="en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09863C-688A-467F-B707-EB6B4C4E27BE}"/>
              </a:ext>
            </a:extLst>
          </p:cNvPr>
          <p:cNvCxnSpPr>
            <a:cxnSpLocks/>
          </p:cNvCxnSpPr>
          <p:nvPr/>
        </p:nvCxnSpPr>
        <p:spPr>
          <a:xfrm flipH="1">
            <a:off x="5196840" y="662940"/>
            <a:ext cx="1613384" cy="3276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AFE114-10B7-4B45-8726-C79EB677D83F}"/>
              </a:ext>
            </a:extLst>
          </p:cNvPr>
          <p:cNvSpPr txBox="1"/>
          <p:nvPr/>
        </p:nvSpPr>
        <p:spPr>
          <a:xfrm>
            <a:off x="6871184" y="552450"/>
            <a:ext cx="1979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 panose="02000503000000000000" pitchFamily="2" charset="0"/>
                <a:cs typeface="Manjari" panose="02000503000000000000" pitchFamily="2" charset="0"/>
              </a:rPr>
              <a:t>User can see their balance quickly and safely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67F44-9211-4E60-9ACC-0506A5F1DBF4}"/>
              </a:ext>
            </a:extLst>
          </p:cNvPr>
          <p:cNvSpPr txBox="1"/>
          <p:nvPr/>
        </p:nvSpPr>
        <p:spPr>
          <a:xfrm>
            <a:off x="6614160" y="3570447"/>
            <a:ext cx="2303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clicks the menu bar</a:t>
            </a:r>
            <a:endParaRPr lang="en-ID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15FEB1-BD20-4327-BBDF-EA9603E5E1F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823460" y="3724336"/>
            <a:ext cx="1790700" cy="855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D10909-1ACB-4497-BC39-CEAF840BAB10}"/>
              </a:ext>
            </a:extLst>
          </p:cNvPr>
          <p:cNvSpPr txBox="1"/>
          <p:nvPr/>
        </p:nvSpPr>
        <p:spPr>
          <a:xfrm>
            <a:off x="6232132" y="4831080"/>
            <a:ext cx="2850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*</a:t>
            </a:r>
            <a:r>
              <a:rPr lang="en-US" sz="1050" b="1" dirty="0"/>
              <a:t>bolded text</a:t>
            </a:r>
            <a:r>
              <a:rPr lang="en-US" sz="1050" dirty="0"/>
              <a:t> means it is clicked in this demo</a:t>
            </a:r>
            <a:endParaRPr lang="en-ID" sz="1050" dirty="0"/>
          </a:p>
        </p:txBody>
      </p:sp>
    </p:spTree>
    <p:extLst>
      <p:ext uri="{BB962C8B-B14F-4D97-AF65-F5344CB8AC3E}">
        <p14:creationId xmlns:p14="http://schemas.microsoft.com/office/powerpoint/2010/main" val="1728623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3599E-6559-451B-BA72-0B58688E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84307" y="1"/>
            <a:ext cx="2375383" cy="51434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FB553-8387-4D5F-BA52-0D3B1557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07952" y="1568605"/>
            <a:ext cx="1390469" cy="3010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3944F-FD6C-4513-9A10-B32D2A302900}"/>
              </a:ext>
            </a:extLst>
          </p:cNvPr>
          <p:cNvSpPr txBox="1"/>
          <p:nvPr/>
        </p:nvSpPr>
        <p:spPr>
          <a:xfrm>
            <a:off x="350520" y="229285"/>
            <a:ext cx="527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mmersmith One"/>
                <a:sym typeface="Hammersmith One"/>
              </a:rPr>
              <a:t>Overview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FE114-10B7-4B45-8726-C79EB677D83F}"/>
              </a:ext>
            </a:extLst>
          </p:cNvPr>
          <p:cNvSpPr txBox="1"/>
          <p:nvPr/>
        </p:nvSpPr>
        <p:spPr>
          <a:xfrm>
            <a:off x="6132044" y="1859820"/>
            <a:ext cx="197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anjari" panose="02000503000000000000" pitchFamily="2" charset="0"/>
                <a:cs typeface="Manjari" panose="02000503000000000000" pitchFamily="2" charset="0"/>
              </a:rPr>
              <a:t>User can see all BCA menu in the menu bar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67F44-9211-4E60-9ACC-0506A5F1DBF4}"/>
              </a:ext>
            </a:extLst>
          </p:cNvPr>
          <p:cNvSpPr txBox="1"/>
          <p:nvPr/>
        </p:nvSpPr>
        <p:spPr>
          <a:xfrm>
            <a:off x="6132044" y="2760461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User clicks m-Info menu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D10909-1ACB-4497-BC39-CEAF840BAB10}"/>
              </a:ext>
            </a:extLst>
          </p:cNvPr>
          <p:cNvSpPr txBox="1"/>
          <p:nvPr/>
        </p:nvSpPr>
        <p:spPr>
          <a:xfrm>
            <a:off x="6232132" y="4831080"/>
            <a:ext cx="2850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*</a:t>
            </a:r>
            <a:r>
              <a:rPr lang="en-US" sz="1050" b="1" dirty="0">
                <a:solidFill>
                  <a:schemeClr val="tx1"/>
                </a:solidFill>
              </a:rPr>
              <a:t>bolded text</a:t>
            </a:r>
            <a:r>
              <a:rPr lang="en-US" sz="1050" dirty="0">
                <a:solidFill>
                  <a:schemeClr val="tx1"/>
                </a:solidFill>
              </a:rPr>
              <a:t> means it is clicked in this demo</a:t>
            </a:r>
            <a:endParaRPr lang="en-ID" sz="10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788610-E3BB-4A8B-8EF8-0C6C38C6DB3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107180" y="2914350"/>
            <a:ext cx="20248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31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3599E-6559-451B-BA72-0B58688E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84307" y="2"/>
            <a:ext cx="2375383" cy="5143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FB553-8387-4D5F-BA52-0D3B1557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07952" y="1568605"/>
            <a:ext cx="1390468" cy="3010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3944F-FD6C-4513-9A10-B32D2A302900}"/>
              </a:ext>
            </a:extLst>
          </p:cNvPr>
          <p:cNvSpPr txBox="1"/>
          <p:nvPr/>
        </p:nvSpPr>
        <p:spPr>
          <a:xfrm>
            <a:off x="350520" y="229285"/>
            <a:ext cx="527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mmersmith One"/>
                <a:sym typeface="Hammersmith One"/>
              </a:rPr>
              <a:t>Overview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FE114-10B7-4B45-8726-C79EB677D83F}"/>
              </a:ext>
            </a:extLst>
          </p:cNvPr>
          <p:cNvSpPr txBox="1"/>
          <p:nvPr/>
        </p:nvSpPr>
        <p:spPr>
          <a:xfrm>
            <a:off x="6132044" y="290840"/>
            <a:ext cx="197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anjari" panose="02000503000000000000" pitchFamily="2" charset="0"/>
                <a:cs typeface="Manjari" panose="02000503000000000000" pitchFamily="2" charset="0"/>
              </a:rPr>
              <a:t>User can see the menu is sorted neatly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67F44-9211-4E60-9ACC-0506A5F1DBF4}"/>
              </a:ext>
            </a:extLst>
          </p:cNvPr>
          <p:cNvSpPr txBox="1"/>
          <p:nvPr/>
        </p:nvSpPr>
        <p:spPr>
          <a:xfrm>
            <a:off x="6132044" y="1030721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User clicks ‘</a:t>
            </a:r>
            <a:r>
              <a:rPr lang="en-US" b="1" dirty="0" err="1">
                <a:solidFill>
                  <a:schemeClr val="tx1"/>
                </a:solidFill>
              </a:rPr>
              <a:t>Lainnya</a:t>
            </a:r>
            <a:r>
              <a:rPr lang="en-US" b="1" dirty="0">
                <a:solidFill>
                  <a:schemeClr val="tx1"/>
                </a:solidFill>
              </a:rPr>
              <a:t>’ tab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D10909-1ACB-4497-BC39-CEAF840BAB10}"/>
              </a:ext>
            </a:extLst>
          </p:cNvPr>
          <p:cNvSpPr txBox="1"/>
          <p:nvPr/>
        </p:nvSpPr>
        <p:spPr>
          <a:xfrm>
            <a:off x="6232132" y="4831080"/>
            <a:ext cx="2850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*</a:t>
            </a:r>
            <a:r>
              <a:rPr lang="en-US" sz="1050" b="1" dirty="0">
                <a:solidFill>
                  <a:schemeClr val="tx1"/>
                </a:solidFill>
              </a:rPr>
              <a:t>bolded text</a:t>
            </a:r>
            <a:r>
              <a:rPr lang="en-US" sz="1050" dirty="0">
                <a:solidFill>
                  <a:schemeClr val="tx1"/>
                </a:solidFill>
              </a:rPr>
              <a:t> means it is clicked in this demo</a:t>
            </a:r>
            <a:endParaRPr lang="en-ID" sz="10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788610-E3BB-4A8B-8EF8-0C6C38C6DB3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394960" y="647700"/>
            <a:ext cx="737084" cy="5369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30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3599E-6559-451B-BA72-0B58688E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84307" y="2"/>
            <a:ext cx="2375382" cy="51434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FB553-8387-4D5F-BA52-0D3B1557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07952" y="1568606"/>
            <a:ext cx="1390468" cy="3010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3944F-FD6C-4513-9A10-B32D2A302900}"/>
              </a:ext>
            </a:extLst>
          </p:cNvPr>
          <p:cNvSpPr txBox="1"/>
          <p:nvPr/>
        </p:nvSpPr>
        <p:spPr>
          <a:xfrm>
            <a:off x="350520" y="229285"/>
            <a:ext cx="527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mmersmith One"/>
                <a:sym typeface="Hammersmith One"/>
              </a:rPr>
              <a:t>Overview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FE114-10B7-4B45-8726-C79EB677D83F}"/>
              </a:ext>
            </a:extLst>
          </p:cNvPr>
          <p:cNvSpPr txBox="1"/>
          <p:nvPr/>
        </p:nvSpPr>
        <p:spPr>
          <a:xfrm>
            <a:off x="6132044" y="290840"/>
            <a:ext cx="19794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anjari" panose="02000503000000000000" pitchFamily="2" charset="0"/>
                <a:cs typeface="Manjari" panose="02000503000000000000" pitchFamily="2" charset="0"/>
              </a:rPr>
              <a:t>The tab is changed, and the function is sorted neatly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67F44-9211-4E60-9ACC-0506A5F1DBF4}"/>
              </a:ext>
            </a:extLst>
          </p:cNvPr>
          <p:cNvSpPr txBox="1"/>
          <p:nvPr/>
        </p:nvSpPr>
        <p:spPr>
          <a:xfrm>
            <a:off x="6232132" y="2492559"/>
            <a:ext cx="2119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User clicks the next button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D10909-1ACB-4497-BC39-CEAF840BAB10}"/>
              </a:ext>
            </a:extLst>
          </p:cNvPr>
          <p:cNvSpPr txBox="1"/>
          <p:nvPr/>
        </p:nvSpPr>
        <p:spPr>
          <a:xfrm>
            <a:off x="6232132" y="4831080"/>
            <a:ext cx="2850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*</a:t>
            </a:r>
            <a:r>
              <a:rPr lang="en-US" sz="1050" b="1" dirty="0">
                <a:solidFill>
                  <a:schemeClr val="tx1"/>
                </a:solidFill>
              </a:rPr>
              <a:t>bolded text</a:t>
            </a:r>
            <a:r>
              <a:rPr lang="en-US" sz="1050" dirty="0">
                <a:solidFill>
                  <a:schemeClr val="tx1"/>
                </a:solidFill>
              </a:rPr>
              <a:t> means it is clicked in this demo</a:t>
            </a:r>
            <a:endParaRPr lang="en-ID" sz="10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788610-E3BB-4A8B-8EF8-0C6C38C6DB3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509260" y="1036321"/>
            <a:ext cx="722872" cy="17178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639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3599E-6559-451B-BA72-0B58688E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84307" y="3"/>
            <a:ext cx="2375382" cy="51434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FB553-8387-4D5F-BA52-0D3B1557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07952" y="1568606"/>
            <a:ext cx="1390467" cy="3010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3944F-FD6C-4513-9A10-B32D2A302900}"/>
              </a:ext>
            </a:extLst>
          </p:cNvPr>
          <p:cNvSpPr txBox="1"/>
          <p:nvPr/>
        </p:nvSpPr>
        <p:spPr>
          <a:xfrm>
            <a:off x="350520" y="229285"/>
            <a:ext cx="527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mmersmith One"/>
                <a:sym typeface="Hammersmith One"/>
              </a:rPr>
              <a:t>Overview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FE114-10B7-4B45-8726-C79EB677D83F}"/>
              </a:ext>
            </a:extLst>
          </p:cNvPr>
          <p:cNvSpPr txBox="1"/>
          <p:nvPr/>
        </p:nvSpPr>
        <p:spPr>
          <a:xfrm>
            <a:off x="6132044" y="290840"/>
            <a:ext cx="19794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anjari" panose="02000503000000000000" pitchFamily="2" charset="0"/>
                <a:cs typeface="Manjari" panose="02000503000000000000" pitchFamily="2" charset="0"/>
              </a:rPr>
              <a:t>The sub-function is shown on a lists, the list will be keep shown even after the user restart the apps.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67F44-9211-4E60-9ACC-0506A5F1DBF4}"/>
              </a:ext>
            </a:extLst>
          </p:cNvPr>
          <p:cNvSpPr txBox="1"/>
          <p:nvPr/>
        </p:nvSpPr>
        <p:spPr>
          <a:xfrm>
            <a:off x="6232132" y="2492559"/>
            <a:ext cx="2119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User press ‘back’ button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D10909-1ACB-4497-BC39-CEAF840BAB10}"/>
              </a:ext>
            </a:extLst>
          </p:cNvPr>
          <p:cNvSpPr txBox="1"/>
          <p:nvPr/>
        </p:nvSpPr>
        <p:spPr>
          <a:xfrm>
            <a:off x="6232132" y="4831080"/>
            <a:ext cx="2850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*</a:t>
            </a:r>
            <a:r>
              <a:rPr lang="en-US" sz="1050" b="1" dirty="0">
                <a:solidFill>
                  <a:schemeClr val="tx1"/>
                </a:solidFill>
              </a:rPr>
              <a:t>bolded text</a:t>
            </a:r>
            <a:r>
              <a:rPr lang="en-US" sz="1050" dirty="0">
                <a:solidFill>
                  <a:schemeClr val="tx1"/>
                </a:solidFill>
              </a:rPr>
              <a:t> means it is clicked in this demo</a:t>
            </a:r>
            <a:endParaRPr lang="en-ID" sz="10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788610-E3BB-4A8B-8EF8-0C6C38C6DB3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741420" y="290842"/>
            <a:ext cx="2490712" cy="2463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09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BCA Mobile App Redesign?</a:t>
            </a:r>
            <a:endParaRPr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394A9C-159B-4711-A032-53294632D06F}"/>
              </a:ext>
            </a:extLst>
          </p:cNvPr>
          <p:cNvGrpSpPr/>
          <p:nvPr/>
        </p:nvGrpSpPr>
        <p:grpSpPr>
          <a:xfrm>
            <a:off x="854626" y="1312542"/>
            <a:ext cx="1875306" cy="3467131"/>
            <a:chOff x="1843667" y="1147089"/>
            <a:chExt cx="2100589" cy="38836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0D49EA-5E12-4C21-B85E-DD7CBFA6307C}"/>
                </a:ext>
              </a:extLst>
            </p:cNvPr>
            <p:cNvSpPr/>
            <p:nvPr/>
          </p:nvSpPr>
          <p:spPr>
            <a:xfrm>
              <a:off x="1843667" y="1291357"/>
              <a:ext cx="2100589" cy="37393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D" dirty="0"/>
            </a:p>
          </p:txBody>
        </p:sp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D3BA3E92-D6B6-4559-97AE-2FB4B33293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394" b="2091"/>
            <a:stretch/>
          </p:blipFill>
          <p:spPr>
            <a:xfrm>
              <a:off x="1972488" y="1147089"/>
              <a:ext cx="1804059" cy="3749040"/>
            </a:xfrm>
            <a:prstGeom prst="rect">
              <a:avLst/>
            </a:prstGeom>
          </p:spPr>
        </p:pic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7981A0-9C1D-4325-A0CC-5EB58ED59A04}"/>
              </a:ext>
            </a:extLst>
          </p:cNvPr>
          <p:cNvCxnSpPr>
            <a:cxnSpLocks/>
          </p:cNvCxnSpPr>
          <p:nvPr/>
        </p:nvCxnSpPr>
        <p:spPr>
          <a:xfrm flipH="1">
            <a:off x="2885921" y="1574257"/>
            <a:ext cx="1262318" cy="0"/>
          </a:xfrm>
          <a:prstGeom prst="straightConnector1">
            <a:avLst/>
          </a:prstGeom>
          <a:ln>
            <a:tailEnd type="triangle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389EB9-359F-4A5E-9CAE-02E6DB20EBF4}"/>
              </a:ext>
            </a:extLst>
          </p:cNvPr>
          <p:cNvSpPr txBox="1"/>
          <p:nvPr/>
        </p:nvSpPr>
        <p:spPr>
          <a:xfrm>
            <a:off x="3736575" y="1649300"/>
            <a:ext cx="1550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njari" panose="02000503000000000000" pitchFamily="2" charset="0"/>
                <a:cs typeface="Manjari" panose="02000503000000000000" pitchFamily="2" charset="0"/>
              </a:rPr>
              <a:t>Outdated design</a:t>
            </a:r>
            <a:endParaRPr lang="en-ID" dirty="0">
              <a:latin typeface="Manjari" panose="02000503000000000000" pitchFamily="2" charset="0"/>
              <a:cs typeface="Manjari" panose="02000503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F92F32-BF8A-D353-862A-9D37F9424875}"/>
              </a:ext>
            </a:extLst>
          </p:cNvPr>
          <p:cNvSpPr/>
          <p:nvPr/>
        </p:nvSpPr>
        <p:spPr>
          <a:xfrm>
            <a:off x="7464551" y="1763688"/>
            <a:ext cx="1154372" cy="28494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pic>
        <p:nvPicPr>
          <p:cNvPr id="3" name="Picture 2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488B9987-D07A-E538-C5A9-246EBAB3A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096" y="1509578"/>
            <a:ext cx="1629691" cy="289863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F2BC7D-4465-A877-2000-021E82574FC2}"/>
              </a:ext>
            </a:extLst>
          </p:cNvPr>
          <p:cNvCxnSpPr>
            <a:cxnSpLocks/>
          </p:cNvCxnSpPr>
          <p:nvPr/>
        </p:nvCxnSpPr>
        <p:spPr>
          <a:xfrm>
            <a:off x="5166732" y="3557751"/>
            <a:ext cx="1479394" cy="0"/>
          </a:xfrm>
          <a:prstGeom prst="straightConnector1">
            <a:avLst/>
          </a:prstGeom>
          <a:ln>
            <a:tailEnd type="triangle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F191FB-A081-C046-61AC-3A45AE7CC31A}"/>
              </a:ext>
            </a:extLst>
          </p:cNvPr>
          <p:cNvSpPr txBox="1"/>
          <p:nvPr/>
        </p:nvSpPr>
        <p:spPr>
          <a:xfrm>
            <a:off x="4572000" y="2819087"/>
            <a:ext cx="19105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 panose="02000503000000000000" pitchFamily="2" charset="0"/>
                <a:cs typeface="Manjari" panose="02000503000000000000" pitchFamily="2" charset="0"/>
              </a:rPr>
              <a:t>Annoying required pop-up that should be filled</a:t>
            </a:r>
            <a:endParaRPr lang="en-ID" dirty="0">
              <a:latin typeface="Manjari" panose="02000503000000000000" pitchFamily="2" charset="0"/>
              <a:cs typeface="Manjari" panose="02000503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3599E-6559-451B-BA72-0B58688E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84307" y="3"/>
            <a:ext cx="2375381" cy="51434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FB553-8387-4D5F-BA52-0D3B1557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07952" y="1568607"/>
            <a:ext cx="1390467" cy="3010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3944F-FD6C-4513-9A10-B32D2A302900}"/>
              </a:ext>
            </a:extLst>
          </p:cNvPr>
          <p:cNvSpPr txBox="1"/>
          <p:nvPr/>
        </p:nvSpPr>
        <p:spPr>
          <a:xfrm>
            <a:off x="350520" y="229285"/>
            <a:ext cx="527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mmersmith One"/>
                <a:sym typeface="Hammersmith One"/>
              </a:rPr>
              <a:t>Overview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FE114-10B7-4B45-8726-C79EB677D83F}"/>
              </a:ext>
            </a:extLst>
          </p:cNvPr>
          <p:cNvSpPr txBox="1"/>
          <p:nvPr/>
        </p:nvSpPr>
        <p:spPr>
          <a:xfrm>
            <a:off x="6131118" y="1306997"/>
            <a:ext cx="197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anjari" panose="02000503000000000000" pitchFamily="2" charset="0"/>
                <a:cs typeface="Manjari" panose="02000503000000000000" pitchFamily="2" charset="0"/>
              </a:rPr>
              <a:t>The recently opened tabs is now updated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D10909-1ACB-4497-BC39-CEAF840BAB10}"/>
              </a:ext>
            </a:extLst>
          </p:cNvPr>
          <p:cNvSpPr txBox="1"/>
          <p:nvPr/>
        </p:nvSpPr>
        <p:spPr>
          <a:xfrm>
            <a:off x="6232132" y="4831080"/>
            <a:ext cx="2850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*</a:t>
            </a:r>
            <a:r>
              <a:rPr lang="en-US" sz="1050" b="1" dirty="0">
                <a:solidFill>
                  <a:schemeClr val="tx1"/>
                </a:solidFill>
              </a:rPr>
              <a:t>bolded text</a:t>
            </a:r>
            <a:r>
              <a:rPr lang="en-US" sz="1050" dirty="0">
                <a:solidFill>
                  <a:schemeClr val="tx1"/>
                </a:solidFill>
              </a:rPr>
              <a:t> means it is clicked in this demo</a:t>
            </a:r>
            <a:endParaRPr lang="en-ID" sz="105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C21C00-6220-42A6-96B5-2BBDEE3E8D0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371278" y="1568607"/>
            <a:ext cx="17598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45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683B45-FAD5-4856-BEA3-7391D218252E}"/>
              </a:ext>
            </a:extLst>
          </p:cNvPr>
          <p:cNvSpPr txBox="1"/>
          <p:nvPr/>
        </p:nvSpPr>
        <p:spPr>
          <a:xfrm>
            <a:off x="1439065" y="1186256"/>
            <a:ext cx="6265870" cy="1594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mmersmith One"/>
                <a:sym typeface="Hammersmith One"/>
              </a:rPr>
              <a:t>Now, let’s test our apps efficiency (how many clicks it takes to do a function)</a:t>
            </a:r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089EA-D357-136F-46A6-BFF7B72F9CF9}"/>
              </a:ext>
            </a:extLst>
          </p:cNvPr>
          <p:cNvSpPr txBox="1"/>
          <p:nvPr/>
        </p:nvSpPr>
        <p:spPr>
          <a:xfrm>
            <a:off x="1439065" y="3417414"/>
            <a:ext cx="5096107" cy="279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mmersmith One"/>
                <a:sym typeface="Hammersmith One"/>
              </a:rPr>
              <a:t>We’ll try to make a transfer to RAKYAT BERSATU account</a:t>
            </a:r>
          </a:p>
        </p:txBody>
      </p:sp>
    </p:spTree>
    <p:extLst>
      <p:ext uri="{BB962C8B-B14F-4D97-AF65-F5344CB8AC3E}">
        <p14:creationId xmlns:p14="http://schemas.microsoft.com/office/powerpoint/2010/main" val="84901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3599E-6559-451B-BA72-0B58688E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84307" y="3"/>
            <a:ext cx="2375381" cy="5143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F3944F-FD6C-4513-9A10-B32D2A302900}"/>
              </a:ext>
            </a:extLst>
          </p:cNvPr>
          <p:cNvSpPr txBox="1"/>
          <p:nvPr/>
        </p:nvSpPr>
        <p:spPr>
          <a:xfrm>
            <a:off x="350520" y="229285"/>
            <a:ext cx="527304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mmersmith One"/>
                <a:sym typeface="Hammersmith One"/>
              </a:rPr>
              <a:t>Transfer steps</a:t>
            </a:r>
          </a:p>
          <a:p>
            <a:r>
              <a:rPr lang="en" sz="1800" dirty="0">
                <a:solidFill>
                  <a:schemeClr val="tx1"/>
                </a:solidFill>
                <a:latin typeface="Hammersmith One"/>
                <a:sym typeface="Hammersmith One"/>
              </a:rPr>
              <a:t>Clicks: 0</a:t>
            </a:r>
            <a:endParaRPr lang="en-ID" sz="9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67F44-9211-4E60-9ACC-0506A5F1DBF4}"/>
              </a:ext>
            </a:extLst>
          </p:cNvPr>
          <p:cNvSpPr txBox="1"/>
          <p:nvPr/>
        </p:nvSpPr>
        <p:spPr>
          <a:xfrm>
            <a:off x="6169224" y="941482"/>
            <a:ext cx="2488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Let’s start from homepage!</a:t>
            </a:r>
            <a:endParaRPr lang="en-ID" sz="2400" b="1" dirty="0">
              <a:solidFill>
                <a:schemeClr val="tx1"/>
              </a:solidFill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99D165F3-12A4-496C-98CC-289446805C55}"/>
              </a:ext>
            </a:extLst>
          </p:cNvPr>
          <p:cNvSpPr/>
          <p:nvPr/>
        </p:nvSpPr>
        <p:spPr>
          <a:xfrm rot="16200000">
            <a:off x="323387" y="1493698"/>
            <a:ext cx="1085382" cy="39401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5288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3599E-6559-451B-BA72-0B58688E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84307" y="3"/>
            <a:ext cx="2375381" cy="51434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FB553-8387-4D5F-BA52-0D3B1557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07952" y="1568607"/>
            <a:ext cx="1390467" cy="30108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C67F44-9211-4E60-9ACC-0506A5F1DBF4}"/>
              </a:ext>
            </a:extLst>
          </p:cNvPr>
          <p:cNvSpPr txBox="1"/>
          <p:nvPr/>
        </p:nvSpPr>
        <p:spPr>
          <a:xfrm>
            <a:off x="6232132" y="2492559"/>
            <a:ext cx="2119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/>
                </a:solidFill>
              </a:rPr>
              <a:t>User access their recently opened tabs to access m-Transfer function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D10909-1ACB-4497-BC39-CEAF840BAB10}"/>
              </a:ext>
            </a:extLst>
          </p:cNvPr>
          <p:cNvSpPr txBox="1"/>
          <p:nvPr/>
        </p:nvSpPr>
        <p:spPr>
          <a:xfrm>
            <a:off x="6232132" y="4831080"/>
            <a:ext cx="2850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*</a:t>
            </a:r>
            <a:r>
              <a:rPr lang="en-US" sz="1050" b="1" dirty="0">
                <a:solidFill>
                  <a:schemeClr val="tx1"/>
                </a:solidFill>
              </a:rPr>
              <a:t>bolded text</a:t>
            </a:r>
            <a:r>
              <a:rPr lang="en-US" sz="1050" dirty="0">
                <a:solidFill>
                  <a:schemeClr val="tx1"/>
                </a:solidFill>
              </a:rPr>
              <a:t> means it is clicked in this demo</a:t>
            </a:r>
            <a:endParaRPr lang="en-ID" sz="10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788610-E3BB-4A8B-8EF8-0C6C38C6DB39}"/>
              </a:ext>
            </a:extLst>
          </p:cNvPr>
          <p:cNvCxnSpPr>
            <a:cxnSpLocks/>
          </p:cNvCxnSpPr>
          <p:nvPr/>
        </p:nvCxnSpPr>
        <p:spPr>
          <a:xfrm flipH="1" flipV="1">
            <a:off x="5337991" y="1962912"/>
            <a:ext cx="894141" cy="7209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AADF0E-81ED-4DAF-8B17-CB201520BD92}"/>
              </a:ext>
            </a:extLst>
          </p:cNvPr>
          <p:cNvSpPr txBox="1"/>
          <p:nvPr/>
        </p:nvSpPr>
        <p:spPr>
          <a:xfrm>
            <a:off x="350520" y="229285"/>
            <a:ext cx="527304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mmersmith One"/>
                <a:sym typeface="Hammersmith One"/>
              </a:rPr>
              <a:t>Transfer steps</a:t>
            </a:r>
          </a:p>
          <a:p>
            <a:r>
              <a:rPr lang="en" sz="1800" dirty="0">
                <a:solidFill>
                  <a:schemeClr val="tx1"/>
                </a:solidFill>
                <a:latin typeface="Hammersmith One"/>
                <a:sym typeface="Hammersmith One"/>
              </a:rPr>
              <a:t>Clicks: 1</a:t>
            </a:r>
            <a:endParaRPr lang="en-ID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637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3599E-6559-451B-BA72-0B58688E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84307" y="3"/>
            <a:ext cx="2375381" cy="51434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FB553-8387-4D5F-BA52-0D3B1557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07952" y="1568607"/>
            <a:ext cx="1390467" cy="30108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AFE114-10B7-4B45-8726-C79EB677D83F}"/>
              </a:ext>
            </a:extLst>
          </p:cNvPr>
          <p:cNvSpPr txBox="1"/>
          <p:nvPr/>
        </p:nvSpPr>
        <p:spPr>
          <a:xfrm>
            <a:off x="6132044" y="290840"/>
            <a:ext cx="25882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anjari" panose="02000503000000000000" pitchFamily="2" charset="0"/>
                <a:cs typeface="Manjari" panose="02000503000000000000" pitchFamily="2" charset="0"/>
              </a:rPr>
              <a:t>User are able to choose their number to transfer, and they can also quickly transfer to their favorite number and latest transaction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67F44-9211-4E60-9ACC-0506A5F1DBF4}"/>
              </a:ext>
            </a:extLst>
          </p:cNvPr>
          <p:cNvSpPr txBox="1"/>
          <p:nvPr/>
        </p:nvSpPr>
        <p:spPr>
          <a:xfrm>
            <a:off x="6232132" y="2782490"/>
            <a:ext cx="2119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User press their latest transaction button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D10909-1ACB-4497-BC39-CEAF840BAB10}"/>
              </a:ext>
            </a:extLst>
          </p:cNvPr>
          <p:cNvSpPr txBox="1"/>
          <p:nvPr/>
        </p:nvSpPr>
        <p:spPr>
          <a:xfrm>
            <a:off x="6232132" y="4831080"/>
            <a:ext cx="2850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*</a:t>
            </a:r>
            <a:r>
              <a:rPr lang="en-US" sz="1050" b="1" dirty="0">
                <a:solidFill>
                  <a:schemeClr val="tx1"/>
                </a:solidFill>
              </a:rPr>
              <a:t>bolded text</a:t>
            </a:r>
            <a:r>
              <a:rPr lang="en-US" sz="1050" dirty="0">
                <a:solidFill>
                  <a:schemeClr val="tx1"/>
                </a:solidFill>
              </a:rPr>
              <a:t> means it is clicked in this demo</a:t>
            </a:r>
            <a:endParaRPr lang="en-ID" sz="10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788610-E3BB-4A8B-8EF8-0C6C38C6DB3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449230" y="3044100"/>
            <a:ext cx="7829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348C60-85EE-4C6D-8FC9-C091F2ED9BCE}"/>
              </a:ext>
            </a:extLst>
          </p:cNvPr>
          <p:cNvSpPr txBox="1"/>
          <p:nvPr/>
        </p:nvSpPr>
        <p:spPr>
          <a:xfrm>
            <a:off x="350520" y="229285"/>
            <a:ext cx="527304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mmersmith One"/>
                <a:sym typeface="Hammersmith One"/>
              </a:rPr>
              <a:t>Transfer steps</a:t>
            </a:r>
          </a:p>
          <a:p>
            <a:r>
              <a:rPr lang="en" sz="1800" dirty="0">
                <a:solidFill>
                  <a:schemeClr val="tx1"/>
                </a:solidFill>
                <a:latin typeface="Hammersmith One"/>
                <a:sym typeface="Hammersmith One"/>
              </a:rPr>
              <a:t>Clicks: 2</a:t>
            </a:r>
            <a:endParaRPr lang="en-ID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059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3599E-6559-451B-BA72-0B58688E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84307" y="5"/>
            <a:ext cx="2375380" cy="51434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FB553-8387-4D5F-BA52-0D3B1557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07952" y="1568608"/>
            <a:ext cx="1390465" cy="301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C67F44-9211-4E60-9ACC-0506A5F1DBF4}"/>
              </a:ext>
            </a:extLst>
          </p:cNvPr>
          <p:cNvSpPr txBox="1"/>
          <p:nvPr/>
        </p:nvSpPr>
        <p:spPr>
          <a:xfrm>
            <a:off x="6137420" y="2252550"/>
            <a:ext cx="26125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Input from user:</a:t>
            </a:r>
          </a:p>
          <a:p>
            <a:r>
              <a:rPr lang="en-US" b="1" dirty="0">
                <a:solidFill>
                  <a:schemeClr val="tx1"/>
                </a:solidFill>
              </a:rPr>
              <a:t>- Transfer account</a:t>
            </a:r>
          </a:p>
          <a:p>
            <a:r>
              <a:rPr lang="en-US" b="1" dirty="0">
                <a:solidFill>
                  <a:schemeClr val="tx1"/>
                </a:solidFill>
              </a:rPr>
              <a:t>- Transfer amount</a:t>
            </a:r>
          </a:p>
          <a:p>
            <a:r>
              <a:rPr lang="en-US" b="1" dirty="0">
                <a:solidFill>
                  <a:schemeClr val="tx1"/>
                </a:solidFill>
              </a:rPr>
              <a:t>- Notes on transfer (optional)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D10909-1ACB-4497-BC39-CEAF840BAB10}"/>
              </a:ext>
            </a:extLst>
          </p:cNvPr>
          <p:cNvSpPr txBox="1"/>
          <p:nvPr/>
        </p:nvSpPr>
        <p:spPr>
          <a:xfrm>
            <a:off x="6232132" y="4831080"/>
            <a:ext cx="2850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*</a:t>
            </a:r>
            <a:r>
              <a:rPr lang="en-US" sz="1050" b="1" dirty="0">
                <a:solidFill>
                  <a:schemeClr val="tx1"/>
                </a:solidFill>
              </a:rPr>
              <a:t>bolded text</a:t>
            </a:r>
            <a:r>
              <a:rPr lang="en-US" sz="1050" dirty="0">
                <a:solidFill>
                  <a:schemeClr val="tx1"/>
                </a:solidFill>
              </a:rPr>
              <a:t> means it is clicked in this demo</a:t>
            </a:r>
            <a:endParaRPr lang="en-ID" sz="10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788610-E3BB-4A8B-8EF8-0C6C38C6DB3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508702" y="2319454"/>
            <a:ext cx="628718" cy="4101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F06E1D-7658-4195-9EBE-F1DF33DFACC4}"/>
              </a:ext>
            </a:extLst>
          </p:cNvPr>
          <p:cNvSpPr txBox="1"/>
          <p:nvPr/>
        </p:nvSpPr>
        <p:spPr>
          <a:xfrm>
            <a:off x="350520" y="229285"/>
            <a:ext cx="527304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mmersmith One"/>
                <a:sym typeface="Hammersmith One"/>
              </a:rPr>
              <a:t>Transfer steps</a:t>
            </a:r>
          </a:p>
          <a:p>
            <a:r>
              <a:rPr lang="en" sz="1800" dirty="0">
                <a:solidFill>
                  <a:schemeClr val="tx1"/>
                </a:solidFill>
                <a:latin typeface="Hammersmith One"/>
                <a:sym typeface="Hammersmith One"/>
              </a:rPr>
              <a:t>Clicks: 3</a:t>
            </a:r>
            <a:endParaRPr lang="en-ID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1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3599E-6559-451B-BA72-0B58688E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84307" y="5"/>
            <a:ext cx="2375380" cy="51434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FB553-8387-4D5F-BA52-0D3B1557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07952" y="1568608"/>
            <a:ext cx="1390465" cy="30108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C67F44-9211-4E60-9ACC-0506A5F1DBF4}"/>
              </a:ext>
            </a:extLst>
          </p:cNvPr>
          <p:cNvSpPr txBox="1"/>
          <p:nvPr/>
        </p:nvSpPr>
        <p:spPr>
          <a:xfrm>
            <a:off x="6345577" y="3986309"/>
            <a:ext cx="2119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User press ‘Transfer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sekarang</a:t>
            </a:r>
            <a:r>
              <a:rPr lang="en-US" b="1" dirty="0">
                <a:solidFill>
                  <a:schemeClr val="tx1"/>
                </a:solidFill>
              </a:rPr>
              <a:t>’ button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D10909-1ACB-4497-BC39-CEAF840BAB10}"/>
              </a:ext>
            </a:extLst>
          </p:cNvPr>
          <p:cNvSpPr txBox="1"/>
          <p:nvPr/>
        </p:nvSpPr>
        <p:spPr>
          <a:xfrm>
            <a:off x="6232132" y="4831080"/>
            <a:ext cx="2850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*</a:t>
            </a:r>
            <a:r>
              <a:rPr lang="en-US" sz="1050" b="1" dirty="0">
                <a:solidFill>
                  <a:schemeClr val="tx1"/>
                </a:solidFill>
              </a:rPr>
              <a:t>bolded text</a:t>
            </a:r>
            <a:r>
              <a:rPr lang="en-US" sz="1050" dirty="0">
                <a:solidFill>
                  <a:schemeClr val="tx1"/>
                </a:solidFill>
              </a:rPr>
              <a:t> means it is clicked in this demo</a:t>
            </a:r>
            <a:endParaRPr lang="en-ID" sz="10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788610-E3BB-4A8B-8EF8-0C6C38C6DB3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248507" y="4247919"/>
            <a:ext cx="1097070" cy="450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8CDF06-E7AF-47F3-8152-D59783E0A438}"/>
              </a:ext>
            </a:extLst>
          </p:cNvPr>
          <p:cNvSpPr txBox="1"/>
          <p:nvPr/>
        </p:nvSpPr>
        <p:spPr>
          <a:xfrm>
            <a:off x="6232132" y="2629362"/>
            <a:ext cx="211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User can choose to transfer now or later (BCA features)</a:t>
            </a:r>
            <a:endParaRPr lang="en-ID" sz="12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A7277-F1AF-46CD-8CC3-861B6411857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952550" y="2860195"/>
            <a:ext cx="1279582" cy="1126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5E298A-8851-47ED-A10E-2FEFA628BE72}"/>
              </a:ext>
            </a:extLst>
          </p:cNvPr>
          <p:cNvSpPr txBox="1"/>
          <p:nvPr/>
        </p:nvSpPr>
        <p:spPr>
          <a:xfrm>
            <a:off x="350520" y="229285"/>
            <a:ext cx="527304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mmersmith One"/>
                <a:sym typeface="Hammersmith One"/>
              </a:rPr>
              <a:t>Transfer steps</a:t>
            </a:r>
          </a:p>
          <a:p>
            <a:r>
              <a:rPr lang="en" sz="1800" dirty="0">
                <a:solidFill>
                  <a:schemeClr val="tx1"/>
                </a:solidFill>
                <a:latin typeface="Hammersmith One"/>
                <a:sym typeface="Hammersmith One"/>
              </a:rPr>
              <a:t>Clicks: 4</a:t>
            </a:r>
            <a:endParaRPr lang="en-ID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5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3599E-6559-451B-BA72-0B58688E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84307" y="5"/>
            <a:ext cx="2375379" cy="51434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FB553-8387-4D5F-BA52-0D3B1557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07952" y="1568609"/>
            <a:ext cx="1390465" cy="3010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AFE114-10B7-4B45-8726-C79EB677D83F}"/>
              </a:ext>
            </a:extLst>
          </p:cNvPr>
          <p:cNvSpPr txBox="1"/>
          <p:nvPr/>
        </p:nvSpPr>
        <p:spPr>
          <a:xfrm>
            <a:off x="6069137" y="1943618"/>
            <a:ext cx="2588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Manjari" panose="02000503000000000000" pitchFamily="2" charset="0"/>
                <a:cs typeface="Manjari" panose="02000503000000000000" pitchFamily="2" charset="0"/>
              </a:rPr>
              <a:t>The page is changed to a more-focused UI for better 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C67F44-9211-4E60-9ACC-0506A5F1DBF4}"/>
              </a:ext>
            </a:extLst>
          </p:cNvPr>
          <p:cNvSpPr txBox="1"/>
          <p:nvPr/>
        </p:nvSpPr>
        <p:spPr>
          <a:xfrm>
            <a:off x="6069137" y="629394"/>
            <a:ext cx="211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And…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it’s done!</a:t>
            </a:r>
            <a:endParaRPr lang="en-ID" sz="2400" b="1" dirty="0">
              <a:solidFill>
                <a:srgbClr val="FFFF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D10909-1ACB-4497-BC39-CEAF840BAB10}"/>
              </a:ext>
            </a:extLst>
          </p:cNvPr>
          <p:cNvSpPr txBox="1"/>
          <p:nvPr/>
        </p:nvSpPr>
        <p:spPr>
          <a:xfrm>
            <a:off x="6232132" y="4831080"/>
            <a:ext cx="28504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tx1"/>
                </a:solidFill>
              </a:rPr>
              <a:t>*</a:t>
            </a:r>
            <a:r>
              <a:rPr lang="en-US" sz="1050" b="1" dirty="0">
                <a:solidFill>
                  <a:schemeClr val="tx1"/>
                </a:solidFill>
              </a:rPr>
              <a:t>bolded text</a:t>
            </a:r>
            <a:r>
              <a:rPr lang="en-US" sz="1050" dirty="0">
                <a:solidFill>
                  <a:schemeClr val="tx1"/>
                </a:solidFill>
              </a:rPr>
              <a:t> means it is clicked in this demo</a:t>
            </a:r>
            <a:endParaRPr lang="en-ID" sz="105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EAB1D-DAA7-4115-8139-ADA98200F132}"/>
              </a:ext>
            </a:extLst>
          </p:cNvPr>
          <p:cNvSpPr txBox="1"/>
          <p:nvPr/>
        </p:nvSpPr>
        <p:spPr>
          <a:xfrm>
            <a:off x="350520" y="229285"/>
            <a:ext cx="527304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mmersmith One"/>
                <a:sym typeface="Hammersmith One"/>
              </a:rPr>
              <a:t>Transfer steps</a:t>
            </a:r>
          </a:p>
          <a:p>
            <a:r>
              <a:rPr lang="en" sz="1800" dirty="0">
                <a:solidFill>
                  <a:schemeClr val="tx1"/>
                </a:solidFill>
                <a:latin typeface="Hammersmith One"/>
                <a:sym typeface="Hammersmith One"/>
              </a:rPr>
              <a:t>Clicks: 4</a:t>
            </a:r>
            <a:endParaRPr lang="en-ID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02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683B45-FAD5-4856-BEA3-7391D218252E}"/>
              </a:ext>
            </a:extLst>
          </p:cNvPr>
          <p:cNvSpPr txBox="1"/>
          <p:nvPr/>
        </p:nvSpPr>
        <p:spPr>
          <a:xfrm>
            <a:off x="1962617" y="1493091"/>
            <a:ext cx="46091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ammersmith One"/>
                <a:cs typeface="Arial"/>
                <a:sym typeface="Hammersmith One"/>
              </a:rPr>
              <a:t>Only in 4 clicks, the transfer is done!</a:t>
            </a:r>
            <a:endParaRPr kumimoji="0" lang="en-ID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85630-3534-43A2-BF55-D59124AA4FEC}"/>
              </a:ext>
            </a:extLst>
          </p:cNvPr>
          <p:cNvSpPr txBox="1"/>
          <p:nvPr/>
        </p:nvSpPr>
        <p:spPr>
          <a:xfrm>
            <a:off x="1962617" y="2958795"/>
            <a:ext cx="482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Manjari" panose="02000503000000000000" pitchFamily="2" charset="0"/>
                <a:cs typeface="Manjari" panose="02000503000000000000" pitchFamily="2" charset="0"/>
              </a:rPr>
              <a:t>It’s faster and more efficient than the old m-BCA, which from my experience usually needs around 10 clicks</a:t>
            </a:r>
          </a:p>
        </p:txBody>
      </p:sp>
    </p:spTree>
    <p:extLst>
      <p:ext uri="{BB962C8B-B14F-4D97-AF65-F5344CB8AC3E}">
        <p14:creationId xmlns:p14="http://schemas.microsoft.com/office/powerpoint/2010/main" val="3532004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3599E-6559-451B-BA72-0B58688E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84307" y="6"/>
            <a:ext cx="2375379" cy="51434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1FB553-8387-4D5F-BA52-0D3B1557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07952" y="1568609"/>
            <a:ext cx="1390464" cy="30108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C67F44-9211-4E60-9ACC-0506A5F1DBF4}"/>
              </a:ext>
            </a:extLst>
          </p:cNvPr>
          <p:cNvSpPr txBox="1"/>
          <p:nvPr/>
        </p:nvSpPr>
        <p:spPr>
          <a:xfrm>
            <a:off x="6345577" y="2730463"/>
            <a:ext cx="2119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Updated ‘recent transaction’ menu bar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788610-E3BB-4A8B-8EF8-0C6C38C6DB3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337717" y="2730463"/>
            <a:ext cx="1007860" cy="2616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474267-256B-49BD-BE0A-7D72E557C1B9}"/>
              </a:ext>
            </a:extLst>
          </p:cNvPr>
          <p:cNvSpPr txBox="1"/>
          <p:nvPr/>
        </p:nvSpPr>
        <p:spPr>
          <a:xfrm>
            <a:off x="6268234" y="654679"/>
            <a:ext cx="2119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New notification of the successful transaction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81393D-1FE3-4850-A45D-B735FAA4CA7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952550" y="393070"/>
            <a:ext cx="1315684" cy="523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48CDF06-E7AF-47F3-8152-D59783E0A438}"/>
              </a:ext>
            </a:extLst>
          </p:cNvPr>
          <p:cNvSpPr txBox="1"/>
          <p:nvPr/>
        </p:nvSpPr>
        <p:spPr>
          <a:xfrm>
            <a:off x="6268234" y="1363472"/>
            <a:ext cx="2119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Updated ‘recently opened’ menu bar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6A7277-F1AF-46CD-8CC3-861B6411857E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423317" y="1568609"/>
            <a:ext cx="1844917" cy="56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BEAB1D-DAA7-4115-8139-ADA98200F132}"/>
              </a:ext>
            </a:extLst>
          </p:cNvPr>
          <p:cNvSpPr txBox="1"/>
          <p:nvPr/>
        </p:nvSpPr>
        <p:spPr>
          <a:xfrm>
            <a:off x="350520" y="229285"/>
            <a:ext cx="5273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mmersmith One"/>
                <a:sym typeface="Hammersmith One"/>
              </a:rPr>
              <a:t>Overview</a:t>
            </a:r>
            <a:endParaRPr lang="en-ID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4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BCA Mobile App Redesign?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0D49EA-5E12-4C21-B85E-DD7CBFA6307C}"/>
              </a:ext>
            </a:extLst>
          </p:cNvPr>
          <p:cNvSpPr/>
          <p:nvPr/>
        </p:nvSpPr>
        <p:spPr>
          <a:xfrm>
            <a:off x="1843667" y="1291357"/>
            <a:ext cx="1791630" cy="3739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7981A0-9C1D-4325-A0CC-5EB58ED59A04}"/>
              </a:ext>
            </a:extLst>
          </p:cNvPr>
          <p:cNvCxnSpPr>
            <a:cxnSpLocks/>
          </p:cNvCxnSpPr>
          <p:nvPr/>
        </p:nvCxnSpPr>
        <p:spPr>
          <a:xfrm flipH="1">
            <a:off x="3940841" y="2223256"/>
            <a:ext cx="1262318" cy="0"/>
          </a:xfrm>
          <a:prstGeom prst="straightConnector1">
            <a:avLst/>
          </a:prstGeom>
          <a:ln>
            <a:tailEnd type="triangle"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389EB9-359F-4A5E-9CAE-02E6DB20EBF4}"/>
              </a:ext>
            </a:extLst>
          </p:cNvPr>
          <p:cNvSpPr txBox="1"/>
          <p:nvPr/>
        </p:nvSpPr>
        <p:spPr>
          <a:xfrm>
            <a:off x="5278246" y="2069367"/>
            <a:ext cx="2126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 panose="02000503000000000000" pitchFamily="2" charset="0"/>
                <a:cs typeface="Manjari" panose="02000503000000000000" pitchFamily="2" charset="0"/>
              </a:rPr>
              <a:t>Cramped up UI, discouraging</a:t>
            </a:r>
            <a:r>
              <a:rPr lang="en-ID" dirty="0">
                <a:latin typeface="Manjari" panose="02000503000000000000" pitchFamily="2" charset="0"/>
                <a:cs typeface="Manjari" panose="02000503000000000000" pitchFamily="2" charset="0"/>
              </a:rPr>
              <a:t> people to explore other functions from m-BCA</a:t>
            </a:r>
            <a:endParaRPr lang="en-US" dirty="0">
              <a:latin typeface="Manjari" panose="02000503000000000000" pitchFamily="2" charset="0"/>
              <a:cs typeface="Manjari" panose="02000503000000000000" pitchFamily="2" charset="0"/>
            </a:endParaRPr>
          </a:p>
        </p:txBody>
      </p:sp>
      <p:pic>
        <p:nvPicPr>
          <p:cNvPr id="3" name="Picture 2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D41D6685-0B58-4E60-B643-8396466A5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793" y="1108613"/>
            <a:ext cx="1682719" cy="3739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F5EFB6-0015-466C-82D3-088BBC056212}"/>
              </a:ext>
            </a:extLst>
          </p:cNvPr>
          <p:cNvSpPr txBox="1"/>
          <p:nvPr/>
        </p:nvSpPr>
        <p:spPr>
          <a:xfrm>
            <a:off x="5278246" y="1463043"/>
            <a:ext cx="247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 panose="02000503000000000000" pitchFamily="2" charset="0"/>
                <a:cs typeface="Manjari" panose="02000503000000000000" pitchFamily="2" charset="0"/>
              </a:rPr>
              <a:t>Annoying loading time when waiting for the green light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94AE9B-7654-4F4A-A15A-CEE0F434D93D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444240" y="1503680"/>
            <a:ext cx="1834006" cy="22097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9E1D61-9F24-07F0-EDDF-436173323F80}"/>
              </a:ext>
            </a:extLst>
          </p:cNvPr>
          <p:cNvSpPr/>
          <p:nvPr/>
        </p:nvSpPr>
        <p:spPr>
          <a:xfrm>
            <a:off x="3278775" y="1306755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07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6D5CFD-F150-41E8-BA32-F815BE0AF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43" y="1471962"/>
            <a:ext cx="6514946" cy="20417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56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Include more feature in one page</a:t>
            </a:r>
            <a:endParaRPr dirty="0"/>
          </a:p>
        </p:txBody>
      </p:sp>
      <p:sp>
        <p:nvSpPr>
          <p:cNvPr id="1333" name="Google Shape;1333;p56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Reduce the click amount needed to do an action</a:t>
            </a:r>
            <a:endParaRPr dirty="0"/>
          </a:p>
        </p:txBody>
      </p:sp>
      <p:sp>
        <p:nvSpPr>
          <p:cNvPr id="1334" name="Google Shape;1334;p56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 I aim to fix?</a:t>
            </a:r>
            <a:endParaRPr dirty="0"/>
          </a:p>
        </p:txBody>
      </p:sp>
      <p:sp>
        <p:nvSpPr>
          <p:cNvPr id="1335" name="Google Shape;1335;p56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1336" name="Google Shape;1336;p56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Focus Point</a:t>
            </a:r>
            <a:endParaRPr dirty="0"/>
          </a:p>
        </p:txBody>
      </p:sp>
      <p:sp>
        <p:nvSpPr>
          <p:cNvPr id="1337" name="Google Shape;1337;p56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Time Consumed</a:t>
            </a:r>
            <a:endParaRPr sz="1800" dirty="0"/>
          </a:p>
        </p:txBody>
      </p:sp>
      <p:sp>
        <p:nvSpPr>
          <p:cNvPr id="1338" name="Google Shape;1338;p56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All-in-one</a:t>
            </a:r>
            <a:endParaRPr dirty="0"/>
          </a:p>
        </p:txBody>
      </p:sp>
      <p:sp>
        <p:nvSpPr>
          <p:cNvPr id="1339" name="Google Shape;1339;p56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Simplified, modern, and more engaging UI</a:t>
            </a:r>
            <a:endParaRPr dirty="0"/>
          </a:p>
        </p:txBody>
      </p:sp>
      <p:sp>
        <p:nvSpPr>
          <p:cNvPr id="1340" name="Google Shape;1340;p56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Giving the customer a shortcut for their convenience</a:t>
            </a:r>
            <a:endParaRPr dirty="0"/>
          </a:p>
        </p:txBody>
      </p:sp>
      <p:sp>
        <p:nvSpPr>
          <p:cNvPr id="1341" name="Google Shape;1341;p56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42" name="Google Shape;1342;p56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43" name="Google Shape;1343;p56">
            <a:hlinkClick r:id="rId4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44" name="Google Shape;1344;p56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45" name="Google Shape;1345;p56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Keep the old system that still works flawlessly</a:t>
            </a:r>
            <a:endParaRPr dirty="0"/>
          </a:p>
        </p:txBody>
      </p:sp>
      <p:sp>
        <p:nvSpPr>
          <p:cNvPr id="1346" name="Google Shape;1346;p56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Refined UX</a:t>
            </a:r>
            <a:endParaRPr dirty="0"/>
          </a:p>
        </p:txBody>
      </p:sp>
      <p:sp>
        <p:nvSpPr>
          <p:cNvPr id="1347" name="Google Shape;1347;p56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Functional</a:t>
            </a:r>
            <a:endParaRPr dirty="0"/>
          </a:p>
        </p:txBody>
      </p:sp>
      <p:sp>
        <p:nvSpPr>
          <p:cNvPr id="1348" name="Google Shape;1348;p56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User’s usual needs is displayed with easy access</a:t>
            </a:r>
            <a:endParaRPr dirty="0"/>
          </a:p>
        </p:txBody>
      </p:sp>
      <p:sp>
        <p:nvSpPr>
          <p:cNvPr id="1349" name="Google Shape;1349;p56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50" name="Google Shape;1350;p56">
            <a:hlinkClick r:id="" action="ppaction://noaction"/>
          </p:cNvPr>
          <p:cNvSpPr txBox="1">
            <a:spLocks noGrp="1"/>
          </p:cNvSpPr>
          <p:nvPr>
            <p:ph type="title" idx="2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75AFFE-7FD8-007C-FA36-282C88F8B259}"/>
              </a:ext>
            </a:extLst>
          </p:cNvPr>
          <p:cNvSpPr/>
          <p:nvPr/>
        </p:nvSpPr>
        <p:spPr>
          <a:xfrm>
            <a:off x="6507480" y="-1"/>
            <a:ext cx="2636520" cy="51397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0800BD-AEC3-4EB2-B25A-B7E50DDEB7B8}"/>
              </a:ext>
            </a:extLst>
          </p:cNvPr>
          <p:cNvGrpSpPr/>
          <p:nvPr/>
        </p:nvGrpSpPr>
        <p:grpSpPr>
          <a:xfrm>
            <a:off x="1126273" y="1066800"/>
            <a:ext cx="1676648" cy="4003288"/>
            <a:chOff x="1843667" y="106257"/>
            <a:chExt cx="2062458" cy="49244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DFF0DE-27BD-4B87-987E-265F6F36B23D}"/>
                </a:ext>
              </a:extLst>
            </p:cNvPr>
            <p:cNvSpPr/>
            <p:nvPr/>
          </p:nvSpPr>
          <p:spPr>
            <a:xfrm>
              <a:off x="1843667" y="106257"/>
              <a:ext cx="2062458" cy="49244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D" dirty="0"/>
            </a:p>
          </p:txBody>
        </p:sp>
        <p:pic>
          <p:nvPicPr>
            <p:cNvPr id="15" name="Picture 1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FDB60CB4-8A77-4992-90C0-03312A97D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394" b="2091"/>
            <a:stretch/>
          </p:blipFill>
          <p:spPr>
            <a:xfrm>
              <a:off x="1972488" y="1147089"/>
              <a:ext cx="1804059" cy="3749040"/>
            </a:xfrm>
            <a:prstGeom prst="rect">
              <a:avLst/>
            </a:prstGeom>
          </p:spPr>
        </p:pic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3C1C21-FD3D-411B-A8D4-3B38E822B5FB}"/>
              </a:ext>
            </a:extLst>
          </p:cNvPr>
          <p:cNvSpPr/>
          <p:nvPr/>
        </p:nvSpPr>
        <p:spPr>
          <a:xfrm>
            <a:off x="2976219" y="2754048"/>
            <a:ext cx="936702" cy="541500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7" name="Picture 1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B7E8E0-43EC-496F-8B8C-355019604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591" y="0"/>
            <a:ext cx="2373639" cy="51397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FE7FF1-D59D-8062-AE9D-537A96723E60}"/>
              </a:ext>
            </a:extLst>
          </p:cNvPr>
          <p:cNvSpPr txBox="1"/>
          <p:nvPr/>
        </p:nvSpPr>
        <p:spPr>
          <a:xfrm>
            <a:off x="7553241" y="1750417"/>
            <a:ext cx="170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 panose="02000503000000000000" pitchFamily="2" charset="0"/>
                <a:cs typeface="Manjari" panose="02000503000000000000" pitchFamily="2" charset="0"/>
              </a:rPr>
              <a:t>Simplified UI to open m-BCA</a:t>
            </a:r>
            <a:endParaRPr lang="en-ID" dirty="0">
              <a:latin typeface="Manjari" panose="02000503000000000000" pitchFamily="2" charset="0"/>
              <a:cs typeface="Manjari" panose="02000503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D0116-39C1-1F74-4753-69B2C14CD643}"/>
              </a:ext>
            </a:extLst>
          </p:cNvPr>
          <p:cNvSpPr txBox="1"/>
          <p:nvPr/>
        </p:nvSpPr>
        <p:spPr>
          <a:xfrm>
            <a:off x="7118668" y="4222000"/>
            <a:ext cx="1762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anjari" panose="02000503000000000000" pitchFamily="2" charset="0"/>
                <a:cs typeface="Manjari" panose="02000503000000000000" pitchFamily="2" charset="0"/>
              </a:rPr>
              <a:t>Can still directly access two other BCA apps</a:t>
            </a:r>
            <a:endParaRPr lang="en-ID" dirty="0">
              <a:latin typeface="Manjari" panose="02000503000000000000" pitchFamily="2" charset="0"/>
              <a:cs typeface="Manjari" panose="02000503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68D69-90CF-4220-9046-ACAA082B189A}"/>
              </a:ext>
            </a:extLst>
          </p:cNvPr>
          <p:cNvSpPr txBox="1"/>
          <p:nvPr/>
        </p:nvSpPr>
        <p:spPr>
          <a:xfrm>
            <a:off x="1081421" y="182836"/>
            <a:ext cx="22180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Hammersmith One"/>
                <a:sym typeface="Hammersmith One"/>
              </a:rPr>
              <a:t>Changes </a:t>
            </a:r>
          </a:p>
          <a:p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Hammersmith One"/>
                <a:sym typeface="Hammersmith One"/>
              </a:rPr>
              <a:t>made</a:t>
            </a:r>
            <a:endParaRPr lang="en-ID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FC73418-11AF-5D22-0044-F039B5530123}"/>
              </a:ext>
            </a:extLst>
          </p:cNvPr>
          <p:cNvSpPr/>
          <p:nvPr/>
        </p:nvSpPr>
        <p:spPr>
          <a:xfrm rot="10800000">
            <a:off x="6715458" y="1859279"/>
            <a:ext cx="782622" cy="1527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24423F0-F558-23F4-49CF-1B48B7404D25}"/>
              </a:ext>
            </a:extLst>
          </p:cNvPr>
          <p:cNvSpPr/>
          <p:nvPr/>
        </p:nvSpPr>
        <p:spPr>
          <a:xfrm rot="10800000">
            <a:off x="6686924" y="4490367"/>
            <a:ext cx="374586" cy="15274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4165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83A56B-050B-4395-B8F7-10494480ECBB}"/>
              </a:ext>
            </a:extLst>
          </p:cNvPr>
          <p:cNvSpPr/>
          <p:nvPr/>
        </p:nvSpPr>
        <p:spPr>
          <a:xfrm>
            <a:off x="4739640" y="350520"/>
            <a:ext cx="2948940" cy="283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FCC313-E1A1-4CB2-A2CF-7D5931DDF6CA}"/>
              </a:ext>
            </a:extLst>
          </p:cNvPr>
          <p:cNvSpPr/>
          <p:nvPr/>
        </p:nvSpPr>
        <p:spPr>
          <a:xfrm>
            <a:off x="921836" y="802888"/>
            <a:ext cx="2138658" cy="1768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731725-582B-4FF9-9701-EE17BCDC730E}"/>
              </a:ext>
            </a:extLst>
          </p:cNvPr>
          <p:cNvSpPr/>
          <p:nvPr/>
        </p:nvSpPr>
        <p:spPr>
          <a:xfrm>
            <a:off x="2634996" y="1115761"/>
            <a:ext cx="3596640" cy="3398520"/>
          </a:xfrm>
          <a:prstGeom prst="ellipse">
            <a:avLst/>
          </a:prstGeom>
          <a:noFill/>
          <a:ln w="2540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70276-0C78-4AA5-9FDC-D04AC53AA19C}"/>
              </a:ext>
            </a:extLst>
          </p:cNvPr>
          <p:cNvSpPr txBox="1"/>
          <p:nvPr/>
        </p:nvSpPr>
        <p:spPr>
          <a:xfrm>
            <a:off x="-144780" y="259765"/>
            <a:ext cx="527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Hammersmith One"/>
                <a:sym typeface="Hammersmith One"/>
              </a:rPr>
              <a:t>Changes made</a:t>
            </a:r>
            <a:endParaRPr lang="en-ID" dirty="0"/>
          </a:p>
        </p:txBody>
      </p:sp>
      <p:pic>
        <p:nvPicPr>
          <p:cNvPr id="9" name="Picture 8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5D370037-D99A-4EEE-9216-090061FF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87" y="913066"/>
            <a:ext cx="2138658" cy="38039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4713DB-3070-4C1D-9CB2-E195757AD203}"/>
              </a:ext>
            </a:extLst>
          </p:cNvPr>
          <p:cNvSpPr/>
          <p:nvPr/>
        </p:nvSpPr>
        <p:spPr>
          <a:xfrm rot="2700000">
            <a:off x="2601082" y="2695195"/>
            <a:ext cx="3655324" cy="2362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C94FC4-B54B-4F88-8A25-6D8A4BF0AD2D}"/>
              </a:ext>
            </a:extLst>
          </p:cNvPr>
          <p:cNvSpPr txBox="1"/>
          <p:nvPr/>
        </p:nvSpPr>
        <p:spPr>
          <a:xfrm>
            <a:off x="5804613" y="906096"/>
            <a:ext cx="2563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njari" panose="02000503000000000000" pitchFamily="2" charset="0"/>
                <a:cs typeface="Manjari" panose="02000503000000000000" pitchFamily="2" charset="0"/>
              </a:rPr>
              <a:t>Removed unnecessary steps</a:t>
            </a:r>
            <a:endParaRPr lang="en-ID" dirty="0">
              <a:latin typeface="Manjari" panose="02000503000000000000" pitchFamily="2" charset="0"/>
              <a:cs typeface="Manjari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96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E4A05C-0AA9-4BB6-A0B2-7291A0822AD1}"/>
              </a:ext>
            </a:extLst>
          </p:cNvPr>
          <p:cNvSpPr/>
          <p:nvPr/>
        </p:nvSpPr>
        <p:spPr>
          <a:xfrm>
            <a:off x="4371278" y="0"/>
            <a:ext cx="4772722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FCC313-E1A1-4CB2-A2CF-7D5931DDF6CA}"/>
              </a:ext>
            </a:extLst>
          </p:cNvPr>
          <p:cNvSpPr/>
          <p:nvPr/>
        </p:nvSpPr>
        <p:spPr>
          <a:xfrm>
            <a:off x="921836" y="802888"/>
            <a:ext cx="2138658" cy="17688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70276-0C78-4AA5-9FDC-D04AC53AA19C}"/>
              </a:ext>
            </a:extLst>
          </p:cNvPr>
          <p:cNvSpPr txBox="1"/>
          <p:nvPr/>
        </p:nvSpPr>
        <p:spPr>
          <a:xfrm>
            <a:off x="-144780" y="259765"/>
            <a:ext cx="5273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3600" b="1" i="0" u="none" strike="noStrike" kern="0" cap="none" spc="0" normalizeH="0" baseline="0" noProof="0" dirty="0">
                <a:ln>
                  <a:noFill/>
                </a:ln>
                <a:solidFill>
                  <a:srgbClr val="40474B"/>
                </a:solidFill>
                <a:effectLst/>
                <a:uLnTx/>
                <a:uFillTx/>
                <a:latin typeface="Hammersmith One"/>
                <a:sym typeface="Hammersmith One"/>
              </a:rPr>
              <a:t>Changes made</a:t>
            </a:r>
            <a:endParaRPr lang="en-ID" dirty="0"/>
          </a:p>
        </p:txBody>
      </p:sp>
      <p:pic>
        <p:nvPicPr>
          <p:cNvPr id="14" name="Picture 13" descr="A screenshot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EBCC0044-4820-4E00-BDA1-5BAD769B4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17" y="932401"/>
            <a:ext cx="1682719" cy="3739375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BD0BFA6-1448-444E-B9C7-9C827EA23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561" y="271841"/>
            <a:ext cx="1884156" cy="4079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9F63AC-6008-4C15-93FD-DD850357FAB3}"/>
              </a:ext>
            </a:extLst>
          </p:cNvPr>
          <p:cNvSpPr txBox="1"/>
          <p:nvPr/>
        </p:nvSpPr>
        <p:spPr>
          <a:xfrm>
            <a:off x="4122234" y="4513247"/>
            <a:ext cx="5270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Green light button changed into loading screen</a:t>
            </a:r>
            <a:endParaRPr lang="en-ID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D4B933-719A-4975-BDC7-FC16C85CCE32}"/>
              </a:ext>
            </a:extLst>
          </p:cNvPr>
          <p:cNvCxnSpPr/>
          <p:nvPr/>
        </p:nvCxnSpPr>
        <p:spPr>
          <a:xfrm>
            <a:off x="3225165" y="1141095"/>
            <a:ext cx="217170" cy="20764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D5639A-717F-4AF3-9A7F-046EE02E7B18}"/>
              </a:ext>
            </a:extLst>
          </p:cNvPr>
          <p:cNvCxnSpPr>
            <a:cxnSpLocks/>
          </p:cNvCxnSpPr>
          <p:nvPr/>
        </p:nvCxnSpPr>
        <p:spPr>
          <a:xfrm flipV="1">
            <a:off x="3225165" y="1147080"/>
            <a:ext cx="217170" cy="2016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1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2"/>
          <p:cNvSpPr txBox="1">
            <a:spLocks noGrp="1"/>
          </p:cNvSpPr>
          <p:nvPr>
            <p:ph type="title"/>
          </p:nvPr>
        </p:nvSpPr>
        <p:spPr>
          <a:xfrm>
            <a:off x="2019297" y="18588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System Flow</a:t>
            </a:r>
            <a:br>
              <a:rPr lang="en" dirty="0">
                <a:solidFill>
                  <a:schemeClr val="accent2"/>
                </a:solidFill>
              </a:rPr>
            </a:br>
            <a:r>
              <a:rPr lang="en" dirty="0">
                <a:solidFill>
                  <a:schemeClr val="accent2"/>
                </a:solidFill>
              </a:rPr>
              <a:t>Overview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390" name="Google Shape;1390;p62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5464B-D282-45F5-96A6-BCA0488D3CB0}"/>
              </a:ext>
            </a:extLst>
          </p:cNvPr>
          <p:cNvSpPr txBox="1"/>
          <p:nvPr/>
        </p:nvSpPr>
        <p:spPr>
          <a:xfrm>
            <a:off x="3324700" y="3646342"/>
            <a:ext cx="2494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Manjari" panose="02000503000000000000" pitchFamily="2" charset="0"/>
                <a:cs typeface="Manjari" panose="02000503000000000000" pitchFamily="2" charset="0"/>
              </a:rPr>
              <a:t>Details will be explained later</a:t>
            </a:r>
            <a:endParaRPr lang="en-ID" dirty="0">
              <a:solidFill>
                <a:schemeClr val="accent1">
                  <a:lumMod val="75000"/>
                </a:schemeClr>
              </a:solidFill>
              <a:latin typeface="Manjari" panose="02000503000000000000" pitchFamily="2" charset="0"/>
              <a:cs typeface="Manjari" panose="02000503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2C33C9-2C3B-4C25-B085-43E5AC64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30" y="512337"/>
            <a:ext cx="838286" cy="1815168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AE710DC4-6606-4C79-8DE9-47B68E3D277A}"/>
              </a:ext>
            </a:extLst>
          </p:cNvPr>
          <p:cNvSpPr/>
          <p:nvPr/>
        </p:nvSpPr>
        <p:spPr>
          <a:xfrm>
            <a:off x="1554990" y="1181096"/>
            <a:ext cx="408879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F6C81B-938D-4CEB-BDBE-396CBD5E8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515" y="512337"/>
            <a:ext cx="838286" cy="181516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4B9E1B6-B93D-42EE-92CF-580820CCD2EC}"/>
              </a:ext>
            </a:extLst>
          </p:cNvPr>
          <p:cNvSpPr/>
          <p:nvPr/>
        </p:nvSpPr>
        <p:spPr>
          <a:xfrm>
            <a:off x="2980575" y="1181095"/>
            <a:ext cx="408879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6FABAD-E762-4DF2-8888-7C445051D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81151" y="526658"/>
            <a:ext cx="838285" cy="1815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310446-4BED-4C5B-B778-AE930436BBB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901786" y="526658"/>
            <a:ext cx="838285" cy="181516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D4FF378-286C-4F75-9761-C2AC5FFEF6A0}"/>
              </a:ext>
            </a:extLst>
          </p:cNvPr>
          <p:cNvSpPr/>
          <p:nvPr/>
        </p:nvSpPr>
        <p:spPr>
          <a:xfrm>
            <a:off x="4411133" y="1203004"/>
            <a:ext cx="408879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DB4B7F-FE24-4088-961D-7E51CB79410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372730" y="2742734"/>
            <a:ext cx="838285" cy="181516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59FAA15-411D-4DB0-A42B-5A39FE2211C6}"/>
              </a:ext>
            </a:extLst>
          </p:cNvPr>
          <p:cNvSpPr/>
          <p:nvPr/>
        </p:nvSpPr>
        <p:spPr>
          <a:xfrm>
            <a:off x="5331192" y="3382142"/>
            <a:ext cx="408879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D21847-CACB-4708-81DC-8CE126D1950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860248" y="2742734"/>
            <a:ext cx="838285" cy="1815168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584F56B8-F2D7-4E8B-B92B-E0060D4ABC47}"/>
              </a:ext>
            </a:extLst>
          </p:cNvPr>
          <p:cNvSpPr/>
          <p:nvPr/>
        </p:nvSpPr>
        <p:spPr>
          <a:xfrm>
            <a:off x="6818710" y="3382142"/>
            <a:ext cx="408879" cy="267629"/>
          </a:xfrm>
          <a:prstGeom prst="rightArrow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E59D7FB-F9A3-443D-B333-8C533BA34B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347766" y="2742735"/>
            <a:ext cx="838285" cy="1815166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343E87B-DE27-47C6-AC35-A5B98D74A512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4855947" y="2277752"/>
            <a:ext cx="400908" cy="529056"/>
          </a:xfrm>
          <a:prstGeom prst="bentConnector3">
            <a:avLst/>
          </a:prstGeom>
          <a:ln w="38100">
            <a:solidFill>
              <a:srgbClr val="DCDBC2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059207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649</Words>
  <Application>Microsoft Office PowerPoint</Application>
  <PresentationFormat>On-screen Show (16:9)</PresentationFormat>
  <Paragraphs>117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Roboto Condensed Light</vt:lpstr>
      <vt:lpstr>Manjari</vt:lpstr>
      <vt:lpstr>Arial</vt:lpstr>
      <vt:lpstr>Hammersmith One</vt:lpstr>
      <vt:lpstr>Elegant Education Pack for Students by Slidesgo</vt:lpstr>
      <vt:lpstr>BCA Mobile App Redesign</vt:lpstr>
      <vt:lpstr>Why BCA Mobile App Redesign?</vt:lpstr>
      <vt:lpstr>Why BCA Mobile App Redesign?</vt:lpstr>
      <vt:lpstr>What do I aim to fix?</vt:lpstr>
      <vt:lpstr>PowerPoint Presentation</vt:lpstr>
      <vt:lpstr>PowerPoint Presentation</vt:lpstr>
      <vt:lpstr>PowerPoint Presentation</vt:lpstr>
      <vt:lpstr>System Flow Overview</vt:lpstr>
      <vt:lpstr>PowerPoint Presentation</vt:lpstr>
      <vt:lpstr>PowerPoint Presentation</vt:lpstr>
      <vt:lpstr>PowerPoint Presentation</vt:lpstr>
      <vt:lpstr>Explanation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BCA Mobile App Redesign</dc:title>
  <dc:creator>miguel</dc:creator>
  <cp:lastModifiedBy>miguel roland</cp:lastModifiedBy>
  <cp:revision>13</cp:revision>
  <dcterms:modified xsi:type="dcterms:W3CDTF">2023-10-26T09:08:26Z</dcterms:modified>
</cp:coreProperties>
</file>