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>
      <p:cViewPr varScale="1">
        <p:scale>
          <a:sx n="162" d="100"/>
          <a:sy n="162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9670" y="1136681"/>
            <a:ext cx="6804659" cy="1637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475" y="2320925"/>
            <a:ext cx="17970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875" y="1892300"/>
            <a:ext cx="8350250" cy="132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81660" y="1276350"/>
            <a:ext cx="7745729" cy="1611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06070" marR="5080" indent="466725">
              <a:lnSpc>
                <a:spcPts val="6450"/>
              </a:lnSpc>
              <a:spcBef>
                <a:spcPts val="140"/>
              </a:spcBef>
              <a:tabLst>
                <a:tab pos="4674870" algn="l"/>
              </a:tabLst>
            </a:pPr>
            <a:r>
              <a:rPr lang="en-US" spc="-5" dirty="0"/>
              <a:t>   Supply chain team</a:t>
            </a:r>
            <a:br>
              <a:rPr lang="en-US" spc="-5" dirty="0"/>
            </a:br>
            <a:r>
              <a:rPr sz="4400" spc="-5" dirty="0"/>
              <a:t>How </a:t>
            </a:r>
            <a:r>
              <a:rPr sz="4400" dirty="0"/>
              <a:t>to</a:t>
            </a:r>
            <a:r>
              <a:rPr lang="en-US" sz="4400" dirty="0"/>
              <a:t> </a:t>
            </a:r>
            <a:r>
              <a:rPr sz="4400" spc="-5" dirty="0"/>
              <a:t>support them with</a:t>
            </a:r>
            <a:r>
              <a:rPr sz="4400" spc="-345" dirty="0"/>
              <a:t> </a:t>
            </a:r>
            <a:r>
              <a:rPr sz="4400" spc="-5" dirty="0"/>
              <a:t>Tech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600" y="3790950"/>
            <a:ext cx="1482725" cy="625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950" dirty="0">
                <a:latin typeface="Gill Sans MT"/>
                <a:cs typeface="Gill Sans MT"/>
              </a:rPr>
              <a:t> Mecline Jose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950" dirty="0">
                <a:latin typeface="Gill Sans MT"/>
                <a:cs typeface="Gill Sans MT"/>
              </a:rPr>
              <a:t>  June 2020 </a:t>
            </a:r>
            <a:endParaRPr sz="195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492125"/>
            <a:ext cx="2938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Recommendation</a:t>
            </a:r>
            <a:r>
              <a:rPr sz="2700" spc="-90" dirty="0"/>
              <a:t> </a:t>
            </a:r>
            <a:r>
              <a:rPr sz="2700" dirty="0"/>
              <a:t>#3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6875" y="1231931"/>
            <a:ext cx="7720330" cy="244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585858"/>
                </a:solidFill>
                <a:latin typeface="Gill Sans MT"/>
                <a:cs typeface="Gill Sans MT"/>
              </a:rPr>
              <a:t>Existing document methods are insufficient</a:t>
            </a:r>
            <a:r>
              <a:rPr sz="190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MS Gothic"/>
                <a:cs typeface="MS Gothic"/>
              </a:rPr>
              <a:t>✔</a:t>
            </a:r>
            <a:endParaRPr sz="1800" dirty="0">
              <a:latin typeface="MS Gothic"/>
              <a:cs typeface="MS Gothic"/>
            </a:endParaRPr>
          </a:p>
          <a:p>
            <a:pPr marL="12700" marR="705485">
              <a:lnSpc>
                <a:spcPct val="111700"/>
              </a:lnSpc>
              <a:spcBef>
                <a:spcPts val="1610"/>
              </a:spcBef>
            </a:pP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The app </a:t>
            </a:r>
            <a:r>
              <a:rPr sz="2200" dirty="0">
                <a:solidFill>
                  <a:srgbClr val="1A1A1A"/>
                </a:solidFill>
                <a:latin typeface="Gill Sans MT"/>
                <a:cs typeface="Gill Sans MT"/>
              </a:rPr>
              <a:t>is 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ideal for documenting </a:t>
            </a:r>
            <a:r>
              <a:rPr lang="en-US" sz="2200" spc="-5" dirty="0">
                <a:solidFill>
                  <a:srgbClr val="1A1A1A"/>
                </a:solidFill>
                <a:latin typeface="Gill Sans MT"/>
                <a:cs typeface="Gill Sans MT"/>
              </a:rPr>
              <a:t>delivery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 results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as </a:t>
            </a:r>
            <a:r>
              <a:rPr lang="en-US" dirty="0">
                <a:solidFill>
                  <a:srgbClr val="585858"/>
                </a:solidFill>
                <a:latin typeface="Gill Sans MT"/>
                <a:cs typeface="Gill Sans MT"/>
              </a:rPr>
              <a:t>drivers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 carry  their smartphone with them during</a:t>
            </a:r>
            <a:r>
              <a:rPr sz="180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work.</a:t>
            </a:r>
            <a:endParaRPr sz="1800" dirty="0">
              <a:latin typeface="Gill Sans MT"/>
              <a:cs typeface="Gill Sans MT"/>
            </a:endParaRPr>
          </a:p>
          <a:p>
            <a:pPr marL="12700" marR="5080">
              <a:lnSpc>
                <a:spcPct val="112700"/>
              </a:lnSpc>
              <a:spcBef>
                <a:spcPts val="1530"/>
              </a:spcBef>
            </a:pP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Photo-taking </a:t>
            </a:r>
            <a:r>
              <a:rPr sz="2200" dirty="0">
                <a:solidFill>
                  <a:srgbClr val="1A1A1A"/>
                </a:solidFill>
                <a:latin typeface="Gill Sans MT"/>
                <a:cs typeface="Gill Sans MT"/>
              </a:rPr>
              <a:t>is a 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quick </a:t>
            </a:r>
            <a:r>
              <a:rPr sz="2200" dirty="0">
                <a:solidFill>
                  <a:srgbClr val="1A1A1A"/>
                </a:solidFill>
                <a:latin typeface="Gill Sans MT"/>
                <a:cs typeface="Gill Sans MT"/>
              </a:rPr>
              <a:t>&amp; 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easy method for documenting the </a:t>
            </a:r>
            <a:r>
              <a:rPr lang="en-US" sz="2200" spc="-5" dirty="0">
                <a:solidFill>
                  <a:srgbClr val="1A1A1A"/>
                </a:solidFill>
                <a:latin typeface="Gill Sans MT"/>
                <a:cs typeface="Gill Sans MT"/>
              </a:rPr>
              <a:t>delivery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 results. </a:t>
            </a:r>
            <a:r>
              <a:rPr sz="1800" dirty="0">
                <a:solidFill>
                  <a:srgbClr val="1A1A1A"/>
                </a:solidFill>
                <a:latin typeface="Gill Sans MT"/>
                <a:cs typeface="Gill Sans MT"/>
              </a:rPr>
              <a:t>Additional analysis (like AI-based evaluation of </a:t>
            </a:r>
            <a:r>
              <a:rPr lang="en-US" dirty="0">
                <a:solidFill>
                  <a:srgbClr val="1A1A1A"/>
                </a:solidFill>
                <a:latin typeface="Gill Sans MT"/>
                <a:cs typeface="Gill Sans MT"/>
              </a:rPr>
              <a:t>delivery</a:t>
            </a:r>
            <a:r>
              <a:rPr sz="1800" dirty="0">
                <a:solidFill>
                  <a:srgbClr val="1A1A1A"/>
                </a:solidFill>
                <a:latin typeface="Gill Sans MT"/>
                <a:cs typeface="Gill Sans MT"/>
              </a:rPr>
              <a:t> results can be  documented,</a:t>
            </a:r>
            <a:r>
              <a:rPr sz="1800" spc="-5" dirty="0">
                <a:solidFill>
                  <a:srgbClr val="1A1A1A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1A1A1A"/>
                </a:solidFill>
                <a:latin typeface="Gill Sans MT"/>
                <a:cs typeface="Gill Sans MT"/>
              </a:rPr>
              <a:t>too).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92125"/>
            <a:ext cx="15773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Next</a:t>
            </a:r>
            <a:r>
              <a:rPr sz="2700" spc="-90" dirty="0"/>
              <a:t> </a:t>
            </a:r>
            <a:r>
              <a:rPr sz="2700" dirty="0"/>
              <a:t>Steps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6875" y="1892300"/>
            <a:ext cx="497205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Undermine findings by quantitative analysis</a:t>
            </a:r>
            <a:r>
              <a:rPr sz="1800" spc="-10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(survey)</a:t>
            </a:r>
            <a:endParaRPr sz="1800">
              <a:latin typeface="Gill Sans MT"/>
              <a:cs typeface="Gill Sans MT"/>
            </a:endParaRPr>
          </a:p>
          <a:p>
            <a:pPr marL="184150" indent="-171450">
              <a:lnSpc>
                <a:spcPct val="100000"/>
              </a:lnSpc>
              <a:spcBef>
                <a:spcPts val="1889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Develop</a:t>
            </a:r>
            <a:r>
              <a:rPr sz="180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endParaRPr sz="1800">
              <a:latin typeface="Gill Sans MT"/>
              <a:cs typeface="Gill Sans MT"/>
            </a:endParaRPr>
          </a:p>
          <a:p>
            <a:pPr marL="184150" indent="-171450">
              <a:lnSpc>
                <a:spcPct val="100000"/>
              </a:lnSpc>
              <a:spcBef>
                <a:spcPts val="1889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Test user</a:t>
            </a:r>
            <a:r>
              <a:rPr sz="180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acceptance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92125"/>
            <a:ext cx="40259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Data Collection and</a:t>
            </a:r>
            <a:r>
              <a:rPr sz="2700" spc="-100" dirty="0"/>
              <a:t> </a:t>
            </a:r>
            <a:r>
              <a:rPr sz="2700" dirty="0"/>
              <a:t>Analysis</a:t>
            </a:r>
            <a:endParaRPr sz="2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1DECA-6954-5A45-8788-8A8551A4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4634"/>
            <a:ext cx="5912766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92125"/>
            <a:ext cx="2743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Executive</a:t>
            </a:r>
            <a:r>
              <a:rPr sz="2700" spc="-90" dirty="0"/>
              <a:t> </a:t>
            </a:r>
            <a:r>
              <a:rPr sz="2700" dirty="0"/>
              <a:t>Summary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6875" y="1192517"/>
            <a:ext cx="8189595" cy="346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The 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Supply chain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 Documentation functionality is only one part of the </a:t>
            </a:r>
            <a:r>
              <a:rPr lang="en-US" sz="1700" b="1" spc="-5" dirty="0">
                <a:solidFill>
                  <a:srgbClr val="585858"/>
                </a:solidFill>
                <a:latin typeface="Gill Sans MT"/>
                <a:cs typeface="Gill Sans MT"/>
              </a:rPr>
              <a:t>Fresh farms</a:t>
            </a:r>
            <a:r>
              <a:rPr sz="1700" b="1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app which  aims to support 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supply chain team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in their daily work processes.The overall goal of the app is  </a:t>
            </a:r>
            <a:r>
              <a:rPr sz="1700" b="1" spc="-5" dirty="0">
                <a:solidFill>
                  <a:srgbClr val="FF0000"/>
                </a:solidFill>
                <a:latin typeface="Gill Sans MT"/>
                <a:cs typeface="Gill Sans MT"/>
              </a:rPr>
              <a:t>efficiency</a:t>
            </a:r>
            <a:r>
              <a:rPr sz="1700" b="1" spc="-5" dirty="0">
                <a:solidFill>
                  <a:srgbClr val="FFAB40"/>
                </a:solidFill>
                <a:latin typeface="Gill Sans MT"/>
                <a:cs typeface="Gill Sans MT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(by saving time), </a:t>
            </a:r>
            <a:r>
              <a:rPr sz="1700" b="1" spc="-5" dirty="0">
                <a:solidFill>
                  <a:srgbClr val="FF0000"/>
                </a:solidFill>
                <a:latin typeface="Gill Sans MT"/>
                <a:cs typeface="Gill Sans MT"/>
              </a:rPr>
              <a:t>motivation</a:t>
            </a:r>
            <a:r>
              <a:rPr sz="1700" b="1" spc="-5" dirty="0">
                <a:solidFill>
                  <a:srgbClr val="FFAB40"/>
                </a:solidFill>
                <a:latin typeface="Gill Sans MT"/>
                <a:cs typeface="Gill Sans MT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(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to always keep an eye on the shipment of the customer’s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), </a:t>
            </a:r>
            <a:r>
              <a:rPr sz="1700" b="1" spc="-5" dirty="0">
                <a:solidFill>
                  <a:srgbClr val="FF0000"/>
                </a:solidFill>
                <a:latin typeface="Gill Sans MT"/>
                <a:cs typeface="Gill Sans MT"/>
              </a:rPr>
              <a:t>digitalisation</a:t>
            </a:r>
            <a:r>
              <a:rPr sz="1700" b="1" spc="-5" dirty="0">
                <a:solidFill>
                  <a:srgbClr val="FFAB40"/>
                </a:solidFill>
                <a:latin typeface="Gill Sans MT"/>
                <a:cs typeface="Gill Sans MT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(collect 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feedback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data for reports, analyses, inventory management, planning,</a:t>
            </a:r>
            <a:r>
              <a:rPr sz="170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etc.)</a:t>
            </a:r>
            <a:endParaRPr sz="1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1700" b="1" spc="-5" dirty="0">
                <a:solidFill>
                  <a:srgbClr val="585858"/>
                </a:solidFill>
                <a:latin typeface="Gill Sans MT"/>
                <a:cs typeface="Gill Sans MT"/>
              </a:rPr>
              <a:t>Key</a:t>
            </a:r>
            <a:r>
              <a:rPr sz="1700" b="1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b="1" spc="-5" dirty="0">
                <a:solidFill>
                  <a:srgbClr val="585858"/>
                </a:solidFill>
                <a:latin typeface="Gill Sans MT"/>
                <a:cs typeface="Gill Sans MT"/>
              </a:rPr>
              <a:t>Findings</a:t>
            </a:r>
            <a:endParaRPr sz="1700" dirty="0">
              <a:latin typeface="Gill Sans MT"/>
              <a:cs typeface="Gill Sans MT"/>
            </a:endParaRPr>
          </a:p>
          <a:p>
            <a:pPr marL="12700" marR="161290">
              <a:lnSpc>
                <a:spcPct val="117600"/>
              </a:lnSpc>
              <a:spcBef>
                <a:spcPts val="1500"/>
              </a:spcBef>
            </a:pP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All 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drivers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 use their smartphones.This was </a:t>
            </a:r>
            <a:r>
              <a:rPr sz="1700" dirty="0">
                <a:solidFill>
                  <a:srgbClr val="585858"/>
                </a:solidFill>
                <a:latin typeface="Gill Sans MT"/>
                <a:cs typeface="Gill Sans MT"/>
              </a:rPr>
              <a:t>a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crucial finding. 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drivers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 need to calculate (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delivery time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) and look up 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safety of shipment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, standards, etc.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The app should be flexible: consider the 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driver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s dominant hand as well as let 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them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chose the task he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/she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 wants.</a:t>
            </a:r>
            <a:r>
              <a:rPr lang="en-US" sz="1700" spc="-5" dirty="0">
                <a:solidFill>
                  <a:srgbClr val="585858"/>
                </a:solidFill>
                <a:latin typeface="Gill Sans MT"/>
                <a:cs typeface="Gill Sans MT"/>
              </a:rPr>
              <a:t>       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The wish for clear documenting is essential  for all</a:t>
            </a:r>
            <a:r>
              <a:rPr sz="170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Gill Sans MT"/>
                <a:cs typeface="Gill Sans MT"/>
              </a:rPr>
              <a:t>respondents.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92125"/>
            <a:ext cx="35909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What did I want to</a:t>
            </a:r>
            <a:r>
              <a:rPr sz="2700" spc="-100" dirty="0"/>
              <a:t> </a:t>
            </a:r>
            <a:r>
              <a:rPr sz="2700" dirty="0"/>
              <a:t>learn?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6875" y="1242694"/>
            <a:ext cx="7948930" cy="301813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An app will only be accepted if it saves the </a:t>
            </a:r>
            <a:r>
              <a:rPr lang="en-US" sz="1800" dirty="0">
                <a:solidFill>
                  <a:srgbClr val="585858"/>
                </a:solidFill>
                <a:latin typeface="Gill Sans MT"/>
                <a:cs typeface="Gill Sans MT"/>
              </a:rPr>
              <a:t>customers delivery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time, motivates them,</a:t>
            </a:r>
            <a:r>
              <a:rPr sz="1800" spc="-10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lang="en-US" dirty="0"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or brings value for the management. I wanted to get some insights about how an</a:t>
            </a:r>
            <a:r>
              <a:rPr sz="1800" spc="-10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app must be designed to accomplish these</a:t>
            </a:r>
            <a:r>
              <a:rPr sz="180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goals.</a:t>
            </a:r>
            <a:endParaRPr sz="18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b="1" dirty="0">
                <a:solidFill>
                  <a:srgbClr val="585858"/>
                </a:solidFill>
                <a:latin typeface="Gill Sans MT"/>
                <a:cs typeface="Gill Sans MT"/>
              </a:rPr>
              <a:t>Key Research</a:t>
            </a:r>
            <a:r>
              <a:rPr sz="1800" b="1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585858"/>
                </a:solidFill>
                <a:latin typeface="Gill Sans MT"/>
                <a:cs typeface="Gill Sans MT"/>
              </a:rPr>
              <a:t>Questions</a:t>
            </a:r>
            <a:endParaRPr sz="1800" dirty="0">
              <a:latin typeface="Gill Sans MT"/>
              <a:cs typeface="Gill Sans MT"/>
            </a:endParaRPr>
          </a:p>
          <a:p>
            <a:pPr marL="184150" indent="-171450">
              <a:lnSpc>
                <a:spcPct val="100000"/>
              </a:lnSpc>
              <a:spcBef>
                <a:spcPts val="1965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Use of smartphone during</a:t>
            </a:r>
            <a:r>
              <a:rPr sz="180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work</a:t>
            </a:r>
            <a:endParaRPr sz="1800" dirty="0">
              <a:latin typeface="Gill Sans MT"/>
              <a:cs typeface="Gill Sans MT"/>
            </a:endParaRPr>
          </a:p>
          <a:p>
            <a:pPr marL="184150" indent="-171450">
              <a:lnSpc>
                <a:spcPct val="100000"/>
              </a:lnSpc>
              <a:spcBef>
                <a:spcPts val="2115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The process of tackling </a:t>
            </a:r>
            <a:r>
              <a:rPr lang="en-US" dirty="0">
                <a:solidFill>
                  <a:srgbClr val="585858"/>
                </a:solidFill>
                <a:latin typeface="Gill Sans MT"/>
                <a:cs typeface="Gill Sans MT"/>
              </a:rPr>
              <a:t>shipment</a:t>
            </a:r>
            <a:r>
              <a:rPr sz="180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tasks</a:t>
            </a:r>
            <a:endParaRPr sz="1800" dirty="0">
              <a:latin typeface="Gill Sans MT"/>
              <a:cs typeface="Gill Sans MT"/>
            </a:endParaRPr>
          </a:p>
          <a:p>
            <a:pPr marL="184150" indent="-171450">
              <a:lnSpc>
                <a:spcPct val="100000"/>
              </a:lnSpc>
              <a:spcBef>
                <a:spcPts val="1965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 acceptance of </a:t>
            </a:r>
            <a:r>
              <a:rPr lang="en-US" sz="1800" dirty="0">
                <a:solidFill>
                  <a:srgbClr val="585858"/>
                </a:solidFill>
                <a:latin typeface="Gill Sans MT"/>
                <a:cs typeface="Gill Sans MT"/>
              </a:rPr>
              <a:t>feedback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using an</a:t>
            </a:r>
            <a:r>
              <a:rPr sz="180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app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498506"/>
            <a:ext cx="160274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5" dirty="0"/>
              <a:t>Participants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434974" y="1139825"/>
            <a:ext cx="58896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I recruited 4 Participants from 2 different </a:t>
            </a:r>
            <a:r>
              <a:rPr lang="en-US" dirty="0">
                <a:solidFill>
                  <a:srgbClr val="585858"/>
                </a:solidFill>
                <a:latin typeface="Gill Sans MT"/>
                <a:cs typeface="Gill Sans MT"/>
              </a:rPr>
              <a:t>companies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 in</a:t>
            </a:r>
            <a:r>
              <a:rPr sz="1800" spc="-10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India*</a:t>
            </a:r>
            <a:endParaRPr sz="1800" dirty="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3333"/>
              </p:ext>
            </p:extLst>
          </p:nvPr>
        </p:nvGraphicFramePr>
        <p:xfrm>
          <a:off x="447675" y="1552575"/>
          <a:ext cx="7953375" cy="297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381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Age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&amp;</a:t>
                      </a:r>
                      <a:r>
                        <a:rPr sz="1400" spc="-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5" dirty="0">
                          <a:latin typeface="Gill Sans MT"/>
                          <a:cs typeface="Gill Sans MT"/>
                        </a:rPr>
                        <a:t>Gender</a:t>
                      </a:r>
                      <a:endParaRPr sz="1400" dirty="0">
                        <a:latin typeface="Gill Sans MT"/>
                        <a:cs typeface="Gill Sans MT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381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Role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381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Bakery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381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Participant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1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43,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m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lang="en-US" sz="1400" spc="-5" dirty="0">
                          <a:latin typeface="Gill Sans MT"/>
                          <a:cs typeface="Gill Sans MT"/>
                        </a:rPr>
                        <a:t>Delivery person (driver)</a:t>
                      </a:r>
                      <a:endParaRPr sz="1400" dirty="0">
                        <a:latin typeface="Gill Sans MT"/>
                        <a:cs typeface="Gill Sans MT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lang="en-US" sz="1400" spc="-5" dirty="0">
                          <a:latin typeface="Gill Sans MT"/>
                          <a:cs typeface="Gill Sans MT"/>
                        </a:rPr>
                        <a:t>company</a:t>
                      </a:r>
                      <a:r>
                        <a:rPr sz="14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A </a:t>
                      </a:r>
                      <a:r>
                        <a:rPr sz="1400" spc="-5" dirty="0">
                          <a:latin typeface="Gill Sans MT"/>
                          <a:cs typeface="Gill Sans MT"/>
                        </a:rPr>
                        <a:t>(10</a:t>
                      </a:r>
                      <a:r>
                        <a:rPr sz="1400" spc="-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5" dirty="0">
                          <a:latin typeface="Gill Sans MT"/>
                          <a:cs typeface="Gill Sans MT"/>
                        </a:rPr>
                        <a:t>employees)</a:t>
                      </a:r>
                      <a:endParaRPr sz="1400" dirty="0">
                        <a:latin typeface="Gill Sans MT"/>
                        <a:cs typeface="Gill Sans MT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Participant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2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23,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f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lang="en-US" sz="1400" spc="-5" dirty="0">
                          <a:latin typeface="Gill Sans MT"/>
                          <a:cs typeface="Gill Sans MT"/>
                        </a:rPr>
                        <a:t>Packing staff</a:t>
                      </a:r>
                      <a:endParaRPr sz="1400" dirty="0">
                        <a:latin typeface="Gill Sans MT"/>
                        <a:cs typeface="Gill Sans MT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lang="en-US" sz="1400" spc="-5" dirty="0">
                          <a:latin typeface="Gill Sans MT"/>
                          <a:cs typeface="Gill Sans MT"/>
                        </a:rPr>
                        <a:t>company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A</a:t>
                      </a:r>
                    </a:p>
                  </a:txBody>
                  <a:tcPr marL="0" marR="0" marT="17907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Participant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3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45,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m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4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5" dirty="0">
                          <a:latin typeface="Gill Sans MT"/>
                          <a:cs typeface="Gill Sans MT"/>
                        </a:rPr>
                        <a:t>Delivery person (driver)</a:t>
                      </a:r>
                      <a:endParaRPr lang="en-US" sz="1400" dirty="0">
                        <a:latin typeface="Gill Sans MT"/>
                        <a:cs typeface="Gill Sans MT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lang="en-US" sz="1400" spc="-5" dirty="0">
                          <a:latin typeface="Gill Sans MT"/>
                          <a:cs typeface="Gill Sans MT"/>
                        </a:rPr>
                        <a:t>company</a:t>
                      </a:r>
                      <a:r>
                        <a:rPr sz="14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B </a:t>
                      </a:r>
                      <a:r>
                        <a:rPr sz="1400" spc="-5" dirty="0">
                          <a:latin typeface="Gill Sans MT"/>
                          <a:cs typeface="Gill Sans MT"/>
                        </a:rPr>
                        <a:t>(5</a:t>
                      </a:r>
                      <a:r>
                        <a:rPr sz="1400" spc="-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5" dirty="0">
                          <a:latin typeface="Gill Sans MT"/>
                          <a:cs typeface="Gill Sans MT"/>
                        </a:rPr>
                        <a:t>employees)</a:t>
                      </a:r>
                      <a:endParaRPr sz="1400" dirty="0">
                        <a:latin typeface="Gill Sans MT"/>
                        <a:cs typeface="Gill Sans MT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12700">
                      <a:solidFill>
                        <a:srgbClr val="8F8F8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Participant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4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381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400" spc="-5" dirty="0">
                          <a:latin typeface="Gill Sans MT"/>
                          <a:cs typeface="Gill Sans MT"/>
                        </a:rPr>
                        <a:t>33,</a:t>
                      </a:r>
                      <a:r>
                        <a:rPr sz="14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latin typeface="Gill Sans MT"/>
                          <a:cs typeface="Gill Sans MT"/>
                        </a:rPr>
                        <a:t>m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381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lang="en-US" sz="1400" dirty="0">
                          <a:latin typeface="Gill Sans MT"/>
                          <a:cs typeface="Gill Sans MT"/>
                        </a:rPr>
                        <a:t>Packing </a:t>
                      </a:r>
                      <a:endParaRPr sz="1400" dirty="0">
                        <a:latin typeface="Gill Sans MT"/>
                        <a:cs typeface="Gill Sans MT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38100">
                      <a:solidFill>
                        <a:srgbClr val="8F8F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lang="en-US" sz="1400" spc="-5" dirty="0">
                          <a:latin typeface="Gill Sans MT"/>
                          <a:cs typeface="Gill Sans MT"/>
                        </a:rPr>
                        <a:t>Company B</a:t>
                      </a:r>
                      <a:endParaRPr sz="1400" dirty="0">
                        <a:latin typeface="Gill Sans MT"/>
                        <a:cs typeface="Gill Sans MT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8F8F8F"/>
                      </a:solidFill>
                      <a:prstDash val="solid"/>
                    </a:lnL>
                    <a:lnR w="12700">
                      <a:solidFill>
                        <a:srgbClr val="8F8F8F"/>
                      </a:solidFill>
                      <a:prstDash val="solid"/>
                    </a:lnR>
                    <a:lnT w="12700">
                      <a:solidFill>
                        <a:srgbClr val="8F8F8F"/>
                      </a:solidFill>
                      <a:prstDash val="solid"/>
                    </a:lnT>
                    <a:lnB w="38100">
                      <a:solidFill>
                        <a:srgbClr val="8F8F8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4975" y="4621284"/>
            <a:ext cx="40068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-40" dirty="0">
                <a:solidFill>
                  <a:srgbClr val="585858"/>
                </a:solidFill>
                <a:latin typeface="Gill Sans MT"/>
                <a:cs typeface="Gill Sans MT"/>
              </a:rPr>
              <a:t>*</a:t>
            </a:r>
            <a:r>
              <a:rPr sz="1200" i="1" dirty="0">
                <a:solidFill>
                  <a:srgbClr val="585858"/>
                </a:solidFill>
                <a:latin typeface="Gill Sans MT"/>
                <a:cs typeface="Gill Sans MT"/>
              </a:rPr>
              <a:t> = </a:t>
            </a:r>
            <a:r>
              <a:rPr sz="1200" i="1" spc="55" dirty="0">
                <a:solidFill>
                  <a:srgbClr val="585858"/>
                </a:solidFill>
                <a:latin typeface="Gill Sans MT"/>
                <a:cs typeface="Gill Sans MT"/>
              </a:rPr>
              <a:t>Interviews</a:t>
            </a:r>
            <a:r>
              <a:rPr sz="1200" i="1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200" i="1" spc="80" dirty="0">
                <a:solidFill>
                  <a:srgbClr val="585858"/>
                </a:solidFill>
                <a:latin typeface="Gill Sans MT"/>
                <a:cs typeface="Gill Sans MT"/>
              </a:rPr>
              <a:t>were</a:t>
            </a:r>
            <a:r>
              <a:rPr sz="1200" i="1" spc="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200" i="1" spc="40" dirty="0">
                <a:solidFill>
                  <a:srgbClr val="585858"/>
                </a:solidFill>
                <a:latin typeface="Gill Sans MT"/>
                <a:cs typeface="Gill Sans MT"/>
              </a:rPr>
              <a:t>held</a:t>
            </a:r>
            <a:r>
              <a:rPr sz="1200" i="1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200" i="1" spc="35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200" i="1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200" i="1" spc="50" dirty="0">
                <a:solidFill>
                  <a:srgbClr val="585858"/>
                </a:solidFill>
                <a:latin typeface="Gill Sans MT"/>
                <a:cs typeface="Gill Sans MT"/>
              </a:rPr>
              <a:t>German,</a:t>
            </a:r>
            <a:r>
              <a:rPr sz="1200" i="1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200" i="1" spc="45" dirty="0">
                <a:solidFill>
                  <a:srgbClr val="585858"/>
                </a:solidFill>
                <a:latin typeface="Gill Sans MT"/>
                <a:cs typeface="Gill Sans MT"/>
              </a:rPr>
              <a:t>but</a:t>
            </a:r>
            <a:r>
              <a:rPr sz="1200" i="1" spc="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200" i="1" spc="5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200" i="1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200" i="1" spc="80" dirty="0">
                <a:solidFill>
                  <a:srgbClr val="585858"/>
                </a:solidFill>
                <a:latin typeface="Gill Sans MT"/>
                <a:cs typeface="Gill Sans MT"/>
              </a:rPr>
              <a:t>were</a:t>
            </a:r>
            <a:r>
              <a:rPr sz="1200" i="1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200" i="1" spc="30" dirty="0">
                <a:solidFill>
                  <a:srgbClr val="585858"/>
                </a:solidFill>
                <a:latin typeface="Gill Sans MT"/>
                <a:cs typeface="Gill Sans MT"/>
              </a:rPr>
              <a:t>translated</a:t>
            </a:r>
            <a:endParaRPr sz="1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875" y="511175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Key Finding</a:t>
            </a:r>
            <a:r>
              <a:rPr sz="1800" spc="-9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" y="819213"/>
            <a:ext cx="7351395" cy="9988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sz="3200" dirty="0"/>
              <a:t>3 </a:t>
            </a:r>
            <a:r>
              <a:rPr sz="3200" spc="-5" dirty="0"/>
              <a:t>out of </a:t>
            </a:r>
            <a:r>
              <a:rPr sz="3200" dirty="0"/>
              <a:t>3 </a:t>
            </a:r>
            <a:r>
              <a:rPr lang="en-US" sz="3200" dirty="0"/>
              <a:t>Drivers </a:t>
            </a:r>
            <a:r>
              <a:rPr sz="3200" spc="-5" dirty="0"/>
              <a:t>carry and use their private smart phone while</a:t>
            </a:r>
            <a:r>
              <a:rPr lang="en-US" sz="3200" spc="-5" dirty="0"/>
              <a:t> Driving</a:t>
            </a:r>
            <a:endParaRPr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38FD2-CA13-A04C-9813-AD3BC8525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9" y="2114550"/>
            <a:ext cx="2533650" cy="2736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492125"/>
            <a:ext cx="2938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Recommendation</a:t>
            </a:r>
            <a:r>
              <a:rPr sz="2700" spc="-90" dirty="0"/>
              <a:t> </a:t>
            </a:r>
            <a:r>
              <a:rPr sz="2700" dirty="0"/>
              <a:t>#1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6875" y="1192383"/>
            <a:ext cx="8269605" cy="282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14"/>
              </a:spcBef>
            </a:pPr>
            <a:r>
              <a:rPr lang="en-US" sz="1900" spc="-5" dirty="0">
                <a:solidFill>
                  <a:srgbClr val="585858"/>
                </a:solidFill>
                <a:latin typeface="Gill Sans MT"/>
                <a:cs typeface="Gill Sans MT"/>
              </a:rPr>
              <a:t>Drivers </a:t>
            </a:r>
            <a:r>
              <a:rPr sz="1900" spc="-5" dirty="0">
                <a:solidFill>
                  <a:srgbClr val="585858"/>
                </a:solidFill>
                <a:latin typeface="Gill Sans MT"/>
                <a:cs typeface="Gill Sans MT"/>
              </a:rPr>
              <a:t>use their smartphone several times per day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to calculat</a:t>
            </a:r>
            <a:r>
              <a:rPr lang="en-US" sz="1800" dirty="0">
                <a:solidFill>
                  <a:srgbClr val="585858"/>
                </a:solidFill>
                <a:latin typeface="Gill Sans MT"/>
                <a:cs typeface="Gill Sans MT"/>
              </a:rPr>
              <a:t>ion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,</a:t>
            </a:r>
            <a:r>
              <a:rPr lang="en-US" sz="1800" dirty="0">
                <a:solidFill>
                  <a:srgbClr val="585858"/>
                </a:solidFill>
                <a:latin typeface="Gill Sans MT"/>
                <a:cs typeface="Gill Sans MT"/>
              </a:rPr>
              <a:t> making calls, internet surfing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 etc. This prerequisite for using a mobile app is therefore fulfilled.</a:t>
            </a:r>
            <a:r>
              <a:rPr sz="180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MS Gothic"/>
                <a:cs typeface="MS Gothic"/>
              </a:rPr>
              <a:t>✔</a:t>
            </a:r>
            <a:endParaRPr sz="1800" dirty="0">
              <a:latin typeface="MS Gothic"/>
              <a:cs typeface="MS Gothic"/>
            </a:endParaRPr>
          </a:p>
          <a:p>
            <a:pPr marL="12700" marR="1123950">
              <a:lnSpc>
                <a:spcPct val="108900"/>
              </a:lnSpc>
              <a:spcBef>
                <a:spcPts val="1705"/>
              </a:spcBef>
            </a:pP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The app must be developed for iOS </a:t>
            </a:r>
            <a:r>
              <a:rPr sz="2200" dirty="0">
                <a:solidFill>
                  <a:srgbClr val="1A1A1A"/>
                </a:solidFill>
                <a:latin typeface="Gill Sans MT"/>
                <a:cs typeface="Gill Sans MT"/>
              </a:rPr>
              <a:t>&amp; 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Android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as </a:t>
            </a:r>
            <a:r>
              <a:rPr lang="en-US" dirty="0">
                <a:solidFill>
                  <a:srgbClr val="585858"/>
                </a:solidFill>
                <a:latin typeface="Gill Sans MT"/>
                <a:cs typeface="Gill Sans MT"/>
              </a:rPr>
              <a:t>drivers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 use both  main smartphone</a:t>
            </a:r>
            <a:r>
              <a:rPr sz="180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types.</a:t>
            </a:r>
            <a:endParaRPr sz="1800" dirty="0">
              <a:latin typeface="Gill Sans MT"/>
              <a:cs typeface="Gill Sans MT"/>
            </a:endParaRPr>
          </a:p>
          <a:p>
            <a:pPr marL="12700" marR="913765">
              <a:lnSpc>
                <a:spcPct val="114999"/>
              </a:lnSpc>
              <a:spcBef>
                <a:spcPts val="1490"/>
              </a:spcBef>
            </a:pPr>
            <a:r>
              <a:rPr lang="en-US" dirty="0">
                <a:solidFill>
                  <a:srgbClr val="585858"/>
                </a:solidFill>
                <a:latin typeface="Gill Sans MT"/>
                <a:cs typeface="Gill Sans MT"/>
              </a:rPr>
              <a:t>Drivers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use their smartphone most of the time with one hand.They use their  non-dominant hand. 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The app should be setup differently for left- and  right-handed</a:t>
            </a:r>
            <a:r>
              <a:rPr sz="2200" spc="-10" dirty="0">
                <a:solidFill>
                  <a:srgbClr val="1A1A1A"/>
                </a:solidFill>
                <a:latin typeface="Gill Sans MT"/>
                <a:cs typeface="Gill Sans MT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user.</a:t>
            </a:r>
            <a:endParaRPr sz="2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875" y="511175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Key Finding</a:t>
            </a:r>
            <a:r>
              <a:rPr sz="1800" spc="-9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" y="819213"/>
            <a:ext cx="6011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Lack of clear rules and</a:t>
            </a:r>
            <a:r>
              <a:rPr sz="3200" spc="-75" dirty="0"/>
              <a:t> </a:t>
            </a:r>
            <a:r>
              <a:rPr sz="3200" spc="-5" dirty="0"/>
              <a:t>collaboration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495800" y="2266950"/>
            <a:ext cx="270510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AD32B-0CE6-F445-9A81-14AE4B855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1150"/>
            <a:ext cx="295275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" y="492125"/>
            <a:ext cx="29387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Recommendation</a:t>
            </a:r>
            <a:r>
              <a:rPr sz="2700" spc="-90" dirty="0"/>
              <a:t> </a:t>
            </a:r>
            <a:r>
              <a:rPr sz="2700" dirty="0"/>
              <a:t>#2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96875" y="1195698"/>
            <a:ext cx="8200390" cy="24066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11300"/>
              </a:lnSpc>
              <a:spcBef>
                <a:spcPts val="85"/>
              </a:spcBef>
            </a:pP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The app should show pictures </a:t>
            </a:r>
            <a:r>
              <a:rPr sz="2200" dirty="0">
                <a:solidFill>
                  <a:srgbClr val="1A1A1A"/>
                </a:solidFill>
                <a:latin typeface="Gill Sans MT"/>
                <a:cs typeface="Gill Sans MT"/>
              </a:rPr>
              <a:t>&amp; 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written instructions about the positive  outcome of the </a:t>
            </a:r>
            <a:r>
              <a:rPr lang="en-US" sz="2200" spc="-5" dirty="0">
                <a:solidFill>
                  <a:srgbClr val="1A1A1A"/>
                </a:solidFill>
                <a:latin typeface="Gill Sans MT"/>
                <a:cs typeface="Gill Sans MT"/>
              </a:rPr>
              <a:t>shipment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 task.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This makes it clear what outcome is expected from  the</a:t>
            </a:r>
            <a:r>
              <a:rPr sz="180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lang="en-US" spc="-5" dirty="0">
                <a:solidFill>
                  <a:srgbClr val="585858"/>
                </a:solidFill>
                <a:latin typeface="Gill Sans MT"/>
                <a:cs typeface="Gill Sans MT"/>
              </a:rPr>
              <a:t>delivery person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.</a:t>
            </a:r>
            <a:endParaRPr sz="1800" dirty="0">
              <a:latin typeface="Gill Sans MT"/>
              <a:cs typeface="Gill Sans MT"/>
            </a:endParaRPr>
          </a:p>
          <a:p>
            <a:pPr marL="12700" marR="615315">
              <a:lnSpc>
                <a:spcPct val="121200"/>
              </a:lnSpc>
              <a:spcBef>
                <a:spcPts val="1305"/>
              </a:spcBef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No annoying forms to fill out, instead </a:t>
            </a:r>
            <a:r>
              <a:rPr sz="2200" spc="-5" dirty="0">
                <a:solidFill>
                  <a:srgbClr val="1A1A1A"/>
                </a:solidFill>
                <a:latin typeface="Gill Sans MT"/>
                <a:cs typeface="Gill Sans MT"/>
              </a:rPr>
              <a:t>easy documentation of finished task  by picture-taking.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The app also saves automatically meta-data like data, user,  etc. for</a:t>
            </a:r>
            <a:r>
              <a:rPr sz="180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reporting.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875" y="511175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Key Finding</a:t>
            </a:r>
            <a:r>
              <a:rPr sz="1800" spc="-9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585858"/>
                </a:solidFill>
                <a:latin typeface="Gill Sans MT"/>
                <a:cs typeface="Gill Sans MT"/>
              </a:rPr>
              <a:t>3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" y="819213"/>
            <a:ext cx="8223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Everybody wishes </a:t>
            </a:r>
            <a:r>
              <a:rPr sz="3200" dirty="0"/>
              <a:t>a </a:t>
            </a:r>
            <a:r>
              <a:rPr sz="3200" spc="-5" dirty="0"/>
              <a:t>better documentation</a:t>
            </a:r>
            <a:r>
              <a:rPr sz="3200" spc="-85" dirty="0"/>
              <a:t> </a:t>
            </a:r>
            <a:r>
              <a:rPr sz="3200" spc="-5" dirty="0"/>
              <a:t>system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01725" y="1600263"/>
            <a:ext cx="7091045" cy="1526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Gill Sans MT"/>
                <a:cs typeface="Gill Sans MT"/>
              </a:rPr>
              <a:t>“Our checklist is not complete and outdated.” (</a:t>
            </a:r>
            <a:r>
              <a:rPr lang="en-US" sz="2000" spc="-5" dirty="0">
                <a:latin typeface="Gill Sans MT"/>
                <a:cs typeface="Gill Sans MT"/>
              </a:rPr>
              <a:t>driver</a:t>
            </a:r>
            <a:r>
              <a:rPr sz="2000" spc="-3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#2)</a:t>
            </a:r>
            <a:endParaRPr sz="20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50"/>
              </a:spcBef>
            </a:pPr>
            <a:r>
              <a:rPr sz="2000" spc="-5" dirty="0">
                <a:latin typeface="Gill Sans MT"/>
                <a:cs typeface="Gill Sans MT"/>
              </a:rPr>
              <a:t>“I want to know quickly when was what </a:t>
            </a:r>
            <a:r>
              <a:rPr lang="en-US" sz="2000" spc="-5" dirty="0">
                <a:latin typeface="Gill Sans MT"/>
                <a:cs typeface="Gill Sans MT"/>
              </a:rPr>
              <a:t>delivered</a:t>
            </a:r>
            <a:r>
              <a:rPr sz="2000" spc="-5" dirty="0">
                <a:latin typeface="Gill Sans MT"/>
                <a:cs typeface="Gill Sans MT"/>
              </a:rPr>
              <a:t> by who.”</a:t>
            </a:r>
            <a:endParaRPr lang="en-US" sz="2000" spc="-5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50"/>
              </a:spcBef>
            </a:pPr>
            <a:r>
              <a:rPr sz="2000" spc="-4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(</a:t>
            </a:r>
            <a:r>
              <a:rPr lang="en-US" sz="2000" spc="-5" dirty="0">
                <a:latin typeface="Gill Sans MT"/>
                <a:cs typeface="Gill Sans MT"/>
              </a:rPr>
              <a:t>QA officer</a:t>
            </a:r>
            <a:r>
              <a:rPr sz="2000" spc="-5" dirty="0">
                <a:latin typeface="Gill Sans MT"/>
                <a:cs typeface="Gill Sans MT"/>
              </a:rPr>
              <a:t>)</a:t>
            </a:r>
            <a:endParaRPr sz="20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596</Words>
  <Application>Microsoft Macintosh PowerPoint</Application>
  <PresentationFormat>On-screen Show (16:9)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Gothic</vt:lpstr>
      <vt:lpstr>Calibri</vt:lpstr>
      <vt:lpstr>Gill Sans MT</vt:lpstr>
      <vt:lpstr>Times New Roman</vt:lpstr>
      <vt:lpstr>Office Theme</vt:lpstr>
      <vt:lpstr>   Supply chain team How to support them with Tech</vt:lpstr>
      <vt:lpstr>Executive Summary</vt:lpstr>
      <vt:lpstr>What did I want to learn?</vt:lpstr>
      <vt:lpstr>Participants</vt:lpstr>
      <vt:lpstr>3 out of 3 Drivers carry and use their private smart phone while Driving</vt:lpstr>
      <vt:lpstr>Recommendation #1</vt:lpstr>
      <vt:lpstr>Lack of clear rules and collaboration</vt:lpstr>
      <vt:lpstr>Recommendation #2</vt:lpstr>
      <vt:lpstr>Everybody wishes a better documentation system</vt:lpstr>
      <vt:lpstr>Recommendation #3</vt:lpstr>
      <vt:lpstr>Next Steps</vt:lpstr>
      <vt:lpstr>Appendix</vt:lpstr>
      <vt:lpstr>Data Collection and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Supply chain team How to support them with Tech</dc:title>
  <cp:lastModifiedBy>Microsoft Office User</cp:lastModifiedBy>
  <cp:revision>4</cp:revision>
  <dcterms:created xsi:type="dcterms:W3CDTF">2020-06-10T10:55:45Z</dcterms:created>
  <dcterms:modified xsi:type="dcterms:W3CDTF">2020-06-10T13:42:30Z</dcterms:modified>
</cp:coreProperties>
</file>