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20104100" cy="11303000"/>
  <p:notesSz cx="20104100" cy="11303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2"/>
  </p:normalViewPr>
  <p:slideViewPr>
    <p:cSldViewPr>
      <p:cViewPr>
        <p:scale>
          <a:sx n="66" d="100"/>
          <a:sy n="66" d="100"/>
        </p:scale>
        <p:origin x="712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F0413-F01F-2B4B-A870-0C5DB9DF7347}" type="datetimeFigureOut">
              <a:rPr lang="en-US" smtClean="0"/>
              <a:t>6/21/20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2875"/>
            <a:ext cx="6784975" cy="3814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0363"/>
            <a:ext cx="16084550" cy="44497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362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362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D4479-30EC-E348-AC86-1C0163F1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93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D4479-30EC-E348-AC86-1C0163F1DC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2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3930"/>
            <a:ext cx="17088486" cy="2373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29680"/>
            <a:ext cx="14072870" cy="282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50" b="0" i="0">
                <a:solidFill>
                  <a:srgbClr val="1B1C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4E53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50" b="0" i="0">
                <a:solidFill>
                  <a:srgbClr val="1B1C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599690"/>
            <a:ext cx="8745284" cy="7459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599690"/>
            <a:ext cx="8745284" cy="7459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50" b="0" i="0">
                <a:solidFill>
                  <a:srgbClr val="1B1C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013635" y="1029078"/>
            <a:ext cx="0" cy="205104"/>
          </a:xfrm>
          <a:custGeom>
            <a:avLst/>
            <a:gdLst/>
            <a:ahLst/>
            <a:cxnLst/>
            <a:rect l="l" t="t" r="r" b="b"/>
            <a:pathLst>
              <a:path h="205105">
                <a:moveTo>
                  <a:pt x="0" y="0"/>
                </a:moveTo>
                <a:lnTo>
                  <a:pt x="0" y="204809"/>
                </a:lnTo>
              </a:path>
            </a:pathLst>
          </a:custGeom>
          <a:ln w="22599">
            <a:solidFill>
              <a:srgbClr val="CE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05542" y="1029078"/>
            <a:ext cx="0" cy="205104"/>
          </a:xfrm>
          <a:custGeom>
            <a:avLst/>
            <a:gdLst/>
            <a:ahLst/>
            <a:cxnLst/>
            <a:rect l="l" t="t" r="r" b="b"/>
            <a:pathLst>
              <a:path h="205105">
                <a:moveTo>
                  <a:pt x="0" y="0"/>
                </a:moveTo>
                <a:lnTo>
                  <a:pt x="0" y="204809"/>
                </a:lnTo>
              </a:path>
            </a:pathLst>
          </a:custGeom>
          <a:ln w="22599">
            <a:solidFill>
              <a:srgbClr val="CE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6371" y="2867706"/>
            <a:ext cx="8232140" cy="177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50" b="0" i="0">
                <a:solidFill>
                  <a:srgbClr val="1B1C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6371" y="4452584"/>
            <a:ext cx="8393430" cy="259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4E53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1790"/>
            <a:ext cx="6433312" cy="56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1790"/>
            <a:ext cx="4623943" cy="56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1790"/>
            <a:ext cx="4623943" cy="56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TNRCHOhX8ElMwLvfHcKm7O/UXcapstone?node-id=1%3A9&amp;scaling=scale-dow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igma.com/proto/TNRCHOhX8ElMwLvfHcKm7O/UXcapstone?node-id=323%3A124&amp;scaling=scale-dow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20249" y="819143"/>
            <a:ext cx="54546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SLID 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36626" y="1029078"/>
            <a:ext cx="0" cy="205104"/>
          </a:xfrm>
          <a:custGeom>
            <a:avLst/>
            <a:gdLst/>
            <a:ahLst/>
            <a:cxnLst/>
            <a:rect l="l" t="t" r="r" b="b"/>
            <a:pathLst>
              <a:path h="205105">
                <a:moveTo>
                  <a:pt x="0" y="0"/>
                </a:moveTo>
                <a:lnTo>
                  <a:pt x="0" y="204809"/>
                </a:lnTo>
              </a:path>
            </a:pathLst>
          </a:custGeom>
          <a:ln w="22599">
            <a:solidFill>
              <a:srgbClr val="CE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28534" y="1029078"/>
            <a:ext cx="0" cy="205104"/>
          </a:xfrm>
          <a:custGeom>
            <a:avLst/>
            <a:gdLst/>
            <a:ahLst/>
            <a:cxnLst/>
            <a:rect l="l" t="t" r="r" b="b"/>
            <a:pathLst>
              <a:path h="205105">
                <a:moveTo>
                  <a:pt x="0" y="0"/>
                </a:moveTo>
                <a:lnTo>
                  <a:pt x="0" y="204809"/>
                </a:lnTo>
              </a:path>
            </a:pathLst>
          </a:custGeom>
          <a:ln w="22599">
            <a:solidFill>
              <a:srgbClr val="CE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23650" y="3894151"/>
            <a:ext cx="6316860" cy="1457577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515"/>
              </a:spcBef>
            </a:pPr>
            <a:r>
              <a:rPr lang="en-US" b="1" spc="-5" dirty="0">
                <a:solidFill>
                  <a:srgbClr val="000000"/>
                </a:solidFill>
                <a:latin typeface="Andale Mono" panose="020B0509000000000004" pitchFamily="49" charset="0"/>
              </a:rPr>
              <a:t>Help</a:t>
            </a:r>
            <a:r>
              <a:rPr b="1" spc="-5" dirty="0">
                <a:solidFill>
                  <a:srgbClr val="000000"/>
                </a:solidFill>
                <a:latin typeface="Andale Mono" panose="020B0509000000000004" pitchFamily="49" charset="0"/>
              </a:rPr>
              <a:t> </a:t>
            </a:r>
            <a:r>
              <a:rPr lang="en-US" b="1" spc="-10" dirty="0">
                <a:solidFill>
                  <a:srgbClr val="000000"/>
                </a:solidFill>
                <a:latin typeface="Andale Mono" panose="020B0509000000000004" pitchFamily="49" charset="0"/>
              </a:rPr>
              <a:t>t</a:t>
            </a:r>
            <a:r>
              <a:rPr b="1" spc="-10" dirty="0">
                <a:solidFill>
                  <a:srgbClr val="000000"/>
                </a:solidFill>
                <a:latin typeface="Andale Mono" panose="020B0509000000000004" pitchFamily="49" charset="0"/>
              </a:rPr>
              <a:t>o</a:t>
            </a:r>
            <a:r>
              <a:rPr b="1" spc="-60" dirty="0">
                <a:solidFill>
                  <a:srgbClr val="000000"/>
                </a:solidFill>
                <a:latin typeface="Andale Mono" panose="020B0509000000000004" pitchFamily="49" charset="0"/>
              </a:rPr>
              <a:t> </a:t>
            </a:r>
            <a:r>
              <a:rPr lang="en-US" b="1" spc="-60" dirty="0">
                <a:solidFill>
                  <a:srgbClr val="000000"/>
                </a:solidFill>
                <a:latin typeface="Andale Mono" panose="020B0509000000000004" pitchFamily="49" charset="0"/>
              </a:rPr>
              <a:t>h</a:t>
            </a:r>
            <a:r>
              <a:rPr b="1" dirty="0">
                <a:solidFill>
                  <a:srgbClr val="000000"/>
                </a:solidFill>
                <a:latin typeface="Andale Mono" panose="020B05090000000000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Andale Mono" panose="020B0509000000000004" pitchFamily="49" charset="0"/>
              </a:rPr>
              <a:t>lp</a:t>
            </a:r>
            <a:endParaRPr b="1" dirty="0">
              <a:solidFill>
                <a:srgbClr val="000000"/>
              </a:solidFill>
              <a:latin typeface="Andale Mono" panose="020B0509000000000004" pitchFamily="49" charset="0"/>
            </a:endParaRPr>
          </a:p>
          <a:p>
            <a:pPr marL="12700" marR="5080" algn="ctr">
              <a:lnSpc>
                <a:spcPct val="100600"/>
              </a:lnSpc>
              <a:spcBef>
                <a:spcPts val="210"/>
              </a:spcBef>
            </a:pPr>
            <a:r>
              <a:rPr lang="en-US" sz="3300" spc="-5" dirty="0">
                <a:solidFill>
                  <a:srgbClr val="000000"/>
                </a:solidFill>
              </a:rPr>
              <a:t>food</a:t>
            </a:r>
            <a:r>
              <a:rPr sz="3300" spc="-5" dirty="0">
                <a:solidFill>
                  <a:srgbClr val="000000"/>
                </a:solidFill>
              </a:rPr>
              <a:t> made available</a:t>
            </a:r>
            <a:r>
              <a:rPr sz="3300" spc="-90" dirty="0">
                <a:solidFill>
                  <a:srgbClr val="000000"/>
                </a:solidFill>
              </a:rPr>
              <a:t> </a:t>
            </a:r>
            <a:r>
              <a:rPr sz="3300" spc="-10" dirty="0">
                <a:solidFill>
                  <a:srgbClr val="000000"/>
                </a:solidFill>
              </a:rPr>
              <a:t>for </a:t>
            </a:r>
            <a:r>
              <a:rPr sz="3300" spc="-5" dirty="0">
                <a:solidFill>
                  <a:srgbClr val="000000"/>
                </a:solidFill>
              </a:rPr>
              <a:t>everyone</a:t>
            </a:r>
            <a:endParaRPr sz="3300" dirty="0"/>
          </a:p>
        </p:txBody>
      </p:sp>
      <p:sp>
        <p:nvSpPr>
          <p:cNvPr id="7" name="object 7"/>
          <p:cNvSpPr txBox="1"/>
          <p:nvPr/>
        </p:nvSpPr>
        <p:spPr>
          <a:xfrm>
            <a:off x="13252450" y="5952624"/>
            <a:ext cx="3532350" cy="4422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5095" marR="208279">
              <a:lnSpc>
                <a:spcPct val="148300"/>
              </a:lnSpc>
              <a:spcBef>
                <a:spcPts val="95"/>
              </a:spcBef>
              <a:tabLst>
                <a:tab pos="821055" algn="l"/>
              </a:tabLst>
            </a:pPr>
            <a:r>
              <a:rPr lang="en-US" sz="2150" spc="-5" dirty="0">
                <a:solidFill>
                  <a:srgbClr val="4E5360"/>
                </a:solidFill>
                <a:latin typeface="Arial"/>
                <a:cs typeface="Arial"/>
              </a:rPr>
              <a:t>Mecline Jose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 </a:t>
            </a:r>
            <a:endParaRPr lang="en-US" sz="2150" dirty="0">
              <a:solidFill>
                <a:srgbClr val="4E5360"/>
              </a:solidFill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7551CD-514F-3D4F-B633-C07A1EF220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393"/>
          <a:stretch/>
        </p:blipFill>
        <p:spPr>
          <a:xfrm>
            <a:off x="3517546" y="3857132"/>
            <a:ext cx="4558020" cy="3623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6371" y="4464454"/>
            <a:ext cx="10054879" cy="58591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2284">
              <a:lnSpc>
                <a:spcPct val="148300"/>
              </a:lnSpc>
              <a:spcBef>
                <a:spcPts val="95"/>
              </a:spcBef>
              <a:tabLst>
                <a:tab pos="1387475" algn="l"/>
                <a:tab pos="2270125" algn="l"/>
                <a:tab pos="3388360" algn="l"/>
              </a:tabLst>
            </a:pP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The </a:t>
            </a:r>
            <a:r>
              <a:rPr lang="en-US" sz="2150" spc="-5" dirty="0">
                <a:solidFill>
                  <a:srgbClr val="4E5360"/>
                </a:solidFill>
                <a:latin typeface="Arial"/>
                <a:cs typeface="Arial"/>
              </a:rPr>
              <a:t>NGO's like old age homes and orphanages are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 fac</a:t>
            </a:r>
            <a:r>
              <a:rPr lang="en-US" sz="2150" spc="-5" dirty="0">
                <a:solidFill>
                  <a:srgbClr val="4E5360"/>
                </a:solidFill>
                <a:latin typeface="Arial"/>
                <a:cs typeface="Arial"/>
              </a:rPr>
              <a:t>ing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E5360"/>
                </a:solidFill>
                <a:latin typeface="Arial"/>
                <a:cs typeface="Arial"/>
              </a:rPr>
              <a:t>difficulties </a:t>
            </a:r>
            <a:r>
              <a:rPr lang="en-US" sz="2150" spc="-10" dirty="0">
                <a:solidFill>
                  <a:srgbClr val="4E5360"/>
                </a:solidFill>
                <a:latin typeface="Arial"/>
                <a:cs typeface="Arial"/>
              </a:rPr>
              <a:t>in getting day to day food for the in house persons. </a:t>
            </a:r>
            <a:r>
              <a:rPr lang="en-US" sz="2150" spc="-5" dirty="0">
                <a:solidFill>
                  <a:srgbClr val="4E5360"/>
                </a:solidFill>
                <a:latin typeface="Arial"/>
                <a:cs typeface="Arial"/>
              </a:rPr>
              <a:t>On the other side many restaurants are encountering the issue of food wastage the ( surplus food )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.</a:t>
            </a:r>
            <a:r>
              <a:rPr lang="en-US" sz="2150" dirty="0">
                <a:solidFill>
                  <a:srgbClr val="4E5360"/>
                </a:solidFill>
                <a:latin typeface="Arial"/>
                <a:cs typeface="Arial"/>
              </a:rPr>
              <a:t> To solve the issue of both if there is a proper chain of connection between two of both and a mutual understanding in buying and selling of food in nominal costs can help many people suffering and surviving without getting food. </a:t>
            </a:r>
            <a:r>
              <a:rPr sz="2150" spc="-25" dirty="0">
                <a:solidFill>
                  <a:srgbClr val="4E5360"/>
                </a:solidFill>
                <a:latin typeface="Arial"/>
                <a:cs typeface="Arial"/>
              </a:rPr>
              <a:t>We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 want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to	</a:t>
            </a:r>
            <a:r>
              <a:rPr lang="en-US" sz="2150" spc="-5" dirty="0">
                <a:solidFill>
                  <a:srgbClr val="4E5360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create a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way to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connect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the</a:t>
            </a:r>
            <a:r>
              <a:rPr lang="en-US" sz="2150" spc="-5" dirty="0">
                <a:solidFill>
                  <a:srgbClr val="4E5360"/>
                </a:solidFill>
                <a:latin typeface="Arial"/>
                <a:cs typeface="Arial"/>
              </a:rPr>
              <a:t> NGO's and restaurants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.</a:t>
            </a:r>
            <a:endParaRPr sz="2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9000"/>
              </a:lnSpc>
            </a:pPr>
            <a:r>
              <a:rPr sz="2150" spc="-25" dirty="0">
                <a:solidFill>
                  <a:srgbClr val="4E5360"/>
                </a:solidFill>
                <a:latin typeface="Arial"/>
                <a:cs typeface="Arial"/>
              </a:rPr>
              <a:t>We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are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mostly concerned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with </a:t>
            </a:r>
            <a:r>
              <a:rPr lang="en-US" sz="2150" spc="-5" dirty="0">
                <a:solidFill>
                  <a:srgbClr val="4E5360"/>
                </a:solidFill>
                <a:latin typeface="Arial"/>
                <a:cs typeface="Arial"/>
              </a:rPr>
              <a:t>NGO’s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 that have </a:t>
            </a:r>
            <a:r>
              <a:rPr lang="en-US" sz="2150" spc="-5" dirty="0">
                <a:solidFill>
                  <a:srgbClr val="4E5360"/>
                </a:solidFill>
                <a:latin typeface="Arial"/>
                <a:cs typeface="Arial"/>
              </a:rPr>
              <a:t>severe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inabilities </a:t>
            </a:r>
            <a:r>
              <a:rPr lang="en-US" sz="2150" spc="-5" dirty="0">
                <a:solidFill>
                  <a:srgbClr val="4E5360"/>
                </a:solidFill>
                <a:latin typeface="Arial"/>
                <a:cs typeface="Arial"/>
              </a:rPr>
              <a:t>in getting food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. Also</a:t>
            </a:r>
            <a:r>
              <a:rPr lang="en-US" sz="2150" spc="-5" dirty="0">
                <a:solidFill>
                  <a:srgbClr val="4E5360"/>
                </a:solidFill>
                <a:latin typeface="Arial"/>
                <a:cs typeface="Arial"/>
              </a:rPr>
              <a:t> restaurants near by them with surplus food production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.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So this is what let to the </a:t>
            </a:r>
            <a:r>
              <a:rPr sz="2150" spc="-20" dirty="0">
                <a:solidFill>
                  <a:srgbClr val="4E5360"/>
                </a:solidFill>
                <a:latin typeface="Arial"/>
                <a:cs typeface="Arial"/>
              </a:rPr>
              <a:t>opportunity.</a:t>
            </a:r>
            <a:endParaRPr lang="en-US" sz="2150" spc="-20" dirty="0">
              <a:solidFill>
                <a:srgbClr val="4E5360"/>
              </a:solidFill>
              <a:latin typeface="Arial"/>
              <a:cs typeface="Arial"/>
            </a:endParaRPr>
          </a:p>
          <a:p>
            <a:pPr marL="12700" marR="5080" algn="just">
              <a:lnSpc>
                <a:spcPct val="149000"/>
              </a:lnSpc>
            </a:pPr>
            <a:r>
              <a:rPr sz="2150" spc="-120" dirty="0">
                <a:solidFill>
                  <a:srgbClr val="4E5360"/>
                </a:solidFill>
                <a:latin typeface="Arial"/>
                <a:cs typeface="Arial"/>
              </a:rPr>
              <a:t>To 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create a means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by which we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can connect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the</a:t>
            </a:r>
            <a:r>
              <a:rPr lang="en-US" sz="2150" spc="-5" dirty="0">
                <a:solidFill>
                  <a:srgbClr val="4E5360"/>
                </a:solidFill>
                <a:latin typeface="Arial"/>
                <a:cs typeface="Arial"/>
              </a:rPr>
              <a:t> both of them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.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1849" y="1231900"/>
            <a:ext cx="6799683" cy="1782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Challenge or</a:t>
            </a:r>
            <a:r>
              <a:rPr lang="en-US" spc="-105" dirty="0"/>
              <a:t>   </a:t>
            </a:r>
            <a:r>
              <a:rPr spc="-15" dirty="0"/>
              <a:t>Problem </a:t>
            </a:r>
            <a:r>
              <a:rPr spc="-5" dirty="0"/>
              <a:t>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2E2B2-A84E-074E-BFFC-D40CAD48D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8250" y="33655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561" y="4539843"/>
            <a:ext cx="7729855" cy="57408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8300"/>
              </a:lnSpc>
              <a:spcBef>
                <a:spcPts val="95"/>
              </a:spcBef>
              <a:tabLst>
                <a:tab pos="2607945" algn="l"/>
                <a:tab pos="3075305" algn="l"/>
                <a:tab pos="4213860" algn="l"/>
                <a:tab pos="5131435" algn="l"/>
              </a:tabLst>
            </a:pP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First of all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I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needed to understand how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a </a:t>
            </a:r>
            <a:r>
              <a:rPr lang="en-US" sz="2150" spc="-5" dirty="0">
                <a:solidFill>
                  <a:srgbClr val="4E5360"/>
                </a:solidFill>
                <a:latin typeface="Arial"/>
                <a:cs typeface="Arial"/>
              </a:rPr>
              <a:t>Restaurant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  functions(generally).	Then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I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had to inquire how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a </a:t>
            </a:r>
            <a:r>
              <a:rPr lang="en-US" sz="2150" dirty="0">
                <a:solidFill>
                  <a:srgbClr val="4E5360"/>
                </a:solidFill>
                <a:latin typeface="Arial"/>
                <a:cs typeface="Arial"/>
              </a:rPr>
              <a:t>excess food</a:t>
            </a:r>
            <a:r>
              <a:rPr sz="2150" spc="-105" dirty="0">
                <a:solidFill>
                  <a:srgbClr val="4E5360"/>
                </a:solidFill>
                <a:latin typeface="Arial"/>
                <a:cs typeface="Arial"/>
              </a:rPr>
              <a:t>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is  </a:t>
            </a:r>
            <a:r>
              <a:rPr lang="en-US" sz="2150" spc="-5" dirty="0">
                <a:solidFill>
                  <a:srgbClr val="4E5360"/>
                </a:solidFill>
                <a:latin typeface="Arial"/>
                <a:cs typeface="Arial"/>
              </a:rPr>
              <a:t>treated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,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what are the	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key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information the </a:t>
            </a:r>
            <a:r>
              <a:rPr lang="en-US" sz="2150" spc="-5" dirty="0">
                <a:solidFill>
                  <a:srgbClr val="4E5360"/>
                </a:solidFill>
                <a:latin typeface="Arial"/>
                <a:cs typeface="Arial"/>
              </a:rPr>
              <a:t>hotel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 tries to have when </a:t>
            </a:r>
            <a:r>
              <a:rPr lang="en-US" sz="2150" spc="-5" dirty="0">
                <a:solidFill>
                  <a:srgbClr val="4E5360"/>
                </a:solidFill>
                <a:latin typeface="Arial"/>
                <a:cs typeface="Arial"/>
              </a:rPr>
              <a:t>they meet with excess food situation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. I</a:t>
            </a:r>
            <a:r>
              <a:rPr lang="en-US" sz="2150" dirty="0">
                <a:solidFill>
                  <a:srgbClr val="4E5360"/>
                </a:solidFill>
                <a:latin typeface="Arial"/>
                <a:cs typeface="Arial"/>
              </a:rPr>
              <a:t>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assisted to numerous </a:t>
            </a:r>
            <a:r>
              <a:rPr lang="en-US" sz="2150" spc="-5" dirty="0">
                <a:solidFill>
                  <a:srgbClr val="4E5360"/>
                </a:solidFill>
                <a:latin typeface="Arial"/>
                <a:cs typeface="Arial"/>
              </a:rPr>
              <a:t>meeting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across </a:t>
            </a:r>
            <a:r>
              <a:rPr sz="2150" spc="-10" dirty="0">
                <a:solidFill>
                  <a:srgbClr val="4E5360"/>
                </a:solidFill>
                <a:latin typeface="Arial"/>
                <a:cs typeface="Arial"/>
              </a:rPr>
              <a:t>different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 </a:t>
            </a:r>
            <a:r>
              <a:rPr lang="en-US" sz="2150" spc="-5" dirty="0">
                <a:solidFill>
                  <a:srgbClr val="4E5360"/>
                </a:solidFill>
                <a:latin typeface="Arial"/>
                <a:cs typeface="Arial"/>
              </a:rPr>
              <a:t>restaurant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in</a:t>
            </a:r>
            <a:r>
              <a:rPr lang="en-US" sz="2150" spc="-5" dirty="0">
                <a:solidFill>
                  <a:srgbClr val="4E5360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E5360"/>
                </a:solidFill>
                <a:latin typeface="Arial"/>
                <a:cs typeface="Arial"/>
              </a:rPr>
              <a:t>different  </a:t>
            </a:r>
            <a:r>
              <a:rPr lang="en-US" sz="2150" spc="-5" dirty="0">
                <a:solidFill>
                  <a:srgbClr val="4E5360"/>
                </a:solidFill>
                <a:latin typeface="Arial"/>
                <a:cs typeface="Arial"/>
              </a:rPr>
              <a:t>area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s.</a:t>
            </a:r>
            <a:endParaRPr sz="2150" dirty="0">
              <a:latin typeface="Arial"/>
              <a:cs typeface="Arial"/>
            </a:endParaRPr>
          </a:p>
          <a:p>
            <a:pPr marL="12700" marR="708660">
              <a:lnSpc>
                <a:spcPts val="4610"/>
              </a:lnSpc>
              <a:spcBef>
                <a:spcPts val="50"/>
              </a:spcBef>
              <a:tabLst>
                <a:tab pos="1160780" algn="l"/>
              </a:tabLst>
            </a:pP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I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needed this to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make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the designs for an interface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so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as to  facilitate	the data transfer between the </a:t>
            </a:r>
            <a:r>
              <a:rPr lang="en-US" sz="2150" spc="-5" dirty="0">
                <a:solidFill>
                  <a:srgbClr val="4E5360"/>
                </a:solidFill>
                <a:latin typeface="Arial"/>
                <a:cs typeface="Arial"/>
              </a:rPr>
              <a:t>NGO's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 and</a:t>
            </a:r>
            <a:r>
              <a:rPr sz="2150" spc="-60" dirty="0">
                <a:solidFill>
                  <a:srgbClr val="4E5360"/>
                </a:solidFill>
                <a:latin typeface="Arial"/>
                <a:cs typeface="Arial"/>
              </a:rPr>
              <a:t>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the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lang="en-US" sz="2150" spc="-25" dirty="0">
                <a:solidFill>
                  <a:srgbClr val="4E5360"/>
                </a:solidFill>
                <a:latin typeface="Arial"/>
                <a:cs typeface="Arial"/>
              </a:rPr>
              <a:t>restaurant</a:t>
            </a:r>
            <a:r>
              <a:rPr sz="2150" spc="-25" dirty="0">
                <a:solidFill>
                  <a:srgbClr val="4E5360"/>
                </a:solidFill>
                <a:latin typeface="Arial"/>
                <a:cs typeface="Arial"/>
              </a:rPr>
              <a:t>.</a:t>
            </a:r>
            <a:endParaRPr sz="2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I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discovered the </a:t>
            </a:r>
            <a:r>
              <a:rPr lang="en-US" sz="2150" spc="-5" dirty="0">
                <a:solidFill>
                  <a:srgbClr val="4E5360"/>
                </a:solidFill>
                <a:latin typeface="Arial"/>
                <a:cs typeface="Arial"/>
              </a:rPr>
              <a:t>avg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number of </a:t>
            </a:r>
            <a:r>
              <a:rPr lang="en-US" sz="2150" spc="-5" dirty="0">
                <a:solidFill>
                  <a:srgbClr val="4E5360"/>
                </a:solidFill>
                <a:latin typeface="Arial"/>
                <a:cs typeface="Arial"/>
              </a:rPr>
              <a:t>excess food wastage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 </a:t>
            </a:r>
            <a:r>
              <a:rPr lang="en-US" sz="2150" dirty="0">
                <a:solidFill>
                  <a:srgbClr val="4E5360"/>
                </a:solidFill>
                <a:latin typeface="Arial"/>
                <a:cs typeface="Arial"/>
              </a:rPr>
              <a:t>by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a </a:t>
            </a:r>
            <a:r>
              <a:rPr lang="en-US" sz="2150" spc="-5" dirty="0">
                <a:solidFill>
                  <a:srgbClr val="4E5360"/>
                </a:solidFill>
                <a:latin typeface="Arial"/>
                <a:cs typeface="Arial"/>
              </a:rPr>
              <a:t>restaurant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does per</a:t>
            </a:r>
            <a:r>
              <a:rPr sz="2150" spc="-85" dirty="0">
                <a:solidFill>
                  <a:srgbClr val="4E5360"/>
                </a:solidFill>
                <a:latin typeface="Arial"/>
                <a:cs typeface="Arial"/>
              </a:rPr>
              <a:t> </a:t>
            </a:r>
            <a:r>
              <a:rPr sz="2150" spc="-45" dirty="0">
                <a:solidFill>
                  <a:srgbClr val="4E5360"/>
                </a:solidFill>
                <a:latin typeface="Arial"/>
                <a:cs typeface="Arial"/>
              </a:rPr>
              <a:t>day.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5846" y="1550478"/>
            <a:ext cx="8520404" cy="1782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Discovery:  Research</a:t>
            </a:r>
            <a:r>
              <a:rPr spc="-105" dirty="0"/>
              <a:t> </a:t>
            </a:r>
            <a:r>
              <a:rPr dirty="0"/>
              <a:t>&amp;  </a:t>
            </a:r>
            <a:r>
              <a:rPr spc="-10" dirty="0"/>
              <a:t>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940252-231F-1742-86F7-DBDEB9C51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450" y="1943325"/>
            <a:ext cx="6893169" cy="71371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6371" y="4405867"/>
            <a:ext cx="15473680" cy="3284168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Anything that helped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you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explore ideas, possibilities, and possible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solutions may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be included</a:t>
            </a:r>
            <a:r>
              <a:rPr sz="2150" spc="-45" dirty="0">
                <a:solidFill>
                  <a:srgbClr val="4E5360"/>
                </a:solidFill>
                <a:latin typeface="Arial"/>
                <a:cs typeface="Arial"/>
              </a:rPr>
              <a:t>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here.</a:t>
            </a:r>
            <a:endParaRPr lang="en-US" sz="2150" spc="-5" dirty="0">
              <a:solidFill>
                <a:srgbClr val="4E536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Since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I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found out that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many </a:t>
            </a:r>
            <a:r>
              <a:rPr lang="en-US" sz="2150" dirty="0">
                <a:solidFill>
                  <a:srgbClr val="4E5360"/>
                </a:solidFill>
                <a:latin typeface="Arial"/>
                <a:cs typeface="Arial"/>
              </a:rPr>
              <a:t>NGO's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couldn’t</a:t>
            </a:r>
            <a:r>
              <a:rPr lang="en-US" sz="2150" dirty="0">
                <a:solidFill>
                  <a:srgbClr val="4E5360"/>
                </a:solidFill>
                <a:latin typeface="Arial"/>
                <a:cs typeface="Arial"/>
              </a:rPr>
              <a:t> able to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get to the</a:t>
            </a:r>
            <a:r>
              <a:rPr lang="en-US" sz="2150" spc="-5" dirty="0">
                <a:solidFill>
                  <a:srgbClr val="4E5360"/>
                </a:solidFill>
                <a:latin typeface="Arial"/>
                <a:cs typeface="Arial"/>
              </a:rPr>
              <a:t>ir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 </a:t>
            </a:r>
            <a:r>
              <a:rPr lang="en-US" sz="2150" spc="-5" dirty="0">
                <a:solidFill>
                  <a:srgbClr val="4E5360"/>
                </a:solidFill>
                <a:latin typeface="Arial"/>
                <a:cs typeface="Arial"/>
              </a:rPr>
              <a:t>day to day food for in house person’s and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I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had in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mind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to design</a:t>
            </a:r>
            <a:r>
              <a:rPr sz="2150" spc="-75" dirty="0">
                <a:solidFill>
                  <a:srgbClr val="4E5360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a</a:t>
            </a:r>
            <a:r>
              <a:rPr lang="en-US" sz="2150" dirty="0">
                <a:latin typeface="Arial"/>
                <a:cs typeface="Arial"/>
              </a:rPr>
              <a:t>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digital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system</a:t>
            </a:r>
            <a:r>
              <a:rPr lang="en-US" sz="2150" dirty="0">
                <a:solidFill>
                  <a:srgbClr val="4E5360"/>
                </a:solidFill>
                <a:latin typeface="Arial"/>
                <a:cs typeface="Arial"/>
              </a:rPr>
              <a:t>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that would help </a:t>
            </a:r>
            <a:r>
              <a:rPr lang="en-US" sz="2150" spc="-5" dirty="0">
                <a:solidFill>
                  <a:srgbClr val="4E5360"/>
                </a:solidFill>
                <a:latin typeface="Arial"/>
                <a:cs typeface="Arial"/>
              </a:rPr>
              <a:t>Ngo’s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 to have their </a:t>
            </a:r>
            <a:r>
              <a:rPr lang="en-US" sz="2150" spc="-5" dirty="0">
                <a:solidFill>
                  <a:srgbClr val="4E5360"/>
                </a:solidFill>
                <a:latin typeface="Arial"/>
                <a:cs typeface="Arial"/>
              </a:rPr>
              <a:t>food requirement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online. That is an interface that would </a:t>
            </a:r>
            <a:r>
              <a:rPr lang="en-US" sz="2150" spc="-5" dirty="0">
                <a:solidFill>
                  <a:srgbClr val="4E5360"/>
                </a:solidFill>
                <a:latin typeface="Arial"/>
                <a:cs typeface="Arial"/>
              </a:rPr>
              <a:t>NGO's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 and </a:t>
            </a:r>
            <a:r>
              <a:rPr lang="en-US" sz="2150" spc="-5" dirty="0">
                <a:solidFill>
                  <a:srgbClr val="4E5360"/>
                </a:solidFill>
                <a:latin typeface="Arial"/>
                <a:cs typeface="Arial"/>
              </a:rPr>
              <a:t>restaurants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 to have their</a:t>
            </a:r>
            <a:r>
              <a:rPr sz="2150" spc="-10" dirty="0">
                <a:solidFill>
                  <a:srgbClr val="4E5360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sessions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4E5360"/>
                </a:solidFill>
                <a:latin typeface="Arial"/>
                <a:cs typeface="Arial"/>
              </a:rPr>
              <a:t>smoothly.</a:t>
            </a:r>
            <a:endParaRPr sz="2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From the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chart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above we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saw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that the number of</a:t>
            </a:r>
            <a:r>
              <a:rPr lang="en-US" sz="2150" spc="-5" dirty="0">
                <a:solidFill>
                  <a:srgbClr val="4E5360"/>
                </a:solidFill>
                <a:latin typeface="Arial"/>
                <a:cs typeface="Arial"/>
              </a:rPr>
              <a:t> food wastage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increases with</a:t>
            </a:r>
            <a:r>
              <a:rPr sz="2150" spc="-50" dirty="0">
                <a:solidFill>
                  <a:srgbClr val="4E5360"/>
                </a:solidFill>
                <a:latin typeface="Arial"/>
                <a:cs typeface="Arial"/>
              </a:rPr>
              <a:t>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time.</a:t>
            </a:r>
            <a:endParaRPr sz="2150" dirty="0">
              <a:latin typeface="Arial"/>
              <a:cs typeface="Arial"/>
            </a:endParaRPr>
          </a:p>
          <a:p>
            <a:pPr marL="12700" marR="5080">
              <a:lnSpc>
                <a:spcPts val="2550"/>
              </a:lnSpc>
              <a:spcBef>
                <a:spcPts val="1395"/>
              </a:spcBef>
            </a:pP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So for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a start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we designed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a mobile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app interface with login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credentials so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that the they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could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log in, just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a measure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to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keep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user  data</a:t>
            </a:r>
            <a:r>
              <a:rPr sz="2150" spc="-10" dirty="0">
                <a:solidFill>
                  <a:srgbClr val="4E5360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safe.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0121" y="1697780"/>
            <a:ext cx="647446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Design: Concepts</a:t>
            </a:r>
            <a:r>
              <a:rPr spc="-105" dirty="0"/>
              <a:t> </a:t>
            </a:r>
            <a:r>
              <a:rPr dirty="0"/>
              <a:t>&amp;  </a:t>
            </a:r>
            <a:r>
              <a:rPr spc="-10" dirty="0"/>
              <a:t>Sketching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6371" y="4432300"/>
            <a:ext cx="6450330" cy="25864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8300"/>
              </a:lnSpc>
              <a:spcBef>
                <a:spcPts val="95"/>
              </a:spcBef>
              <a:tabLst>
                <a:tab pos="1102360" algn="l"/>
              </a:tabLst>
            </a:pP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For this part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I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actually developed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a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prototype of figma  with the</a:t>
            </a:r>
            <a:r>
              <a:rPr lang="en-US" sz="2150" spc="-5" dirty="0">
                <a:solidFill>
                  <a:srgbClr val="4E5360"/>
                </a:solidFill>
                <a:latin typeface="Arial"/>
                <a:cs typeface="Arial"/>
              </a:rPr>
              <a:t> below link</a:t>
            </a:r>
          </a:p>
          <a:p>
            <a:pPr marL="12700" marR="5080">
              <a:lnSpc>
                <a:spcPct val="148300"/>
              </a:lnSpc>
              <a:spcBef>
                <a:spcPts val="95"/>
              </a:spcBef>
              <a:tabLst>
                <a:tab pos="1102360" algn="l"/>
              </a:tabLst>
            </a:pPr>
            <a:r>
              <a:rPr lang="en-US" sz="2400" dirty="0">
                <a:hlinkClick r:id="rId3"/>
              </a:rPr>
              <a:t>https://www.figma.com/proto/TNRCHOhX8ElMwLvfHcKm7O/UXcapstone?node-id=1%3A9&amp;scaling=scale-down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6371" y="2239723"/>
            <a:ext cx="3711575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Develop:  </a:t>
            </a:r>
            <a:r>
              <a:rPr spc="-10" dirty="0"/>
              <a:t>Prototyping</a:t>
            </a:r>
          </a:p>
        </p:txBody>
      </p:sp>
      <p:sp>
        <p:nvSpPr>
          <p:cNvPr id="4" name="object 4"/>
          <p:cNvSpPr/>
          <p:nvPr/>
        </p:nvSpPr>
        <p:spPr>
          <a:xfrm>
            <a:off x="8465082" y="2764313"/>
            <a:ext cx="11188291" cy="6195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7BF644-184C-B840-AE42-954A94D50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0627" y="3200400"/>
            <a:ext cx="8077200" cy="4902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5177" y="3039775"/>
            <a:ext cx="15149830" cy="23481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227070">
              <a:lnSpc>
                <a:spcPct val="148300"/>
              </a:lnSpc>
              <a:spcBef>
                <a:spcPts val="95"/>
              </a:spcBef>
              <a:tabLst>
                <a:tab pos="2086610" algn="l"/>
              </a:tabLst>
            </a:pPr>
            <a:r>
              <a:rPr sz="2150" dirty="0">
                <a:solidFill>
                  <a:srgbClr val="585858"/>
                </a:solidFill>
                <a:latin typeface="Arial"/>
                <a:cs typeface="Arial"/>
              </a:rPr>
              <a:t>I conducted surveys </a:t>
            </a: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with </a:t>
            </a:r>
            <a:r>
              <a:rPr lang="en-US" sz="2150" spc="-5" dirty="0">
                <a:solidFill>
                  <a:srgbClr val="585858"/>
                </a:solidFill>
                <a:latin typeface="Arial"/>
                <a:cs typeface="Arial"/>
              </a:rPr>
              <a:t>Restaurants </a:t>
            </a: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and </a:t>
            </a:r>
            <a:r>
              <a:rPr lang="en-US" sz="2150" spc="-5" dirty="0">
                <a:solidFill>
                  <a:srgbClr val="585858"/>
                </a:solidFill>
                <a:latin typeface="Arial"/>
                <a:cs typeface="Arial"/>
              </a:rPr>
              <a:t>NGO's directors</a:t>
            </a: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, data from this </a:t>
            </a:r>
            <a:r>
              <a:rPr sz="2150" dirty="0">
                <a:solidFill>
                  <a:srgbClr val="585858"/>
                </a:solidFill>
                <a:latin typeface="Arial"/>
                <a:cs typeface="Arial"/>
              </a:rPr>
              <a:t>research </a:t>
            </a: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was organized and </a:t>
            </a:r>
            <a:r>
              <a:rPr sz="2150" dirty="0">
                <a:solidFill>
                  <a:srgbClr val="585858"/>
                </a:solidFill>
                <a:latin typeface="Arial"/>
                <a:cs typeface="Arial"/>
              </a:rPr>
              <a:t>store </a:t>
            </a: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for  further</a:t>
            </a:r>
            <a:r>
              <a:rPr sz="215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analysis.	Below is </a:t>
            </a:r>
            <a:r>
              <a:rPr sz="2150" dirty="0">
                <a:solidFill>
                  <a:srgbClr val="585858"/>
                </a:solidFill>
                <a:latin typeface="Arial"/>
                <a:cs typeface="Arial"/>
              </a:rPr>
              <a:t>a summary </a:t>
            </a: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of the </a:t>
            </a:r>
            <a:r>
              <a:rPr sz="2150" dirty="0">
                <a:solidFill>
                  <a:srgbClr val="585858"/>
                </a:solidFill>
                <a:latin typeface="Arial"/>
                <a:cs typeface="Arial"/>
              </a:rPr>
              <a:t>key major </a:t>
            </a: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points we noted during our data</a:t>
            </a:r>
            <a:r>
              <a:rPr sz="215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analysis;</a:t>
            </a:r>
            <a:endParaRPr sz="2150" dirty="0">
              <a:latin typeface="Arial"/>
              <a:cs typeface="Arial"/>
            </a:endParaRPr>
          </a:p>
          <a:p>
            <a:pPr marL="389255" indent="-336550">
              <a:lnSpc>
                <a:spcPct val="100000"/>
              </a:lnSpc>
              <a:spcBef>
                <a:spcPts val="1585"/>
              </a:spcBef>
              <a:buChar char="•"/>
              <a:tabLst>
                <a:tab pos="388620" algn="l"/>
                <a:tab pos="389255" algn="l"/>
              </a:tabLst>
            </a:pPr>
            <a:r>
              <a:rPr sz="2150" b="1" spc="-5" dirty="0">
                <a:solidFill>
                  <a:srgbClr val="585858"/>
                </a:solidFill>
                <a:latin typeface="Arial"/>
                <a:cs typeface="Arial"/>
              </a:rPr>
              <a:t>88% </a:t>
            </a: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of the </a:t>
            </a:r>
            <a:r>
              <a:rPr lang="en-US" sz="2150" spc="-5" dirty="0">
                <a:solidFill>
                  <a:srgbClr val="585858"/>
                </a:solidFill>
                <a:latin typeface="Arial"/>
                <a:cs typeface="Arial"/>
              </a:rPr>
              <a:t>NGO’S directors</a:t>
            </a: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 possess </a:t>
            </a:r>
            <a:r>
              <a:rPr sz="2150" dirty="0">
                <a:solidFill>
                  <a:srgbClr val="585858"/>
                </a:solidFill>
                <a:latin typeface="Arial"/>
                <a:cs typeface="Arial"/>
              </a:rPr>
              <a:t>smart </a:t>
            </a: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devices like </a:t>
            </a:r>
            <a:r>
              <a:rPr sz="2150" dirty="0">
                <a:solidFill>
                  <a:srgbClr val="585858"/>
                </a:solidFill>
                <a:latin typeface="Arial"/>
                <a:cs typeface="Arial"/>
              </a:rPr>
              <a:t>computers, smart </a:t>
            </a: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phones, and tablets(meaning that they have the</a:t>
            </a:r>
            <a:r>
              <a:rPr sz="215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585858"/>
                </a:solidFill>
                <a:latin typeface="Arial"/>
                <a:cs typeface="Arial"/>
              </a:rPr>
              <a:t>required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5177" y="5387918"/>
            <a:ext cx="10856595" cy="2528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>
              <a:lnSpc>
                <a:spcPct val="100000"/>
              </a:lnSpc>
              <a:spcBef>
                <a:spcPts val="100"/>
              </a:spcBef>
              <a:tabLst>
                <a:tab pos="2713355" algn="l"/>
              </a:tabLst>
            </a:pP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devices to use</a:t>
            </a:r>
            <a:r>
              <a:rPr sz="2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our	</a:t>
            </a:r>
            <a:r>
              <a:rPr sz="2150" dirty="0">
                <a:solidFill>
                  <a:srgbClr val="585858"/>
                </a:solidFill>
                <a:latin typeface="Arial"/>
                <a:cs typeface="Arial"/>
              </a:rPr>
              <a:t>system)</a:t>
            </a:r>
            <a:endParaRPr sz="2150" dirty="0">
              <a:latin typeface="Arial"/>
              <a:cs typeface="Arial"/>
            </a:endParaRPr>
          </a:p>
          <a:p>
            <a:pPr marL="348615" marR="5080" indent="-336550">
              <a:lnSpc>
                <a:spcPts val="2550"/>
              </a:lnSpc>
              <a:spcBef>
                <a:spcPts val="1639"/>
              </a:spcBef>
              <a:buChar char="•"/>
              <a:tabLst>
                <a:tab pos="348615" algn="l"/>
                <a:tab pos="349250" algn="l"/>
              </a:tabLst>
            </a:pP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75% of participants will opt for an online </a:t>
            </a:r>
            <a:r>
              <a:rPr lang="en-US" sz="2150" spc="-5" dirty="0">
                <a:solidFill>
                  <a:srgbClr val="585858"/>
                </a:solidFill>
                <a:latin typeface="Arial"/>
                <a:cs typeface="Arial"/>
              </a:rPr>
              <a:t>food ordering</a:t>
            </a:r>
            <a:r>
              <a:rPr sz="2150" dirty="0">
                <a:solidFill>
                  <a:srgbClr val="585858"/>
                </a:solidFill>
                <a:latin typeface="Arial"/>
                <a:cs typeface="Arial"/>
              </a:rPr>
              <a:t> service </a:t>
            </a: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if no</a:t>
            </a:r>
            <a:r>
              <a:rPr lang="en-US" sz="2150" spc="-5" dirty="0">
                <a:solidFill>
                  <a:srgbClr val="585858"/>
                </a:solidFill>
                <a:latin typeface="Arial"/>
                <a:cs typeface="Arial"/>
              </a:rPr>
              <a:t>minal cost </a:t>
            </a: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is available.</a:t>
            </a:r>
            <a:endParaRPr sz="2150" dirty="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1165"/>
              </a:spcBef>
              <a:buChar char="•"/>
              <a:tabLst>
                <a:tab pos="348615" algn="l"/>
                <a:tab pos="349250" algn="l"/>
              </a:tabLst>
            </a:pPr>
            <a:r>
              <a:rPr sz="2150" spc="-5" dirty="0">
                <a:solidFill>
                  <a:srgbClr val="FF0000"/>
                </a:solidFill>
                <a:latin typeface="Arial"/>
                <a:cs typeface="Arial"/>
              </a:rPr>
              <a:t>12% </a:t>
            </a: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Don’t want to have their </a:t>
            </a:r>
            <a:r>
              <a:rPr lang="en-US" sz="2150" spc="-5" dirty="0">
                <a:solidFill>
                  <a:srgbClr val="585858"/>
                </a:solidFill>
                <a:latin typeface="Arial"/>
                <a:cs typeface="Arial"/>
              </a:rPr>
              <a:t>food order </a:t>
            </a: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online</a:t>
            </a:r>
            <a:endParaRPr sz="2150" dirty="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1250"/>
              </a:spcBef>
              <a:buChar char="•"/>
              <a:tabLst>
                <a:tab pos="348615" algn="l"/>
                <a:tab pos="349250" algn="l"/>
              </a:tabLst>
            </a:pP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63% of the participants are willing to </a:t>
            </a:r>
            <a:r>
              <a:rPr sz="2150" dirty="0">
                <a:solidFill>
                  <a:srgbClr val="585858"/>
                </a:solidFill>
                <a:latin typeface="Arial"/>
                <a:cs typeface="Arial"/>
              </a:rPr>
              <a:t>migrate </a:t>
            </a: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lang="en-US" sz="2150" spc="-5" dirty="0">
                <a:solidFill>
                  <a:srgbClr val="585858"/>
                </a:solidFill>
                <a:latin typeface="Arial"/>
                <a:cs typeface="Arial"/>
              </a:rPr>
              <a:t> traditional</a:t>
            </a: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 to </a:t>
            </a:r>
            <a:r>
              <a:rPr sz="2150" dirty="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digital </a:t>
            </a:r>
            <a:r>
              <a:rPr sz="2150" dirty="0">
                <a:solidFill>
                  <a:srgbClr val="585858"/>
                </a:solidFill>
                <a:latin typeface="Arial"/>
                <a:cs typeface="Arial"/>
              </a:rPr>
              <a:t>consultation</a:t>
            </a:r>
            <a:r>
              <a:rPr sz="215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585858"/>
                </a:solidFill>
                <a:latin typeface="Arial"/>
                <a:cs typeface="Arial"/>
              </a:rPr>
              <a:t>service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62697" y="1079500"/>
            <a:ext cx="823214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Test: </a:t>
            </a:r>
            <a:r>
              <a:rPr spc="-45" dirty="0"/>
              <a:t>Validation, </a:t>
            </a:r>
            <a:r>
              <a:rPr spc="-50" dirty="0"/>
              <a:t>Usability,  </a:t>
            </a:r>
            <a:r>
              <a:rPr spc="-5" dirty="0"/>
              <a:t>Feedback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668109" y="6767827"/>
            <a:ext cx="78803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CFCFC"/>
                </a:solidFill>
                <a:latin typeface="Arial"/>
                <a:cs typeface="Arial"/>
              </a:rPr>
              <a:t>100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600" dirty="0">
                <a:solidFill>
                  <a:srgbClr val="FCFCFC"/>
                </a:solidFill>
                <a:latin typeface="Arial"/>
                <a:cs typeface="Arial"/>
              </a:rPr>
              <a:t>%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7750" y="8720001"/>
            <a:ext cx="15136494" cy="13716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80"/>
              </a:lnSpc>
              <a:spcBef>
                <a:spcPts val="100"/>
              </a:spcBef>
            </a:pPr>
            <a:r>
              <a:rPr sz="2150" b="1" u="heavy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Note:</a:t>
            </a:r>
            <a:endParaRPr sz="2150" dirty="0">
              <a:latin typeface="Arial"/>
              <a:cs typeface="Arial"/>
            </a:endParaRPr>
          </a:p>
          <a:p>
            <a:pPr marL="12700" marR="5080">
              <a:lnSpc>
                <a:spcPct val="88700"/>
              </a:lnSpc>
              <a:spcBef>
                <a:spcPts val="385"/>
              </a:spcBef>
            </a:pP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It is important to take into account that half of our participants where people from the </a:t>
            </a:r>
            <a:r>
              <a:rPr lang="en-US" sz="2150" spc="-5" dirty="0">
                <a:solidFill>
                  <a:srgbClr val="585858"/>
                </a:solidFill>
                <a:latin typeface="Arial"/>
                <a:cs typeface="Arial"/>
              </a:rPr>
              <a:t>restaurant </a:t>
            </a: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personnel and were </a:t>
            </a:r>
            <a:r>
              <a:rPr lang="en-US" sz="2150" spc="-5" dirty="0" err="1">
                <a:solidFill>
                  <a:srgbClr val="585858"/>
                </a:solidFill>
                <a:latin typeface="Arial"/>
                <a:cs typeface="Arial"/>
              </a:rPr>
              <a:t>ngo’s</a:t>
            </a: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 with</a:t>
            </a:r>
            <a:r>
              <a:rPr sz="215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no</a:t>
            </a:r>
            <a:r>
              <a:rPr lang="en-US" sz="2150" spc="-5" dirty="0">
                <a:solidFill>
                  <a:srgbClr val="585858"/>
                </a:solidFill>
                <a:latin typeface="Arial"/>
                <a:cs typeface="Arial"/>
              </a:rPr>
              <a:t> distinction of</a:t>
            </a:r>
            <a:r>
              <a:rPr lang="en-US" sz="215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en-US" sz="2150" spc="-5" dirty="0">
                <a:solidFill>
                  <a:srgbClr val="585858"/>
                </a:solidFill>
                <a:latin typeface="Arial"/>
                <a:cs typeface="Arial"/>
              </a:rPr>
              <a:t>their connection.</a:t>
            </a:r>
            <a:endParaRPr lang="en-US" sz="2150" dirty="0">
              <a:latin typeface="Arial"/>
              <a:cs typeface="Arial"/>
            </a:endParaRPr>
          </a:p>
          <a:p>
            <a:pPr marL="12700" marR="5080">
              <a:lnSpc>
                <a:spcPct val="88700"/>
              </a:lnSpc>
              <a:spcBef>
                <a:spcPts val="385"/>
              </a:spcBef>
            </a:pPr>
            <a:endParaRPr sz="21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07790" y="9569425"/>
            <a:ext cx="4324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CFCFC"/>
                </a:solidFill>
                <a:latin typeface="Arial"/>
                <a:cs typeface="Arial"/>
              </a:rPr>
              <a:t>%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00320" y="9836949"/>
            <a:ext cx="2299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0965" algn="l"/>
              </a:tabLst>
            </a:pPr>
            <a:r>
              <a:rPr sz="3600" spc="-5" dirty="0">
                <a:solidFill>
                  <a:srgbClr val="FCFCFC"/>
                </a:solidFill>
                <a:latin typeface="Arial"/>
                <a:cs typeface="Arial"/>
              </a:rPr>
              <a:t>25</a:t>
            </a:r>
            <a:r>
              <a:rPr lang="en-US" sz="3600" dirty="0">
                <a:solidFill>
                  <a:srgbClr val="FCFCFC"/>
                </a:solidFill>
                <a:latin typeface="Arial"/>
                <a:cs typeface="Arial"/>
              </a:rPr>
              <a:t>%</a:t>
            </a:r>
            <a:r>
              <a:rPr sz="3600" dirty="0">
                <a:solidFill>
                  <a:srgbClr val="FCFCFC"/>
                </a:solidFill>
                <a:latin typeface="Arial"/>
                <a:cs typeface="Arial"/>
              </a:rPr>
              <a:t>	</a:t>
            </a:r>
            <a:r>
              <a:rPr sz="3600" spc="-5" dirty="0">
                <a:solidFill>
                  <a:srgbClr val="FCFCFC"/>
                </a:solidFill>
                <a:latin typeface="Arial"/>
                <a:cs typeface="Arial"/>
              </a:rPr>
              <a:t>25%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7583" y="3441700"/>
            <a:ext cx="14628494" cy="48079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8300"/>
              </a:lnSpc>
              <a:spcBef>
                <a:spcPts val="95"/>
              </a:spcBef>
              <a:tabLst>
                <a:tab pos="1725295" algn="l"/>
              </a:tabLst>
            </a:pP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From the feedback gotten during the </a:t>
            </a:r>
            <a:r>
              <a:rPr sz="2150" spc="-25" dirty="0">
                <a:solidFill>
                  <a:srgbClr val="4E5360"/>
                </a:solidFill>
                <a:latin typeface="Arial"/>
                <a:cs typeface="Arial"/>
              </a:rPr>
              <a:t>survey,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some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participants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made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the following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suggestions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in order to improve on the  quality of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our	product and our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solution;</a:t>
            </a:r>
            <a:endParaRPr sz="2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389255" indent="-336550">
              <a:lnSpc>
                <a:spcPct val="100000"/>
              </a:lnSpc>
              <a:buChar char="•"/>
              <a:tabLst>
                <a:tab pos="388620" algn="l"/>
                <a:tab pos="389255" algn="l"/>
              </a:tabLst>
            </a:pP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They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requested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for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a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log out</a:t>
            </a:r>
            <a:r>
              <a:rPr sz="2150" spc="-30" dirty="0">
                <a:solidFill>
                  <a:srgbClr val="4E5360"/>
                </a:solidFill>
                <a:latin typeface="Arial"/>
                <a:cs typeface="Arial"/>
              </a:rPr>
              <a:t>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feature</a:t>
            </a:r>
            <a:endParaRPr sz="2150" dirty="0">
              <a:latin typeface="Arial"/>
              <a:cs typeface="Arial"/>
            </a:endParaRPr>
          </a:p>
          <a:p>
            <a:pPr marL="389255" indent="-336550">
              <a:lnSpc>
                <a:spcPct val="100000"/>
              </a:lnSpc>
              <a:spcBef>
                <a:spcPts val="1255"/>
              </a:spcBef>
              <a:buChar char="•"/>
              <a:tabLst>
                <a:tab pos="388620" algn="l"/>
                <a:tab pos="389255" algn="l"/>
              </a:tabLst>
            </a:pP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Others opted for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a change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in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color(didn’t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appreciate the look and</a:t>
            </a:r>
            <a:r>
              <a:rPr sz="2150" spc="-45" dirty="0">
                <a:solidFill>
                  <a:srgbClr val="4E5360"/>
                </a:solidFill>
                <a:latin typeface="Arial"/>
                <a:cs typeface="Arial"/>
              </a:rPr>
              <a:t>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feel)</a:t>
            </a:r>
            <a:endParaRPr sz="2150" dirty="0">
              <a:latin typeface="Arial"/>
              <a:cs typeface="Arial"/>
            </a:endParaRPr>
          </a:p>
          <a:p>
            <a:pPr marL="389255" indent="-336550">
              <a:lnSpc>
                <a:spcPct val="100000"/>
              </a:lnSpc>
              <a:spcBef>
                <a:spcPts val="1310"/>
              </a:spcBef>
              <a:buChar char="•"/>
              <a:tabLst>
                <a:tab pos="388620" algn="l"/>
                <a:tab pos="389255" algn="l"/>
              </a:tabLst>
            </a:pP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Required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a map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feature to locate the nearest </a:t>
            </a:r>
            <a:r>
              <a:rPr lang="en-US" sz="2150" spc="-40" dirty="0">
                <a:solidFill>
                  <a:srgbClr val="4E5360"/>
                </a:solidFill>
                <a:latin typeface="Arial"/>
                <a:cs typeface="Arial"/>
              </a:rPr>
              <a:t>restaurant.</a:t>
            </a:r>
            <a:endParaRPr sz="2150" dirty="0">
              <a:latin typeface="Arial"/>
              <a:cs typeface="Arial"/>
            </a:endParaRPr>
          </a:p>
          <a:p>
            <a:pPr marL="389255" indent="-336550">
              <a:lnSpc>
                <a:spcPct val="100000"/>
              </a:lnSpc>
              <a:spcBef>
                <a:spcPts val="1250"/>
              </a:spcBef>
              <a:buChar char="•"/>
              <a:tabLst>
                <a:tab pos="388620" algn="l"/>
                <a:tab pos="389255" algn="l"/>
              </a:tabLst>
            </a:pP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Suggested the inclusion of </a:t>
            </a:r>
            <a:r>
              <a:rPr lang="en-US" sz="2150" spc="-5" dirty="0">
                <a:solidFill>
                  <a:srgbClr val="4E5360"/>
                </a:solidFill>
                <a:latin typeface="Arial"/>
                <a:cs typeface="Arial"/>
              </a:rPr>
              <a:t>chat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services, so 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that they </a:t>
            </a:r>
            <a:r>
              <a:rPr sz="2150" dirty="0">
                <a:solidFill>
                  <a:srgbClr val="4E5360"/>
                </a:solidFill>
                <a:latin typeface="Arial"/>
                <a:cs typeface="Arial"/>
              </a:rPr>
              <a:t>could keep</a:t>
            </a:r>
            <a:r>
              <a:rPr sz="2150" spc="-65" dirty="0">
                <a:solidFill>
                  <a:srgbClr val="4E5360"/>
                </a:solidFill>
                <a:latin typeface="Arial"/>
                <a:cs typeface="Arial"/>
              </a:rPr>
              <a:t> </a:t>
            </a:r>
            <a:r>
              <a:rPr lang="en-US" sz="2150" spc="-5" dirty="0">
                <a:solidFill>
                  <a:srgbClr val="4E5360"/>
                </a:solidFill>
                <a:latin typeface="Arial"/>
                <a:cs typeface="Arial"/>
              </a:rPr>
              <a:t>in touch with restaurants</a:t>
            </a:r>
            <a:r>
              <a:rPr sz="2150" spc="-5" dirty="0">
                <a:solidFill>
                  <a:srgbClr val="4E5360"/>
                </a:solidFill>
                <a:latin typeface="Arial"/>
                <a:cs typeface="Arial"/>
              </a:rPr>
              <a:t>.</a:t>
            </a:r>
            <a:endParaRPr sz="2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ts val="2570"/>
              </a:lnSpc>
              <a:spcBef>
                <a:spcPts val="5"/>
              </a:spcBef>
            </a:pPr>
            <a:r>
              <a:rPr sz="2150" b="1" u="heavy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Note: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ts val="2570"/>
              </a:lnSpc>
            </a:pP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It is important to take into account that half of our participants where people from the </a:t>
            </a:r>
            <a:r>
              <a:rPr lang="en-US" sz="2150" spc="-5" dirty="0">
                <a:solidFill>
                  <a:srgbClr val="585858"/>
                </a:solidFill>
                <a:latin typeface="Arial"/>
                <a:cs typeface="Arial"/>
              </a:rPr>
              <a:t>restaurant</a:t>
            </a: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 personnel and the other</a:t>
            </a:r>
            <a:r>
              <a:rPr sz="215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half</a:t>
            </a:r>
            <a:r>
              <a:rPr lang="en-US" sz="2150" dirty="0">
                <a:latin typeface="Arial"/>
                <a:cs typeface="Arial"/>
              </a:rPr>
              <a:t> </a:t>
            </a: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were </a:t>
            </a:r>
            <a:r>
              <a:rPr lang="en-US" sz="2150" spc="-5" dirty="0">
                <a:solidFill>
                  <a:srgbClr val="585858"/>
                </a:solidFill>
                <a:latin typeface="Arial"/>
                <a:cs typeface="Arial"/>
              </a:rPr>
              <a:t>Ngo’s </a:t>
            </a: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with no distinction of their</a:t>
            </a:r>
            <a:r>
              <a:rPr sz="215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en-US" sz="2150" spc="-5" dirty="0">
                <a:solidFill>
                  <a:srgbClr val="585858"/>
                </a:solidFill>
                <a:latin typeface="Arial"/>
                <a:cs typeface="Arial"/>
              </a:rPr>
              <a:t>connection</a:t>
            </a:r>
            <a:r>
              <a:rPr sz="2150" spc="-5" dirty="0">
                <a:solidFill>
                  <a:srgbClr val="585858"/>
                </a:solidFill>
                <a:latin typeface="Arial"/>
                <a:cs typeface="Arial"/>
              </a:rPr>
              <a:t>.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7583" y="1873309"/>
            <a:ext cx="7061867" cy="8976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 Iteration</a:t>
            </a:r>
            <a:r>
              <a:rPr lang="en-US" spc="-5" dirty="0"/>
              <a:t> :</a:t>
            </a:r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071842" y="1435954"/>
            <a:ext cx="17186976" cy="19369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8300"/>
              </a:lnSpc>
              <a:spcBef>
                <a:spcPts val="95"/>
              </a:spcBef>
              <a:tabLst>
                <a:tab pos="1602105" algn="l"/>
                <a:tab pos="2773680" algn="l"/>
              </a:tabLst>
            </a:pPr>
            <a:r>
              <a:rPr spc="-5" dirty="0"/>
              <a:t>Given all the </a:t>
            </a:r>
            <a:r>
              <a:rPr dirty="0"/>
              <a:t>suggestions </a:t>
            </a:r>
            <a:r>
              <a:rPr spc="-5" dirty="0"/>
              <a:t>given to </a:t>
            </a:r>
            <a:r>
              <a:rPr dirty="0"/>
              <a:t>me </a:t>
            </a:r>
            <a:r>
              <a:rPr spc="-5" dirty="0"/>
              <a:t>by </a:t>
            </a:r>
            <a:r>
              <a:rPr dirty="0"/>
              <a:t>my </a:t>
            </a:r>
            <a:r>
              <a:rPr spc="-5" dirty="0"/>
              <a:t>participants, </a:t>
            </a:r>
            <a:r>
              <a:rPr dirty="0"/>
              <a:t>I </a:t>
            </a:r>
            <a:r>
              <a:rPr spc="-5" dirty="0"/>
              <a:t>went  forward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lang="en-US" spc="-5" dirty="0"/>
              <a:t>  </a:t>
            </a:r>
            <a:r>
              <a:rPr spc="-5" dirty="0"/>
              <a:t>included all this </a:t>
            </a:r>
            <a:r>
              <a:rPr dirty="0"/>
              <a:t>changes </a:t>
            </a:r>
            <a:r>
              <a:rPr spc="-5" dirty="0"/>
              <a:t>into </a:t>
            </a:r>
            <a:r>
              <a:rPr dirty="0"/>
              <a:t>my </a:t>
            </a:r>
            <a:r>
              <a:rPr spc="-5" dirty="0"/>
              <a:t>prototype and it </a:t>
            </a:r>
            <a:r>
              <a:rPr dirty="0"/>
              <a:t>can </a:t>
            </a:r>
            <a:r>
              <a:rPr spc="-5" dirty="0"/>
              <a:t>be  accessed through the</a:t>
            </a:r>
            <a:r>
              <a:rPr lang="en-US" spc="-5" dirty="0"/>
              <a:t> below link</a:t>
            </a:r>
            <a:r>
              <a:rPr spc="-5" dirty="0"/>
              <a:t>.</a:t>
            </a:r>
            <a:endParaRPr lang="en-US" spc="-5" dirty="0"/>
          </a:p>
          <a:p>
            <a:pPr marL="12700" marR="5080">
              <a:lnSpc>
                <a:spcPct val="148300"/>
              </a:lnSpc>
              <a:spcBef>
                <a:spcPts val="95"/>
              </a:spcBef>
              <a:tabLst>
                <a:tab pos="1602105" algn="l"/>
                <a:tab pos="2773680" algn="l"/>
              </a:tabLst>
            </a:pPr>
            <a:r>
              <a:rPr lang="en-US" dirty="0">
                <a:hlinkClick r:id="rId2"/>
              </a:rPr>
              <a:t>https://www.figma.com/proto/TNRCHOhX8ElMwLvfHcKm7O/UXcapstone?node-id=323%3A124&amp;scaling=scale-down</a:t>
            </a:r>
            <a:endParaRPr lang="en-US" spc="-5" dirty="0"/>
          </a:p>
          <a:p>
            <a:pPr marL="12700" marR="5080">
              <a:lnSpc>
                <a:spcPct val="148300"/>
              </a:lnSpc>
              <a:spcBef>
                <a:spcPts val="95"/>
              </a:spcBef>
              <a:tabLst>
                <a:tab pos="1602105" algn="l"/>
                <a:tab pos="2773680" algn="l"/>
              </a:tabLst>
            </a:pP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1842" y="469900"/>
            <a:ext cx="11037607" cy="8976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Solution </a:t>
            </a:r>
            <a:r>
              <a:rPr dirty="0"/>
              <a:t>&amp;</a:t>
            </a:r>
            <a:r>
              <a:rPr spc="-110" dirty="0"/>
              <a:t> </a:t>
            </a:r>
            <a:r>
              <a:rPr spc="-10" dirty="0"/>
              <a:t>Impact </a:t>
            </a:r>
            <a:r>
              <a:rPr spc="-5" dirty="0"/>
              <a:t>Overview</a:t>
            </a:r>
          </a:p>
        </p:txBody>
      </p:sp>
      <p:sp>
        <p:nvSpPr>
          <p:cNvPr id="4" name="object 4"/>
          <p:cNvSpPr/>
          <p:nvPr/>
        </p:nvSpPr>
        <p:spPr>
          <a:xfrm>
            <a:off x="1078462" y="3445051"/>
            <a:ext cx="17470788" cy="5178250"/>
          </a:xfrm>
          <a:custGeom>
            <a:avLst/>
            <a:gdLst/>
            <a:ahLst/>
            <a:cxnLst/>
            <a:rect l="l" t="t" r="r" b="b"/>
            <a:pathLst>
              <a:path w="6830694" h="7295515">
                <a:moveTo>
                  <a:pt x="6830367" y="0"/>
                </a:moveTo>
                <a:lnTo>
                  <a:pt x="0" y="0"/>
                </a:lnTo>
                <a:lnTo>
                  <a:pt x="0" y="7295274"/>
                </a:lnTo>
                <a:lnTo>
                  <a:pt x="6830367" y="7295274"/>
                </a:lnTo>
                <a:lnTo>
                  <a:pt x="6830367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450C5-AE6E-7645-B747-1E1241C0E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42" y="3460452"/>
            <a:ext cx="17566538" cy="51628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37869" y="1029077"/>
            <a:ext cx="22860" cy="205104"/>
          </a:xfrm>
          <a:custGeom>
            <a:avLst/>
            <a:gdLst/>
            <a:ahLst/>
            <a:cxnLst/>
            <a:rect l="l" t="t" r="r" b="b"/>
            <a:pathLst>
              <a:path w="22859" h="205105">
                <a:moveTo>
                  <a:pt x="0" y="204808"/>
                </a:moveTo>
                <a:lnTo>
                  <a:pt x="22618" y="204808"/>
                </a:lnTo>
                <a:lnTo>
                  <a:pt x="22618" y="0"/>
                </a:lnTo>
                <a:lnTo>
                  <a:pt x="0" y="0"/>
                </a:lnTo>
                <a:lnTo>
                  <a:pt x="0" y="204808"/>
                </a:lnTo>
                <a:close/>
              </a:path>
            </a:pathLst>
          </a:custGeom>
          <a:solidFill>
            <a:srgbClr val="CE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29777" y="1029077"/>
            <a:ext cx="22860" cy="205104"/>
          </a:xfrm>
          <a:custGeom>
            <a:avLst/>
            <a:gdLst/>
            <a:ahLst/>
            <a:cxnLst/>
            <a:rect l="l" t="t" r="r" b="b"/>
            <a:pathLst>
              <a:path w="22860" h="205105">
                <a:moveTo>
                  <a:pt x="0" y="204808"/>
                </a:moveTo>
                <a:lnTo>
                  <a:pt x="22616" y="204808"/>
                </a:lnTo>
                <a:lnTo>
                  <a:pt x="22616" y="0"/>
                </a:lnTo>
                <a:lnTo>
                  <a:pt x="0" y="0"/>
                </a:lnTo>
                <a:lnTo>
                  <a:pt x="0" y="204808"/>
                </a:lnTo>
                <a:close/>
              </a:path>
            </a:pathLst>
          </a:custGeom>
          <a:solidFill>
            <a:srgbClr val="CE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6650" y="1720990"/>
            <a:ext cx="3884744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500" spc="-10" dirty="0">
                <a:solidFill>
                  <a:srgbClr val="000000"/>
                </a:solidFill>
              </a:rPr>
              <a:t>About  </a:t>
            </a:r>
            <a:r>
              <a:rPr sz="4500" dirty="0">
                <a:solidFill>
                  <a:srgbClr val="000000"/>
                </a:solidFill>
              </a:rPr>
              <a:t>Me</a:t>
            </a:r>
            <a:endParaRPr sz="4500" dirty="0"/>
          </a:p>
        </p:txBody>
      </p:sp>
      <p:sp>
        <p:nvSpPr>
          <p:cNvPr id="5" name="object 5"/>
          <p:cNvSpPr txBox="1"/>
          <p:nvPr/>
        </p:nvSpPr>
        <p:spPr>
          <a:xfrm>
            <a:off x="831850" y="2984500"/>
            <a:ext cx="7888186" cy="5030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2555" marR="121285" algn="ctr">
              <a:lnSpc>
                <a:spcPct val="148300"/>
              </a:lnSpc>
              <a:spcBef>
                <a:spcPts val="95"/>
              </a:spcBef>
              <a:tabLst>
                <a:tab pos="3183890" algn="l"/>
                <a:tab pos="4578985" algn="l"/>
                <a:tab pos="5412740" algn="l"/>
                <a:tab pos="5881370" algn="l"/>
                <a:tab pos="6818630" algn="l"/>
              </a:tabLst>
            </a:pPr>
            <a:r>
              <a:rPr sz="2150" dirty="0">
                <a:latin typeface="Arial"/>
                <a:cs typeface="Arial"/>
              </a:rPr>
              <a:t>I </a:t>
            </a:r>
            <a:r>
              <a:rPr sz="2150" spc="-5" dirty="0">
                <a:latin typeface="Arial"/>
                <a:cs typeface="Arial"/>
              </a:rPr>
              <a:t>am UX designer for over </a:t>
            </a:r>
            <a:r>
              <a:rPr sz="2150" dirty="0">
                <a:latin typeface="Arial"/>
                <a:cs typeface="Arial"/>
              </a:rPr>
              <a:t>2</a:t>
            </a:r>
            <a:r>
              <a:rPr sz="2150" spc="-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months	</a:t>
            </a:r>
            <a:r>
              <a:rPr sz="2150" spc="-5" dirty="0">
                <a:latin typeface="Arial"/>
                <a:cs typeface="Arial"/>
              </a:rPr>
              <a:t>and</a:t>
            </a:r>
            <a:r>
              <a:rPr sz="2150" dirty="0">
                <a:latin typeface="Arial"/>
                <a:cs typeface="Arial"/>
              </a:rPr>
              <a:t> a</a:t>
            </a:r>
            <a:r>
              <a:rPr lang="en-US" sz="2150" dirty="0">
                <a:latin typeface="Arial"/>
                <a:cs typeface="Arial"/>
              </a:rPr>
              <a:t> web</a:t>
            </a:r>
            <a:r>
              <a:rPr sz="2150" spc="-10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developer  for </a:t>
            </a:r>
            <a:r>
              <a:rPr sz="2150" dirty="0">
                <a:latin typeface="Arial"/>
                <a:cs typeface="Arial"/>
              </a:rPr>
              <a:t>2 years,</a:t>
            </a:r>
            <a:r>
              <a:rPr sz="2150" spc="-1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I</a:t>
            </a:r>
            <a:r>
              <a:rPr sz="2150" spc="-5" dirty="0">
                <a:latin typeface="Arial"/>
                <a:cs typeface="Arial"/>
              </a:rPr>
              <a:t> particularly</a:t>
            </a:r>
            <a:r>
              <a:rPr lang="en-US" sz="2150" spc="-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appreciate interactive design  techniques and </a:t>
            </a:r>
            <a:r>
              <a:rPr sz="2150" dirty="0">
                <a:latin typeface="Arial"/>
                <a:cs typeface="Arial"/>
              </a:rPr>
              <a:t>research . I </a:t>
            </a:r>
            <a:r>
              <a:rPr sz="2150" spc="-5" dirty="0">
                <a:latin typeface="Arial"/>
                <a:cs typeface="Arial"/>
              </a:rPr>
              <a:t>have</a:t>
            </a:r>
            <a:r>
              <a:rPr sz="2150" spc="-2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mastery </a:t>
            </a:r>
            <a:r>
              <a:rPr sz="2150" spc="-5" dirty="0">
                <a:latin typeface="Arial"/>
                <a:cs typeface="Arial"/>
              </a:rPr>
              <a:t>over	popular  design tools like figma. Also </a:t>
            </a:r>
            <a:r>
              <a:rPr sz="2150" dirty="0">
                <a:latin typeface="Arial"/>
                <a:cs typeface="Arial"/>
              </a:rPr>
              <a:t>I </a:t>
            </a:r>
            <a:r>
              <a:rPr sz="2150" spc="-5" dirty="0">
                <a:latin typeface="Arial"/>
                <a:cs typeface="Arial"/>
              </a:rPr>
              <a:t>have </a:t>
            </a:r>
            <a:r>
              <a:rPr sz="2150" dirty="0">
                <a:latin typeface="Arial"/>
                <a:cs typeface="Arial"/>
              </a:rPr>
              <a:t>skills</a:t>
            </a:r>
            <a:r>
              <a:rPr sz="2150" spc="-1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and</a:t>
            </a:r>
            <a:r>
              <a:rPr sz="215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aptitudes</a:t>
            </a:r>
            <a:r>
              <a:rPr lang="en-US" sz="2150" spc="-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in </a:t>
            </a:r>
            <a:r>
              <a:rPr lang="en-US" sz="2150" spc="-5" dirty="0">
                <a:latin typeface="Arial"/>
                <a:cs typeface="Arial"/>
              </a:rPr>
              <a:t>machine learning</a:t>
            </a:r>
            <a:r>
              <a:rPr sz="2150" spc="-5" dirty="0">
                <a:latin typeface="Arial"/>
                <a:cs typeface="Arial"/>
              </a:rPr>
              <a:t>.</a:t>
            </a:r>
            <a:endParaRPr sz="2150" dirty="0">
              <a:latin typeface="Arial"/>
              <a:cs typeface="Arial"/>
            </a:endParaRPr>
          </a:p>
          <a:p>
            <a:pPr marL="12065" marR="5080" indent="-12065" algn="ctr">
              <a:lnSpc>
                <a:spcPts val="3829"/>
              </a:lnSpc>
              <a:spcBef>
                <a:spcPts val="334"/>
              </a:spcBef>
              <a:tabLst>
                <a:tab pos="1902460" algn="l"/>
                <a:tab pos="2179320" algn="l"/>
                <a:tab pos="2265680" algn="l"/>
                <a:tab pos="3801110" algn="l"/>
                <a:tab pos="4074160" algn="l"/>
              </a:tabLst>
            </a:pPr>
            <a:r>
              <a:rPr sz="2150" dirty="0">
                <a:latin typeface="Arial"/>
                <a:cs typeface="Arial"/>
              </a:rPr>
              <a:t>I </a:t>
            </a:r>
            <a:r>
              <a:rPr sz="2150" spc="-5" dirty="0">
                <a:latin typeface="Arial"/>
                <a:cs typeface="Arial"/>
              </a:rPr>
              <a:t>hold </a:t>
            </a:r>
            <a:r>
              <a:rPr sz="2150" dirty="0">
                <a:latin typeface="Arial"/>
                <a:cs typeface="Arial"/>
              </a:rPr>
              <a:t>a </a:t>
            </a:r>
            <a:r>
              <a:rPr sz="2150" spc="-5" dirty="0">
                <a:latin typeface="Arial"/>
                <a:cs typeface="Arial"/>
              </a:rPr>
              <a:t>bachelor in Engineering from the </a:t>
            </a:r>
            <a:r>
              <a:rPr lang="en-US" sz="2150" spc="-5" dirty="0">
                <a:latin typeface="Arial"/>
                <a:cs typeface="Arial"/>
              </a:rPr>
              <a:t>Karunya institute </a:t>
            </a:r>
            <a:r>
              <a:rPr sz="2150" spc="-5" dirty="0">
                <a:latin typeface="Arial"/>
                <a:cs typeface="Arial"/>
              </a:rPr>
              <a:t>Of</a:t>
            </a:r>
            <a:r>
              <a:rPr sz="2150" spc="-40" dirty="0">
                <a:latin typeface="Arial"/>
                <a:cs typeface="Arial"/>
              </a:rPr>
              <a:t> </a:t>
            </a:r>
            <a:r>
              <a:rPr sz="2150" spc="-30" dirty="0">
                <a:latin typeface="Arial"/>
                <a:cs typeface="Arial"/>
              </a:rPr>
              <a:t>Technology</a:t>
            </a:r>
            <a:r>
              <a:rPr lang="en-US" sz="2150" spc="-3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in</a:t>
            </a:r>
            <a:r>
              <a:rPr lang="en-US" sz="2150" spc="-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India. Currently </a:t>
            </a:r>
            <a:r>
              <a:rPr sz="2150" dirty="0">
                <a:latin typeface="Arial"/>
                <a:cs typeface="Arial"/>
              </a:rPr>
              <a:t>I </a:t>
            </a:r>
            <a:r>
              <a:rPr sz="2150" spc="-5" dirty="0">
                <a:latin typeface="Arial"/>
                <a:cs typeface="Arial"/>
              </a:rPr>
              <a:t>am </a:t>
            </a:r>
            <a:r>
              <a:rPr lang="en-US" sz="2150" spc="-5" dirty="0">
                <a:latin typeface="Arial"/>
                <a:cs typeface="Arial"/>
              </a:rPr>
              <a:t>a freelancer in </a:t>
            </a:r>
            <a:r>
              <a:rPr sz="2150" dirty="0">
                <a:latin typeface="Arial"/>
                <a:cs typeface="Arial"/>
              </a:rPr>
              <a:t>Coimbatore. </a:t>
            </a:r>
            <a:r>
              <a:rPr sz="2150" spc="-5" dirty="0">
                <a:latin typeface="Arial"/>
                <a:cs typeface="Arial"/>
              </a:rPr>
              <a:t>I’ll like to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build </a:t>
            </a:r>
            <a:r>
              <a:rPr sz="2150" dirty="0">
                <a:latin typeface="Arial"/>
                <a:cs typeface="Arial"/>
              </a:rPr>
              <a:t>my	</a:t>
            </a:r>
            <a:r>
              <a:rPr sz="2150" spc="-5" dirty="0">
                <a:latin typeface="Arial"/>
                <a:cs typeface="Arial"/>
              </a:rPr>
              <a:t>own design </a:t>
            </a:r>
            <a:r>
              <a:rPr sz="2150" dirty="0">
                <a:latin typeface="Arial"/>
                <a:cs typeface="Arial"/>
              </a:rPr>
              <a:t>company </a:t>
            </a:r>
            <a:r>
              <a:rPr sz="2150" spc="-5" dirty="0">
                <a:latin typeface="Arial"/>
                <a:cs typeface="Arial"/>
              </a:rPr>
              <a:t>in order to promote </a:t>
            </a:r>
            <a:r>
              <a:rPr sz="2150" dirty="0">
                <a:latin typeface="Arial"/>
                <a:cs typeface="Arial"/>
              </a:rPr>
              <a:t>my vision </a:t>
            </a:r>
            <a:r>
              <a:rPr sz="2150" spc="-5" dirty="0">
                <a:latin typeface="Arial"/>
                <a:cs typeface="Arial"/>
              </a:rPr>
              <a:t>in the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User</a:t>
            </a:r>
            <a:r>
              <a:rPr lang="en-US" sz="2150" spc="-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Experience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domain.</a:t>
            </a:r>
            <a:endParaRPr sz="21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25"/>
              </a:spcBef>
            </a:pPr>
            <a:r>
              <a:rPr sz="2150" dirty="0">
                <a:latin typeface="Arial"/>
                <a:cs typeface="Arial"/>
              </a:rPr>
              <a:t>I </a:t>
            </a:r>
            <a:r>
              <a:rPr sz="2150" spc="-5" dirty="0">
                <a:latin typeface="Arial"/>
                <a:cs typeface="Arial"/>
              </a:rPr>
              <a:t>personally love </a:t>
            </a:r>
            <a:r>
              <a:rPr lang="en-US" sz="2150" spc="-5" dirty="0">
                <a:latin typeface="Arial"/>
                <a:cs typeface="Arial"/>
              </a:rPr>
              <a:t>cricket</a:t>
            </a:r>
            <a:r>
              <a:rPr sz="2150" spc="-5" dirty="0">
                <a:latin typeface="Arial"/>
                <a:cs typeface="Arial"/>
              </a:rPr>
              <a:t> and like </a:t>
            </a:r>
            <a:r>
              <a:rPr sz="2150" dirty="0">
                <a:latin typeface="Arial"/>
                <a:cs typeface="Arial"/>
              </a:rPr>
              <a:t>spending </a:t>
            </a:r>
            <a:r>
              <a:rPr sz="2150" spc="-5" dirty="0">
                <a:latin typeface="Arial"/>
                <a:cs typeface="Arial"/>
              </a:rPr>
              <a:t>time with </a:t>
            </a:r>
            <a:r>
              <a:rPr sz="2150" dirty="0">
                <a:latin typeface="Arial"/>
                <a:cs typeface="Arial"/>
              </a:rPr>
              <a:t>my</a:t>
            </a:r>
            <a:r>
              <a:rPr sz="2150" spc="-9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friends</a:t>
            </a:r>
            <a:endParaRPr sz="2150" dirty="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  <a:spcBef>
                <a:spcPts val="2030"/>
              </a:spcBef>
            </a:pPr>
            <a:r>
              <a:rPr sz="2150" spc="-5" dirty="0">
                <a:latin typeface="Arial"/>
                <a:cs typeface="Arial"/>
              </a:rPr>
              <a:t>and loved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ones.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37869" y="1029077"/>
            <a:ext cx="22860" cy="205104"/>
          </a:xfrm>
          <a:custGeom>
            <a:avLst/>
            <a:gdLst/>
            <a:ahLst/>
            <a:cxnLst/>
            <a:rect l="l" t="t" r="r" b="b"/>
            <a:pathLst>
              <a:path w="22859" h="205105">
                <a:moveTo>
                  <a:pt x="0" y="204808"/>
                </a:moveTo>
                <a:lnTo>
                  <a:pt x="22618" y="204808"/>
                </a:lnTo>
                <a:lnTo>
                  <a:pt x="22618" y="0"/>
                </a:lnTo>
                <a:lnTo>
                  <a:pt x="0" y="0"/>
                </a:lnTo>
                <a:lnTo>
                  <a:pt x="0" y="204808"/>
                </a:lnTo>
                <a:close/>
              </a:path>
            </a:pathLst>
          </a:custGeom>
          <a:solidFill>
            <a:srgbClr val="CE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29777" y="1029077"/>
            <a:ext cx="22860" cy="205104"/>
          </a:xfrm>
          <a:custGeom>
            <a:avLst/>
            <a:gdLst/>
            <a:ahLst/>
            <a:cxnLst/>
            <a:rect l="l" t="t" r="r" b="b"/>
            <a:pathLst>
              <a:path w="22860" h="205105">
                <a:moveTo>
                  <a:pt x="0" y="204808"/>
                </a:moveTo>
                <a:lnTo>
                  <a:pt x="22616" y="204808"/>
                </a:lnTo>
                <a:lnTo>
                  <a:pt x="22616" y="0"/>
                </a:lnTo>
                <a:lnTo>
                  <a:pt x="0" y="0"/>
                </a:lnTo>
                <a:lnTo>
                  <a:pt x="0" y="204808"/>
                </a:lnTo>
                <a:close/>
              </a:path>
            </a:pathLst>
          </a:custGeom>
          <a:solidFill>
            <a:srgbClr val="CE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9CC3B9-0998-5A46-8C94-DAFDC8840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507911" y="2780853"/>
            <a:ext cx="7250707" cy="54380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2935</TotalTime>
  <Words>874</Words>
  <Application>Microsoft Macintosh PowerPoint</Application>
  <PresentationFormat>Custom</PresentationFormat>
  <Paragraphs>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Andale Mono</vt:lpstr>
      <vt:lpstr>Arial</vt:lpstr>
      <vt:lpstr>Calibri</vt:lpstr>
      <vt:lpstr>Times New Roman</vt:lpstr>
      <vt:lpstr>Office Theme</vt:lpstr>
      <vt:lpstr>Help to help food made available for everyone</vt:lpstr>
      <vt:lpstr>Challenge or   Problem Overview</vt:lpstr>
      <vt:lpstr>Discovery:  Research &amp;  Analysis</vt:lpstr>
      <vt:lpstr>Design: Concepts &amp;  Sketching</vt:lpstr>
      <vt:lpstr>Develop:  Prototyping</vt:lpstr>
      <vt:lpstr>Test: Validation, Usability,  Feedback</vt:lpstr>
      <vt:lpstr>Design Iteration :</vt:lpstr>
      <vt:lpstr>Solution &amp; Impact Overview</vt:lpstr>
      <vt:lpstr>About 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to help food made available for  everyone</dc:title>
  <cp:lastModifiedBy>Microsoft Office User</cp:lastModifiedBy>
  <cp:revision>11</cp:revision>
  <dcterms:created xsi:type="dcterms:W3CDTF">2020-06-15T15:17:43Z</dcterms:created>
  <dcterms:modified xsi:type="dcterms:W3CDTF">2020-06-21T07:04:28Z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