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6"/>
    </p:embeddedFont>
    <p:embeddedFont>
      <p:font typeface="Roboto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3" d="100"/>
          <a:sy n="103" d="100"/>
        </p:scale>
        <p:origin x="87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figma.com/proto/hFMuV0D9V1ydxMpcOXr1qJ/CU%20RRENT?node-id=0-1&amp;t=XFYLmuQhf1tuSqzE-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1500" y="304800"/>
            <a:ext cx="1114425" cy="1590675"/>
          </a:xfrm>
          <a:custGeom>
            <a:avLst/>
            <a:gdLst/>
            <a:ahLst/>
            <a:cxnLst/>
            <a:rect l="l" t="t" r="r" b="b"/>
            <a:pathLst>
              <a:path w="1114425" h="1590675">
                <a:moveTo>
                  <a:pt x="0" y="0"/>
                </a:moveTo>
                <a:lnTo>
                  <a:pt x="1114425" y="0"/>
                </a:lnTo>
                <a:lnTo>
                  <a:pt x="1114425" y="1590675"/>
                </a:lnTo>
                <a:lnTo>
                  <a:pt x="0" y="1590675"/>
                </a:lnTo>
                <a:lnTo>
                  <a:pt x="0" y="0"/>
                </a:lnTo>
                <a:close/>
              </a:path>
            </a:pathLst>
          </a:custGeom>
          <a:blipFill>
            <a:blip r:embed="rId2"/>
            <a:stretch>
              <a:fillRect/>
            </a:stretch>
          </a:blipFill>
        </p:spPr>
      </p:sp>
      <p:sp>
        <p:nvSpPr>
          <p:cNvPr id="3" name="Freeform 3"/>
          <p:cNvSpPr/>
          <p:nvPr/>
        </p:nvSpPr>
        <p:spPr>
          <a:xfrm>
            <a:off x="7019925" y="466725"/>
            <a:ext cx="1647825" cy="1057275"/>
          </a:xfrm>
          <a:custGeom>
            <a:avLst/>
            <a:gdLst/>
            <a:ahLst/>
            <a:cxnLst/>
            <a:rect l="l" t="t" r="r" b="b"/>
            <a:pathLst>
              <a:path w="1647825" h="1057275">
                <a:moveTo>
                  <a:pt x="0" y="0"/>
                </a:moveTo>
                <a:lnTo>
                  <a:pt x="1647825" y="0"/>
                </a:lnTo>
                <a:lnTo>
                  <a:pt x="1647825" y="1057275"/>
                </a:lnTo>
                <a:lnTo>
                  <a:pt x="0" y="1057275"/>
                </a:lnTo>
                <a:lnTo>
                  <a:pt x="0" y="0"/>
                </a:lnTo>
                <a:close/>
              </a:path>
            </a:pathLst>
          </a:custGeom>
          <a:blipFill>
            <a:blip r:embed="rId3"/>
            <a:stretch>
              <a:fillRect/>
            </a:stretch>
          </a:blipFill>
        </p:spPr>
      </p:sp>
      <p:sp>
        <p:nvSpPr>
          <p:cNvPr id="4" name="TextBox 4"/>
          <p:cNvSpPr txBox="1"/>
          <p:nvPr/>
        </p:nvSpPr>
        <p:spPr>
          <a:xfrm>
            <a:off x="2914650" y="488051"/>
            <a:ext cx="3574180" cy="951452"/>
          </a:xfrm>
          <a:prstGeom prst="rect">
            <a:avLst/>
          </a:prstGeom>
        </p:spPr>
        <p:txBody>
          <a:bodyPr lIns="0" tIns="0" rIns="0" bIns="0" rtlCol="0" anchor="t">
            <a:spAutoFit/>
          </a:bodyPr>
          <a:lstStyle/>
          <a:p>
            <a:pPr algn="ctr">
              <a:lnSpc>
                <a:spcPts val="1159"/>
              </a:lnSpc>
            </a:pPr>
            <a:r>
              <a:rPr lang="en-US" sz="1100" dirty="0">
                <a:solidFill>
                  <a:srgbClr val="2F5597"/>
                </a:solidFill>
                <a:latin typeface="Roboto"/>
                <a:ea typeface="Roboto"/>
                <a:cs typeface="Roboto"/>
                <a:sym typeface="Roboto"/>
              </a:rPr>
              <a:t>Marathwada</a:t>
            </a:r>
            <a:r>
              <a:rPr lang="en-US" sz="1100" dirty="0">
                <a:solidFill>
                  <a:srgbClr val="000000"/>
                </a:solidFill>
                <a:latin typeface="Roboto"/>
                <a:ea typeface="Roboto"/>
                <a:cs typeface="Roboto"/>
                <a:sym typeface="Roboto"/>
              </a:rPr>
              <a:t> </a:t>
            </a:r>
            <a:r>
              <a:rPr lang="en-US" sz="1100" dirty="0">
                <a:solidFill>
                  <a:srgbClr val="2F5597"/>
                </a:solidFill>
                <a:latin typeface="Roboto"/>
                <a:ea typeface="Roboto"/>
                <a:cs typeface="Roboto"/>
                <a:sym typeface="Roboto"/>
              </a:rPr>
              <a:t>Mitra</a:t>
            </a:r>
            <a:r>
              <a:rPr lang="en-US" sz="1100" dirty="0">
                <a:solidFill>
                  <a:srgbClr val="000000"/>
                </a:solidFill>
                <a:latin typeface="Roboto"/>
                <a:ea typeface="Roboto"/>
                <a:cs typeface="Roboto"/>
                <a:sym typeface="Roboto"/>
              </a:rPr>
              <a:t> </a:t>
            </a:r>
            <a:r>
              <a:rPr lang="en-US" sz="1100" dirty="0">
                <a:solidFill>
                  <a:srgbClr val="2F5597"/>
                </a:solidFill>
                <a:latin typeface="Roboto"/>
                <a:ea typeface="Roboto"/>
                <a:cs typeface="Roboto"/>
                <a:sym typeface="Roboto"/>
              </a:rPr>
              <a:t>mandal’s </a:t>
            </a:r>
          </a:p>
          <a:p>
            <a:pPr algn="ctr">
              <a:lnSpc>
                <a:spcPts val="2424"/>
              </a:lnSpc>
            </a:pPr>
            <a:r>
              <a:rPr lang="en-US" sz="2300" dirty="0">
                <a:solidFill>
                  <a:srgbClr val="FF0000"/>
                </a:solidFill>
                <a:latin typeface="Roboto"/>
                <a:ea typeface="Roboto"/>
                <a:cs typeface="Roboto"/>
                <a:sym typeface="Roboto"/>
              </a:rPr>
              <a:t>COLLEGE</a:t>
            </a:r>
            <a:r>
              <a:rPr lang="en-US" sz="2300" dirty="0">
                <a:solidFill>
                  <a:srgbClr val="000000"/>
                </a:solidFill>
                <a:latin typeface="Roboto"/>
                <a:ea typeface="Roboto"/>
                <a:cs typeface="Roboto"/>
                <a:sym typeface="Roboto"/>
              </a:rPr>
              <a:t> </a:t>
            </a:r>
            <a:r>
              <a:rPr lang="en-US" sz="2300" dirty="0">
                <a:solidFill>
                  <a:srgbClr val="FF0000"/>
                </a:solidFill>
                <a:latin typeface="Roboto"/>
                <a:ea typeface="Roboto"/>
                <a:cs typeface="Roboto"/>
                <a:sym typeface="Roboto"/>
              </a:rPr>
              <a:t>OF</a:t>
            </a:r>
            <a:r>
              <a:rPr lang="en-US" sz="2300" dirty="0">
                <a:solidFill>
                  <a:srgbClr val="000000"/>
                </a:solidFill>
                <a:latin typeface="Roboto"/>
                <a:ea typeface="Roboto"/>
                <a:cs typeface="Roboto"/>
                <a:sym typeface="Roboto"/>
              </a:rPr>
              <a:t> </a:t>
            </a:r>
            <a:r>
              <a:rPr lang="en-US" sz="2300" dirty="0">
                <a:solidFill>
                  <a:srgbClr val="FF0000"/>
                </a:solidFill>
                <a:latin typeface="Roboto"/>
                <a:ea typeface="Roboto"/>
                <a:cs typeface="Roboto"/>
                <a:sym typeface="Roboto"/>
              </a:rPr>
              <a:t>ENGINEERING </a:t>
            </a:r>
          </a:p>
          <a:p>
            <a:pPr algn="ctr">
              <a:lnSpc>
                <a:spcPts val="1810"/>
              </a:lnSpc>
            </a:pPr>
            <a:r>
              <a:rPr lang="en-US" sz="1100" dirty="0" err="1">
                <a:solidFill>
                  <a:srgbClr val="2F5597"/>
                </a:solidFill>
                <a:latin typeface="Roboto"/>
                <a:ea typeface="Roboto"/>
                <a:cs typeface="Roboto"/>
                <a:sym typeface="Roboto"/>
              </a:rPr>
              <a:t>Karvenagar</a:t>
            </a:r>
            <a:r>
              <a:rPr lang="en-US" sz="1100" dirty="0">
                <a:solidFill>
                  <a:srgbClr val="2F5597"/>
                </a:solidFill>
                <a:latin typeface="Roboto"/>
                <a:ea typeface="Roboto"/>
                <a:cs typeface="Roboto"/>
                <a:sym typeface="Roboto"/>
              </a:rPr>
              <a:t>,</a:t>
            </a:r>
            <a:r>
              <a:rPr lang="en-US" sz="1100" dirty="0">
                <a:solidFill>
                  <a:srgbClr val="000000"/>
                </a:solidFill>
                <a:latin typeface="Roboto"/>
                <a:ea typeface="Roboto"/>
                <a:cs typeface="Roboto"/>
                <a:sym typeface="Roboto"/>
              </a:rPr>
              <a:t> </a:t>
            </a:r>
            <a:r>
              <a:rPr lang="en-US" sz="1100" dirty="0">
                <a:solidFill>
                  <a:srgbClr val="2F5597"/>
                </a:solidFill>
                <a:latin typeface="Roboto"/>
                <a:ea typeface="Roboto"/>
                <a:cs typeface="Roboto"/>
                <a:sym typeface="Roboto"/>
              </a:rPr>
              <a:t>Pune </a:t>
            </a:r>
          </a:p>
          <a:p>
            <a:pPr algn="ctr">
              <a:lnSpc>
                <a:spcPts val="2100"/>
              </a:lnSpc>
            </a:pPr>
            <a:r>
              <a:rPr lang="en-US" sz="1500" dirty="0">
                <a:solidFill>
                  <a:srgbClr val="2F5597"/>
                </a:solidFill>
                <a:latin typeface="Roboto"/>
                <a:ea typeface="Roboto"/>
                <a:cs typeface="Roboto"/>
                <a:sym typeface="Roboto"/>
              </a:rPr>
              <a:t>An</a:t>
            </a:r>
            <a:r>
              <a:rPr lang="en-US" sz="1500" dirty="0">
                <a:solidFill>
                  <a:srgbClr val="000000"/>
                </a:solidFill>
                <a:latin typeface="Roboto"/>
                <a:ea typeface="Roboto"/>
                <a:cs typeface="Roboto"/>
                <a:sym typeface="Roboto"/>
              </a:rPr>
              <a:t> </a:t>
            </a:r>
            <a:r>
              <a:rPr lang="en-US" sz="1500" dirty="0">
                <a:solidFill>
                  <a:srgbClr val="2F5597"/>
                </a:solidFill>
                <a:latin typeface="Roboto"/>
                <a:ea typeface="Roboto"/>
                <a:cs typeface="Roboto"/>
                <a:sym typeface="Roboto"/>
              </a:rPr>
              <a:t>Autonomous</a:t>
            </a:r>
            <a:r>
              <a:rPr lang="en-US" sz="1500" dirty="0">
                <a:solidFill>
                  <a:srgbClr val="000000"/>
                </a:solidFill>
                <a:latin typeface="Roboto"/>
                <a:ea typeface="Roboto"/>
                <a:cs typeface="Roboto"/>
                <a:sym typeface="Roboto"/>
              </a:rPr>
              <a:t> </a:t>
            </a:r>
            <a:r>
              <a:rPr lang="en-US" sz="1500" dirty="0">
                <a:solidFill>
                  <a:srgbClr val="2F5597"/>
                </a:solidFill>
                <a:latin typeface="Roboto"/>
                <a:ea typeface="Roboto"/>
                <a:cs typeface="Roboto"/>
                <a:sym typeface="Roboto"/>
              </a:rPr>
              <a:t>Institute </a:t>
            </a:r>
          </a:p>
        </p:txBody>
      </p:sp>
      <p:sp>
        <p:nvSpPr>
          <p:cNvPr id="5" name="TextBox 5"/>
          <p:cNvSpPr txBox="1"/>
          <p:nvPr/>
        </p:nvSpPr>
        <p:spPr>
          <a:xfrm>
            <a:off x="3429001" y="1489834"/>
            <a:ext cx="2438400" cy="666849"/>
          </a:xfrm>
          <a:prstGeom prst="rect">
            <a:avLst/>
          </a:prstGeom>
        </p:spPr>
        <p:txBody>
          <a:bodyPr wrap="square" lIns="0" tIns="0" rIns="0" bIns="0" rtlCol="0" anchor="t">
            <a:spAutoFit/>
          </a:bodyPr>
          <a:lstStyle/>
          <a:p>
            <a:pPr algn="l">
              <a:lnSpc>
                <a:spcPts val="2660"/>
              </a:lnSpc>
            </a:pPr>
            <a:endParaRPr lang="en-US" sz="1900" dirty="0">
              <a:solidFill>
                <a:srgbClr val="000000"/>
              </a:solidFill>
              <a:latin typeface="Roboto"/>
              <a:ea typeface="Roboto"/>
              <a:cs typeface="Roboto"/>
              <a:sym typeface="Roboto"/>
            </a:endParaRPr>
          </a:p>
          <a:p>
            <a:pPr algn="ctr">
              <a:lnSpc>
                <a:spcPts val="2660"/>
              </a:lnSpc>
            </a:pPr>
            <a:r>
              <a:rPr lang="en-US" sz="1900" dirty="0">
                <a:solidFill>
                  <a:srgbClr val="000000"/>
                </a:solidFill>
                <a:latin typeface="Roboto"/>
                <a:ea typeface="Roboto"/>
                <a:cs typeface="Roboto"/>
                <a:sym typeface="Roboto"/>
              </a:rPr>
              <a:t>Presentation On  </a:t>
            </a:r>
          </a:p>
        </p:txBody>
      </p:sp>
      <p:sp>
        <p:nvSpPr>
          <p:cNvPr id="7" name="TextBox 7"/>
          <p:cNvSpPr txBox="1"/>
          <p:nvPr/>
        </p:nvSpPr>
        <p:spPr>
          <a:xfrm>
            <a:off x="667771" y="2381567"/>
            <a:ext cx="8228739" cy="1332865"/>
          </a:xfrm>
          <a:prstGeom prst="rect">
            <a:avLst/>
          </a:prstGeom>
        </p:spPr>
        <p:txBody>
          <a:bodyPr lIns="0" tIns="0" rIns="0" bIns="0" rtlCol="0" anchor="t">
            <a:spAutoFit/>
          </a:bodyPr>
          <a:lstStyle/>
          <a:p>
            <a:pPr algn="l">
              <a:lnSpc>
                <a:spcPts val="2659"/>
              </a:lnSpc>
            </a:pPr>
            <a:r>
              <a:rPr lang="en-US" sz="1899" b="1">
                <a:solidFill>
                  <a:srgbClr val="000000"/>
                </a:solidFill>
                <a:latin typeface="Roboto Bold"/>
                <a:ea typeface="Roboto Bold"/>
                <a:cs typeface="Roboto Bold"/>
                <a:sym typeface="Roboto Bold"/>
              </a:rPr>
              <a:t>Financial Management Tool: </a:t>
            </a:r>
            <a:r>
              <a:rPr lang="en-US" sz="1899">
                <a:solidFill>
                  <a:srgbClr val="000000"/>
                </a:solidFill>
                <a:latin typeface="Roboto"/>
                <a:ea typeface="Roboto"/>
                <a:cs typeface="Roboto"/>
                <a:sym typeface="Roboto"/>
              </a:rPr>
              <a:t>Develop a web-based tool for personal finance management ,integrating budgeting, expense tracking, and financial goal setting with a clear and intuitive interface</a:t>
            </a:r>
          </a:p>
          <a:p>
            <a:pPr algn="l">
              <a:lnSpc>
                <a:spcPts val="2659"/>
              </a:lnSpc>
              <a:spcBef>
                <a:spcPct val="0"/>
              </a:spcBef>
            </a:pPr>
            <a:endParaRPr lang="en-US" sz="1899" dirty="0">
              <a:solidFill>
                <a:srgbClr val="00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3365" y="337815"/>
            <a:ext cx="3502600" cy="1379955"/>
          </a:xfrm>
          <a:prstGeom prst="rect">
            <a:avLst/>
          </a:prstGeom>
        </p:spPr>
        <p:txBody>
          <a:bodyPr lIns="0" tIns="0" rIns="0" bIns="0" rtlCol="0" anchor="t">
            <a:spAutoFit/>
          </a:bodyPr>
          <a:lstStyle/>
          <a:p>
            <a:pPr algn="ctr">
              <a:lnSpc>
                <a:spcPts val="2757"/>
              </a:lnSpc>
            </a:pPr>
            <a:r>
              <a:rPr lang="en-US" sz="1969" b="1">
                <a:solidFill>
                  <a:srgbClr val="000000"/>
                </a:solidFill>
                <a:latin typeface="Roboto Bold"/>
                <a:ea typeface="Roboto Bold"/>
                <a:cs typeface="Roboto Bold"/>
                <a:sym typeface="Roboto Bold"/>
              </a:rPr>
              <a:t>2. Nonfunctional requirements:</a:t>
            </a:r>
          </a:p>
          <a:p>
            <a:pPr algn="ctr">
              <a:lnSpc>
                <a:spcPts val="2757"/>
              </a:lnSpc>
            </a:pPr>
            <a:endParaRPr lang="en-US" sz="1969" b="1">
              <a:solidFill>
                <a:srgbClr val="000000"/>
              </a:solidFill>
              <a:latin typeface="Roboto Bold"/>
              <a:ea typeface="Roboto Bold"/>
              <a:cs typeface="Roboto Bold"/>
              <a:sym typeface="Roboto Bold"/>
            </a:endParaRPr>
          </a:p>
          <a:p>
            <a:pPr algn="l">
              <a:lnSpc>
                <a:spcPts val="2757"/>
              </a:lnSpc>
            </a:pPr>
            <a:endParaRPr lang="en-US" sz="1969" b="1">
              <a:solidFill>
                <a:srgbClr val="000000"/>
              </a:solidFill>
              <a:latin typeface="Roboto Bold"/>
              <a:ea typeface="Roboto Bold"/>
              <a:cs typeface="Roboto Bold"/>
              <a:sym typeface="Roboto Bold"/>
            </a:endParaRPr>
          </a:p>
          <a:p>
            <a:pPr algn="l">
              <a:lnSpc>
                <a:spcPts val="2757"/>
              </a:lnSpc>
            </a:pPr>
            <a:endParaRPr lang="en-US" sz="1969" b="1">
              <a:solidFill>
                <a:srgbClr val="000000"/>
              </a:solidFill>
              <a:latin typeface="Roboto Bold"/>
              <a:ea typeface="Roboto Bold"/>
              <a:cs typeface="Roboto Bold"/>
              <a:sym typeface="Roboto Bold"/>
            </a:endParaRPr>
          </a:p>
        </p:txBody>
      </p:sp>
      <p:sp>
        <p:nvSpPr>
          <p:cNvPr id="3" name="TextBox 3"/>
          <p:cNvSpPr txBox="1"/>
          <p:nvPr/>
        </p:nvSpPr>
        <p:spPr>
          <a:xfrm>
            <a:off x="193365" y="853421"/>
            <a:ext cx="8950635" cy="4666615"/>
          </a:xfrm>
          <a:prstGeom prst="rect">
            <a:avLst/>
          </a:prstGeom>
        </p:spPr>
        <p:txBody>
          <a:bodyPr lIns="0" tIns="0" rIns="0" bIns="0" rtlCol="0" anchor="t">
            <a:spAutoFit/>
          </a:bodyPr>
          <a:lstStyle/>
          <a:p>
            <a:pPr algn="l">
              <a:lnSpc>
                <a:spcPts val="2659"/>
              </a:lnSpc>
            </a:pPr>
            <a:r>
              <a:rPr lang="en-US" sz="1899">
                <a:solidFill>
                  <a:srgbClr val="000000"/>
                </a:solidFill>
                <a:latin typeface="Roboto"/>
                <a:ea typeface="Roboto"/>
                <a:cs typeface="Roboto"/>
                <a:sym typeface="Roboto"/>
              </a:rPr>
              <a:t>1.Usability: </a:t>
            </a:r>
          </a:p>
          <a:p>
            <a:pPr algn="l">
              <a:lnSpc>
                <a:spcPts val="2659"/>
              </a:lnSpc>
            </a:pPr>
            <a:r>
              <a:rPr lang="en-US" sz="1899">
                <a:solidFill>
                  <a:srgbClr val="000000"/>
                </a:solidFill>
                <a:latin typeface="Roboto"/>
                <a:ea typeface="Roboto"/>
                <a:cs typeface="Roboto"/>
                <a:sym typeface="Roboto"/>
              </a:rPr>
              <a:t>The app should offer an intuitive, user-friendly interface for effortless budgeting, tracking, and reporting. Clear navigation and personalized dashboards enhance user satisfaction.</a:t>
            </a:r>
          </a:p>
          <a:p>
            <a:pPr algn="l">
              <a:lnSpc>
                <a:spcPts val="2659"/>
              </a:lnSpc>
            </a:pPr>
            <a:endParaRPr lang="en-US" sz="1899">
              <a:solidFill>
                <a:srgbClr val="000000"/>
              </a:solidFill>
              <a:latin typeface="Roboto"/>
              <a:ea typeface="Roboto"/>
              <a:cs typeface="Roboto"/>
              <a:sym typeface="Roboto"/>
            </a:endParaRPr>
          </a:p>
          <a:p>
            <a:pPr algn="l">
              <a:lnSpc>
                <a:spcPts val="2659"/>
              </a:lnSpc>
            </a:pPr>
            <a:r>
              <a:rPr lang="en-US" sz="1899">
                <a:solidFill>
                  <a:srgbClr val="000000"/>
                </a:solidFill>
                <a:latin typeface="Roboto"/>
                <a:ea typeface="Roboto"/>
                <a:cs typeface="Roboto"/>
                <a:sym typeface="Roboto"/>
              </a:rPr>
              <a:t>2.Performance:</a:t>
            </a:r>
          </a:p>
          <a:p>
            <a:pPr algn="l">
              <a:lnSpc>
                <a:spcPts val="2659"/>
              </a:lnSpc>
            </a:pPr>
            <a:r>
              <a:rPr lang="en-US" sz="1899">
                <a:solidFill>
                  <a:srgbClr val="000000"/>
                </a:solidFill>
                <a:latin typeface="Roboto"/>
                <a:ea typeface="Roboto"/>
                <a:cs typeface="Roboto"/>
                <a:sym typeface="Roboto"/>
              </a:rPr>
              <a:t>The app must load quickly and process transactions or reports efficiently. Smooth real-time syncing ensures seamless financial tracking.</a:t>
            </a:r>
          </a:p>
          <a:p>
            <a:pPr algn="l">
              <a:lnSpc>
                <a:spcPts val="2659"/>
              </a:lnSpc>
            </a:pPr>
            <a:endParaRPr lang="en-US" sz="1899">
              <a:solidFill>
                <a:srgbClr val="000000"/>
              </a:solidFill>
              <a:latin typeface="Roboto"/>
              <a:ea typeface="Roboto"/>
              <a:cs typeface="Roboto"/>
              <a:sym typeface="Roboto"/>
            </a:endParaRPr>
          </a:p>
          <a:p>
            <a:pPr algn="l">
              <a:lnSpc>
                <a:spcPts val="2659"/>
              </a:lnSpc>
            </a:pPr>
            <a:r>
              <a:rPr lang="en-US" sz="1899">
                <a:solidFill>
                  <a:srgbClr val="000000"/>
                </a:solidFill>
                <a:latin typeface="Roboto"/>
                <a:ea typeface="Roboto"/>
                <a:cs typeface="Roboto"/>
                <a:sym typeface="Roboto"/>
              </a:rPr>
              <a:t>3.Reliability:  </a:t>
            </a:r>
          </a:p>
          <a:p>
            <a:pPr algn="l">
              <a:lnSpc>
                <a:spcPts val="2659"/>
              </a:lnSpc>
            </a:pPr>
            <a:r>
              <a:rPr lang="en-US" sz="1899">
                <a:solidFill>
                  <a:srgbClr val="000000"/>
                </a:solidFill>
                <a:latin typeface="Roboto"/>
                <a:ea typeface="Roboto"/>
                <a:cs typeface="Roboto"/>
                <a:sym typeface="Roboto"/>
              </a:rPr>
              <a:t>Users must consistently access accurate data without app crashes or downtime. Reliable alerts and reminders support timely financial decisions.</a:t>
            </a:r>
          </a:p>
          <a:p>
            <a:pPr algn="l">
              <a:lnSpc>
                <a:spcPts val="2659"/>
              </a:lnSpc>
            </a:pPr>
            <a:endParaRPr lang="en-US" sz="1899">
              <a:solidFill>
                <a:srgbClr val="000000"/>
              </a:solidFill>
              <a:latin typeface="Roboto"/>
              <a:ea typeface="Roboto"/>
              <a:cs typeface="Roboto"/>
              <a:sym typeface="Roboto"/>
            </a:endParaRPr>
          </a:p>
          <a:p>
            <a:pPr algn="l">
              <a:lnSpc>
                <a:spcPts val="2659"/>
              </a:lnSpc>
              <a:spcBef>
                <a:spcPct val="0"/>
              </a:spcBef>
            </a:pPr>
            <a:endParaRPr lang="en-US" sz="1899">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038" y="466725"/>
            <a:ext cx="8911962" cy="3963064"/>
          </a:xfrm>
          <a:prstGeom prst="rect">
            <a:avLst/>
          </a:prstGeom>
        </p:spPr>
        <p:txBody>
          <a:bodyPr lIns="0" tIns="0" rIns="0" bIns="0" rtlCol="0" anchor="t">
            <a:spAutoFit/>
          </a:bodyPr>
          <a:lstStyle/>
          <a:p>
            <a:pPr algn="l">
              <a:lnSpc>
                <a:spcPts val="2635"/>
              </a:lnSpc>
            </a:pPr>
            <a:r>
              <a:rPr lang="en-US" sz="1882">
                <a:solidFill>
                  <a:srgbClr val="000000"/>
                </a:solidFill>
                <a:latin typeface="Roboto"/>
                <a:ea typeface="Roboto"/>
                <a:cs typeface="Roboto"/>
                <a:sym typeface="Roboto"/>
              </a:rPr>
              <a:t>4.Security and Privacy:</a:t>
            </a:r>
          </a:p>
          <a:p>
            <a:pPr algn="l">
              <a:lnSpc>
                <a:spcPts val="2635"/>
              </a:lnSpc>
            </a:pPr>
            <a:r>
              <a:rPr lang="en-US" sz="1882">
                <a:solidFill>
                  <a:srgbClr val="000000"/>
                </a:solidFill>
                <a:latin typeface="Roboto"/>
                <a:ea typeface="Roboto"/>
                <a:cs typeface="Roboto"/>
                <a:sym typeface="Roboto"/>
              </a:rPr>
              <a:t>Robust encryption and authentication protect sensitive financial data. Compliance with regulations ensures user trust and data confidentiality.</a:t>
            </a:r>
          </a:p>
          <a:p>
            <a:pPr algn="l">
              <a:lnSpc>
                <a:spcPts val="2635"/>
              </a:lnSpc>
            </a:pPr>
            <a:endParaRPr lang="en-US" sz="1882">
              <a:solidFill>
                <a:srgbClr val="000000"/>
              </a:solidFill>
              <a:latin typeface="Roboto"/>
              <a:ea typeface="Roboto"/>
              <a:cs typeface="Roboto"/>
              <a:sym typeface="Roboto"/>
            </a:endParaRPr>
          </a:p>
          <a:p>
            <a:pPr algn="l">
              <a:lnSpc>
                <a:spcPts val="2635"/>
              </a:lnSpc>
            </a:pPr>
            <a:r>
              <a:rPr lang="en-US" sz="1882">
                <a:solidFill>
                  <a:srgbClr val="000000"/>
                </a:solidFill>
                <a:latin typeface="Roboto"/>
                <a:ea typeface="Roboto"/>
                <a:cs typeface="Roboto"/>
                <a:sym typeface="Roboto"/>
              </a:rPr>
              <a:t>5.Scalability:</a:t>
            </a:r>
          </a:p>
          <a:p>
            <a:pPr algn="l">
              <a:lnSpc>
                <a:spcPts val="2635"/>
              </a:lnSpc>
            </a:pPr>
            <a:r>
              <a:rPr lang="en-US" sz="1882">
                <a:solidFill>
                  <a:srgbClr val="000000"/>
                </a:solidFill>
                <a:latin typeface="Roboto"/>
                <a:ea typeface="Roboto"/>
                <a:cs typeface="Roboto"/>
                <a:sym typeface="Roboto"/>
              </a:rPr>
              <a:t>The system should handle growing user bases and expanding features without performance degradation. It must support evolving financial tools and integrations.</a:t>
            </a:r>
          </a:p>
          <a:p>
            <a:pPr algn="l">
              <a:lnSpc>
                <a:spcPts val="2635"/>
              </a:lnSpc>
            </a:pPr>
            <a:endParaRPr lang="en-US" sz="1882">
              <a:solidFill>
                <a:srgbClr val="000000"/>
              </a:solidFill>
              <a:latin typeface="Roboto"/>
              <a:ea typeface="Roboto"/>
              <a:cs typeface="Roboto"/>
              <a:sym typeface="Roboto"/>
            </a:endParaRPr>
          </a:p>
          <a:p>
            <a:pPr algn="l">
              <a:lnSpc>
                <a:spcPts val="2635"/>
              </a:lnSpc>
            </a:pPr>
            <a:r>
              <a:rPr lang="en-US" sz="1882">
                <a:solidFill>
                  <a:srgbClr val="000000"/>
                </a:solidFill>
                <a:latin typeface="Roboto"/>
                <a:ea typeface="Roboto"/>
                <a:cs typeface="Roboto"/>
                <a:sym typeface="Roboto"/>
              </a:rPr>
              <a:t>6.Data Backup: </a:t>
            </a:r>
          </a:p>
          <a:p>
            <a:pPr algn="l">
              <a:lnSpc>
                <a:spcPts val="2635"/>
              </a:lnSpc>
            </a:pPr>
            <a:r>
              <a:rPr lang="en-US" sz="1882">
                <a:solidFill>
                  <a:srgbClr val="000000"/>
                </a:solidFill>
                <a:latin typeface="Roboto"/>
                <a:ea typeface="Roboto"/>
                <a:cs typeface="Roboto"/>
                <a:sym typeface="Roboto"/>
              </a:rPr>
              <a:t>Automatic, regular backups prevent data loss in case of failures. Users should have easy access to restore previous financial records if needed.</a:t>
            </a:r>
          </a:p>
          <a:p>
            <a:pPr algn="ctr">
              <a:lnSpc>
                <a:spcPts val="2635"/>
              </a:lnSpc>
              <a:spcBef>
                <a:spcPct val="0"/>
              </a:spcBef>
            </a:pPr>
            <a:endParaRPr lang="en-US" sz="1882">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4350" y="1109288"/>
            <a:ext cx="4173669" cy="3247199"/>
          </a:xfrm>
          <a:custGeom>
            <a:avLst/>
            <a:gdLst/>
            <a:ahLst/>
            <a:cxnLst/>
            <a:rect l="l" t="t" r="r" b="b"/>
            <a:pathLst>
              <a:path w="4173669" h="3247199">
                <a:moveTo>
                  <a:pt x="0" y="0"/>
                </a:moveTo>
                <a:lnTo>
                  <a:pt x="4173669" y="0"/>
                </a:lnTo>
                <a:lnTo>
                  <a:pt x="4173669" y="3247199"/>
                </a:lnTo>
                <a:lnTo>
                  <a:pt x="0" y="3247199"/>
                </a:lnTo>
                <a:lnTo>
                  <a:pt x="0" y="0"/>
                </a:lnTo>
                <a:close/>
              </a:path>
            </a:pathLst>
          </a:custGeom>
          <a:blipFill>
            <a:blip r:embed="rId2"/>
            <a:stretch>
              <a:fillRect l="-4716" t="-1184" r="-1936"/>
            </a:stretch>
          </a:blipFill>
        </p:spPr>
      </p:sp>
      <p:sp>
        <p:nvSpPr>
          <p:cNvPr id="3" name="Freeform 3"/>
          <p:cNvSpPr/>
          <p:nvPr/>
        </p:nvSpPr>
        <p:spPr>
          <a:xfrm>
            <a:off x="5017060" y="1109288"/>
            <a:ext cx="3286563" cy="3247199"/>
          </a:xfrm>
          <a:custGeom>
            <a:avLst/>
            <a:gdLst/>
            <a:ahLst/>
            <a:cxnLst/>
            <a:rect l="l" t="t" r="r" b="b"/>
            <a:pathLst>
              <a:path w="3286563" h="3247199">
                <a:moveTo>
                  <a:pt x="0" y="0"/>
                </a:moveTo>
                <a:lnTo>
                  <a:pt x="3286563" y="0"/>
                </a:lnTo>
                <a:lnTo>
                  <a:pt x="3286563" y="3247199"/>
                </a:lnTo>
                <a:lnTo>
                  <a:pt x="0" y="3247199"/>
                </a:lnTo>
                <a:lnTo>
                  <a:pt x="0" y="0"/>
                </a:lnTo>
                <a:close/>
              </a:path>
            </a:pathLst>
          </a:custGeom>
          <a:blipFill>
            <a:blip r:embed="rId3"/>
            <a:stretch>
              <a:fillRect l="-201" t="-1790" r="-201"/>
            </a:stretch>
          </a:blipFill>
        </p:spPr>
      </p:sp>
      <p:sp>
        <p:nvSpPr>
          <p:cNvPr id="4" name="TextBox 4"/>
          <p:cNvSpPr txBox="1"/>
          <p:nvPr/>
        </p:nvSpPr>
        <p:spPr>
          <a:xfrm>
            <a:off x="561974" y="175384"/>
            <a:ext cx="2105025" cy="320601"/>
          </a:xfrm>
          <a:prstGeom prst="rect">
            <a:avLst/>
          </a:prstGeom>
        </p:spPr>
        <p:txBody>
          <a:bodyPr wrap="square" lIns="0" tIns="0" rIns="0" bIns="0" rtlCol="0" anchor="t">
            <a:spAutoFit/>
          </a:bodyPr>
          <a:lstStyle/>
          <a:p>
            <a:pPr algn="l">
              <a:lnSpc>
                <a:spcPts val="2660"/>
              </a:lnSpc>
            </a:pPr>
            <a:r>
              <a:rPr lang="en-US" sz="1900" dirty="0">
                <a:solidFill>
                  <a:srgbClr val="000000"/>
                </a:solidFill>
                <a:latin typeface="Roboto"/>
                <a:ea typeface="Roboto"/>
                <a:cs typeface="Roboto"/>
                <a:sym typeface="Roboto"/>
              </a:rPr>
              <a:t>Task Flows </a:t>
            </a:r>
          </a:p>
        </p:txBody>
      </p:sp>
      <p:grpSp>
        <p:nvGrpSpPr>
          <p:cNvPr id="5" name="Group 5"/>
          <p:cNvGrpSpPr/>
          <p:nvPr/>
        </p:nvGrpSpPr>
        <p:grpSpPr>
          <a:xfrm>
            <a:off x="1075536" y="811819"/>
            <a:ext cx="2845041" cy="594938"/>
            <a:chOff x="0" y="0"/>
            <a:chExt cx="1498622" cy="313383"/>
          </a:xfrm>
        </p:grpSpPr>
        <p:sp>
          <p:nvSpPr>
            <p:cNvPr id="6" name="Freeform 6"/>
            <p:cNvSpPr/>
            <p:nvPr/>
          </p:nvSpPr>
          <p:spPr>
            <a:xfrm>
              <a:off x="0" y="0"/>
              <a:ext cx="1498622" cy="313383"/>
            </a:xfrm>
            <a:custGeom>
              <a:avLst/>
              <a:gdLst/>
              <a:ahLst/>
              <a:cxnLst/>
              <a:rect l="l" t="t" r="r" b="b"/>
              <a:pathLst>
                <a:path w="1498622" h="313383">
                  <a:moveTo>
                    <a:pt x="0" y="0"/>
                  </a:moveTo>
                  <a:lnTo>
                    <a:pt x="1498622" y="0"/>
                  </a:lnTo>
                  <a:lnTo>
                    <a:pt x="1498622" y="313383"/>
                  </a:lnTo>
                  <a:lnTo>
                    <a:pt x="0" y="313383"/>
                  </a:lnTo>
                  <a:close/>
                </a:path>
              </a:pathLst>
            </a:custGeom>
            <a:solidFill>
              <a:srgbClr val="CDC3F1"/>
            </a:solidFill>
          </p:spPr>
        </p:sp>
        <p:sp>
          <p:nvSpPr>
            <p:cNvPr id="7" name="TextBox 7"/>
            <p:cNvSpPr txBox="1"/>
            <p:nvPr/>
          </p:nvSpPr>
          <p:spPr>
            <a:xfrm>
              <a:off x="0" y="-19050"/>
              <a:ext cx="1498622" cy="332433"/>
            </a:xfrm>
            <a:prstGeom prst="rect">
              <a:avLst/>
            </a:prstGeom>
          </p:spPr>
          <p:txBody>
            <a:bodyPr lIns="50800" tIns="50800" rIns="50800" bIns="50800" rtlCol="0" anchor="ctr"/>
            <a:lstStyle/>
            <a:p>
              <a:pPr algn="ctr">
                <a:lnSpc>
                  <a:spcPts val="1399"/>
                </a:lnSpc>
              </a:pPr>
              <a:endParaRPr/>
            </a:p>
          </p:txBody>
        </p:sp>
      </p:grpSp>
      <p:grpSp>
        <p:nvGrpSpPr>
          <p:cNvPr id="8" name="Group 8"/>
          <p:cNvGrpSpPr/>
          <p:nvPr/>
        </p:nvGrpSpPr>
        <p:grpSpPr>
          <a:xfrm>
            <a:off x="5237821" y="811819"/>
            <a:ext cx="2845041" cy="594938"/>
            <a:chOff x="0" y="0"/>
            <a:chExt cx="1498622" cy="313383"/>
          </a:xfrm>
        </p:grpSpPr>
        <p:sp>
          <p:nvSpPr>
            <p:cNvPr id="9" name="Freeform 9"/>
            <p:cNvSpPr/>
            <p:nvPr/>
          </p:nvSpPr>
          <p:spPr>
            <a:xfrm>
              <a:off x="0" y="0"/>
              <a:ext cx="1498622" cy="313383"/>
            </a:xfrm>
            <a:custGeom>
              <a:avLst/>
              <a:gdLst/>
              <a:ahLst/>
              <a:cxnLst/>
              <a:rect l="l" t="t" r="r" b="b"/>
              <a:pathLst>
                <a:path w="1498622" h="313383">
                  <a:moveTo>
                    <a:pt x="0" y="0"/>
                  </a:moveTo>
                  <a:lnTo>
                    <a:pt x="1498622" y="0"/>
                  </a:lnTo>
                  <a:lnTo>
                    <a:pt x="1498622" y="313383"/>
                  </a:lnTo>
                  <a:lnTo>
                    <a:pt x="0" y="313383"/>
                  </a:lnTo>
                  <a:close/>
                </a:path>
              </a:pathLst>
            </a:custGeom>
            <a:solidFill>
              <a:srgbClr val="CDC3F1"/>
            </a:solidFill>
          </p:spPr>
        </p:sp>
        <p:sp>
          <p:nvSpPr>
            <p:cNvPr id="10" name="TextBox 10"/>
            <p:cNvSpPr txBox="1"/>
            <p:nvPr/>
          </p:nvSpPr>
          <p:spPr>
            <a:xfrm>
              <a:off x="0" y="-19050"/>
              <a:ext cx="1498622" cy="332433"/>
            </a:xfrm>
            <a:prstGeom prst="rect">
              <a:avLst/>
            </a:prstGeom>
          </p:spPr>
          <p:txBody>
            <a:bodyPr lIns="50800" tIns="50800" rIns="50800" bIns="50800" rtlCol="0" anchor="ctr"/>
            <a:lstStyle/>
            <a:p>
              <a:pPr algn="ctr">
                <a:lnSpc>
                  <a:spcPts val="1399"/>
                </a:lnSpc>
              </a:pPr>
              <a:endParaRPr/>
            </a:p>
          </p:txBody>
        </p:sp>
      </p:grpSp>
      <p:sp>
        <p:nvSpPr>
          <p:cNvPr id="11" name="TextBox 11"/>
          <p:cNvSpPr txBox="1"/>
          <p:nvPr/>
        </p:nvSpPr>
        <p:spPr>
          <a:xfrm>
            <a:off x="1267745" y="881309"/>
            <a:ext cx="2460624" cy="398807"/>
          </a:xfrm>
          <a:prstGeom prst="rect">
            <a:avLst/>
          </a:prstGeom>
        </p:spPr>
        <p:txBody>
          <a:bodyPr lIns="0" tIns="0" rIns="0" bIns="0" rtlCol="0" anchor="t">
            <a:spAutoFit/>
          </a:bodyPr>
          <a:lstStyle/>
          <a:p>
            <a:pPr algn="ctr">
              <a:lnSpc>
                <a:spcPts val="3219"/>
              </a:lnSpc>
              <a:spcBef>
                <a:spcPct val="0"/>
              </a:spcBef>
            </a:pPr>
            <a:r>
              <a:rPr lang="en-US" sz="2299" b="1">
                <a:solidFill>
                  <a:srgbClr val="000000"/>
                </a:solidFill>
                <a:latin typeface="Roboto Bold"/>
                <a:ea typeface="Roboto Bold"/>
                <a:cs typeface="Roboto Bold"/>
                <a:sym typeface="Roboto Bold"/>
              </a:rPr>
              <a:t>TASKFLOWS</a:t>
            </a:r>
          </a:p>
        </p:txBody>
      </p:sp>
      <p:sp>
        <p:nvSpPr>
          <p:cNvPr id="12" name="TextBox 12"/>
          <p:cNvSpPr txBox="1"/>
          <p:nvPr/>
        </p:nvSpPr>
        <p:spPr>
          <a:xfrm>
            <a:off x="5430029" y="881309"/>
            <a:ext cx="2460624" cy="398807"/>
          </a:xfrm>
          <a:prstGeom prst="rect">
            <a:avLst/>
          </a:prstGeom>
        </p:spPr>
        <p:txBody>
          <a:bodyPr lIns="0" tIns="0" rIns="0" bIns="0" rtlCol="0" anchor="t">
            <a:spAutoFit/>
          </a:bodyPr>
          <a:lstStyle/>
          <a:p>
            <a:pPr algn="ctr">
              <a:lnSpc>
                <a:spcPts val="3219"/>
              </a:lnSpc>
              <a:spcBef>
                <a:spcPct val="0"/>
              </a:spcBef>
            </a:pPr>
            <a:r>
              <a:rPr lang="en-US" sz="2299" b="1">
                <a:solidFill>
                  <a:srgbClr val="000000"/>
                </a:solidFill>
                <a:latin typeface="Roboto Bold"/>
                <a:ea typeface="Roboto Bold"/>
                <a:cs typeface="Roboto Bold"/>
                <a:sym typeface="Roboto Bold"/>
              </a:rPr>
              <a:t>TASKFLOWS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11909" y="514350"/>
            <a:ext cx="7654723" cy="4446306"/>
          </a:xfrm>
          <a:custGeom>
            <a:avLst/>
            <a:gdLst/>
            <a:ahLst/>
            <a:cxnLst/>
            <a:rect l="l" t="t" r="r" b="b"/>
            <a:pathLst>
              <a:path w="7654723" h="4446306">
                <a:moveTo>
                  <a:pt x="0" y="0"/>
                </a:moveTo>
                <a:lnTo>
                  <a:pt x="7654723" y="0"/>
                </a:lnTo>
                <a:lnTo>
                  <a:pt x="7654723" y="4446306"/>
                </a:lnTo>
                <a:lnTo>
                  <a:pt x="0" y="4446306"/>
                </a:lnTo>
                <a:lnTo>
                  <a:pt x="0" y="0"/>
                </a:lnTo>
                <a:close/>
              </a:path>
            </a:pathLst>
          </a:custGeom>
          <a:blipFill>
            <a:blip r:embed="rId2"/>
            <a:stretch>
              <a:fillRect t="-681" r="-3" b="-681"/>
            </a:stretch>
          </a:blipFill>
        </p:spPr>
      </p:sp>
      <p:sp>
        <p:nvSpPr>
          <p:cNvPr id="3" name="TextBox 3"/>
          <p:cNvSpPr txBox="1"/>
          <p:nvPr/>
        </p:nvSpPr>
        <p:spPr>
          <a:xfrm>
            <a:off x="514350" y="88623"/>
            <a:ext cx="3295650" cy="320601"/>
          </a:xfrm>
          <a:prstGeom prst="rect">
            <a:avLst/>
          </a:prstGeom>
        </p:spPr>
        <p:txBody>
          <a:bodyPr wrap="square" lIns="0" tIns="0" rIns="0" bIns="0" rtlCol="0" anchor="t">
            <a:spAutoFit/>
          </a:bodyPr>
          <a:lstStyle/>
          <a:p>
            <a:pPr algn="l">
              <a:lnSpc>
                <a:spcPts val="2660"/>
              </a:lnSpc>
            </a:pPr>
            <a:r>
              <a:rPr lang="en-US" sz="1900" dirty="0">
                <a:solidFill>
                  <a:srgbClr val="000000"/>
                </a:solidFill>
                <a:latin typeface="Roboto"/>
                <a:ea typeface="Roboto"/>
                <a:cs typeface="Roboto"/>
                <a:sym typeface="Roboto"/>
              </a:rPr>
              <a:t>Low-Fidelity Wireframes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3374" y="261109"/>
            <a:ext cx="2790825" cy="320601"/>
          </a:xfrm>
          <a:prstGeom prst="rect">
            <a:avLst/>
          </a:prstGeom>
        </p:spPr>
        <p:txBody>
          <a:bodyPr wrap="square" lIns="0" tIns="0" rIns="0" bIns="0" rtlCol="0" anchor="t">
            <a:spAutoFit/>
          </a:bodyPr>
          <a:lstStyle/>
          <a:p>
            <a:pPr algn="l">
              <a:lnSpc>
                <a:spcPts val="2660"/>
              </a:lnSpc>
            </a:pPr>
            <a:r>
              <a:rPr lang="en-US" sz="1900" dirty="0">
                <a:solidFill>
                  <a:srgbClr val="000000"/>
                </a:solidFill>
                <a:latin typeface="Roboto"/>
                <a:ea typeface="Roboto"/>
                <a:cs typeface="Roboto"/>
                <a:sym typeface="Roboto"/>
              </a:rPr>
              <a:t>Link of Prototype </a:t>
            </a:r>
          </a:p>
        </p:txBody>
      </p:sp>
      <p:sp>
        <p:nvSpPr>
          <p:cNvPr id="3" name="TextBox 3"/>
          <p:cNvSpPr txBox="1"/>
          <p:nvPr/>
        </p:nvSpPr>
        <p:spPr>
          <a:xfrm rot="-60000">
            <a:off x="128494" y="2026102"/>
            <a:ext cx="8705706" cy="666115"/>
          </a:xfrm>
          <a:prstGeom prst="rect">
            <a:avLst/>
          </a:prstGeom>
        </p:spPr>
        <p:txBody>
          <a:bodyPr lIns="0" tIns="0" rIns="0" bIns="0" rtlCol="0" anchor="t">
            <a:spAutoFit/>
          </a:bodyPr>
          <a:lstStyle/>
          <a:p>
            <a:pPr algn="ctr">
              <a:lnSpc>
                <a:spcPts val="2659"/>
              </a:lnSpc>
              <a:spcBef>
                <a:spcPct val="0"/>
              </a:spcBef>
            </a:pPr>
            <a:r>
              <a:rPr lang="en-US" sz="1899" u="sng">
                <a:solidFill>
                  <a:srgbClr val="000000"/>
                </a:solidFill>
                <a:latin typeface="Roboto"/>
                <a:ea typeface="Roboto"/>
                <a:cs typeface="Roboto"/>
                <a:sym typeface="Roboto"/>
                <a:hlinkClick r:id="rId2" tooltip="https://www.figma.com/proto/hFMuV0D9V1ydxMpcOXr1qJ/CU%20RRENT?node-id=0-1&amp;t=XFYLmuQhf1tuSqzE-1"/>
              </a:rPr>
              <a:t>https://www.figma.com/proto/hFMuV0D9V1ydxMpcOXr1qJ/CU%20RRENT?node-id=0-1&amp;t=XFYLmuQhf1tuSqzE-1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9850" y="1564991"/>
            <a:ext cx="7365997" cy="2041522"/>
          </a:xfrm>
          <a:custGeom>
            <a:avLst/>
            <a:gdLst/>
            <a:ahLst/>
            <a:cxnLst/>
            <a:rect l="l" t="t" r="r" b="b"/>
            <a:pathLst>
              <a:path w="7365997" h="2041522">
                <a:moveTo>
                  <a:pt x="0" y="0"/>
                </a:moveTo>
                <a:lnTo>
                  <a:pt x="7365997" y="0"/>
                </a:lnTo>
                <a:lnTo>
                  <a:pt x="7365997" y="2041522"/>
                </a:lnTo>
                <a:lnTo>
                  <a:pt x="0" y="20415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142940" y="64575"/>
            <a:ext cx="5400859" cy="804301"/>
          </a:xfrm>
          <a:prstGeom prst="rect">
            <a:avLst/>
          </a:prstGeom>
        </p:spPr>
        <p:txBody>
          <a:bodyPr wrap="square" lIns="0" tIns="0" rIns="0" bIns="0" rtlCol="0" anchor="t">
            <a:spAutoFit/>
          </a:bodyPr>
          <a:lstStyle/>
          <a:p>
            <a:pPr algn="l">
              <a:lnSpc>
                <a:spcPts val="6552"/>
              </a:lnSpc>
            </a:pPr>
            <a:r>
              <a:rPr lang="en-US" sz="4680" dirty="0">
                <a:solidFill>
                  <a:srgbClr val="000000"/>
                </a:solidFill>
                <a:latin typeface="Roboto"/>
                <a:ea typeface="Roboto"/>
                <a:cs typeface="Roboto"/>
                <a:sym typeface="Roboto"/>
              </a:rPr>
              <a:t>Group Information </a:t>
            </a:r>
          </a:p>
        </p:txBody>
      </p:sp>
      <p:sp>
        <p:nvSpPr>
          <p:cNvPr id="4" name="TextBox 4"/>
          <p:cNvSpPr txBox="1"/>
          <p:nvPr/>
        </p:nvSpPr>
        <p:spPr>
          <a:xfrm>
            <a:off x="1038224" y="1669771"/>
            <a:ext cx="697187" cy="237244"/>
          </a:xfrm>
          <a:prstGeom prst="rect">
            <a:avLst/>
          </a:prstGeom>
        </p:spPr>
        <p:txBody>
          <a:bodyPr wrap="square" lIns="0" tIns="0" rIns="0" bIns="0" rtlCol="0" anchor="t">
            <a:spAutoFit/>
          </a:bodyPr>
          <a:lstStyle/>
          <a:p>
            <a:pPr algn="l">
              <a:lnSpc>
                <a:spcPts val="1960"/>
              </a:lnSpc>
            </a:pPr>
            <a:r>
              <a:rPr lang="en-US" sz="1400" dirty="0">
                <a:solidFill>
                  <a:srgbClr val="000000"/>
                </a:solidFill>
                <a:latin typeface="Roboto"/>
                <a:ea typeface="Roboto"/>
                <a:cs typeface="Roboto"/>
                <a:sym typeface="Roboto"/>
              </a:rPr>
              <a:t>Sr. No .</a:t>
            </a:r>
          </a:p>
        </p:txBody>
      </p:sp>
      <p:sp>
        <p:nvSpPr>
          <p:cNvPr id="5" name="TextBox 5"/>
          <p:cNvSpPr txBox="1"/>
          <p:nvPr/>
        </p:nvSpPr>
        <p:spPr>
          <a:xfrm>
            <a:off x="3448050" y="1669771"/>
            <a:ext cx="1123950" cy="237244"/>
          </a:xfrm>
          <a:prstGeom prst="rect">
            <a:avLst/>
          </a:prstGeom>
        </p:spPr>
        <p:txBody>
          <a:bodyPr wrap="square" lIns="0" tIns="0" rIns="0" bIns="0" rtlCol="0" anchor="t">
            <a:spAutoFit/>
          </a:bodyPr>
          <a:lstStyle/>
          <a:p>
            <a:pPr algn="l">
              <a:lnSpc>
                <a:spcPts val="1960"/>
              </a:lnSpc>
            </a:pPr>
            <a:r>
              <a:rPr lang="en-US" sz="1400" dirty="0">
                <a:solidFill>
                  <a:srgbClr val="000000"/>
                </a:solidFill>
                <a:latin typeface="Roboto"/>
                <a:ea typeface="Roboto"/>
                <a:cs typeface="Roboto"/>
                <a:sym typeface="Roboto"/>
              </a:rPr>
              <a:t>PRN No. </a:t>
            </a:r>
          </a:p>
        </p:txBody>
      </p:sp>
      <p:sp>
        <p:nvSpPr>
          <p:cNvPr id="6" name="TextBox 6"/>
          <p:cNvSpPr txBox="1"/>
          <p:nvPr/>
        </p:nvSpPr>
        <p:spPr>
          <a:xfrm>
            <a:off x="5857874" y="1669771"/>
            <a:ext cx="1840227" cy="237244"/>
          </a:xfrm>
          <a:prstGeom prst="rect">
            <a:avLst/>
          </a:prstGeom>
        </p:spPr>
        <p:txBody>
          <a:bodyPr wrap="square" lIns="0" tIns="0" rIns="0" bIns="0" rtlCol="0" anchor="t">
            <a:spAutoFit/>
          </a:bodyPr>
          <a:lstStyle/>
          <a:p>
            <a:pPr algn="l">
              <a:lnSpc>
                <a:spcPts val="1960"/>
              </a:lnSpc>
            </a:pPr>
            <a:r>
              <a:rPr lang="en-US" sz="1400" dirty="0">
                <a:solidFill>
                  <a:srgbClr val="000000"/>
                </a:solidFill>
                <a:latin typeface="Roboto"/>
                <a:ea typeface="Roboto"/>
                <a:cs typeface="Roboto"/>
                <a:sym typeface="Roboto"/>
              </a:rPr>
              <a:t>Name of students </a:t>
            </a:r>
          </a:p>
        </p:txBody>
      </p:sp>
      <p:sp>
        <p:nvSpPr>
          <p:cNvPr id="7" name="TextBox 7"/>
          <p:cNvSpPr txBox="1"/>
          <p:nvPr/>
        </p:nvSpPr>
        <p:spPr>
          <a:xfrm>
            <a:off x="2083648" y="1981947"/>
            <a:ext cx="9525" cy="332740"/>
          </a:xfrm>
          <a:prstGeom prst="rect">
            <a:avLst/>
          </a:prstGeom>
        </p:spPr>
        <p:txBody>
          <a:bodyPr lIns="0" tIns="0" rIns="0" bIns="0" rtlCol="0" anchor="t">
            <a:spAutoFit/>
          </a:bodyPr>
          <a:lstStyle/>
          <a:p>
            <a:pPr algn="ctr">
              <a:lnSpc>
                <a:spcPts val="2659"/>
              </a:lnSpc>
              <a:spcBef>
                <a:spcPct val="0"/>
              </a:spcBef>
            </a:pPr>
            <a:endParaRPr/>
          </a:p>
        </p:txBody>
      </p:sp>
      <p:sp>
        <p:nvSpPr>
          <p:cNvPr id="8" name="TextBox 8"/>
          <p:cNvSpPr txBox="1"/>
          <p:nvPr/>
        </p:nvSpPr>
        <p:spPr>
          <a:xfrm>
            <a:off x="1744938" y="2362901"/>
            <a:ext cx="796006"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2</a:t>
            </a:r>
          </a:p>
        </p:txBody>
      </p:sp>
      <p:sp>
        <p:nvSpPr>
          <p:cNvPr id="9" name="TextBox 9"/>
          <p:cNvSpPr txBox="1"/>
          <p:nvPr/>
        </p:nvSpPr>
        <p:spPr>
          <a:xfrm>
            <a:off x="1744938" y="2012449"/>
            <a:ext cx="796006"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1</a:t>
            </a:r>
          </a:p>
        </p:txBody>
      </p:sp>
      <p:sp>
        <p:nvSpPr>
          <p:cNvPr id="10" name="TextBox 10"/>
          <p:cNvSpPr txBox="1"/>
          <p:nvPr/>
        </p:nvSpPr>
        <p:spPr>
          <a:xfrm>
            <a:off x="1744938" y="2760979"/>
            <a:ext cx="796006"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3</a:t>
            </a:r>
          </a:p>
        </p:txBody>
      </p:sp>
      <p:sp>
        <p:nvSpPr>
          <p:cNvPr id="11" name="TextBox 11"/>
          <p:cNvSpPr txBox="1"/>
          <p:nvPr/>
        </p:nvSpPr>
        <p:spPr>
          <a:xfrm>
            <a:off x="1744938" y="3159056"/>
            <a:ext cx="796006"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4</a:t>
            </a:r>
          </a:p>
        </p:txBody>
      </p:sp>
      <p:sp>
        <p:nvSpPr>
          <p:cNvPr id="12" name="TextBox 12"/>
          <p:cNvSpPr txBox="1"/>
          <p:nvPr/>
        </p:nvSpPr>
        <p:spPr>
          <a:xfrm>
            <a:off x="3448050" y="2012449"/>
            <a:ext cx="1672594" cy="332740"/>
          </a:xfrm>
          <a:prstGeom prst="rect">
            <a:avLst/>
          </a:prstGeom>
        </p:spPr>
        <p:txBody>
          <a:bodyPr lIns="0" tIns="0" rIns="0" bIns="0" rtlCol="0" anchor="t">
            <a:spAutoFit/>
          </a:bodyPr>
          <a:lstStyle/>
          <a:p>
            <a:pPr algn="just">
              <a:lnSpc>
                <a:spcPts val="2659"/>
              </a:lnSpc>
              <a:spcBef>
                <a:spcPct val="0"/>
              </a:spcBef>
            </a:pPr>
            <a:r>
              <a:rPr lang="en-US" sz="1899" dirty="0">
                <a:solidFill>
                  <a:srgbClr val="000000"/>
                </a:solidFill>
                <a:latin typeface="Roboto"/>
                <a:ea typeface="Roboto"/>
                <a:cs typeface="Roboto"/>
                <a:sym typeface="Roboto"/>
              </a:rPr>
              <a:t>B24IT1046</a:t>
            </a:r>
          </a:p>
        </p:txBody>
      </p:sp>
      <p:sp>
        <p:nvSpPr>
          <p:cNvPr id="13" name="TextBox 13"/>
          <p:cNvSpPr txBox="1"/>
          <p:nvPr/>
        </p:nvSpPr>
        <p:spPr>
          <a:xfrm>
            <a:off x="3448050" y="2410526"/>
            <a:ext cx="1227795"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B24IT1129</a:t>
            </a:r>
          </a:p>
        </p:txBody>
      </p:sp>
      <p:sp>
        <p:nvSpPr>
          <p:cNvPr id="14" name="TextBox 14"/>
          <p:cNvSpPr txBox="1"/>
          <p:nvPr/>
        </p:nvSpPr>
        <p:spPr>
          <a:xfrm>
            <a:off x="3448050" y="2808604"/>
            <a:ext cx="1427665"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B24IT1128</a:t>
            </a:r>
          </a:p>
        </p:txBody>
      </p:sp>
      <p:sp>
        <p:nvSpPr>
          <p:cNvPr id="15" name="TextBox 15"/>
          <p:cNvSpPr txBox="1"/>
          <p:nvPr/>
        </p:nvSpPr>
        <p:spPr>
          <a:xfrm>
            <a:off x="3448050" y="3159056"/>
            <a:ext cx="1227795" cy="332740"/>
          </a:xfrm>
          <a:prstGeom prst="rect">
            <a:avLst/>
          </a:prstGeom>
        </p:spPr>
        <p:txBody>
          <a:bodyPr lIns="0" tIns="0" rIns="0" bIns="0" rtlCol="0" anchor="t">
            <a:spAutoFit/>
          </a:bodyPr>
          <a:lstStyle/>
          <a:p>
            <a:pPr algn="just">
              <a:lnSpc>
                <a:spcPts val="2659"/>
              </a:lnSpc>
              <a:spcBef>
                <a:spcPct val="0"/>
              </a:spcBef>
            </a:pPr>
            <a:r>
              <a:rPr lang="en-US" sz="1899">
                <a:solidFill>
                  <a:srgbClr val="000000"/>
                </a:solidFill>
                <a:latin typeface="Roboto"/>
                <a:ea typeface="Roboto"/>
                <a:cs typeface="Roboto"/>
                <a:sym typeface="Roboto"/>
              </a:rPr>
              <a:t>B24IT1052</a:t>
            </a:r>
          </a:p>
        </p:txBody>
      </p:sp>
      <p:sp>
        <p:nvSpPr>
          <p:cNvPr id="16" name="TextBox 16"/>
          <p:cNvSpPr txBox="1"/>
          <p:nvPr/>
        </p:nvSpPr>
        <p:spPr>
          <a:xfrm>
            <a:off x="5777271" y="1998884"/>
            <a:ext cx="1985603" cy="332740"/>
          </a:xfrm>
          <a:prstGeom prst="rect">
            <a:avLst/>
          </a:prstGeom>
        </p:spPr>
        <p:txBody>
          <a:bodyPr wrap="square" lIns="0" tIns="0" rIns="0" bIns="0" rtlCol="0" anchor="t">
            <a:spAutoFit/>
          </a:bodyPr>
          <a:lstStyle/>
          <a:p>
            <a:pPr>
              <a:lnSpc>
                <a:spcPts val="2659"/>
              </a:lnSpc>
              <a:spcBef>
                <a:spcPct val="0"/>
              </a:spcBef>
            </a:pPr>
            <a:r>
              <a:rPr lang="en-US" sz="1899" dirty="0">
                <a:solidFill>
                  <a:srgbClr val="000000"/>
                </a:solidFill>
                <a:latin typeface="Roboto"/>
                <a:ea typeface="Roboto"/>
                <a:cs typeface="Roboto"/>
                <a:sym typeface="Roboto"/>
              </a:rPr>
              <a:t>Sharvari </a:t>
            </a:r>
            <a:r>
              <a:rPr lang="en-US" sz="1899" dirty="0" err="1">
                <a:solidFill>
                  <a:srgbClr val="000000"/>
                </a:solidFill>
                <a:latin typeface="Roboto"/>
                <a:ea typeface="Roboto"/>
                <a:cs typeface="Roboto"/>
                <a:sym typeface="Roboto"/>
              </a:rPr>
              <a:t>Aralkar</a:t>
            </a:r>
            <a:endParaRPr lang="en-US" sz="1899" dirty="0">
              <a:solidFill>
                <a:srgbClr val="000000"/>
              </a:solidFill>
              <a:latin typeface="Roboto"/>
              <a:ea typeface="Roboto"/>
              <a:cs typeface="Roboto"/>
              <a:sym typeface="Roboto"/>
            </a:endParaRPr>
          </a:p>
        </p:txBody>
      </p:sp>
      <p:sp>
        <p:nvSpPr>
          <p:cNvPr id="17" name="TextBox 17"/>
          <p:cNvSpPr txBox="1"/>
          <p:nvPr/>
        </p:nvSpPr>
        <p:spPr>
          <a:xfrm>
            <a:off x="5777272" y="2410526"/>
            <a:ext cx="2165720" cy="332740"/>
          </a:xfrm>
          <a:prstGeom prst="rect">
            <a:avLst/>
          </a:prstGeom>
        </p:spPr>
        <p:txBody>
          <a:bodyPr lIns="0" tIns="0" rIns="0" bIns="0" rtlCol="0" anchor="t">
            <a:spAutoFit/>
          </a:bodyPr>
          <a:lstStyle/>
          <a:p>
            <a:pPr>
              <a:lnSpc>
                <a:spcPts val="2659"/>
              </a:lnSpc>
              <a:spcBef>
                <a:spcPct val="0"/>
              </a:spcBef>
            </a:pPr>
            <a:r>
              <a:rPr lang="en-US" sz="1899" dirty="0">
                <a:solidFill>
                  <a:srgbClr val="000000"/>
                </a:solidFill>
                <a:latin typeface="Roboto"/>
                <a:ea typeface="Roboto"/>
                <a:cs typeface="Roboto"/>
                <a:sym typeface="Roboto"/>
              </a:rPr>
              <a:t>Gayatri </a:t>
            </a:r>
            <a:r>
              <a:rPr lang="en-US" sz="1899" dirty="0" err="1">
                <a:solidFill>
                  <a:srgbClr val="000000"/>
                </a:solidFill>
                <a:latin typeface="Roboto"/>
                <a:ea typeface="Roboto"/>
                <a:cs typeface="Roboto"/>
                <a:sym typeface="Roboto"/>
              </a:rPr>
              <a:t>Muttepawar</a:t>
            </a:r>
            <a:r>
              <a:rPr lang="en-US" sz="1899" dirty="0">
                <a:solidFill>
                  <a:srgbClr val="000000"/>
                </a:solidFill>
                <a:latin typeface="Roboto"/>
                <a:ea typeface="Roboto"/>
                <a:cs typeface="Roboto"/>
                <a:sym typeface="Roboto"/>
              </a:rPr>
              <a:t> </a:t>
            </a:r>
          </a:p>
        </p:txBody>
      </p:sp>
      <p:sp>
        <p:nvSpPr>
          <p:cNvPr id="18" name="TextBox 18"/>
          <p:cNvSpPr txBox="1"/>
          <p:nvPr/>
        </p:nvSpPr>
        <p:spPr>
          <a:xfrm>
            <a:off x="5777272" y="2793647"/>
            <a:ext cx="2299928" cy="332740"/>
          </a:xfrm>
          <a:prstGeom prst="rect">
            <a:avLst/>
          </a:prstGeom>
        </p:spPr>
        <p:txBody>
          <a:bodyPr wrap="square" lIns="0" tIns="0" rIns="0" bIns="0" rtlCol="0" anchor="t">
            <a:spAutoFit/>
          </a:bodyPr>
          <a:lstStyle/>
          <a:p>
            <a:pPr>
              <a:lnSpc>
                <a:spcPts val="2659"/>
              </a:lnSpc>
              <a:spcBef>
                <a:spcPct val="0"/>
              </a:spcBef>
            </a:pPr>
            <a:r>
              <a:rPr lang="en-US" sz="1899" dirty="0">
                <a:solidFill>
                  <a:srgbClr val="000000"/>
                </a:solidFill>
                <a:latin typeface="Roboto"/>
                <a:ea typeface="Roboto"/>
                <a:cs typeface="Roboto"/>
                <a:sym typeface="Roboto"/>
              </a:rPr>
              <a:t>Shrawani Aherwal</a:t>
            </a:r>
          </a:p>
        </p:txBody>
      </p:sp>
      <p:sp>
        <p:nvSpPr>
          <p:cNvPr id="19" name="TextBox 19"/>
          <p:cNvSpPr txBox="1"/>
          <p:nvPr/>
        </p:nvSpPr>
        <p:spPr>
          <a:xfrm>
            <a:off x="5817820" y="3159056"/>
            <a:ext cx="1435515" cy="332740"/>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Roboto"/>
                <a:ea typeface="Roboto"/>
                <a:cs typeface="Roboto"/>
                <a:sym typeface="Roboto"/>
              </a:rPr>
              <a:t>Ishwari Desai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85750" y="299209"/>
            <a:ext cx="1492737" cy="332740"/>
          </a:xfrm>
          <a:prstGeom prst="rect">
            <a:avLst/>
          </a:prstGeom>
        </p:spPr>
        <p:txBody>
          <a:bodyPr lIns="0" tIns="0" rIns="0" bIns="0" rtlCol="0" anchor="t">
            <a:spAutoFit/>
          </a:bodyPr>
          <a:lstStyle/>
          <a:p>
            <a:pPr algn="l">
              <a:lnSpc>
                <a:spcPts val="2660"/>
              </a:lnSpc>
            </a:pPr>
            <a:r>
              <a:rPr lang="en-US" sz="1900" b="1">
                <a:solidFill>
                  <a:srgbClr val="000000"/>
                </a:solidFill>
                <a:latin typeface="Roboto Bold"/>
                <a:ea typeface="Roboto Bold"/>
                <a:cs typeface="Roboto Bold"/>
                <a:sym typeface="Roboto Bold"/>
              </a:rPr>
              <a:t>Introduction </a:t>
            </a:r>
          </a:p>
        </p:txBody>
      </p:sp>
      <p:sp>
        <p:nvSpPr>
          <p:cNvPr id="3" name="TextBox 3"/>
          <p:cNvSpPr txBox="1"/>
          <p:nvPr/>
        </p:nvSpPr>
        <p:spPr>
          <a:xfrm>
            <a:off x="285750" y="690201"/>
            <a:ext cx="8687564" cy="5333365"/>
          </a:xfrm>
          <a:prstGeom prst="rect">
            <a:avLst/>
          </a:prstGeom>
        </p:spPr>
        <p:txBody>
          <a:bodyPr lIns="0" tIns="0" rIns="0" bIns="0" rtlCol="0" anchor="t">
            <a:spAutoFit/>
          </a:bodyPr>
          <a:lstStyle/>
          <a:p>
            <a:pPr algn="l">
              <a:lnSpc>
                <a:spcPts val="2659"/>
              </a:lnSpc>
            </a:pPr>
            <a:r>
              <a:rPr lang="en-US" sz="1899">
                <a:solidFill>
                  <a:srgbClr val="000000"/>
                </a:solidFill>
                <a:latin typeface="Roboto"/>
                <a:ea typeface="Roboto"/>
                <a:cs typeface="Roboto"/>
                <a:sym typeface="Roboto"/>
              </a:rPr>
              <a:t>Effective financial management is essential for the success and sustainability of any organization or project. In an increasingly complex and competitive environment, the ability to plan, monitor, and control financial resources plays a vital role in achieving both short-term goals and long-term strategic objectives. Financial management tools are systems, techniques, or software used to facilitate budgeting, forecasting, investment analysis, cost control, and financial decision-making.</a:t>
            </a:r>
          </a:p>
          <a:p>
            <a:pPr algn="l">
              <a:lnSpc>
                <a:spcPts val="2659"/>
              </a:lnSpc>
            </a:pPr>
            <a:endParaRPr lang="en-US" sz="1899">
              <a:solidFill>
                <a:srgbClr val="000000"/>
              </a:solidFill>
              <a:latin typeface="Roboto"/>
              <a:ea typeface="Roboto"/>
              <a:cs typeface="Roboto"/>
              <a:sym typeface="Roboto"/>
            </a:endParaRPr>
          </a:p>
          <a:p>
            <a:pPr algn="l">
              <a:lnSpc>
                <a:spcPts val="2659"/>
              </a:lnSpc>
            </a:pPr>
            <a:r>
              <a:rPr lang="en-US" sz="1899">
                <a:solidFill>
                  <a:srgbClr val="000000"/>
                </a:solidFill>
                <a:latin typeface="Roboto"/>
                <a:ea typeface="Roboto"/>
                <a:cs typeface="Roboto"/>
                <a:sym typeface="Roboto"/>
              </a:rPr>
              <a:t>This project focuses on exploring various financial management tools that help individuals and organizations manage their finances more effectively. Tools such as budgeting software, financial modeling applications, expense tracking systems, and performance dashboards are examined in terms of their features, benefits, and real-world applications.</a:t>
            </a:r>
          </a:p>
          <a:p>
            <a:pPr algn="l">
              <a:lnSpc>
                <a:spcPts val="2659"/>
              </a:lnSpc>
            </a:pPr>
            <a:endParaRPr lang="en-US" sz="1899">
              <a:solidFill>
                <a:srgbClr val="000000"/>
              </a:solidFill>
              <a:latin typeface="Roboto"/>
              <a:ea typeface="Roboto"/>
              <a:cs typeface="Roboto"/>
              <a:sym typeface="Roboto"/>
            </a:endParaRPr>
          </a:p>
          <a:p>
            <a:pPr algn="l">
              <a:lnSpc>
                <a:spcPts val="2659"/>
              </a:lnSpc>
            </a:pPr>
            <a:endParaRPr lang="en-US" sz="1899">
              <a:solidFill>
                <a:srgbClr val="000000"/>
              </a:solidFill>
              <a:latin typeface="Roboto"/>
              <a:ea typeface="Roboto"/>
              <a:cs typeface="Roboto"/>
              <a:sym typeface="Roboto"/>
            </a:endParaRPr>
          </a:p>
          <a:p>
            <a:pPr algn="l">
              <a:lnSpc>
                <a:spcPts val="2659"/>
              </a:lnSpc>
              <a:spcBef>
                <a:spcPct val="0"/>
              </a:spcBef>
            </a:pPr>
            <a:endParaRPr lang="en-US" sz="1899">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3850" y="194434"/>
            <a:ext cx="1096700" cy="332740"/>
          </a:xfrm>
          <a:prstGeom prst="rect">
            <a:avLst/>
          </a:prstGeom>
        </p:spPr>
        <p:txBody>
          <a:bodyPr lIns="0" tIns="0" rIns="0" bIns="0" rtlCol="0" anchor="t">
            <a:spAutoFit/>
          </a:bodyPr>
          <a:lstStyle/>
          <a:p>
            <a:pPr algn="l">
              <a:lnSpc>
                <a:spcPts val="2660"/>
              </a:lnSpc>
            </a:pPr>
            <a:r>
              <a:rPr lang="en-US" sz="1900" b="1">
                <a:solidFill>
                  <a:srgbClr val="000000"/>
                </a:solidFill>
                <a:latin typeface="Roboto Bold"/>
                <a:ea typeface="Roboto Bold"/>
                <a:cs typeface="Roboto Bold"/>
                <a:sym typeface="Roboto Bold"/>
              </a:rPr>
              <a:t>Objective </a:t>
            </a:r>
          </a:p>
        </p:txBody>
      </p:sp>
      <p:sp>
        <p:nvSpPr>
          <p:cNvPr id="3" name="TextBox 3"/>
          <p:cNvSpPr txBox="1"/>
          <p:nvPr/>
        </p:nvSpPr>
        <p:spPr>
          <a:xfrm>
            <a:off x="514350" y="718957"/>
            <a:ext cx="8295774" cy="1934842"/>
          </a:xfrm>
          <a:prstGeom prst="rect">
            <a:avLst/>
          </a:prstGeom>
        </p:spPr>
        <p:txBody>
          <a:bodyPr lIns="0" tIns="0" rIns="0" bIns="0" rtlCol="0" anchor="t">
            <a:spAutoFit/>
          </a:bodyPr>
          <a:lstStyle/>
          <a:p>
            <a:pPr algn="l">
              <a:lnSpc>
                <a:spcPts val="2573"/>
              </a:lnSpc>
            </a:pPr>
            <a:r>
              <a:rPr lang="en-US" sz="1837">
                <a:solidFill>
                  <a:srgbClr val="000000"/>
                </a:solidFill>
                <a:latin typeface="Roboto"/>
                <a:ea typeface="Roboto"/>
                <a:cs typeface="Roboto"/>
                <a:sym typeface="Roboto"/>
              </a:rPr>
              <a:t> To design an intuitive and engaging user interface that enables users to monitor their finances, visualize expenses, and build better budgeting habits. The project focuses on creating a realistic, front-end-only prototype that addresses the needs of both individual users and their guardians through smart and accessible UI features. </a:t>
            </a:r>
          </a:p>
          <a:p>
            <a:pPr algn="l">
              <a:lnSpc>
                <a:spcPts val="2573"/>
              </a:lnSpc>
              <a:spcBef>
                <a:spcPct val="0"/>
              </a:spcBef>
            </a:pPr>
            <a:r>
              <a:rPr lang="en-US" sz="1837">
                <a:solidFill>
                  <a:srgbClr val="000000"/>
                </a:solidFill>
                <a:latin typeface="Roboto"/>
                <a:ea typeface="Roboto"/>
                <a:cs typeface="Roboto"/>
                <a:sym typeface="Roboto"/>
              </a:rPr>
              <a:t>Following are the objectives of financial management tool:</a:t>
            </a:r>
          </a:p>
        </p:txBody>
      </p:sp>
      <p:sp>
        <p:nvSpPr>
          <p:cNvPr id="4" name="TextBox 4"/>
          <p:cNvSpPr txBox="1"/>
          <p:nvPr/>
        </p:nvSpPr>
        <p:spPr>
          <a:xfrm>
            <a:off x="161925" y="2992058"/>
            <a:ext cx="8820150" cy="2387441"/>
          </a:xfrm>
          <a:prstGeom prst="rect">
            <a:avLst/>
          </a:prstGeom>
        </p:spPr>
        <p:txBody>
          <a:bodyPr lIns="0" tIns="0" rIns="0" bIns="0" rtlCol="0" anchor="t">
            <a:spAutoFit/>
          </a:bodyPr>
          <a:lstStyle/>
          <a:p>
            <a:pPr marL="418273" lvl="1" indent="-209137" algn="l">
              <a:lnSpc>
                <a:spcPts val="2712"/>
              </a:lnSpc>
              <a:buFont typeface="Arial"/>
              <a:buChar char="•"/>
            </a:pPr>
            <a:r>
              <a:rPr lang="en-US" sz="1937">
                <a:solidFill>
                  <a:srgbClr val="000000"/>
                </a:solidFill>
                <a:latin typeface="Roboto"/>
                <a:ea typeface="Roboto"/>
                <a:cs typeface="Roboto"/>
                <a:sym typeface="Roboto"/>
              </a:rPr>
              <a:t>To design an intuitive and engaging user interface for a financial management tool.</a:t>
            </a:r>
          </a:p>
          <a:p>
            <a:pPr algn="l">
              <a:lnSpc>
                <a:spcPts val="2712"/>
              </a:lnSpc>
            </a:pPr>
            <a:endParaRPr lang="en-US" sz="1937">
              <a:solidFill>
                <a:srgbClr val="000000"/>
              </a:solidFill>
              <a:latin typeface="Roboto"/>
              <a:ea typeface="Roboto"/>
              <a:cs typeface="Roboto"/>
              <a:sym typeface="Roboto"/>
            </a:endParaRPr>
          </a:p>
          <a:p>
            <a:pPr marL="418273" lvl="1" indent="-209137" algn="l">
              <a:lnSpc>
                <a:spcPts val="2712"/>
              </a:lnSpc>
              <a:buFont typeface="Arial"/>
              <a:buChar char="•"/>
            </a:pPr>
            <a:r>
              <a:rPr lang="en-US" sz="1937">
                <a:solidFill>
                  <a:srgbClr val="000000"/>
                </a:solidFill>
                <a:latin typeface="Roboto"/>
                <a:ea typeface="Roboto"/>
                <a:cs typeface="Roboto"/>
                <a:sym typeface="Roboto"/>
              </a:rPr>
              <a:t>To enable users to monitor their finances effectively.</a:t>
            </a:r>
          </a:p>
          <a:p>
            <a:pPr algn="l">
              <a:lnSpc>
                <a:spcPts val="2712"/>
              </a:lnSpc>
            </a:pPr>
            <a:endParaRPr lang="en-US" sz="1937">
              <a:solidFill>
                <a:srgbClr val="000000"/>
              </a:solidFill>
              <a:latin typeface="Roboto"/>
              <a:ea typeface="Roboto"/>
              <a:cs typeface="Roboto"/>
              <a:sym typeface="Roboto"/>
            </a:endParaRPr>
          </a:p>
          <a:p>
            <a:pPr algn="l">
              <a:lnSpc>
                <a:spcPts val="2712"/>
              </a:lnSpc>
            </a:pPr>
            <a:endParaRPr lang="en-US" sz="1937">
              <a:solidFill>
                <a:srgbClr val="000000"/>
              </a:solidFill>
              <a:latin typeface="Roboto"/>
              <a:ea typeface="Roboto"/>
              <a:cs typeface="Roboto"/>
              <a:sym typeface="Roboto"/>
            </a:endParaRPr>
          </a:p>
          <a:p>
            <a:pPr algn="l">
              <a:lnSpc>
                <a:spcPts val="2712"/>
              </a:lnSpc>
              <a:spcBef>
                <a:spcPct val="0"/>
              </a:spcBef>
            </a:pPr>
            <a:endParaRPr lang="en-US" sz="1937">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7583" y="582744"/>
            <a:ext cx="8976417" cy="3333115"/>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Roboto"/>
                <a:ea typeface="Roboto"/>
                <a:cs typeface="Roboto"/>
                <a:sym typeface="Roboto"/>
              </a:rPr>
              <a:t>To provide clear visualization of expenses for better financial awareness.</a:t>
            </a:r>
          </a:p>
          <a:p>
            <a:pPr algn="l">
              <a:lnSpc>
                <a:spcPts val="2659"/>
              </a:lnSpc>
            </a:pPr>
            <a:endParaRPr lang="en-US" sz="1899">
              <a:solidFill>
                <a:srgbClr val="000000"/>
              </a:solidFill>
              <a:latin typeface="Roboto"/>
              <a:ea typeface="Roboto"/>
              <a:cs typeface="Roboto"/>
              <a:sym typeface="Roboto"/>
            </a:endParaRPr>
          </a:p>
          <a:p>
            <a:pPr marL="410209" lvl="1" indent="-205105" algn="l">
              <a:lnSpc>
                <a:spcPts val="2659"/>
              </a:lnSpc>
              <a:buFont typeface="Arial"/>
              <a:buChar char="•"/>
            </a:pPr>
            <a:r>
              <a:rPr lang="en-US" sz="1899">
                <a:solidFill>
                  <a:srgbClr val="000000"/>
                </a:solidFill>
                <a:latin typeface="Roboto"/>
                <a:ea typeface="Roboto"/>
                <a:cs typeface="Roboto"/>
                <a:sym typeface="Roboto"/>
              </a:rPr>
              <a:t>To help users develop and maintain budgeting habits through smart UI design.</a:t>
            </a:r>
          </a:p>
          <a:p>
            <a:pPr algn="l">
              <a:lnSpc>
                <a:spcPts val="2659"/>
              </a:lnSpc>
            </a:pPr>
            <a:endParaRPr lang="en-US" sz="1899">
              <a:solidFill>
                <a:srgbClr val="000000"/>
              </a:solidFill>
              <a:latin typeface="Roboto"/>
              <a:ea typeface="Roboto"/>
              <a:cs typeface="Roboto"/>
              <a:sym typeface="Roboto"/>
            </a:endParaRPr>
          </a:p>
          <a:p>
            <a:pPr marL="410209" lvl="1" indent="-205105" algn="l">
              <a:lnSpc>
                <a:spcPts val="2659"/>
              </a:lnSpc>
              <a:buFont typeface="Arial"/>
              <a:buChar char="•"/>
            </a:pPr>
            <a:r>
              <a:rPr lang="en-US" sz="1899">
                <a:solidFill>
                  <a:srgbClr val="000000"/>
                </a:solidFill>
                <a:latin typeface="Roboto"/>
                <a:ea typeface="Roboto"/>
                <a:cs typeface="Roboto"/>
                <a:sym typeface="Roboto"/>
              </a:rPr>
              <a:t>To create a realistic, front-end-only prototype focusing on user interaction and experience.</a:t>
            </a:r>
          </a:p>
          <a:p>
            <a:pPr algn="l">
              <a:lnSpc>
                <a:spcPts val="2659"/>
              </a:lnSpc>
            </a:pPr>
            <a:endParaRPr lang="en-US" sz="1899">
              <a:solidFill>
                <a:srgbClr val="000000"/>
              </a:solidFill>
              <a:latin typeface="Roboto"/>
              <a:ea typeface="Roboto"/>
              <a:cs typeface="Roboto"/>
              <a:sym typeface="Roboto"/>
            </a:endParaRPr>
          </a:p>
          <a:p>
            <a:pPr marL="410209" lvl="1" indent="-205105" algn="l">
              <a:lnSpc>
                <a:spcPts val="2659"/>
              </a:lnSpc>
              <a:buFont typeface="Arial"/>
              <a:buChar char="•"/>
            </a:pPr>
            <a:r>
              <a:rPr lang="en-US" sz="1899">
                <a:solidFill>
                  <a:srgbClr val="000000"/>
                </a:solidFill>
                <a:latin typeface="Roboto"/>
                <a:ea typeface="Roboto"/>
                <a:cs typeface="Roboto"/>
                <a:sym typeface="Roboto"/>
              </a:rPr>
              <a:t>To address the needs of both individual users and their guardians through accessible and inclusive design features.</a:t>
            </a:r>
          </a:p>
          <a:p>
            <a:pPr algn="l">
              <a:lnSpc>
                <a:spcPts val="2659"/>
              </a:lnSpc>
              <a:spcBef>
                <a:spcPct val="0"/>
              </a:spcBef>
            </a:pPr>
            <a:endParaRPr lang="en-US" sz="1899">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8600" y="203959"/>
            <a:ext cx="3886200" cy="320601"/>
          </a:xfrm>
          <a:prstGeom prst="rect">
            <a:avLst/>
          </a:prstGeom>
        </p:spPr>
        <p:txBody>
          <a:bodyPr wrap="square" lIns="0" tIns="0" rIns="0" bIns="0" rtlCol="0" anchor="t">
            <a:spAutoFit/>
          </a:bodyPr>
          <a:lstStyle/>
          <a:p>
            <a:pPr algn="l">
              <a:lnSpc>
                <a:spcPts val="2660"/>
              </a:lnSpc>
            </a:pPr>
            <a:r>
              <a:rPr lang="en-US" sz="1900" dirty="0">
                <a:solidFill>
                  <a:srgbClr val="001D35"/>
                </a:solidFill>
                <a:latin typeface="Roboto"/>
                <a:ea typeface="Roboto"/>
                <a:cs typeface="Roboto"/>
                <a:sym typeface="Roboto"/>
              </a:rPr>
              <a:t>Feature</a:t>
            </a:r>
            <a:r>
              <a:rPr lang="en-US" sz="1900" dirty="0">
                <a:solidFill>
                  <a:srgbClr val="000000"/>
                </a:solidFill>
                <a:latin typeface="Roboto"/>
                <a:ea typeface="Roboto"/>
                <a:cs typeface="Roboto"/>
                <a:sym typeface="Roboto"/>
              </a:rPr>
              <a:t> </a:t>
            </a:r>
            <a:r>
              <a:rPr lang="en-US" sz="1900" dirty="0">
                <a:solidFill>
                  <a:srgbClr val="001D35"/>
                </a:solidFill>
                <a:latin typeface="Roboto"/>
                <a:ea typeface="Roboto"/>
                <a:cs typeface="Roboto"/>
                <a:sym typeface="Roboto"/>
              </a:rPr>
              <a:t>(Module</a:t>
            </a:r>
            <a:r>
              <a:rPr lang="en-US" sz="1900" dirty="0">
                <a:solidFill>
                  <a:srgbClr val="000000"/>
                </a:solidFill>
                <a:latin typeface="Roboto"/>
                <a:ea typeface="Roboto"/>
                <a:cs typeface="Roboto"/>
                <a:sym typeface="Roboto"/>
              </a:rPr>
              <a:t> </a:t>
            </a:r>
            <a:r>
              <a:rPr lang="en-US" sz="1900" dirty="0">
                <a:solidFill>
                  <a:srgbClr val="001D35"/>
                </a:solidFill>
                <a:latin typeface="Roboto"/>
                <a:ea typeface="Roboto"/>
                <a:cs typeface="Roboto"/>
                <a:sym typeface="Roboto"/>
              </a:rPr>
              <a:t>Description) </a:t>
            </a:r>
          </a:p>
        </p:txBody>
      </p:sp>
      <p:sp>
        <p:nvSpPr>
          <p:cNvPr id="3" name="TextBox 3"/>
          <p:cNvSpPr txBox="1"/>
          <p:nvPr/>
        </p:nvSpPr>
        <p:spPr>
          <a:xfrm>
            <a:off x="305946" y="602610"/>
            <a:ext cx="8679924" cy="4333240"/>
          </a:xfrm>
          <a:prstGeom prst="rect">
            <a:avLst/>
          </a:prstGeom>
        </p:spPr>
        <p:txBody>
          <a:bodyPr lIns="0" tIns="0" rIns="0" bIns="0" rtlCol="0" anchor="t">
            <a:spAutoFit/>
          </a:bodyPr>
          <a:lstStyle/>
          <a:p>
            <a:pPr algn="l">
              <a:lnSpc>
                <a:spcPts val="2659"/>
              </a:lnSpc>
            </a:pPr>
            <a:r>
              <a:rPr lang="en-US" sz="1899" b="1">
                <a:solidFill>
                  <a:srgbClr val="000000"/>
                </a:solidFill>
                <a:latin typeface="Roboto Bold"/>
                <a:ea typeface="Roboto Bold"/>
                <a:cs typeface="Roboto Bold"/>
                <a:sym typeface="Roboto Bold"/>
              </a:rPr>
              <a:t>1. Budgeting and Forecasting:</a:t>
            </a:r>
          </a:p>
          <a:p>
            <a:pPr algn="l">
              <a:lnSpc>
                <a:spcPts val="2659"/>
              </a:lnSpc>
            </a:pPr>
            <a:r>
              <a:rPr lang="en-US" sz="1899">
                <a:solidFill>
                  <a:srgbClr val="000000"/>
                </a:solidFill>
                <a:latin typeface="Roboto"/>
                <a:ea typeface="Roboto"/>
                <a:cs typeface="Roboto"/>
                <a:sym typeface="Roboto"/>
              </a:rPr>
              <a:t>This module covers tools and techniques used to plan future income and expenses. It includes the use of spreadsheets and budgeting software to create monthly and annual budgets, track spending, and forecast future financial outcomes based on historical data.</a:t>
            </a:r>
          </a:p>
          <a:p>
            <a:pPr algn="l">
              <a:lnSpc>
                <a:spcPts val="2659"/>
              </a:lnSpc>
            </a:pPr>
            <a:r>
              <a:rPr lang="en-US" sz="1899" b="1">
                <a:solidFill>
                  <a:srgbClr val="000000"/>
                </a:solidFill>
                <a:latin typeface="Roboto Bold"/>
                <a:ea typeface="Roboto Bold"/>
                <a:cs typeface="Roboto Bold"/>
                <a:sym typeface="Roboto Bold"/>
              </a:rPr>
              <a:t>2. Expense Tracking:</a:t>
            </a:r>
          </a:p>
          <a:p>
            <a:pPr algn="l">
              <a:lnSpc>
                <a:spcPts val="2659"/>
              </a:lnSpc>
            </a:pPr>
            <a:r>
              <a:rPr lang="en-US" sz="1899">
                <a:solidFill>
                  <a:srgbClr val="000000"/>
                </a:solidFill>
                <a:latin typeface="Roboto"/>
                <a:ea typeface="Roboto"/>
                <a:cs typeface="Roboto"/>
                <a:sym typeface="Roboto"/>
              </a:rPr>
              <a:t>This module focuses on monitoring daily, weekly, and monthly expenses. It includes tools that categorize expenses, generate reports, and help users identify unnecessary costs or overspending habits.</a:t>
            </a:r>
          </a:p>
          <a:p>
            <a:pPr algn="l">
              <a:lnSpc>
                <a:spcPts val="2659"/>
              </a:lnSpc>
            </a:pPr>
            <a:r>
              <a:rPr lang="en-US" sz="1899" b="1">
                <a:solidFill>
                  <a:srgbClr val="000000"/>
                </a:solidFill>
                <a:latin typeface="Roboto Bold"/>
                <a:ea typeface="Roboto Bold"/>
                <a:cs typeface="Roboto Bold"/>
                <a:sym typeface="Roboto Bold"/>
              </a:rPr>
              <a:t>3. Financial Analysis and Reporting:</a:t>
            </a:r>
          </a:p>
          <a:p>
            <a:pPr algn="l">
              <a:lnSpc>
                <a:spcPts val="2659"/>
              </a:lnSpc>
            </a:pPr>
            <a:r>
              <a:rPr lang="en-US" sz="1899">
                <a:solidFill>
                  <a:srgbClr val="000000"/>
                </a:solidFill>
                <a:latin typeface="Roboto"/>
                <a:ea typeface="Roboto"/>
                <a:cs typeface="Roboto"/>
                <a:sym typeface="Roboto"/>
              </a:rPr>
              <a:t>In this module, users learn how to interpret financial data using key metrics and ratios. </a:t>
            </a:r>
          </a:p>
          <a:p>
            <a:pPr algn="l">
              <a:lnSpc>
                <a:spcPts val="2659"/>
              </a:lnSpc>
              <a:spcBef>
                <a:spcPct val="0"/>
              </a:spcBef>
            </a:pPr>
            <a:endParaRPr lang="en-US" sz="1899">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5440" y="355536"/>
            <a:ext cx="8758560" cy="4666615"/>
          </a:xfrm>
          <a:prstGeom prst="rect">
            <a:avLst/>
          </a:prstGeom>
        </p:spPr>
        <p:txBody>
          <a:bodyPr lIns="0" tIns="0" rIns="0" bIns="0" rtlCol="0" anchor="t">
            <a:spAutoFit/>
          </a:bodyPr>
          <a:lstStyle/>
          <a:p>
            <a:pPr algn="l">
              <a:lnSpc>
                <a:spcPts val="2659"/>
              </a:lnSpc>
            </a:pPr>
            <a:r>
              <a:rPr lang="en-US" sz="1899" b="1">
                <a:solidFill>
                  <a:srgbClr val="000000"/>
                </a:solidFill>
                <a:latin typeface="Roboto Bold"/>
                <a:ea typeface="Roboto Bold"/>
                <a:cs typeface="Roboto Bold"/>
                <a:sym typeface="Roboto Bold"/>
              </a:rPr>
              <a:t>4. Investment Evaluation:</a:t>
            </a:r>
          </a:p>
          <a:p>
            <a:pPr algn="l">
              <a:lnSpc>
                <a:spcPts val="2659"/>
              </a:lnSpc>
              <a:spcBef>
                <a:spcPct val="0"/>
              </a:spcBef>
            </a:pPr>
            <a:r>
              <a:rPr lang="en-US" sz="1899">
                <a:solidFill>
                  <a:srgbClr val="000000"/>
                </a:solidFill>
                <a:latin typeface="Roboto"/>
                <a:ea typeface="Roboto"/>
                <a:cs typeface="Roboto"/>
                <a:sym typeface="Roboto"/>
              </a:rPr>
              <a:t>This module introduces tools used to evaluate potential investments through methods such as Net Present Value (NPV), Internal Rate of Return (IRR), and Payback Period. It helps in assessing the financial feasibility of projects or business ideas.</a:t>
            </a:r>
          </a:p>
          <a:p>
            <a:pPr algn="l">
              <a:lnSpc>
                <a:spcPts val="2659"/>
              </a:lnSpc>
              <a:spcBef>
                <a:spcPct val="0"/>
              </a:spcBef>
            </a:pPr>
            <a:r>
              <a:rPr lang="en-US" sz="1899" b="1">
                <a:solidFill>
                  <a:srgbClr val="000000"/>
                </a:solidFill>
                <a:latin typeface="Roboto Bold"/>
                <a:ea typeface="Roboto Bold"/>
                <a:cs typeface="Roboto Bold"/>
                <a:sym typeface="Roboto Bold"/>
              </a:rPr>
              <a:t>5. Risk Management:</a:t>
            </a:r>
          </a:p>
          <a:p>
            <a:pPr algn="l">
              <a:lnSpc>
                <a:spcPts val="2659"/>
              </a:lnSpc>
              <a:spcBef>
                <a:spcPct val="0"/>
              </a:spcBef>
            </a:pPr>
            <a:r>
              <a:rPr lang="en-US" sz="1899">
                <a:solidFill>
                  <a:srgbClr val="000000"/>
                </a:solidFill>
                <a:latin typeface="Roboto"/>
                <a:ea typeface="Roboto"/>
                <a:cs typeface="Roboto"/>
                <a:sym typeface="Roboto"/>
              </a:rPr>
              <a:t>This module explains how to identify, analyze, and mitigate financial risks. It includes tools that simulate different scenarios and stress-test financial plans to ensure better preparedness for uncertainties.</a:t>
            </a:r>
          </a:p>
          <a:p>
            <a:pPr algn="l">
              <a:lnSpc>
                <a:spcPts val="2659"/>
              </a:lnSpc>
              <a:spcBef>
                <a:spcPct val="0"/>
              </a:spcBef>
            </a:pPr>
            <a:r>
              <a:rPr lang="en-US" sz="1899" b="1">
                <a:solidFill>
                  <a:srgbClr val="000000"/>
                </a:solidFill>
                <a:latin typeface="Roboto Bold"/>
                <a:ea typeface="Roboto Bold"/>
                <a:cs typeface="Roboto Bold"/>
                <a:sym typeface="Roboto Bold"/>
              </a:rPr>
              <a:t>6. Software Tools Overview:</a:t>
            </a:r>
          </a:p>
          <a:p>
            <a:pPr algn="l">
              <a:lnSpc>
                <a:spcPts val="2659"/>
              </a:lnSpc>
              <a:spcBef>
                <a:spcPct val="0"/>
              </a:spcBef>
            </a:pPr>
            <a:r>
              <a:rPr lang="en-US" sz="1899">
                <a:solidFill>
                  <a:srgbClr val="000000"/>
                </a:solidFill>
                <a:latin typeface="Roboto"/>
                <a:ea typeface="Roboto"/>
                <a:cs typeface="Roboto"/>
                <a:sym typeface="Roboto"/>
              </a:rPr>
              <a:t>This module provides hands-on insights into popular financial management software such as Microsoft Excel, QuickBooks, Tally, and other project finance apps. It compares their functionalities, ease of use, and application areas.</a:t>
            </a:r>
          </a:p>
          <a:p>
            <a:pPr algn="ctr">
              <a:lnSpc>
                <a:spcPts val="2659"/>
              </a:lnSpc>
              <a:spcBef>
                <a:spcPct val="0"/>
              </a:spcBef>
            </a:pPr>
            <a:endParaRPr lang="en-US" sz="1899">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6225" y="280159"/>
            <a:ext cx="4574286" cy="335490"/>
          </a:xfrm>
          <a:prstGeom prst="rect">
            <a:avLst/>
          </a:prstGeom>
        </p:spPr>
        <p:txBody>
          <a:bodyPr lIns="0" tIns="0" rIns="0" bIns="0" rtlCol="0" anchor="t">
            <a:spAutoFit/>
          </a:bodyPr>
          <a:lstStyle/>
          <a:p>
            <a:pPr algn="l">
              <a:lnSpc>
                <a:spcPts val="2660"/>
              </a:lnSpc>
            </a:pPr>
            <a:r>
              <a:rPr lang="en-US" sz="1900">
                <a:solidFill>
                  <a:srgbClr val="000000"/>
                </a:solidFill>
                <a:latin typeface="Roboto"/>
                <a:ea typeface="Roboto"/>
                <a:cs typeface="Roboto"/>
                <a:sym typeface="Roboto"/>
              </a:rPr>
              <a:t>Functional and non-functional requirement</a:t>
            </a:r>
          </a:p>
        </p:txBody>
      </p:sp>
      <p:sp>
        <p:nvSpPr>
          <p:cNvPr id="3" name="TextBox 3"/>
          <p:cNvSpPr txBox="1"/>
          <p:nvPr/>
        </p:nvSpPr>
        <p:spPr>
          <a:xfrm>
            <a:off x="103128" y="712040"/>
            <a:ext cx="3208006" cy="332740"/>
          </a:xfrm>
          <a:prstGeom prst="rect">
            <a:avLst/>
          </a:prstGeom>
        </p:spPr>
        <p:txBody>
          <a:bodyPr lIns="0" tIns="0" rIns="0" bIns="0" rtlCol="0" anchor="t">
            <a:spAutoFit/>
          </a:bodyPr>
          <a:lstStyle/>
          <a:p>
            <a:pPr algn="ctr">
              <a:lnSpc>
                <a:spcPts val="2659"/>
              </a:lnSpc>
            </a:pPr>
            <a:r>
              <a:rPr lang="en-US" sz="1899" b="1">
                <a:solidFill>
                  <a:srgbClr val="000000"/>
                </a:solidFill>
                <a:latin typeface="Roboto Bold"/>
                <a:ea typeface="Roboto Bold"/>
                <a:cs typeface="Roboto Bold"/>
                <a:sym typeface="Roboto Bold"/>
              </a:rPr>
              <a:t>1. Functional requirements:</a:t>
            </a:r>
          </a:p>
        </p:txBody>
      </p:sp>
      <p:sp>
        <p:nvSpPr>
          <p:cNvPr id="4" name="TextBox 4"/>
          <p:cNvSpPr txBox="1"/>
          <p:nvPr/>
        </p:nvSpPr>
        <p:spPr>
          <a:xfrm>
            <a:off x="180474" y="1141172"/>
            <a:ext cx="8963526" cy="4211958"/>
          </a:xfrm>
          <a:prstGeom prst="rect">
            <a:avLst/>
          </a:prstGeom>
        </p:spPr>
        <p:txBody>
          <a:bodyPr lIns="0" tIns="0" rIns="0" bIns="0" rtlCol="0" anchor="t">
            <a:spAutoFit/>
          </a:bodyPr>
          <a:lstStyle/>
          <a:p>
            <a:pPr algn="l">
              <a:lnSpc>
                <a:spcPts val="2558"/>
              </a:lnSpc>
            </a:pPr>
            <a:r>
              <a:rPr lang="en-US" sz="1827">
                <a:solidFill>
                  <a:srgbClr val="000000"/>
                </a:solidFill>
                <a:latin typeface="Roboto"/>
                <a:ea typeface="Roboto"/>
                <a:cs typeface="Roboto"/>
                <a:sym typeface="Roboto"/>
              </a:rPr>
              <a:t>1. Budget Creation and Management:</a:t>
            </a:r>
          </a:p>
          <a:p>
            <a:pPr algn="l">
              <a:lnSpc>
                <a:spcPts val="2558"/>
              </a:lnSpc>
            </a:pPr>
            <a:r>
              <a:rPr lang="en-US" sz="1827">
                <a:solidFill>
                  <a:srgbClr val="000000"/>
                </a:solidFill>
                <a:latin typeface="Roboto"/>
                <a:ea typeface="Roboto"/>
                <a:cs typeface="Roboto"/>
                <a:sym typeface="Roboto"/>
              </a:rPr>
              <a:t>Easily create personalized budgets to manage your monthly spending. Adjust and track your allocations in real time for better financial control.</a:t>
            </a:r>
          </a:p>
          <a:p>
            <a:pPr algn="l">
              <a:lnSpc>
                <a:spcPts val="2558"/>
              </a:lnSpc>
            </a:pPr>
            <a:endParaRPr lang="en-US" sz="1827">
              <a:solidFill>
                <a:srgbClr val="000000"/>
              </a:solidFill>
              <a:latin typeface="Roboto"/>
              <a:ea typeface="Roboto"/>
              <a:cs typeface="Roboto"/>
              <a:sym typeface="Roboto"/>
            </a:endParaRPr>
          </a:p>
          <a:p>
            <a:pPr algn="l">
              <a:lnSpc>
                <a:spcPts val="2558"/>
              </a:lnSpc>
            </a:pPr>
            <a:r>
              <a:rPr lang="en-US" sz="1827">
                <a:solidFill>
                  <a:srgbClr val="000000"/>
                </a:solidFill>
                <a:latin typeface="Roboto"/>
                <a:ea typeface="Roboto"/>
                <a:cs typeface="Roboto"/>
                <a:sym typeface="Roboto"/>
              </a:rPr>
              <a:t>2. Expense Tracking:</a:t>
            </a:r>
          </a:p>
          <a:p>
            <a:pPr algn="l">
              <a:lnSpc>
                <a:spcPts val="2558"/>
              </a:lnSpc>
            </a:pPr>
            <a:r>
              <a:rPr lang="en-US" sz="1827">
                <a:solidFill>
                  <a:srgbClr val="000000"/>
                </a:solidFill>
                <a:latin typeface="Roboto"/>
                <a:ea typeface="Roboto"/>
                <a:cs typeface="Roboto"/>
                <a:sym typeface="Roboto"/>
              </a:rPr>
              <a:t>Automatically log and categorize expenses to monitor where your money goes. Get daily summaries and alerts for unusual activity.</a:t>
            </a:r>
          </a:p>
          <a:p>
            <a:pPr algn="l">
              <a:lnSpc>
                <a:spcPts val="2558"/>
              </a:lnSpc>
            </a:pPr>
            <a:endParaRPr lang="en-US" sz="1827">
              <a:solidFill>
                <a:srgbClr val="000000"/>
              </a:solidFill>
              <a:latin typeface="Roboto"/>
              <a:ea typeface="Roboto"/>
              <a:cs typeface="Roboto"/>
              <a:sym typeface="Roboto"/>
            </a:endParaRPr>
          </a:p>
          <a:p>
            <a:pPr algn="l">
              <a:lnSpc>
                <a:spcPts val="2558"/>
              </a:lnSpc>
            </a:pPr>
            <a:r>
              <a:rPr lang="en-US" sz="1827">
                <a:solidFill>
                  <a:srgbClr val="000000"/>
                </a:solidFill>
                <a:latin typeface="Roboto"/>
                <a:ea typeface="Roboto"/>
                <a:cs typeface="Roboto"/>
                <a:sym typeface="Roboto"/>
              </a:rPr>
              <a:t>3. Financial Goal Setting: </a:t>
            </a:r>
          </a:p>
          <a:p>
            <a:pPr algn="l">
              <a:lnSpc>
                <a:spcPts val="2558"/>
              </a:lnSpc>
            </a:pPr>
            <a:r>
              <a:rPr lang="en-US" sz="1827">
                <a:solidFill>
                  <a:srgbClr val="000000"/>
                </a:solidFill>
                <a:latin typeface="Roboto"/>
                <a:ea typeface="Roboto"/>
                <a:cs typeface="Roboto"/>
                <a:sym typeface="Roboto"/>
              </a:rPr>
              <a:t>Set short-term and long-term financial goals like saving for a vacation or paying off debt. Track your progress with visual indicators and motivational reminders.</a:t>
            </a:r>
          </a:p>
          <a:p>
            <a:pPr algn="l">
              <a:lnSpc>
                <a:spcPts val="2558"/>
              </a:lnSpc>
            </a:pPr>
            <a:endParaRPr lang="en-US" sz="1827">
              <a:solidFill>
                <a:srgbClr val="000000"/>
              </a:solidFill>
              <a:latin typeface="Roboto"/>
              <a:ea typeface="Roboto"/>
              <a:cs typeface="Roboto"/>
              <a:sym typeface="Roboto"/>
            </a:endParaRPr>
          </a:p>
          <a:p>
            <a:pPr algn="l">
              <a:lnSpc>
                <a:spcPts val="2558"/>
              </a:lnSpc>
              <a:spcBef>
                <a:spcPct val="0"/>
              </a:spcBef>
            </a:pPr>
            <a:endParaRPr lang="en-US" sz="1827">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6256" y="548005"/>
            <a:ext cx="8937744" cy="3999865"/>
          </a:xfrm>
          <a:prstGeom prst="rect">
            <a:avLst/>
          </a:prstGeom>
        </p:spPr>
        <p:txBody>
          <a:bodyPr lIns="0" tIns="0" rIns="0" bIns="0" rtlCol="0" anchor="t">
            <a:spAutoFit/>
          </a:bodyPr>
          <a:lstStyle/>
          <a:p>
            <a:pPr algn="l">
              <a:lnSpc>
                <a:spcPts val="2659"/>
              </a:lnSpc>
            </a:pPr>
            <a:r>
              <a:rPr lang="en-US" sz="1899">
                <a:solidFill>
                  <a:srgbClr val="000000"/>
                </a:solidFill>
                <a:latin typeface="Roboto"/>
                <a:ea typeface="Roboto"/>
                <a:cs typeface="Roboto"/>
                <a:sym typeface="Roboto"/>
              </a:rPr>
              <a:t>4. Reports and Insights:</a:t>
            </a:r>
          </a:p>
          <a:p>
            <a:pPr algn="l">
              <a:lnSpc>
                <a:spcPts val="2659"/>
              </a:lnSpc>
            </a:pPr>
            <a:r>
              <a:rPr lang="en-US" sz="1899">
                <a:solidFill>
                  <a:srgbClr val="000000"/>
                </a:solidFill>
                <a:latin typeface="Roboto"/>
                <a:ea typeface="Roboto"/>
                <a:cs typeface="Roboto"/>
                <a:sym typeface="Roboto"/>
              </a:rPr>
              <a:t>Access detailed reports and analytics on your income, spending, and saving habits. Gain actionable insights to improve your financial health.</a:t>
            </a:r>
          </a:p>
          <a:p>
            <a:pPr algn="l">
              <a:lnSpc>
                <a:spcPts val="2659"/>
              </a:lnSpc>
            </a:pPr>
            <a:endParaRPr lang="en-US" sz="1899">
              <a:solidFill>
                <a:srgbClr val="000000"/>
              </a:solidFill>
              <a:latin typeface="Roboto"/>
              <a:ea typeface="Roboto"/>
              <a:cs typeface="Roboto"/>
              <a:sym typeface="Roboto"/>
            </a:endParaRPr>
          </a:p>
          <a:p>
            <a:pPr algn="l">
              <a:lnSpc>
                <a:spcPts val="2659"/>
              </a:lnSpc>
            </a:pPr>
            <a:r>
              <a:rPr lang="en-US" sz="1899">
                <a:solidFill>
                  <a:srgbClr val="000000"/>
                </a:solidFill>
                <a:latin typeface="Roboto"/>
                <a:ea typeface="Roboto"/>
                <a:cs typeface="Roboto"/>
                <a:sym typeface="Roboto"/>
              </a:rPr>
              <a:t>5. Integration with External Accounts:</a:t>
            </a:r>
          </a:p>
          <a:p>
            <a:pPr algn="l">
              <a:lnSpc>
                <a:spcPts val="2659"/>
              </a:lnSpc>
            </a:pPr>
            <a:r>
              <a:rPr lang="en-US" sz="1899">
                <a:solidFill>
                  <a:srgbClr val="000000"/>
                </a:solidFill>
                <a:latin typeface="Roboto"/>
                <a:ea typeface="Roboto"/>
                <a:cs typeface="Roboto"/>
                <a:sym typeface="Roboto"/>
              </a:rPr>
              <a:t>Securely connect your bank accounts, credit cards, and digital wallets. Sync transactions in real-time for a complete financial overview.</a:t>
            </a:r>
          </a:p>
          <a:p>
            <a:pPr algn="l">
              <a:lnSpc>
                <a:spcPts val="2659"/>
              </a:lnSpc>
            </a:pPr>
            <a:endParaRPr lang="en-US" sz="1899">
              <a:solidFill>
                <a:srgbClr val="000000"/>
              </a:solidFill>
              <a:latin typeface="Roboto"/>
              <a:ea typeface="Roboto"/>
              <a:cs typeface="Roboto"/>
              <a:sym typeface="Roboto"/>
            </a:endParaRPr>
          </a:p>
          <a:p>
            <a:pPr algn="l">
              <a:lnSpc>
                <a:spcPts val="2659"/>
              </a:lnSpc>
            </a:pPr>
            <a:r>
              <a:rPr lang="en-US" sz="1899">
                <a:solidFill>
                  <a:srgbClr val="000000"/>
                </a:solidFill>
                <a:latin typeface="Roboto"/>
                <a:ea typeface="Roboto"/>
                <a:cs typeface="Roboto"/>
                <a:sym typeface="Roboto"/>
              </a:rPr>
              <a:t>6. Data Export:</a:t>
            </a:r>
          </a:p>
          <a:p>
            <a:pPr algn="l">
              <a:lnSpc>
                <a:spcPts val="2659"/>
              </a:lnSpc>
            </a:pPr>
            <a:r>
              <a:rPr lang="en-US" sz="1899">
                <a:solidFill>
                  <a:srgbClr val="000000"/>
                </a:solidFill>
                <a:latin typeface="Roboto"/>
                <a:ea typeface="Roboto"/>
                <a:cs typeface="Roboto"/>
                <a:sym typeface="Roboto"/>
              </a:rPr>
              <a:t>Export your financial data in multiple formats (CSV, PDF) for sharing or backup. Ideal for tax season or detailed personal analysis.</a:t>
            </a:r>
          </a:p>
          <a:p>
            <a:pPr algn="ctr">
              <a:lnSpc>
                <a:spcPts val="2659"/>
              </a:lnSpc>
              <a:spcBef>
                <a:spcPct val="0"/>
              </a:spcBef>
            </a:pPr>
            <a:endParaRPr lang="en-US" sz="1899">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974</Words>
  <Application>Microsoft Office PowerPoint</Application>
  <PresentationFormat>On-screen Show (16:9)</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Arial</vt:lpstr>
      <vt:lpstr>Roboto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eel project ppt</dc:title>
  <cp:lastModifiedBy>Shrawani Aherwal</cp:lastModifiedBy>
  <cp:revision>2</cp:revision>
  <dcterms:created xsi:type="dcterms:W3CDTF">2006-08-16T00:00:00Z</dcterms:created>
  <dcterms:modified xsi:type="dcterms:W3CDTF">2025-04-25T20:00:00Z</dcterms:modified>
  <dc:identifier>DAGkgRGz9Nw</dc:identifier>
</cp:coreProperties>
</file>