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9" r:id="rId2"/>
    <p:sldId id="379" r:id="rId3"/>
    <p:sldId id="420" r:id="rId4"/>
    <p:sldId id="421" r:id="rId5"/>
    <p:sldId id="422" r:id="rId6"/>
    <p:sldId id="423" r:id="rId7"/>
    <p:sldId id="424" r:id="rId8"/>
    <p:sldId id="425" r:id="rId9"/>
  </p:sldIdLst>
  <p:sldSz cx="9144000" cy="6858000" type="screen4x3"/>
  <p:notesSz cx="68580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 autoAdjust="0"/>
    <p:restoredTop sz="88114" autoAdjust="0"/>
  </p:normalViewPr>
  <p:slideViewPr>
    <p:cSldViewPr>
      <p:cViewPr>
        <p:scale>
          <a:sx n="100" d="100"/>
          <a:sy n="100" d="100"/>
        </p:scale>
        <p:origin x="-18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CO" smtClean="0"/>
              <a:t>Análisis estructural, 2012-2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8182B-9C61-41D2-BA0E-08EC8CFC8406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6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829676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10A2C-C4B4-4AE4-8898-5ED27122B4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672039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Análisis estructural, 2012-2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7D7C9-A0D5-4196-9F90-521F1775ED45}" type="datetimeFigureOut">
              <a:rPr lang="es-ES" smtClean="0"/>
              <a:pPr/>
              <a:t>20/03/2013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EB8DC-2C62-4A9C-8867-856F7053E01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67229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EB8DC-2C62-4A9C-8867-856F7053E011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Análisis estructural, 2012-2</a:t>
            </a:r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Análisis estructural, 2012-2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FEB8DC-2C62-4A9C-8867-856F7053E011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01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Análisis estructural, 2012-2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FEB8DC-2C62-4A9C-8867-856F7053E011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01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Análisis estructural, 2012-2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FEB8DC-2C62-4A9C-8867-856F7053E011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01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Análisis estructural, 2012-2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FEB8DC-2C62-4A9C-8867-856F7053E011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011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Análisis estructural, 2012-2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FEB8DC-2C62-4A9C-8867-856F7053E011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011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Análisis estructural, 2012-2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FEB8DC-2C62-4A9C-8867-856F7053E011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011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Análisis estructural, 2012-2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FEB8DC-2C62-4A9C-8867-856F7053E011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01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BD2A-AA5E-4D39-B81C-5801F20ABCD3}" type="datetimeFigureOut">
              <a:rPr lang="es-ES" smtClean="0"/>
              <a:pPr/>
              <a:t>20/03/2013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31FD-D45C-4481-84F0-43000F4F38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BD2A-AA5E-4D39-B81C-5801F20ABCD3}" type="datetimeFigureOut">
              <a:rPr lang="es-ES" smtClean="0"/>
              <a:pPr/>
              <a:t>20/03/2013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31FD-D45C-4481-84F0-43000F4F38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BD2A-AA5E-4D39-B81C-5801F20ABCD3}" type="datetimeFigureOut">
              <a:rPr lang="es-ES" smtClean="0"/>
              <a:pPr/>
              <a:t>20/03/2013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31FD-D45C-4481-84F0-43000F4F38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BD2A-AA5E-4D39-B81C-5801F20ABCD3}" type="datetimeFigureOut">
              <a:rPr lang="es-ES" smtClean="0"/>
              <a:pPr/>
              <a:t>20/03/2013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31FD-D45C-4481-84F0-43000F4F38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BD2A-AA5E-4D39-B81C-5801F20ABCD3}" type="datetimeFigureOut">
              <a:rPr lang="es-ES" smtClean="0"/>
              <a:pPr/>
              <a:t>20/03/2013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31FD-D45C-4481-84F0-43000F4F38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BD2A-AA5E-4D39-B81C-5801F20ABCD3}" type="datetimeFigureOut">
              <a:rPr lang="es-ES" smtClean="0"/>
              <a:pPr/>
              <a:t>20/03/2013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31FD-D45C-4481-84F0-43000F4F38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BD2A-AA5E-4D39-B81C-5801F20ABCD3}" type="datetimeFigureOut">
              <a:rPr lang="es-ES" smtClean="0"/>
              <a:pPr/>
              <a:t>20/03/2013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31FD-D45C-4481-84F0-43000F4F38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BD2A-AA5E-4D39-B81C-5801F20ABCD3}" type="datetimeFigureOut">
              <a:rPr lang="es-ES" smtClean="0"/>
              <a:pPr/>
              <a:t>20/03/2013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31FD-D45C-4481-84F0-43000F4F38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BD2A-AA5E-4D39-B81C-5801F20ABCD3}" type="datetimeFigureOut">
              <a:rPr lang="es-ES" smtClean="0"/>
              <a:pPr/>
              <a:t>20/03/2013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31FD-D45C-4481-84F0-43000F4F38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BD2A-AA5E-4D39-B81C-5801F20ABCD3}" type="datetimeFigureOut">
              <a:rPr lang="es-ES" smtClean="0"/>
              <a:pPr/>
              <a:t>20/03/2013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31FD-D45C-4481-84F0-43000F4F38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BD2A-AA5E-4D39-B81C-5801F20ABCD3}" type="datetimeFigureOut">
              <a:rPr lang="es-ES" smtClean="0"/>
              <a:pPr/>
              <a:t>20/03/2013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31FD-D45C-4481-84F0-43000F4F38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BD2A-AA5E-4D39-B81C-5801F20ABCD3}" type="datetimeFigureOut">
              <a:rPr lang="es-ES" smtClean="0"/>
              <a:pPr/>
              <a:t>20/03/2013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D31FD-D45C-4481-84F0-43000F4F38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715436" cy="1000132"/>
          </a:xfrm>
        </p:spPr>
        <p:txBody>
          <a:bodyPr/>
          <a:lstStyle/>
          <a:p>
            <a:r>
              <a:rPr lang="es-MX" dirty="0" smtClean="0">
                <a:solidFill>
                  <a:schemeClr val="tx2"/>
                </a:solidFill>
              </a:rPr>
              <a:t>CONTENIDOS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51520" y="1528851"/>
            <a:ext cx="8501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b="1" dirty="0" smtClean="0">
                <a:solidFill>
                  <a:schemeClr val="tx2"/>
                </a:solidFill>
              </a:rPr>
              <a:t>MÓDULO 2: MÉTODO MATRICIAL DE RIGIDEZ</a:t>
            </a:r>
            <a:endParaRPr lang="es-ES" b="1" dirty="0" smtClean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285800" y="2204864"/>
            <a:ext cx="8102624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s-CO" sz="2000" b="1" dirty="0" smtClean="0">
                <a:solidFill>
                  <a:schemeClr val="tx1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OBJETIVO ESPECÍFICO</a:t>
            </a:r>
            <a:r>
              <a:rPr lang="es-CO" sz="2000" dirty="0" smtClean="0">
                <a:solidFill>
                  <a:schemeClr val="tx1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: Resolver cualquier tipo de sistema estructural, mediante el ensamble de la matriz global de rigidez de la estructura.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es-CO" sz="2000" dirty="0">
              <a:solidFill>
                <a:schemeClr val="tx1"/>
              </a:solidFill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s-CO" sz="2000" b="1" dirty="0" smtClean="0">
                <a:solidFill>
                  <a:schemeClr val="tx1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CONTENIDO</a:t>
            </a:r>
            <a:r>
              <a:rPr lang="es-CO" sz="2000" dirty="0" smtClean="0">
                <a:solidFill>
                  <a:schemeClr val="tx1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l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s-CO" sz="2000" dirty="0" smtClean="0">
                <a:solidFill>
                  <a:schemeClr val="tx1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Definir la matriz de rigidez local de cualquier elemento estructural</a:t>
            </a:r>
          </a:p>
          <a:p>
            <a:pPr marL="457200" indent="-457200" algn="l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s-CO" sz="2000" dirty="0" smtClean="0">
                <a:solidFill>
                  <a:schemeClr val="tx1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Deducir la matriz de transformación</a:t>
            </a:r>
          </a:p>
          <a:p>
            <a:pPr marL="457200" indent="-457200" algn="l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s-CO" sz="2000" dirty="0" smtClean="0">
                <a:solidFill>
                  <a:schemeClr val="tx1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Obtener la matriz global de rigidez</a:t>
            </a:r>
          </a:p>
          <a:p>
            <a:pPr marL="457200" indent="-457200" algn="l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s-CO" sz="2000" dirty="0" smtClean="0">
                <a:solidFill>
                  <a:schemeClr val="tx1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Obtener la solución de sistemas estructurales</a:t>
            </a:r>
          </a:p>
          <a:p>
            <a:pPr marL="457200" indent="-457200" algn="l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s-CO" sz="2000" dirty="0" smtClean="0">
              <a:solidFill>
                <a:schemeClr val="tx1"/>
              </a:solidFill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es-CO" sz="2000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251520" y="116632"/>
            <a:ext cx="8892480" cy="50006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s-MX" sz="2800" dirty="0" smtClean="0">
                <a:solidFill>
                  <a:schemeClr val="tx2"/>
                </a:solidFill>
              </a:rPr>
              <a:t>MÓDULO 2: MÉTODO MATRICIAL DE RIGIDEZ</a:t>
            </a:r>
            <a:endParaRPr lang="es-ES" sz="2800" dirty="0"/>
          </a:p>
          <a:p>
            <a:endParaRPr lang="es-ES" sz="2800" dirty="0">
              <a:solidFill>
                <a:schemeClr val="tx2"/>
              </a:solidFill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96186" y="620688"/>
            <a:ext cx="8000696" cy="50006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s-CO" sz="2000" dirty="0" smtClean="0">
                <a:solidFill>
                  <a:schemeClr val="tx2"/>
                </a:solidFill>
              </a:rPr>
              <a:t>2.4. Matriz de rigidez de la estructura</a:t>
            </a:r>
            <a:endParaRPr lang="es-ES" sz="2000" dirty="0"/>
          </a:p>
          <a:p>
            <a:pPr algn="l"/>
            <a:endParaRPr lang="es-ES" sz="2000" dirty="0">
              <a:solidFill>
                <a:schemeClr val="tx2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082348" y="1196752"/>
            <a:ext cx="4352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Grados de libertad:  coordenadas que definen la posición del sistema (pórtico de la figura: 12 grados de libertad)</a:t>
            </a:r>
            <a:endParaRPr lang="es-CO" dirty="0"/>
          </a:p>
        </p:txBody>
      </p:sp>
      <p:grpSp>
        <p:nvGrpSpPr>
          <p:cNvPr id="1030" name="1029 Grupo"/>
          <p:cNvGrpSpPr/>
          <p:nvPr/>
        </p:nvGrpSpPr>
        <p:grpSpPr>
          <a:xfrm>
            <a:off x="354618" y="1340768"/>
            <a:ext cx="3242936" cy="1993221"/>
            <a:chOff x="392960" y="2204864"/>
            <a:chExt cx="3242936" cy="1993221"/>
          </a:xfrm>
        </p:grpSpPr>
        <p:cxnSp>
          <p:nvCxnSpPr>
            <p:cNvPr id="52" name="51 Conector recto"/>
            <p:cNvCxnSpPr/>
            <p:nvPr/>
          </p:nvCxnSpPr>
          <p:spPr>
            <a:xfrm flipV="1">
              <a:off x="1411320" y="2766628"/>
              <a:ext cx="0" cy="1285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 flipV="1">
              <a:off x="2451939" y="2766628"/>
              <a:ext cx="0" cy="1285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 flipH="1">
              <a:off x="1411320" y="2766628"/>
              <a:ext cx="1040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 flipH="1">
              <a:off x="1280559" y="4051634"/>
              <a:ext cx="2890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 flipH="1">
              <a:off x="1280559" y="4051634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 flipH="1">
              <a:off x="2336315" y="4051634"/>
              <a:ext cx="2890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 flipH="1">
              <a:off x="1353508" y="4051634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 flipH="1">
              <a:off x="1411320" y="4051634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 flipH="1">
              <a:off x="1469132" y="4051634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 flipH="1">
              <a:off x="2336315" y="4051634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/>
            <p:nvPr/>
          </p:nvCxnSpPr>
          <p:spPr>
            <a:xfrm flipH="1">
              <a:off x="2409264" y="4051634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/>
            <p:nvPr/>
          </p:nvCxnSpPr>
          <p:spPr>
            <a:xfrm flipH="1">
              <a:off x="2467077" y="4051634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flipH="1">
              <a:off x="2524889" y="4051634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 de flecha"/>
            <p:cNvCxnSpPr/>
            <p:nvPr/>
          </p:nvCxnSpPr>
          <p:spPr>
            <a:xfrm>
              <a:off x="2801400" y="2761203"/>
              <a:ext cx="4336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69 Conector recto de flecha"/>
            <p:cNvCxnSpPr/>
            <p:nvPr/>
          </p:nvCxnSpPr>
          <p:spPr>
            <a:xfrm flipV="1">
              <a:off x="2801400" y="2338551"/>
              <a:ext cx="0" cy="422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71 Arco"/>
            <p:cNvSpPr/>
            <p:nvPr/>
          </p:nvSpPr>
          <p:spPr>
            <a:xfrm rot="10800000" flipV="1">
              <a:off x="2729004" y="2564904"/>
              <a:ext cx="186812" cy="273619"/>
            </a:xfrm>
            <a:prstGeom prst="arc">
              <a:avLst>
                <a:gd name="adj1" fmla="val 4757918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sz="1400"/>
            </a:p>
          </p:txBody>
        </p:sp>
        <p:cxnSp>
          <p:nvCxnSpPr>
            <p:cNvPr id="73" name="72 Conector recto"/>
            <p:cNvCxnSpPr/>
            <p:nvPr/>
          </p:nvCxnSpPr>
          <p:spPr>
            <a:xfrm flipH="1">
              <a:off x="2730463" y="2622768"/>
              <a:ext cx="56801" cy="78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73 Conector recto"/>
            <p:cNvCxnSpPr/>
            <p:nvPr/>
          </p:nvCxnSpPr>
          <p:spPr>
            <a:xfrm flipH="1" flipV="1">
              <a:off x="2708001" y="2622768"/>
              <a:ext cx="15989" cy="784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74 Rectángulo"/>
            <p:cNvSpPr/>
            <p:nvPr/>
          </p:nvSpPr>
          <p:spPr>
            <a:xfrm>
              <a:off x="3235078" y="262337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050" dirty="0" smtClean="0">
                  <a:solidFill>
                    <a:schemeClr val="tx2"/>
                  </a:solidFill>
                </a:rPr>
                <a:t>1</a:t>
              </a:r>
              <a:endParaRPr lang="es-CO" sz="1050" dirty="0">
                <a:solidFill>
                  <a:schemeClr val="tx2"/>
                </a:solidFill>
              </a:endParaRPr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2827278" y="22048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050" dirty="0" smtClean="0">
                  <a:solidFill>
                    <a:schemeClr val="tx2"/>
                  </a:solidFill>
                </a:rPr>
                <a:t>2</a:t>
              </a:r>
              <a:endParaRPr lang="es-CO" sz="1050" dirty="0">
                <a:solidFill>
                  <a:schemeClr val="tx2"/>
                </a:solidFill>
              </a:endParaRPr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2481192" y="2640331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050" dirty="0" smtClean="0">
                  <a:solidFill>
                    <a:schemeClr val="tx2"/>
                  </a:solidFill>
                </a:rPr>
                <a:t>3</a:t>
              </a:r>
              <a:endParaRPr lang="es-CO" sz="1050" dirty="0">
                <a:solidFill>
                  <a:schemeClr val="tx2"/>
                </a:solidFill>
              </a:endParaRPr>
            </a:p>
          </p:txBody>
        </p:sp>
        <p:cxnSp>
          <p:nvCxnSpPr>
            <p:cNvPr id="121" name="120 Conector recto de flecha"/>
            <p:cNvCxnSpPr/>
            <p:nvPr/>
          </p:nvCxnSpPr>
          <p:spPr>
            <a:xfrm>
              <a:off x="715744" y="2761203"/>
              <a:ext cx="4336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 de flecha"/>
            <p:cNvCxnSpPr/>
            <p:nvPr/>
          </p:nvCxnSpPr>
          <p:spPr>
            <a:xfrm flipV="1">
              <a:off x="715744" y="2338551"/>
              <a:ext cx="0" cy="422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122 Arco"/>
            <p:cNvSpPr/>
            <p:nvPr/>
          </p:nvSpPr>
          <p:spPr>
            <a:xfrm rot="10800000" flipV="1">
              <a:off x="643348" y="2564904"/>
              <a:ext cx="186812" cy="273619"/>
            </a:xfrm>
            <a:prstGeom prst="arc">
              <a:avLst>
                <a:gd name="adj1" fmla="val 4757918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sz="1400"/>
            </a:p>
          </p:txBody>
        </p:sp>
        <p:cxnSp>
          <p:nvCxnSpPr>
            <p:cNvPr id="124" name="123 Conector recto"/>
            <p:cNvCxnSpPr/>
            <p:nvPr/>
          </p:nvCxnSpPr>
          <p:spPr>
            <a:xfrm flipH="1">
              <a:off x="644807" y="2622768"/>
              <a:ext cx="56801" cy="78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"/>
            <p:cNvCxnSpPr/>
            <p:nvPr/>
          </p:nvCxnSpPr>
          <p:spPr>
            <a:xfrm flipH="1" flipV="1">
              <a:off x="622345" y="2622768"/>
              <a:ext cx="15989" cy="784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125 Rectángulo"/>
            <p:cNvSpPr/>
            <p:nvPr/>
          </p:nvSpPr>
          <p:spPr>
            <a:xfrm>
              <a:off x="1149422" y="262337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050" dirty="0" smtClean="0">
                  <a:solidFill>
                    <a:schemeClr val="tx2"/>
                  </a:solidFill>
                </a:rPr>
                <a:t>4</a:t>
              </a:r>
              <a:endParaRPr lang="es-CO" sz="1050" dirty="0">
                <a:solidFill>
                  <a:schemeClr val="tx2"/>
                </a:solidFill>
              </a:endParaRPr>
            </a:p>
          </p:txBody>
        </p:sp>
        <p:sp>
          <p:nvSpPr>
            <p:cNvPr id="127" name="126 Rectángulo"/>
            <p:cNvSpPr/>
            <p:nvPr/>
          </p:nvSpPr>
          <p:spPr>
            <a:xfrm>
              <a:off x="741622" y="22048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050" dirty="0" smtClean="0">
                  <a:solidFill>
                    <a:schemeClr val="tx2"/>
                  </a:solidFill>
                </a:rPr>
                <a:t>5</a:t>
              </a:r>
              <a:endParaRPr lang="es-CO" sz="1050" dirty="0">
                <a:solidFill>
                  <a:schemeClr val="tx2"/>
                </a:solidFill>
              </a:endParaRPr>
            </a:p>
          </p:txBody>
        </p:sp>
        <p:sp>
          <p:nvSpPr>
            <p:cNvPr id="128" name="127 Rectángulo"/>
            <p:cNvSpPr/>
            <p:nvPr/>
          </p:nvSpPr>
          <p:spPr>
            <a:xfrm>
              <a:off x="395536" y="2640331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050" dirty="0" smtClean="0">
                  <a:solidFill>
                    <a:schemeClr val="tx2"/>
                  </a:solidFill>
                </a:rPr>
                <a:t>6</a:t>
              </a:r>
              <a:endParaRPr lang="es-CO" sz="1050" dirty="0">
                <a:solidFill>
                  <a:schemeClr val="tx2"/>
                </a:solidFill>
              </a:endParaRPr>
            </a:p>
          </p:txBody>
        </p:sp>
        <p:cxnSp>
          <p:nvCxnSpPr>
            <p:cNvPr id="129" name="128 Conector recto de flecha"/>
            <p:cNvCxnSpPr/>
            <p:nvPr/>
          </p:nvCxnSpPr>
          <p:spPr>
            <a:xfrm>
              <a:off x="713168" y="4057347"/>
              <a:ext cx="4336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 de flecha"/>
            <p:cNvCxnSpPr/>
            <p:nvPr/>
          </p:nvCxnSpPr>
          <p:spPr>
            <a:xfrm flipV="1">
              <a:off x="713168" y="3634695"/>
              <a:ext cx="0" cy="422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130 Arco"/>
            <p:cNvSpPr/>
            <p:nvPr/>
          </p:nvSpPr>
          <p:spPr>
            <a:xfrm rot="10800000" flipV="1">
              <a:off x="640772" y="3861048"/>
              <a:ext cx="186812" cy="273619"/>
            </a:xfrm>
            <a:prstGeom prst="arc">
              <a:avLst>
                <a:gd name="adj1" fmla="val 4757918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sz="1400"/>
            </a:p>
          </p:txBody>
        </p:sp>
        <p:cxnSp>
          <p:nvCxnSpPr>
            <p:cNvPr id="132" name="131 Conector recto"/>
            <p:cNvCxnSpPr/>
            <p:nvPr/>
          </p:nvCxnSpPr>
          <p:spPr>
            <a:xfrm flipH="1">
              <a:off x="642231" y="3918912"/>
              <a:ext cx="56801" cy="78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132 Conector recto"/>
            <p:cNvCxnSpPr/>
            <p:nvPr/>
          </p:nvCxnSpPr>
          <p:spPr>
            <a:xfrm flipH="1" flipV="1">
              <a:off x="619769" y="3918912"/>
              <a:ext cx="15989" cy="784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133 Rectángulo"/>
            <p:cNvSpPr/>
            <p:nvPr/>
          </p:nvSpPr>
          <p:spPr>
            <a:xfrm>
              <a:off x="998424" y="3795737"/>
              <a:ext cx="36113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050" dirty="0" smtClean="0">
                  <a:solidFill>
                    <a:schemeClr val="tx2"/>
                  </a:solidFill>
                </a:rPr>
                <a:t>10</a:t>
              </a:r>
              <a:endParaRPr lang="es-CO" sz="1050" dirty="0">
                <a:solidFill>
                  <a:schemeClr val="tx2"/>
                </a:solidFill>
              </a:endParaRPr>
            </a:p>
          </p:txBody>
        </p:sp>
        <p:sp>
          <p:nvSpPr>
            <p:cNvPr id="135" name="134 Rectángulo"/>
            <p:cNvSpPr/>
            <p:nvPr/>
          </p:nvSpPr>
          <p:spPr>
            <a:xfrm>
              <a:off x="739046" y="3501008"/>
              <a:ext cx="32252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050" dirty="0" smtClean="0">
                  <a:solidFill>
                    <a:schemeClr val="tx2"/>
                  </a:solidFill>
                </a:rPr>
                <a:t>11</a:t>
              </a:r>
              <a:endParaRPr lang="es-CO" sz="1050" dirty="0">
                <a:solidFill>
                  <a:schemeClr val="tx2"/>
                </a:solidFill>
              </a:endParaRPr>
            </a:p>
          </p:txBody>
        </p:sp>
        <p:sp>
          <p:nvSpPr>
            <p:cNvPr id="136" name="135 Rectángulo"/>
            <p:cNvSpPr/>
            <p:nvPr/>
          </p:nvSpPr>
          <p:spPr>
            <a:xfrm>
              <a:off x="392960" y="3936475"/>
              <a:ext cx="32252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050" dirty="0" smtClean="0">
                  <a:solidFill>
                    <a:schemeClr val="tx2"/>
                  </a:solidFill>
                </a:rPr>
                <a:t>12</a:t>
              </a:r>
              <a:endParaRPr lang="es-CO" sz="1050" dirty="0">
                <a:solidFill>
                  <a:schemeClr val="tx2"/>
                </a:solidFill>
              </a:endParaRPr>
            </a:p>
          </p:txBody>
        </p:sp>
        <p:cxnSp>
          <p:nvCxnSpPr>
            <p:cNvPr id="137" name="136 Conector recto de flecha"/>
            <p:cNvCxnSpPr/>
            <p:nvPr/>
          </p:nvCxnSpPr>
          <p:spPr>
            <a:xfrm>
              <a:off x="2945416" y="4057347"/>
              <a:ext cx="4336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137 Conector recto de flecha"/>
            <p:cNvCxnSpPr/>
            <p:nvPr/>
          </p:nvCxnSpPr>
          <p:spPr>
            <a:xfrm flipV="1">
              <a:off x="2945416" y="3634695"/>
              <a:ext cx="0" cy="422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138 Arco"/>
            <p:cNvSpPr/>
            <p:nvPr/>
          </p:nvSpPr>
          <p:spPr>
            <a:xfrm rot="10800000" flipV="1">
              <a:off x="2873020" y="3861048"/>
              <a:ext cx="186812" cy="273619"/>
            </a:xfrm>
            <a:prstGeom prst="arc">
              <a:avLst>
                <a:gd name="adj1" fmla="val 4757918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sz="1400"/>
            </a:p>
          </p:txBody>
        </p:sp>
        <p:cxnSp>
          <p:nvCxnSpPr>
            <p:cNvPr id="140" name="139 Conector recto"/>
            <p:cNvCxnSpPr/>
            <p:nvPr/>
          </p:nvCxnSpPr>
          <p:spPr>
            <a:xfrm flipH="1">
              <a:off x="2874479" y="3918912"/>
              <a:ext cx="56801" cy="78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140 Conector recto"/>
            <p:cNvCxnSpPr/>
            <p:nvPr/>
          </p:nvCxnSpPr>
          <p:spPr>
            <a:xfrm flipH="1" flipV="1">
              <a:off x="2852017" y="3918912"/>
              <a:ext cx="15989" cy="784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141 Rectángulo"/>
            <p:cNvSpPr/>
            <p:nvPr/>
          </p:nvSpPr>
          <p:spPr>
            <a:xfrm>
              <a:off x="3379094" y="3919518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050" dirty="0" smtClean="0">
                  <a:solidFill>
                    <a:schemeClr val="tx2"/>
                  </a:solidFill>
                </a:rPr>
                <a:t>7</a:t>
              </a:r>
              <a:endParaRPr lang="es-CO" sz="1050" dirty="0">
                <a:solidFill>
                  <a:schemeClr val="tx2"/>
                </a:solidFill>
              </a:endParaRPr>
            </a:p>
          </p:txBody>
        </p:sp>
        <p:sp>
          <p:nvSpPr>
            <p:cNvPr id="143" name="142 Rectángulo"/>
            <p:cNvSpPr/>
            <p:nvPr/>
          </p:nvSpPr>
          <p:spPr>
            <a:xfrm>
              <a:off x="2971294" y="3501008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050" dirty="0" smtClean="0">
                  <a:solidFill>
                    <a:schemeClr val="tx2"/>
                  </a:solidFill>
                </a:rPr>
                <a:t>8</a:t>
              </a:r>
              <a:endParaRPr lang="es-CO" sz="1050" dirty="0">
                <a:solidFill>
                  <a:schemeClr val="tx2"/>
                </a:solidFill>
              </a:endParaRPr>
            </a:p>
          </p:txBody>
        </p:sp>
        <p:sp>
          <p:nvSpPr>
            <p:cNvPr id="144" name="143 Rectángulo"/>
            <p:cNvSpPr/>
            <p:nvPr/>
          </p:nvSpPr>
          <p:spPr>
            <a:xfrm>
              <a:off x="2625208" y="3936475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050" dirty="0" smtClean="0">
                  <a:solidFill>
                    <a:schemeClr val="tx2"/>
                  </a:solidFill>
                </a:rPr>
                <a:t>9</a:t>
              </a:r>
              <a:endParaRPr lang="es-CO" sz="1050" dirty="0">
                <a:solidFill>
                  <a:schemeClr val="tx2"/>
                </a:solidFill>
              </a:endParaRPr>
            </a:p>
          </p:txBody>
        </p:sp>
        <p:sp>
          <p:nvSpPr>
            <p:cNvPr id="145" name="144 Rectángulo"/>
            <p:cNvSpPr/>
            <p:nvPr/>
          </p:nvSpPr>
          <p:spPr>
            <a:xfrm>
              <a:off x="1791900" y="2812951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050" b="1" dirty="0" smtClean="0">
                  <a:solidFill>
                    <a:srgbClr val="FF0000"/>
                  </a:solidFill>
                </a:rPr>
                <a:t>1</a:t>
              </a:r>
              <a:endParaRPr lang="es-CO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46" name="145 Rectángulo"/>
            <p:cNvSpPr/>
            <p:nvPr/>
          </p:nvSpPr>
          <p:spPr>
            <a:xfrm>
              <a:off x="1389732" y="3278326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050" b="1" dirty="0" smtClean="0">
                  <a:solidFill>
                    <a:srgbClr val="FF0000"/>
                  </a:solidFill>
                </a:rPr>
                <a:t>2</a:t>
              </a:r>
              <a:endParaRPr lang="es-CO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47" name="146 Rectángulo"/>
            <p:cNvSpPr/>
            <p:nvPr/>
          </p:nvSpPr>
          <p:spPr>
            <a:xfrm>
              <a:off x="2226966" y="3273698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050" b="1" dirty="0" smtClean="0">
                  <a:solidFill>
                    <a:srgbClr val="FF0000"/>
                  </a:solidFill>
                </a:rPr>
                <a:t>3</a:t>
              </a:r>
              <a:endParaRPr lang="es-CO" sz="105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8" name="147 CuadroTexto"/>
          <p:cNvSpPr txBox="1"/>
          <p:nvPr/>
        </p:nvSpPr>
        <p:spPr>
          <a:xfrm>
            <a:off x="4082348" y="2253436"/>
            <a:ext cx="4738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Fuerzas </a:t>
            </a:r>
            <a:r>
              <a:rPr lang="es-CO" dirty="0" err="1" smtClean="0"/>
              <a:t>K</a:t>
            </a:r>
            <a:r>
              <a:rPr lang="es-CO" baseline="-25000" dirty="0" err="1" smtClean="0"/>
              <a:t>ij</a:t>
            </a:r>
            <a:r>
              <a:rPr lang="es-CO" dirty="0" smtClean="0"/>
              <a:t> = rigidez nodal</a:t>
            </a:r>
          </a:p>
          <a:p>
            <a:endParaRPr lang="es-CO" dirty="0" smtClean="0"/>
          </a:p>
          <a:p>
            <a:r>
              <a:rPr lang="es-CO" dirty="0" smtClean="0"/>
              <a:t>Fuerza en el grado de libertad </a:t>
            </a:r>
            <a:r>
              <a:rPr lang="es-CO" i="1" dirty="0" smtClean="0"/>
              <a:t>i</a:t>
            </a:r>
            <a:r>
              <a:rPr lang="es-CO" dirty="0" smtClean="0"/>
              <a:t> causada por un desplazamiento unitario impuesto en el grado de libertad </a:t>
            </a:r>
            <a:r>
              <a:rPr lang="es-CO" i="1" dirty="0" smtClean="0"/>
              <a:t>j</a:t>
            </a:r>
            <a:r>
              <a:rPr lang="es-CO" dirty="0" smtClean="0"/>
              <a:t>.</a:t>
            </a:r>
            <a:endParaRPr lang="es-CO" dirty="0"/>
          </a:p>
        </p:txBody>
      </p:sp>
      <p:sp>
        <p:nvSpPr>
          <p:cNvPr id="20" name="19 Flecha curvada hacia la derecha"/>
          <p:cNvSpPr/>
          <p:nvPr/>
        </p:nvSpPr>
        <p:spPr>
          <a:xfrm>
            <a:off x="3782246" y="2484127"/>
            <a:ext cx="270260" cy="7087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cxnSp>
        <p:nvCxnSpPr>
          <p:cNvPr id="149" name="148 Conector recto"/>
          <p:cNvCxnSpPr/>
          <p:nvPr/>
        </p:nvCxnSpPr>
        <p:spPr>
          <a:xfrm flipV="1">
            <a:off x="1388487" y="5059213"/>
            <a:ext cx="0" cy="1285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"/>
          <p:cNvCxnSpPr/>
          <p:nvPr/>
        </p:nvCxnSpPr>
        <p:spPr>
          <a:xfrm flipV="1">
            <a:off x="2429106" y="5059213"/>
            <a:ext cx="0" cy="1285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Conector recto"/>
          <p:cNvCxnSpPr/>
          <p:nvPr/>
        </p:nvCxnSpPr>
        <p:spPr>
          <a:xfrm flipH="1">
            <a:off x="1388487" y="5059213"/>
            <a:ext cx="1040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recto"/>
          <p:cNvCxnSpPr/>
          <p:nvPr/>
        </p:nvCxnSpPr>
        <p:spPr>
          <a:xfrm flipH="1">
            <a:off x="1257726" y="6344219"/>
            <a:ext cx="289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recto"/>
          <p:cNvCxnSpPr/>
          <p:nvPr/>
        </p:nvCxnSpPr>
        <p:spPr>
          <a:xfrm flipH="1">
            <a:off x="2313482" y="6344219"/>
            <a:ext cx="289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Conector recto"/>
          <p:cNvCxnSpPr/>
          <p:nvPr/>
        </p:nvCxnSpPr>
        <p:spPr>
          <a:xfrm flipH="1">
            <a:off x="1388487" y="6344219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156 Conector recto"/>
          <p:cNvCxnSpPr/>
          <p:nvPr/>
        </p:nvCxnSpPr>
        <p:spPr>
          <a:xfrm flipH="1">
            <a:off x="1446299" y="6344219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7 Conector recto"/>
          <p:cNvCxnSpPr/>
          <p:nvPr/>
        </p:nvCxnSpPr>
        <p:spPr>
          <a:xfrm flipH="1">
            <a:off x="2313482" y="6344219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158 Conector recto"/>
          <p:cNvCxnSpPr/>
          <p:nvPr/>
        </p:nvCxnSpPr>
        <p:spPr>
          <a:xfrm flipH="1">
            <a:off x="2386431" y="6344219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"/>
          <p:cNvCxnSpPr/>
          <p:nvPr/>
        </p:nvCxnSpPr>
        <p:spPr>
          <a:xfrm flipH="1">
            <a:off x="2444244" y="6344219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 flipH="1">
            <a:off x="2502056" y="6344219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 de flecha"/>
          <p:cNvCxnSpPr/>
          <p:nvPr/>
        </p:nvCxnSpPr>
        <p:spPr>
          <a:xfrm>
            <a:off x="2560470" y="5194526"/>
            <a:ext cx="4336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63 Arco"/>
          <p:cNvSpPr/>
          <p:nvPr/>
        </p:nvSpPr>
        <p:spPr>
          <a:xfrm rot="10800000" flipV="1">
            <a:off x="2664834" y="4773145"/>
            <a:ext cx="186812" cy="273619"/>
          </a:xfrm>
          <a:prstGeom prst="arc">
            <a:avLst>
              <a:gd name="adj1" fmla="val 4757918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1400"/>
          </a:p>
        </p:txBody>
      </p:sp>
      <p:cxnSp>
        <p:nvCxnSpPr>
          <p:cNvPr id="165" name="164 Conector recto"/>
          <p:cNvCxnSpPr/>
          <p:nvPr/>
        </p:nvCxnSpPr>
        <p:spPr>
          <a:xfrm flipH="1">
            <a:off x="2666293" y="4831009"/>
            <a:ext cx="56801" cy="78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65 Conector recto"/>
          <p:cNvCxnSpPr/>
          <p:nvPr/>
        </p:nvCxnSpPr>
        <p:spPr>
          <a:xfrm flipH="1" flipV="1">
            <a:off x="2643831" y="4831009"/>
            <a:ext cx="15989" cy="78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167 Rectángulo"/>
          <p:cNvSpPr/>
          <p:nvPr/>
        </p:nvSpPr>
        <p:spPr>
          <a:xfrm>
            <a:off x="2804445" y="4497449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/>
              <a:t>K</a:t>
            </a:r>
            <a:r>
              <a:rPr lang="es-CO" sz="1400" baseline="-25000" dirty="0" smtClean="0"/>
              <a:t>31</a:t>
            </a:r>
            <a:endParaRPr lang="es-CO" sz="1400" baseline="-25000" dirty="0"/>
          </a:p>
        </p:txBody>
      </p:sp>
      <p:sp>
        <p:nvSpPr>
          <p:cNvPr id="21" name="20 Forma libre"/>
          <p:cNvSpPr/>
          <p:nvPr/>
        </p:nvSpPr>
        <p:spPr>
          <a:xfrm>
            <a:off x="2430370" y="5064711"/>
            <a:ext cx="241945" cy="1278432"/>
          </a:xfrm>
          <a:custGeom>
            <a:avLst/>
            <a:gdLst>
              <a:gd name="connsiteX0" fmla="*/ 2721 w 222102"/>
              <a:gd name="connsiteY0" fmla="*/ 1303764 h 1303764"/>
              <a:gd name="connsiteX1" fmla="*/ 2721 w 222102"/>
              <a:gd name="connsiteY1" fmla="*/ 1058667 h 1303764"/>
              <a:gd name="connsiteX2" fmla="*/ 31001 w 222102"/>
              <a:gd name="connsiteY2" fmla="*/ 738156 h 1303764"/>
              <a:gd name="connsiteX3" fmla="*/ 125269 w 222102"/>
              <a:gd name="connsiteY3" fmla="*/ 493059 h 1303764"/>
              <a:gd name="connsiteX4" fmla="*/ 210110 w 222102"/>
              <a:gd name="connsiteY4" fmla="*/ 40572 h 1303764"/>
              <a:gd name="connsiteX5" fmla="*/ 219537 w 222102"/>
              <a:gd name="connsiteY5" fmla="*/ 49999 h 1303764"/>
              <a:gd name="connsiteX0" fmla="*/ 2721 w 222102"/>
              <a:gd name="connsiteY0" fmla="*/ 1303764 h 1303764"/>
              <a:gd name="connsiteX1" fmla="*/ 2721 w 222102"/>
              <a:gd name="connsiteY1" fmla="*/ 1058667 h 1303764"/>
              <a:gd name="connsiteX2" fmla="*/ 31001 w 222102"/>
              <a:gd name="connsiteY2" fmla="*/ 738156 h 1303764"/>
              <a:gd name="connsiteX3" fmla="*/ 153549 w 222102"/>
              <a:gd name="connsiteY3" fmla="*/ 568473 h 1303764"/>
              <a:gd name="connsiteX4" fmla="*/ 125269 w 222102"/>
              <a:gd name="connsiteY4" fmla="*/ 493059 h 1303764"/>
              <a:gd name="connsiteX5" fmla="*/ 210110 w 222102"/>
              <a:gd name="connsiteY5" fmla="*/ 40572 h 1303764"/>
              <a:gd name="connsiteX6" fmla="*/ 219537 w 222102"/>
              <a:gd name="connsiteY6" fmla="*/ 49999 h 1303764"/>
              <a:gd name="connsiteX0" fmla="*/ 2721 w 220372"/>
              <a:gd name="connsiteY0" fmla="*/ 1300381 h 1300381"/>
              <a:gd name="connsiteX1" fmla="*/ 2721 w 220372"/>
              <a:gd name="connsiteY1" fmla="*/ 1055284 h 1300381"/>
              <a:gd name="connsiteX2" fmla="*/ 31001 w 220372"/>
              <a:gd name="connsiteY2" fmla="*/ 734773 h 1300381"/>
              <a:gd name="connsiteX3" fmla="*/ 153549 w 220372"/>
              <a:gd name="connsiteY3" fmla="*/ 565090 h 1300381"/>
              <a:gd name="connsiteX4" fmla="*/ 181830 w 220372"/>
              <a:gd name="connsiteY4" fmla="*/ 442542 h 1300381"/>
              <a:gd name="connsiteX5" fmla="*/ 210110 w 220372"/>
              <a:gd name="connsiteY5" fmla="*/ 37189 h 1300381"/>
              <a:gd name="connsiteX6" fmla="*/ 219537 w 220372"/>
              <a:gd name="connsiteY6" fmla="*/ 46616 h 1300381"/>
              <a:gd name="connsiteX0" fmla="*/ 4076 w 221727"/>
              <a:gd name="connsiteY0" fmla="*/ 1300381 h 1300381"/>
              <a:gd name="connsiteX1" fmla="*/ 4076 w 221727"/>
              <a:gd name="connsiteY1" fmla="*/ 1055284 h 1300381"/>
              <a:gd name="connsiteX2" fmla="*/ 51210 w 221727"/>
              <a:gd name="connsiteY2" fmla="*/ 781907 h 1300381"/>
              <a:gd name="connsiteX3" fmla="*/ 154904 w 221727"/>
              <a:gd name="connsiteY3" fmla="*/ 565090 h 1300381"/>
              <a:gd name="connsiteX4" fmla="*/ 183185 w 221727"/>
              <a:gd name="connsiteY4" fmla="*/ 442542 h 1300381"/>
              <a:gd name="connsiteX5" fmla="*/ 211465 w 221727"/>
              <a:gd name="connsiteY5" fmla="*/ 37189 h 1300381"/>
              <a:gd name="connsiteX6" fmla="*/ 220892 w 221727"/>
              <a:gd name="connsiteY6" fmla="*/ 46616 h 1300381"/>
              <a:gd name="connsiteX0" fmla="*/ 4076 w 221453"/>
              <a:gd name="connsiteY0" fmla="*/ 1293699 h 1293699"/>
              <a:gd name="connsiteX1" fmla="*/ 4076 w 221453"/>
              <a:gd name="connsiteY1" fmla="*/ 1048602 h 1293699"/>
              <a:gd name="connsiteX2" fmla="*/ 51210 w 221453"/>
              <a:gd name="connsiteY2" fmla="*/ 775225 h 1293699"/>
              <a:gd name="connsiteX3" fmla="*/ 154904 w 221453"/>
              <a:gd name="connsiteY3" fmla="*/ 558408 h 1293699"/>
              <a:gd name="connsiteX4" fmla="*/ 211465 w 221453"/>
              <a:gd name="connsiteY4" fmla="*/ 341592 h 1293699"/>
              <a:gd name="connsiteX5" fmla="*/ 211465 w 221453"/>
              <a:gd name="connsiteY5" fmla="*/ 30507 h 1293699"/>
              <a:gd name="connsiteX6" fmla="*/ 220892 w 221453"/>
              <a:gd name="connsiteY6" fmla="*/ 39934 h 1293699"/>
              <a:gd name="connsiteX0" fmla="*/ 4076 w 388580"/>
              <a:gd name="connsiteY0" fmla="*/ 1264548 h 1264548"/>
              <a:gd name="connsiteX1" fmla="*/ 4076 w 388580"/>
              <a:gd name="connsiteY1" fmla="*/ 1019451 h 1264548"/>
              <a:gd name="connsiteX2" fmla="*/ 51210 w 388580"/>
              <a:gd name="connsiteY2" fmla="*/ 746074 h 1264548"/>
              <a:gd name="connsiteX3" fmla="*/ 154904 w 388580"/>
              <a:gd name="connsiteY3" fmla="*/ 529257 h 1264548"/>
              <a:gd name="connsiteX4" fmla="*/ 211465 w 388580"/>
              <a:gd name="connsiteY4" fmla="*/ 312441 h 1264548"/>
              <a:gd name="connsiteX5" fmla="*/ 211465 w 388580"/>
              <a:gd name="connsiteY5" fmla="*/ 1356 h 1264548"/>
              <a:gd name="connsiteX6" fmla="*/ 388532 w 388580"/>
              <a:gd name="connsiteY6" fmla="*/ 201283 h 1264548"/>
              <a:gd name="connsiteX0" fmla="*/ 4076 w 212976"/>
              <a:gd name="connsiteY0" fmla="*/ 1263192 h 1263192"/>
              <a:gd name="connsiteX1" fmla="*/ 4076 w 212976"/>
              <a:gd name="connsiteY1" fmla="*/ 1018095 h 1263192"/>
              <a:gd name="connsiteX2" fmla="*/ 51210 w 212976"/>
              <a:gd name="connsiteY2" fmla="*/ 744718 h 1263192"/>
              <a:gd name="connsiteX3" fmla="*/ 154904 w 212976"/>
              <a:gd name="connsiteY3" fmla="*/ 527901 h 1263192"/>
              <a:gd name="connsiteX4" fmla="*/ 211465 w 212976"/>
              <a:gd name="connsiteY4" fmla="*/ 311085 h 1263192"/>
              <a:gd name="connsiteX5" fmla="*/ 211465 w 212976"/>
              <a:gd name="connsiteY5" fmla="*/ 0 h 1263192"/>
              <a:gd name="connsiteX0" fmla="*/ 4076 w 241945"/>
              <a:gd name="connsiteY0" fmla="*/ 1278432 h 1278432"/>
              <a:gd name="connsiteX1" fmla="*/ 4076 w 241945"/>
              <a:gd name="connsiteY1" fmla="*/ 1033335 h 1278432"/>
              <a:gd name="connsiteX2" fmla="*/ 51210 w 241945"/>
              <a:gd name="connsiteY2" fmla="*/ 759958 h 1278432"/>
              <a:gd name="connsiteX3" fmla="*/ 154904 w 241945"/>
              <a:gd name="connsiteY3" fmla="*/ 543141 h 1278432"/>
              <a:gd name="connsiteX4" fmla="*/ 211465 w 241945"/>
              <a:gd name="connsiteY4" fmla="*/ 326325 h 1278432"/>
              <a:gd name="connsiteX5" fmla="*/ 241945 w 241945"/>
              <a:gd name="connsiteY5" fmla="*/ 0 h 1278432"/>
              <a:gd name="connsiteX0" fmla="*/ 4076 w 241945"/>
              <a:gd name="connsiteY0" fmla="*/ 1278432 h 1278432"/>
              <a:gd name="connsiteX1" fmla="*/ 4076 w 241945"/>
              <a:gd name="connsiteY1" fmla="*/ 1033335 h 1278432"/>
              <a:gd name="connsiteX2" fmla="*/ 51210 w 241945"/>
              <a:gd name="connsiteY2" fmla="*/ 759958 h 1278432"/>
              <a:gd name="connsiteX3" fmla="*/ 154904 w 241945"/>
              <a:gd name="connsiteY3" fmla="*/ 543141 h 1278432"/>
              <a:gd name="connsiteX4" fmla="*/ 211465 w 241945"/>
              <a:gd name="connsiteY4" fmla="*/ 326325 h 1278432"/>
              <a:gd name="connsiteX5" fmla="*/ 231890 w 241945"/>
              <a:gd name="connsiteY5" fmla="*/ 292466 h 1278432"/>
              <a:gd name="connsiteX6" fmla="*/ 241945 w 241945"/>
              <a:gd name="connsiteY6" fmla="*/ 0 h 1278432"/>
              <a:gd name="connsiteX0" fmla="*/ 4076 w 241945"/>
              <a:gd name="connsiteY0" fmla="*/ 1278432 h 1278432"/>
              <a:gd name="connsiteX1" fmla="*/ 4076 w 241945"/>
              <a:gd name="connsiteY1" fmla="*/ 1033335 h 1278432"/>
              <a:gd name="connsiteX2" fmla="*/ 51210 w 241945"/>
              <a:gd name="connsiteY2" fmla="*/ 759958 h 1278432"/>
              <a:gd name="connsiteX3" fmla="*/ 154904 w 241945"/>
              <a:gd name="connsiteY3" fmla="*/ 543141 h 1278432"/>
              <a:gd name="connsiteX4" fmla="*/ 203845 w 241945"/>
              <a:gd name="connsiteY4" fmla="*/ 402525 h 1278432"/>
              <a:gd name="connsiteX5" fmla="*/ 231890 w 241945"/>
              <a:gd name="connsiteY5" fmla="*/ 292466 h 1278432"/>
              <a:gd name="connsiteX6" fmla="*/ 241945 w 241945"/>
              <a:gd name="connsiteY6" fmla="*/ 0 h 12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945" h="1278432">
                <a:moveTo>
                  <a:pt x="4076" y="1278432"/>
                </a:moveTo>
                <a:cubicBezTo>
                  <a:pt x="1719" y="1203017"/>
                  <a:pt x="-3780" y="1119747"/>
                  <a:pt x="4076" y="1033335"/>
                </a:cubicBezTo>
                <a:cubicBezTo>
                  <a:pt x="11932" y="946923"/>
                  <a:pt x="26072" y="841657"/>
                  <a:pt x="51210" y="759958"/>
                </a:cubicBezTo>
                <a:cubicBezTo>
                  <a:pt x="76348" y="678259"/>
                  <a:pt x="139193" y="583991"/>
                  <a:pt x="154904" y="543141"/>
                </a:cubicBezTo>
                <a:cubicBezTo>
                  <a:pt x="170615" y="502292"/>
                  <a:pt x="191014" y="444304"/>
                  <a:pt x="203845" y="402525"/>
                </a:cubicBezTo>
                <a:cubicBezTo>
                  <a:pt x="216676" y="360746"/>
                  <a:pt x="226810" y="346853"/>
                  <a:pt x="231890" y="292466"/>
                </a:cubicBezTo>
                <a:cubicBezTo>
                  <a:pt x="236970" y="238079"/>
                  <a:pt x="238999" y="47474"/>
                  <a:pt x="241945" y="0"/>
                </a:cubicBezTo>
              </a:path>
            </a:pathLst>
          </a:cu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0" name="199 Rectángulo"/>
          <p:cNvSpPr/>
          <p:nvPr/>
        </p:nvSpPr>
        <p:spPr>
          <a:xfrm>
            <a:off x="3054070" y="5087096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/>
              <a:t>K</a:t>
            </a:r>
            <a:r>
              <a:rPr lang="es-CO" sz="1400" baseline="-25000" dirty="0" smtClean="0"/>
              <a:t>11</a:t>
            </a:r>
            <a:endParaRPr lang="es-CO" sz="1400" baseline="-25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14" y="6434416"/>
            <a:ext cx="225425" cy="29845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162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" name="204 Rectángulo"/>
          <p:cNvSpPr/>
          <p:nvPr/>
        </p:nvSpPr>
        <p:spPr>
          <a:xfrm>
            <a:off x="1188753" y="4601709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/>
              <a:t>K</a:t>
            </a:r>
            <a:r>
              <a:rPr lang="es-CO" sz="1400" baseline="-25000" dirty="0" smtClean="0"/>
              <a:t>41</a:t>
            </a:r>
            <a:endParaRPr lang="es-CO" sz="1400" baseline="-25000" dirty="0"/>
          </a:p>
        </p:txBody>
      </p:sp>
      <p:cxnSp>
        <p:nvCxnSpPr>
          <p:cNvPr id="206" name="205 Conector recto de flecha"/>
          <p:cNvCxnSpPr/>
          <p:nvPr/>
        </p:nvCxnSpPr>
        <p:spPr>
          <a:xfrm>
            <a:off x="2193228" y="4941260"/>
            <a:ext cx="3088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208 Rectángulo"/>
          <p:cNvSpPr/>
          <p:nvPr/>
        </p:nvSpPr>
        <p:spPr>
          <a:xfrm>
            <a:off x="2070847" y="4562470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/>
              <a:t>K</a:t>
            </a:r>
            <a:r>
              <a:rPr lang="es-CO" sz="1400" baseline="-25000" dirty="0" smtClean="0"/>
              <a:t>11</a:t>
            </a:r>
            <a:endParaRPr lang="es-CO" sz="1400" baseline="-25000" dirty="0"/>
          </a:p>
        </p:txBody>
      </p:sp>
      <p:sp>
        <p:nvSpPr>
          <p:cNvPr id="210" name="209 Rectángulo"/>
          <p:cNvSpPr/>
          <p:nvPr/>
        </p:nvSpPr>
        <p:spPr>
          <a:xfrm>
            <a:off x="2604711" y="6035366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/>
              <a:t>K</a:t>
            </a:r>
            <a:r>
              <a:rPr lang="es-CO" sz="1400" baseline="-25000" dirty="0" smtClean="0"/>
              <a:t>71</a:t>
            </a:r>
            <a:endParaRPr lang="es-CO" sz="1400" baseline="-25000" dirty="0"/>
          </a:p>
        </p:txBody>
      </p:sp>
      <p:sp>
        <p:nvSpPr>
          <p:cNvPr id="211" name="210 Rectángulo"/>
          <p:cNvSpPr/>
          <p:nvPr/>
        </p:nvSpPr>
        <p:spPr>
          <a:xfrm>
            <a:off x="2646523" y="6434581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/>
              <a:t>K</a:t>
            </a:r>
            <a:r>
              <a:rPr lang="es-CO" sz="1400" baseline="-25000" dirty="0" smtClean="0"/>
              <a:t>91</a:t>
            </a:r>
            <a:endParaRPr lang="es-CO" sz="1400" baseline="-25000" dirty="0"/>
          </a:p>
        </p:txBody>
      </p:sp>
      <p:cxnSp>
        <p:nvCxnSpPr>
          <p:cNvPr id="212" name="211 Conector recto"/>
          <p:cNvCxnSpPr>
            <a:stCxn id="21" idx="6"/>
          </p:cNvCxnSpPr>
          <p:nvPr/>
        </p:nvCxnSpPr>
        <p:spPr>
          <a:xfrm flipH="1">
            <a:off x="2429106" y="5064711"/>
            <a:ext cx="24320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1030 Flecha abajo"/>
          <p:cNvSpPr/>
          <p:nvPr/>
        </p:nvSpPr>
        <p:spPr>
          <a:xfrm flipH="1">
            <a:off x="3635896" y="3851256"/>
            <a:ext cx="160299" cy="813545"/>
          </a:xfrm>
          <a:prstGeom prst="downArrow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2" name="1031 Rectángulo"/>
          <p:cNvSpPr/>
          <p:nvPr/>
        </p:nvSpPr>
        <p:spPr>
          <a:xfrm>
            <a:off x="2664833" y="3891258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j = 1; K</a:t>
            </a:r>
            <a:r>
              <a:rPr lang="es-CO" baseline="-25000" dirty="0" smtClean="0"/>
              <a:t>i1</a:t>
            </a:r>
            <a:endParaRPr lang="es-CO" dirty="0"/>
          </a:p>
        </p:txBody>
      </p:sp>
      <p:sp>
        <p:nvSpPr>
          <p:cNvPr id="220" name="219 CuadroTexto"/>
          <p:cNvSpPr txBox="1"/>
          <p:nvPr/>
        </p:nvSpPr>
        <p:spPr>
          <a:xfrm>
            <a:off x="4183332" y="3851118"/>
            <a:ext cx="47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Barra </a:t>
            </a:r>
            <a:r>
              <a:rPr lang="es-CO" b="1" dirty="0" smtClean="0">
                <a:solidFill>
                  <a:srgbClr val="FF0000"/>
                </a:solidFill>
              </a:rPr>
              <a:t>3</a:t>
            </a:r>
            <a:r>
              <a:rPr lang="es-CO" dirty="0" smtClean="0"/>
              <a:t>: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3" name="1032 Rectángulo"/>
              <p:cNvSpPr/>
              <p:nvPr/>
            </p:nvSpPr>
            <p:spPr>
              <a:xfrm>
                <a:off x="4295742" y="4302278"/>
                <a:ext cx="1329403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16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s-CO" sz="160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s-CO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sz="1600" i="1">
                              <a:latin typeface="Cambria Math"/>
                            </a:rPr>
                            <m:t>12</m:t>
                          </m:r>
                          <m:sSub>
                            <m:sSubPr>
                              <m:ctrlPr>
                                <a:rPr lang="es-CO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O" sz="1600" i="1">
                                  <a:latin typeface="Cambria Math"/>
                                </a:rPr>
                                <m:t>𝐸𝐼</m:t>
                              </m:r>
                            </m:e>
                            <m:sub>
                              <m:r>
                                <a:rPr lang="es-CO" sz="1600" i="1">
                                  <a:latin typeface="Cambria Math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CO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O" sz="1600" i="1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s-CO" sz="16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1033" name="103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42" y="4302278"/>
                <a:ext cx="1329403" cy="5533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221 Rectángulo"/>
              <p:cNvSpPr/>
              <p:nvPr/>
            </p:nvSpPr>
            <p:spPr>
              <a:xfrm>
                <a:off x="4323016" y="4964305"/>
                <a:ext cx="1522212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16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s-CO" sz="1600" b="0" i="1" smtClean="0">
                              <a:latin typeface="Cambria Math"/>
                            </a:rPr>
                            <m:t>7</m:t>
                          </m:r>
                          <m:r>
                            <a:rPr lang="es-CO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O" sz="1600" i="1">
                          <a:latin typeface="Cambria Math"/>
                        </a:rPr>
                        <m:t>=</m:t>
                      </m:r>
                      <m:r>
                        <a:rPr lang="es-CO" sz="16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O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sz="1600" i="1">
                              <a:latin typeface="Cambria Math"/>
                            </a:rPr>
                            <m:t>12</m:t>
                          </m:r>
                          <m:sSub>
                            <m:sSubPr>
                              <m:ctrlPr>
                                <a:rPr lang="es-CO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O" sz="1600" i="1">
                                  <a:latin typeface="Cambria Math"/>
                                </a:rPr>
                                <m:t>𝐸𝐼</m:t>
                              </m:r>
                            </m:e>
                            <m:sub>
                              <m:r>
                                <a:rPr lang="es-CO" sz="1600" i="1">
                                  <a:latin typeface="Cambria Math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CO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O" sz="1600" i="1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s-CO" sz="16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222" name="2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016" y="4964305"/>
                <a:ext cx="1522212" cy="5533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222 Rectángulo"/>
              <p:cNvSpPr/>
              <p:nvPr/>
            </p:nvSpPr>
            <p:spPr>
              <a:xfrm>
                <a:off x="5786708" y="4293096"/>
                <a:ext cx="122033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16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s-CO" sz="16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s-CO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O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sz="1600" b="0" i="1" smtClean="0">
                              <a:latin typeface="Cambria Math"/>
                            </a:rPr>
                            <m:t>6</m:t>
                          </m:r>
                          <m:sSub>
                            <m:sSubPr>
                              <m:ctrlPr>
                                <a:rPr lang="es-CO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O" sz="1600" i="1">
                                  <a:latin typeface="Cambria Math"/>
                                </a:rPr>
                                <m:t>𝐸𝐼</m:t>
                              </m:r>
                            </m:e>
                            <m:sub>
                              <m:r>
                                <a:rPr lang="es-CO" sz="1600" i="1">
                                  <a:latin typeface="Cambria Math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CO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O" sz="1600" i="1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s-CO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223" name="2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708" y="4293096"/>
                <a:ext cx="1220334" cy="5533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223 Rectángulo"/>
              <p:cNvSpPr/>
              <p:nvPr/>
            </p:nvSpPr>
            <p:spPr>
              <a:xfrm>
                <a:off x="5875152" y="4941168"/>
                <a:ext cx="1217128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16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s-CO" sz="1600" b="0" i="1" smtClean="0">
                              <a:latin typeface="Cambria Math"/>
                            </a:rPr>
                            <m:t>9</m:t>
                          </m:r>
                          <m:r>
                            <a:rPr lang="es-CO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O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sz="1600" b="0" i="1" smtClean="0">
                              <a:latin typeface="Cambria Math"/>
                            </a:rPr>
                            <m:t>6</m:t>
                          </m:r>
                          <m:sSub>
                            <m:sSubPr>
                              <m:ctrlPr>
                                <a:rPr lang="es-CO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O" sz="1600" i="1">
                                  <a:latin typeface="Cambria Math"/>
                                </a:rPr>
                                <m:t>𝐸𝐼</m:t>
                              </m:r>
                            </m:e>
                            <m:sub>
                              <m:r>
                                <a:rPr lang="es-CO" sz="1600" i="1">
                                  <a:latin typeface="Cambria Math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CO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O" sz="1600" i="1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s-CO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224" name="22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152" y="4941168"/>
                <a:ext cx="1217128" cy="55335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224 CuadroTexto"/>
          <p:cNvSpPr txBox="1"/>
          <p:nvPr/>
        </p:nvSpPr>
        <p:spPr>
          <a:xfrm>
            <a:off x="4295742" y="5494525"/>
            <a:ext cx="47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Barra </a:t>
            </a:r>
            <a:r>
              <a:rPr lang="es-CO" b="1" dirty="0" smtClean="0">
                <a:solidFill>
                  <a:srgbClr val="FF0000"/>
                </a:solidFill>
              </a:rPr>
              <a:t>1</a:t>
            </a:r>
            <a:r>
              <a:rPr lang="es-CO" dirty="0" smtClean="0"/>
              <a:t>: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225 Rectángulo"/>
              <p:cNvSpPr/>
              <p:nvPr/>
            </p:nvSpPr>
            <p:spPr>
              <a:xfrm>
                <a:off x="4323016" y="5952381"/>
                <a:ext cx="1068306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16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s-CO" sz="160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s-CO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sz="1600" b="0" i="1" smtClean="0">
                              <a:latin typeface="Cambria Math"/>
                            </a:rPr>
                            <m:t>𝐴𝐸</m:t>
                          </m:r>
                        </m:num>
                        <m:den>
                          <m:r>
                            <a:rPr lang="es-CO" sz="1600" b="0" i="1" smtClean="0">
                              <a:latin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226" name="22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016" y="5952381"/>
                <a:ext cx="1068306" cy="55335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226 Rectángulo"/>
              <p:cNvSpPr/>
              <p:nvPr/>
            </p:nvSpPr>
            <p:spPr>
              <a:xfrm>
                <a:off x="5944183" y="5954592"/>
                <a:ext cx="126111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16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s-CO" sz="16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s-CO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O" sz="1600" i="1">
                          <a:latin typeface="Cambria Math"/>
                        </a:rPr>
                        <m:t>=</m:t>
                      </m:r>
                      <m:r>
                        <a:rPr lang="es-CO" sz="16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O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sz="1600" b="0" i="1" smtClean="0">
                              <a:latin typeface="Cambria Math"/>
                            </a:rPr>
                            <m:t>𝐴𝐸</m:t>
                          </m:r>
                        </m:num>
                        <m:den>
                          <m:r>
                            <a:rPr lang="es-CO" sz="1600" b="0" i="1" smtClean="0">
                              <a:latin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227" name="2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183" y="5954592"/>
                <a:ext cx="1261114" cy="55335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227 Conector recto de flecha"/>
          <p:cNvCxnSpPr/>
          <p:nvPr/>
        </p:nvCxnSpPr>
        <p:spPr>
          <a:xfrm>
            <a:off x="1402256" y="4941260"/>
            <a:ext cx="3088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229 Conector recto"/>
          <p:cNvCxnSpPr/>
          <p:nvPr/>
        </p:nvCxnSpPr>
        <p:spPr>
          <a:xfrm flipH="1">
            <a:off x="1265982" y="6340726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230 Conector recto"/>
          <p:cNvCxnSpPr/>
          <p:nvPr/>
        </p:nvCxnSpPr>
        <p:spPr>
          <a:xfrm flipH="1">
            <a:off x="1323794" y="6340726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 de flecha"/>
          <p:cNvCxnSpPr/>
          <p:nvPr/>
        </p:nvCxnSpPr>
        <p:spPr>
          <a:xfrm>
            <a:off x="2297973" y="6231270"/>
            <a:ext cx="3088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1033 Elipse"/>
          <p:cNvSpPr/>
          <p:nvPr/>
        </p:nvSpPr>
        <p:spPr>
          <a:xfrm>
            <a:off x="4295742" y="4302278"/>
            <a:ext cx="1428386" cy="638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4" name="233 Elipse"/>
          <p:cNvSpPr/>
          <p:nvPr/>
        </p:nvSpPr>
        <p:spPr>
          <a:xfrm>
            <a:off x="4264918" y="5896322"/>
            <a:ext cx="1428386" cy="638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28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4" grpId="0" animBg="1"/>
      <p:bldP spid="168" grpId="0"/>
      <p:bldP spid="21" grpId="0" animBg="1"/>
      <p:bldP spid="200" grpId="0"/>
      <p:bldP spid="205" grpId="0"/>
      <p:bldP spid="209" grpId="0"/>
      <p:bldP spid="210" grpId="0"/>
      <p:bldP spid="211" grpId="0"/>
      <p:bldP spid="1031" grpId="0" animBg="1"/>
      <p:bldP spid="1032" grpId="0"/>
      <p:bldP spid="220" grpId="0"/>
      <p:bldP spid="1033" grpId="0"/>
      <p:bldP spid="222" grpId="0"/>
      <p:bldP spid="223" grpId="0"/>
      <p:bldP spid="224" grpId="0"/>
      <p:bldP spid="225" grpId="0"/>
      <p:bldP spid="226" grpId="0"/>
      <p:bldP spid="227" grpId="0"/>
      <p:bldP spid="1034" grpId="0" animBg="1"/>
      <p:bldP spid="2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296186" y="332656"/>
            <a:ext cx="8000696" cy="50006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s-CO" sz="2000" dirty="0" smtClean="0">
                <a:solidFill>
                  <a:schemeClr val="tx2"/>
                </a:solidFill>
              </a:rPr>
              <a:t>2.4.1. Generación de la matriz de rigidez de la estructura</a:t>
            </a:r>
            <a:endParaRPr lang="es-ES" sz="2000" dirty="0"/>
          </a:p>
          <a:p>
            <a:pPr algn="l"/>
            <a:endParaRPr lang="es-ES" sz="2000" dirty="0">
              <a:solidFill>
                <a:schemeClr val="tx2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84086" y="914847"/>
            <a:ext cx="764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Matrices de rigidez de cada elemento en coordenadas globales</a:t>
            </a:r>
            <a:endParaRPr lang="es-CO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1852286" y="1781390"/>
            <a:ext cx="47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Ensamblaje de la matriz de rigidez</a:t>
            </a:r>
            <a:endParaRPr lang="es-CO" dirty="0"/>
          </a:p>
        </p:txBody>
      </p:sp>
      <p:sp>
        <p:nvSpPr>
          <p:cNvPr id="2" name="1 Flecha abajo"/>
          <p:cNvSpPr/>
          <p:nvPr/>
        </p:nvSpPr>
        <p:spPr>
          <a:xfrm>
            <a:off x="4146162" y="1340769"/>
            <a:ext cx="15037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97 CuadroTexto"/>
          <p:cNvSpPr txBox="1"/>
          <p:nvPr/>
        </p:nvSpPr>
        <p:spPr>
          <a:xfrm>
            <a:off x="384086" y="2492896"/>
            <a:ext cx="80763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PROCEDIMIENTO</a:t>
            </a:r>
            <a:r>
              <a:rPr lang="es-CO" dirty="0" smtClean="0"/>
              <a:t>:</a:t>
            </a:r>
          </a:p>
          <a:p>
            <a:endParaRPr lang="es-CO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s-CO" dirty="0" smtClean="0"/>
              <a:t>Numerar nudos y elementos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CO" dirty="0" smtClean="0"/>
              <a:t>Definir el sistema de coordenadas local para cada elemento y global para la estructura.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CO" dirty="0" smtClean="0"/>
              <a:t>Definir los grados de libertad de la estructura y numerarlos. Conviene enumerar primero los grados de libertad libres y dejar de último los grados de libertad restringidos (o al contrario).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CO" dirty="0" smtClean="0"/>
              <a:t>Ensamblar las matrices de rigidez de todos los elementos en coordenadas globales e identificar en ellas el número de los grados de libertad a que corresponden cada uno de sus términos.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CO" dirty="0" smtClean="0"/>
              <a:t>Ensamblar la matriz de rigidez total trasladando uno a uno los términos de las matrices de rigidez de los elementos.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06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296186" y="260648"/>
            <a:ext cx="8000696" cy="50006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s-CO" sz="2000" dirty="0" smtClean="0">
                <a:solidFill>
                  <a:schemeClr val="tx2"/>
                </a:solidFill>
              </a:rPr>
              <a:t>2.4.1. Generación de la matriz de rigidez de la estructura</a:t>
            </a:r>
            <a:endParaRPr lang="es-ES" sz="2000" dirty="0"/>
          </a:p>
          <a:p>
            <a:pPr algn="l"/>
            <a:endParaRPr lang="es-ES" sz="2000" dirty="0">
              <a:solidFill>
                <a:schemeClr val="tx2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07182" y="1124744"/>
            <a:ext cx="8523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/>
              <a:t>Ejemplo</a:t>
            </a:r>
            <a:r>
              <a:rPr lang="es-CO" dirty="0" smtClean="0"/>
              <a:t>: Ensamblar la matriz de rigidez de la cercha plana. E = 200000 </a:t>
            </a:r>
            <a:r>
              <a:rPr lang="es-CO" dirty="0" err="1" smtClean="0"/>
              <a:t>MPa</a:t>
            </a:r>
            <a:r>
              <a:rPr lang="es-CO" dirty="0" smtClean="0"/>
              <a:t>, A = 1250 mm</a:t>
            </a:r>
            <a:r>
              <a:rPr lang="es-CO" baseline="30000" dirty="0" smtClean="0"/>
              <a:t>2</a:t>
            </a:r>
            <a:r>
              <a:rPr lang="es-CO" dirty="0" smtClean="0"/>
              <a:t> para todos los elementos.</a:t>
            </a:r>
            <a:endParaRPr lang="es-CO" dirty="0"/>
          </a:p>
        </p:txBody>
      </p:sp>
      <p:cxnSp>
        <p:nvCxnSpPr>
          <p:cNvPr id="9" name="8 Conector recto"/>
          <p:cNvCxnSpPr>
            <a:stCxn id="12" idx="0"/>
            <a:endCxn id="20" idx="0"/>
          </p:cNvCxnSpPr>
          <p:nvPr/>
        </p:nvCxnSpPr>
        <p:spPr>
          <a:xfrm flipH="1" flipV="1">
            <a:off x="948944" y="3284416"/>
            <a:ext cx="1751854" cy="1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948944" y="2276872"/>
            <a:ext cx="884566" cy="1000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838149" y="2276872"/>
            <a:ext cx="875349" cy="1009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Triángulo isósceles"/>
          <p:cNvSpPr>
            <a:spLocks noChangeAspect="1"/>
          </p:cNvSpPr>
          <p:nvPr/>
        </p:nvSpPr>
        <p:spPr>
          <a:xfrm>
            <a:off x="2629385" y="3286104"/>
            <a:ext cx="142826" cy="119022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Elipse"/>
          <p:cNvSpPr>
            <a:spLocks noChangeAspect="1"/>
          </p:cNvSpPr>
          <p:nvPr/>
        </p:nvSpPr>
        <p:spPr>
          <a:xfrm>
            <a:off x="2647438" y="3405126"/>
            <a:ext cx="42848" cy="428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Elipse"/>
          <p:cNvSpPr>
            <a:spLocks noChangeAspect="1"/>
          </p:cNvSpPr>
          <p:nvPr/>
        </p:nvSpPr>
        <p:spPr>
          <a:xfrm>
            <a:off x="2701951" y="3407395"/>
            <a:ext cx="42848" cy="428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14 Conector recto"/>
          <p:cNvCxnSpPr>
            <a:cxnSpLocks noChangeAspect="1"/>
          </p:cNvCxnSpPr>
          <p:nvPr/>
        </p:nvCxnSpPr>
        <p:spPr>
          <a:xfrm>
            <a:off x="2557464" y="3451592"/>
            <a:ext cx="307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cxnSpLocks noChangeAspect="1"/>
          </p:cNvCxnSpPr>
          <p:nvPr/>
        </p:nvCxnSpPr>
        <p:spPr>
          <a:xfrm flipH="1">
            <a:off x="2549426" y="3459749"/>
            <a:ext cx="59022" cy="476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cxnSpLocks noChangeAspect="1"/>
          </p:cNvCxnSpPr>
          <p:nvPr/>
        </p:nvCxnSpPr>
        <p:spPr>
          <a:xfrm flipH="1">
            <a:off x="2617927" y="3458883"/>
            <a:ext cx="59022" cy="476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cxnSpLocks noChangeAspect="1"/>
          </p:cNvCxnSpPr>
          <p:nvPr/>
        </p:nvCxnSpPr>
        <p:spPr>
          <a:xfrm flipH="1">
            <a:off x="2704325" y="3456593"/>
            <a:ext cx="59022" cy="476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cxnSpLocks noChangeAspect="1"/>
          </p:cNvCxnSpPr>
          <p:nvPr/>
        </p:nvCxnSpPr>
        <p:spPr>
          <a:xfrm flipH="1">
            <a:off x="2772762" y="3455935"/>
            <a:ext cx="59022" cy="476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Triángulo isósceles"/>
          <p:cNvSpPr>
            <a:spLocks noChangeAspect="1"/>
          </p:cNvSpPr>
          <p:nvPr/>
        </p:nvSpPr>
        <p:spPr>
          <a:xfrm>
            <a:off x="877531" y="3284416"/>
            <a:ext cx="142826" cy="119022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20 Conector recto"/>
          <p:cNvCxnSpPr>
            <a:cxnSpLocks noChangeAspect="1"/>
          </p:cNvCxnSpPr>
          <p:nvPr/>
        </p:nvCxnSpPr>
        <p:spPr>
          <a:xfrm>
            <a:off x="805610" y="3409382"/>
            <a:ext cx="307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cxnSpLocks noChangeAspect="1"/>
          </p:cNvCxnSpPr>
          <p:nvPr/>
        </p:nvCxnSpPr>
        <p:spPr>
          <a:xfrm flipH="1">
            <a:off x="797572" y="3411189"/>
            <a:ext cx="59022" cy="476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cxnSpLocks noChangeAspect="1"/>
          </p:cNvCxnSpPr>
          <p:nvPr/>
        </p:nvCxnSpPr>
        <p:spPr>
          <a:xfrm flipH="1">
            <a:off x="866073" y="3410323"/>
            <a:ext cx="59022" cy="476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cxnSpLocks noChangeAspect="1"/>
          </p:cNvCxnSpPr>
          <p:nvPr/>
        </p:nvCxnSpPr>
        <p:spPr>
          <a:xfrm flipH="1">
            <a:off x="952471" y="3414383"/>
            <a:ext cx="59022" cy="476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cxnSpLocks noChangeAspect="1"/>
          </p:cNvCxnSpPr>
          <p:nvPr/>
        </p:nvCxnSpPr>
        <p:spPr>
          <a:xfrm flipH="1">
            <a:off x="1020908" y="3413725"/>
            <a:ext cx="59022" cy="476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1833510" y="2276872"/>
            <a:ext cx="0" cy="995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691835" y="2964145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/>
              <a:t>A</a:t>
            </a:r>
            <a:endParaRPr lang="es-CO" sz="1400" dirty="0"/>
          </a:p>
        </p:txBody>
      </p:sp>
      <p:sp>
        <p:nvSpPr>
          <p:cNvPr id="28" name="27 Rectángulo"/>
          <p:cNvSpPr/>
          <p:nvPr/>
        </p:nvSpPr>
        <p:spPr>
          <a:xfrm>
            <a:off x="1838149" y="1987099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/>
              <a:t>C</a:t>
            </a:r>
            <a:endParaRPr lang="es-CO" sz="1400" dirty="0"/>
          </a:p>
        </p:txBody>
      </p:sp>
      <p:sp>
        <p:nvSpPr>
          <p:cNvPr id="29" name="28 Rectángulo"/>
          <p:cNvSpPr/>
          <p:nvPr/>
        </p:nvSpPr>
        <p:spPr>
          <a:xfrm>
            <a:off x="2751117" y="2969697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/>
              <a:t>B</a:t>
            </a:r>
            <a:endParaRPr lang="es-CO" sz="1400" dirty="0"/>
          </a:p>
        </p:txBody>
      </p:sp>
      <p:sp>
        <p:nvSpPr>
          <p:cNvPr id="30" name="29 Rectángulo"/>
          <p:cNvSpPr/>
          <p:nvPr/>
        </p:nvSpPr>
        <p:spPr>
          <a:xfrm>
            <a:off x="1838149" y="302401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/>
              <a:t>D</a:t>
            </a:r>
            <a:endParaRPr lang="es-CO" sz="1400" dirty="0"/>
          </a:p>
        </p:txBody>
      </p:sp>
      <p:cxnSp>
        <p:nvCxnSpPr>
          <p:cNvPr id="33" name="32 Conector recto de flecha"/>
          <p:cNvCxnSpPr/>
          <p:nvPr/>
        </p:nvCxnSpPr>
        <p:spPr>
          <a:xfrm flipV="1">
            <a:off x="467544" y="2294876"/>
            <a:ext cx="0" cy="979969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Rectángulo"/>
          <p:cNvSpPr/>
          <p:nvPr/>
        </p:nvSpPr>
        <p:spPr>
          <a:xfrm>
            <a:off x="310230" y="2620508"/>
            <a:ext cx="458780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CO" sz="1400" dirty="0" smtClean="0"/>
              <a:t>3 m</a:t>
            </a:r>
            <a:endParaRPr lang="es-CO" sz="1400" dirty="0"/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1002967" y="3933056"/>
            <a:ext cx="823302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>
            <a:off x="1835696" y="3933056"/>
            <a:ext cx="823302" cy="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1161837" y="3932483"/>
            <a:ext cx="45878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CO" sz="1400" dirty="0" smtClean="0"/>
              <a:t>4 m</a:t>
            </a:r>
            <a:endParaRPr lang="es-CO" sz="1400" dirty="0"/>
          </a:p>
        </p:txBody>
      </p:sp>
      <p:sp>
        <p:nvSpPr>
          <p:cNvPr id="38" name="37 Rectángulo"/>
          <p:cNvSpPr/>
          <p:nvPr/>
        </p:nvSpPr>
        <p:spPr>
          <a:xfrm>
            <a:off x="1982580" y="3933056"/>
            <a:ext cx="45878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CO" sz="1400" dirty="0" smtClean="0"/>
              <a:t>4 m</a:t>
            </a:r>
            <a:endParaRPr lang="es-CO" sz="1400" dirty="0"/>
          </a:p>
        </p:txBody>
      </p:sp>
      <p:sp>
        <p:nvSpPr>
          <p:cNvPr id="4" name="3 Rectángulo"/>
          <p:cNvSpPr/>
          <p:nvPr/>
        </p:nvSpPr>
        <p:spPr>
          <a:xfrm>
            <a:off x="4139952" y="2633122"/>
            <a:ext cx="4421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Numeración de grados de libertad y números</a:t>
            </a:r>
            <a:endParaRPr lang="es-CO" dirty="0"/>
          </a:p>
        </p:txBody>
      </p:sp>
      <p:grpSp>
        <p:nvGrpSpPr>
          <p:cNvPr id="65" name="64 Grupo"/>
          <p:cNvGrpSpPr/>
          <p:nvPr/>
        </p:nvGrpSpPr>
        <p:grpSpPr>
          <a:xfrm>
            <a:off x="4282445" y="3162874"/>
            <a:ext cx="3151476" cy="2282350"/>
            <a:chOff x="4282445" y="3162874"/>
            <a:chExt cx="3151476" cy="2282350"/>
          </a:xfrm>
        </p:grpSpPr>
        <p:cxnSp>
          <p:nvCxnSpPr>
            <p:cNvPr id="39" name="38 Conector recto"/>
            <p:cNvCxnSpPr>
              <a:stCxn id="42" idx="0"/>
              <a:endCxn id="50" idx="0"/>
            </p:cNvCxnSpPr>
            <p:nvPr/>
          </p:nvCxnSpPr>
          <p:spPr>
            <a:xfrm flipH="1" flipV="1">
              <a:off x="5054854" y="4659026"/>
              <a:ext cx="1760345" cy="3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flipV="1">
              <a:off x="5054854" y="3647185"/>
              <a:ext cx="884566" cy="1000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>
              <a:endCxn id="42" idx="0"/>
            </p:cNvCxnSpPr>
            <p:nvPr/>
          </p:nvCxnSpPr>
          <p:spPr>
            <a:xfrm>
              <a:off x="5937707" y="3657999"/>
              <a:ext cx="877492" cy="10048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41 Triángulo isósceles"/>
            <p:cNvSpPr>
              <a:spLocks noChangeAspect="1"/>
            </p:cNvSpPr>
            <p:nvPr/>
          </p:nvSpPr>
          <p:spPr>
            <a:xfrm>
              <a:off x="6743786" y="4662844"/>
              <a:ext cx="142826" cy="119022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3" name="42 Elipse"/>
            <p:cNvSpPr>
              <a:spLocks noChangeAspect="1"/>
            </p:cNvSpPr>
            <p:nvPr/>
          </p:nvSpPr>
          <p:spPr>
            <a:xfrm>
              <a:off x="6761839" y="4781866"/>
              <a:ext cx="42848" cy="4284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4" name="43 Elipse"/>
            <p:cNvSpPr>
              <a:spLocks noChangeAspect="1"/>
            </p:cNvSpPr>
            <p:nvPr/>
          </p:nvSpPr>
          <p:spPr>
            <a:xfrm>
              <a:off x="6816352" y="4784135"/>
              <a:ext cx="42848" cy="4284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45" name="44 Conector recto"/>
            <p:cNvCxnSpPr>
              <a:cxnSpLocks noChangeAspect="1"/>
            </p:cNvCxnSpPr>
            <p:nvPr/>
          </p:nvCxnSpPr>
          <p:spPr>
            <a:xfrm>
              <a:off x="6671865" y="4828332"/>
              <a:ext cx="307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>
              <a:cxnSpLocks noChangeAspect="1"/>
            </p:cNvCxnSpPr>
            <p:nvPr/>
          </p:nvCxnSpPr>
          <p:spPr>
            <a:xfrm flipH="1">
              <a:off x="6663827" y="4836489"/>
              <a:ext cx="59022" cy="476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>
              <a:cxnSpLocks noChangeAspect="1"/>
            </p:cNvCxnSpPr>
            <p:nvPr/>
          </p:nvCxnSpPr>
          <p:spPr>
            <a:xfrm flipH="1">
              <a:off x="6732328" y="4835623"/>
              <a:ext cx="59022" cy="476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>
              <a:cxnSpLocks noChangeAspect="1"/>
            </p:cNvCxnSpPr>
            <p:nvPr/>
          </p:nvCxnSpPr>
          <p:spPr>
            <a:xfrm flipH="1">
              <a:off x="6818726" y="4833333"/>
              <a:ext cx="59022" cy="476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>
              <a:cxnSpLocks noChangeAspect="1"/>
            </p:cNvCxnSpPr>
            <p:nvPr/>
          </p:nvCxnSpPr>
          <p:spPr>
            <a:xfrm flipH="1">
              <a:off x="6887163" y="4832675"/>
              <a:ext cx="59022" cy="476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49 Triángulo isósceles"/>
            <p:cNvSpPr>
              <a:spLocks noChangeAspect="1"/>
            </p:cNvSpPr>
            <p:nvPr/>
          </p:nvSpPr>
          <p:spPr>
            <a:xfrm>
              <a:off x="4983441" y="4659026"/>
              <a:ext cx="142826" cy="119022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1" name="50 Conector recto"/>
            <p:cNvCxnSpPr>
              <a:cxnSpLocks noChangeAspect="1"/>
            </p:cNvCxnSpPr>
            <p:nvPr/>
          </p:nvCxnSpPr>
          <p:spPr>
            <a:xfrm>
              <a:off x="4911520" y="4783992"/>
              <a:ext cx="307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>
              <a:cxnSpLocks noChangeAspect="1"/>
            </p:cNvCxnSpPr>
            <p:nvPr/>
          </p:nvCxnSpPr>
          <p:spPr>
            <a:xfrm flipH="1">
              <a:off x="4903482" y="4785799"/>
              <a:ext cx="59022" cy="476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>
              <a:cxnSpLocks noChangeAspect="1"/>
            </p:cNvCxnSpPr>
            <p:nvPr/>
          </p:nvCxnSpPr>
          <p:spPr>
            <a:xfrm flipH="1">
              <a:off x="4971983" y="4784933"/>
              <a:ext cx="59022" cy="476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>
              <a:cxnSpLocks noChangeAspect="1"/>
            </p:cNvCxnSpPr>
            <p:nvPr/>
          </p:nvCxnSpPr>
          <p:spPr>
            <a:xfrm flipH="1">
              <a:off x="5058381" y="4788993"/>
              <a:ext cx="59022" cy="476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>
              <a:cxnSpLocks noChangeAspect="1"/>
            </p:cNvCxnSpPr>
            <p:nvPr/>
          </p:nvCxnSpPr>
          <p:spPr>
            <a:xfrm flipH="1">
              <a:off x="5126818" y="4788335"/>
              <a:ext cx="59022" cy="476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 flipV="1">
              <a:off x="5938201" y="3647185"/>
              <a:ext cx="1219" cy="1027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56 Rectángulo"/>
            <p:cNvSpPr/>
            <p:nvPr/>
          </p:nvSpPr>
          <p:spPr>
            <a:xfrm>
              <a:off x="5087453" y="5137447"/>
              <a:ext cx="3397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400" dirty="0" smtClean="0"/>
                <a:t>A</a:t>
              </a:r>
              <a:r>
                <a:rPr lang="es-CO" sz="1400" baseline="-25000" dirty="0" smtClean="0"/>
                <a:t>y</a:t>
              </a:r>
              <a:endParaRPr lang="es-CO" sz="1400" baseline="-25000" dirty="0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5497137" y="3456019"/>
              <a:ext cx="2888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400" dirty="0" smtClean="0"/>
                <a:t>C</a:t>
              </a:r>
              <a:endParaRPr lang="es-CO" sz="1400" dirty="0"/>
            </a:p>
          </p:txBody>
        </p:sp>
        <p:sp>
          <p:nvSpPr>
            <p:cNvPr id="59" name="58 Rectángulo"/>
            <p:cNvSpPr/>
            <p:nvPr/>
          </p:nvSpPr>
          <p:spPr>
            <a:xfrm>
              <a:off x="6942665" y="4714276"/>
              <a:ext cx="2888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400" dirty="0" smtClean="0"/>
                <a:t>B</a:t>
              </a:r>
              <a:endParaRPr lang="es-CO" sz="1400" dirty="0"/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5810231" y="4716566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400" dirty="0" smtClean="0"/>
                <a:t>D</a:t>
              </a:r>
              <a:endParaRPr lang="es-CO" sz="1400" dirty="0"/>
            </a:p>
          </p:txBody>
        </p:sp>
        <p:cxnSp>
          <p:nvCxnSpPr>
            <p:cNvPr id="67" name="66 Conector recto de flecha"/>
            <p:cNvCxnSpPr/>
            <p:nvPr/>
          </p:nvCxnSpPr>
          <p:spPr>
            <a:xfrm flipV="1">
              <a:off x="5054854" y="4963074"/>
              <a:ext cx="0" cy="360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69 Rectángulo"/>
            <p:cNvSpPr/>
            <p:nvPr/>
          </p:nvSpPr>
          <p:spPr>
            <a:xfrm>
              <a:off x="4554047" y="4733503"/>
              <a:ext cx="2888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400" dirty="0" smtClean="0"/>
                <a:t>A</a:t>
              </a:r>
              <a:endParaRPr lang="es-CO" sz="1400" dirty="0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6847798" y="5115474"/>
              <a:ext cx="3397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400" dirty="0" err="1" smtClean="0"/>
                <a:t>B</a:t>
              </a:r>
              <a:r>
                <a:rPr lang="es-CO" sz="1400" baseline="-25000" dirty="0" err="1" smtClean="0"/>
                <a:t>y</a:t>
              </a:r>
              <a:endParaRPr lang="es-CO" sz="1400" baseline="-25000" dirty="0"/>
            </a:p>
          </p:txBody>
        </p:sp>
        <p:cxnSp>
          <p:nvCxnSpPr>
            <p:cNvPr id="72" name="71 Conector recto de flecha"/>
            <p:cNvCxnSpPr/>
            <p:nvPr/>
          </p:nvCxnSpPr>
          <p:spPr>
            <a:xfrm flipV="1">
              <a:off x="6815199" y="4941101"/>
              <a:ext cx="0" cy="360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72 Conector recto de flecha"/>
            <p:cNvCxnSpPr/>
            <p:nvPr/>
          </p:nvCxnSpPr>
          <p:spPr>
            <a:xfrm>
              <a:off x="4406742" y="4622779"/>
              <a:ext cx="3894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76 Rectángulo"/>
            <p:cNvSpPr/>
            <p:nvPr/>
          </p:nvSpPr>
          <p:spPr>
            <a:xfrm>
              <a:off x="4282445" y="4306568"/>
              <a:ext cx="3397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400" dirty="0" err="1" smtClean="0"/>
                <a:t>A</a:t>
              </a:r>
              <a:r>
                <a:rPr lang="es-CO" sz="1400" baseline="-25000" dirty="0" err="1" smtClean="0"/>
                <a:t>x</a:t>
              </a:r>
              <a:endParaRPr lang="es-CO" sz="1400" baseline="-25000" dirty="0"/>
            </a:p>
          </p:txBody>
        </p:sp>
        <p:cxnSp>
          <p:nvCxnSpPr>
            <p:cNvPr id="78" name="77 Conector recto de flecha"/>
            <p:cNvCxnSpPr/>
            <p:nvPr/>
          </p:nvCxnSpPr>
          <p:spPr>
            <a:xfrm>
              <a:off x="6034383" y="4571107"/>
              <a:ext cx="316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8 Rectángulo"/>
            <p:cNvSpPr/>
            <p:nvPr/>
          </p:nvSpPr>
          <p:spPr>
            <a:xfrm>
              <a:off x="6257094" y="4315002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 smtClean="0"/>
                <a:t>1</a:t>
              </a:r>
              <a:endParaRPr lang="es-CO" sz="1200" dirty="0"/>
            </a:p>
          </p:txBody>
        </p:sp>
        <p:cxnSp>
          <p:nvCxnSpPr>
            <p:cNvPr id="80" name="79 Conector recto de flecha"/>
            <p:cNvCxnSpPr/>
            <p:nvPr/>
          </p:nvCxnSpPr>
          <p:spPr>
            <a:xfrm flipV="1">
              <a:off x="6034383" y="4239748"/>
              <a:ext cx="0" cy="30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82 Rectángulo"/>
            <p:cNvSpPr/>
            <p:nvPr/>
          </p:nvSpPr>
          <p:spPr>
            <a:xfrm>
              <a:off x="6008765" y="4116982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 smtClean="0"/>
                <a:t>2</a:t>
              </a:r>
              <a:endParaRPr lang="es-CO" sz="1200" dirty="0"/>
            </a:p>
          </p:txBody>
        </p:sp>
        <p:cxnSp>
          <p:nvCxnSpPr>
            <p:cNvPr id="85" name="84 Conector recto de flecha"/>
            <p:cNvCxnSpPr/>
            <p:nvPr/>
          </p:nvCxnSpPr>
          <p:spPr>
            <a:xfrm>
              <a:off x="5947371" y="3616999"/>
              <a:ext cx="316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85 Rectángulo"/>
            <p:cNvSpPr/>
            <p:nvPr/>
          </p:nvSpPr>
          <p:spPr>
            <a:xfrm>
              <a:off x="6170082" y="3360894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 smtClean="0"/>
                <a:t>3</a:t>
              </a:r>
              <a:endParaRPr lang="es-CO" sz="1200" dirty="0"/>
            </a:p>
          </p:txBody>
        </p:sp>
        <p:cxnSp>
          <p:nvCxnSpPr>
            <p:cNvPr id="87" name="86 Conector recto de flecha"/>
            <p:cNvCxnSpPr/>
            <p:nvPr/>
          </p:nvCxnSpPr>
          <p:spPr>
            <a:xfrm flipV="1">
              <a:off x="5947371" y="3285640"/>
              <a:ext cx="0" cy="30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87 Rectángulo"/>
            <p:cNvSpPr/>
            <p:nvPr/>
          </p:nvSpPr>
          <p:spPr>
            <a:xfrm>
              <a:off x="5921753" y="3162874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 smtClean="0"/>
                <a:t>4</a:t>
              </a:r>
              <a:endParaRPr lang="es-CO" sz="1200" dirty="0"/>
            </a:p>
          </p:txBody>
        </p:sp>
        <p:cxnSp>
          <p:nvCxnSpPr>
            <p:cNvPr id="89" name="88 Conector recto de flecha"/>
            <p:cNvCxnSpPr/>
            <p:nvPr/>
          </p:nvCxnSpPr>
          <p:spPr>
            <a:xfrm>
              <a:off x="6968283" y="4625111"/>
              <a:ext cx="316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89 Rectángulo"/>
            <p:cNvSpPr/>
            <p:nvPr/>
          </p:nvSpPr>
          <p:spPr>
            <a:xfrm>
              <a:off x="7190994" y="4369006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 smtClean="0"/>
                <a:t>5</a:t>
              </a:r>
              <a:endParaRPr lang="es-CO" sz="1200" dirty="0"/>
            </a:p>
          </p:txBody>
        </p:sp>
        <p:cxnSp>
          <p:nvCxnSpPr>
            <p:cNvPr id="91" name="90 Conector recto de flecha"/>
            <p:cNvCxnSpPr/>
            <p:nvPr/>
          </p:nvCxnSpPr>
          <p:spPr>
            <a:xfrm flipV="1">
              <a:off x="6968283" y="4293752"/>
              <a:ext cx="0" cy="30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91 Rectángulo"/>
            <p:cNvSpPr/>
            <p:nvPr/>
          </p:nvSpPr>
          <p:spPr>
            <a:xfrm>
              <a:off x="6942665" y="4170986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 smtClean="0"/>
                <a:t>6</a:t>
              </a:r>
              <a:endParaRPr lang="es-CO" sz="1200" dirty="0"/>
            </a:p>
          </p:txBody>
        </p:sp>
        <p:cxnSp>
          <p:nvCxnSpPr>
            <p:cNvPr id="93" name="92 Conector recto de flecha"/>
            <p:cNvCxnSpPr/>
            <p:nvPr/>
          </p:nvCxnSpPr>
          <p:spPr>
            <a:xfrm>
              <a:off x="5155283" y="4582140"/>
              <a:ext cx="316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93 Rectángulo"/>
            <p:cNvSpPr/>
            <p:nvPr/>
          </p:nvSpPr>
          <p:spPr>
            <a:xfrm>
              <a:off x="5377994" y="4326035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 smtClean="0"/>
                <a:t>7</a:t>
              </a:r>
              <a:endParaRPr lang="es-CO" sz="1200" dirty="0"/>
            </a:p>
          </p:txBody>
        </p:sp>
        <p:cxnSp>
          <p:nvCxnSpPr>
            <p:cNvPr id="95" name="94 Conector recto de flecha"/>
            <p:cNvCxnSpPr/>
            <p:nvPr/>
          </p:nvCxnSpPr>
          <p:spPr>
            <a:xfrm flipV="1">
              <a:off x="5155283" y="4250781"/>
              <a:ext cx="0" cy="30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95 Rectángulo"/>
            <p:cNvSpPr/>
            <p:nvPr/>
          </p:nvSpPr>
          <p:spPr>
            <a:xfrm>
              <a:off x="5129665" y="4128015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 smtClean="0"/>
                <a:t>8</a:t>
              </a:r>
              <a:endParaRPr lang="es-CO" sz="1200" dirty="0"/>
            </a:p>
          </p:txBody>
        </p:sp>
        <p:sp>
          <p:nvSpPr>
            <p:cNvPr id="97" name="96 Rectángulo"/>
            <p:cNvSpPr/>
            <p:nvPr/>
          </p:nvSpPr>
          <p:spPr>
            <a:xfrm>
              <a:off x="5421224" y="4687157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b="1" dirty="0" smtClean="0">
                  <a:solidFill>
                    <a:srgbClr val="FF0000"/>
                  </a:solidFill>
                </a:rPr>
                <a:t>1</a:t>
              </a:r>
              <a:endParaRPr lang="es-CO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98 Rectángulo"/>
            <p:cNvSpPr/>
            <p:nvPr/>
          </p:nvSpPr>
          <p:spPr>
            <a:xfrm>
              <a:off x="6193946" y="4675042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b="1" dirty="0" smtClean="0">
                  <a:solidFill>
                    <a:srgbClr val="FF0000"/>
                  </a:solidFill>
                </a:rPr>
                <a:t>2</a:t>
              </a:r>
              <a:endParaRPr lang="es-CO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99 Rectángulo"/>
            <p:cNvSpPr/>
            <p:nvPr/>
          </p:nvSpPr>
          <p:spPr>
            <a:xfrm>
              <a:off x="5305762" y="3839983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b="1" dirty="0" smtClean="0">
                  <a:solidFill>
                    <a:srgbClr val="FF0000"/>
                  </a:solidFill>
                </a:rPr>
                <a:t>3</a:t>
              </a:r>
              <a:endParaRPr lang="es-CO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5696493" y="3992383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b="1" dirty="0" smtClean="0">
                  <a:solidFill>
                    <a:srgbClr val="FF0000"/>
                  </a:solidFill>
                </a:rPr>
                <a:t>4</a:t>
              </a:r>
              <a:endParaRPr lang="es-CO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101 Rectángulo"/>
            <p:cNvSpPr/>
            <p:nvPr/>
          </p:nvSpPr>
          <p:spPr>
            <a:xfrm>
              <a:off x="6384105" y="3879140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b="1" dirty="0" smtClean="0">
                  <a:solidFill>
                    <a:srgbClr val="FF0000"/>
                  </a:solidFill>
                </a:rPr>
                <a:t>5</a:t>
              </a:r>
              <a:endParaRPr lang="es-CO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27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296186" y="260648"/>
            <a:ext cx="8000696" cy="50006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s-CO" sz="2000" dirty="0" smtClean="0">
                <a:solidFill>
                  <a:schemeClr val="tx2"/>
                </a:solidFill>
              </a:rPr>
              <a:t>2.4.1. Generación de la matriz de rigidez de la estructura</a:t>
            </a:r>
            <a:endParaRPr lang="es-ES" sz="2000" dirty="0"/>
          </a:p>
          <a:p>
            <a:pPr algn="l"/>
            <a:endParaRPr lang="es-ES" sz="2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251520" y="3573016"/>
                <a:ext cx="8236422" cy="2183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/>
                            </a:rPr>
                            <m:t>𝐾</m:t>
                          </m:r>
                        </m:e>
                      </m:d>
                      <m:r>
                        <a:rPr lang="es-CO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CO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s-CO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</a:rPr>
                        <m:t>𝑘𝑁</m:t>
                      </m:r>
                      <m:r>
                        <a:rPr lang="es-CO" b="0" i="1" smtClean="0">
                          <a:latin typeface="Cambria Math"/>
                        </a:rPr>
                        <m:t>/</m:t>
                      </m:r>
                      <m:r>
                        <a:rPr lang="es-CO" b="0" i="1" smtClean="0">
                          <a:latin typeface="Cambria Math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O" b="0" i="1" smtClean="0">
                                    <a:latin typeface="Cambria Math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−62.5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−62.5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83.33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−83.33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64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−32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−32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−24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−83.33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119.33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−18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−24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−18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−62.5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−32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94.5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−24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−18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−24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62.5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−32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−24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94.5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−24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−18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73016"/>
                <a:ext cx="8236422" cy="21837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83 Rectángulo"/>
          <p:cNvSpPr/>
          <p:nvPr/>
        </p:nvSpPr>
        <p:spPr>
          <a:xfrm>
            <a:off x="2201534" y="3310495"/>
            <a:ext cx="63205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 smtClean="0">
                <a:solidFill>
                  <a:srgbClr val="FF0000"/>
                </a:solidFill>
              </a:rPr>
              <a:t>    1   	    2  	 3                      4 	                          5                    6                   7                     8</a:t>
            </a:r>
            <a:endParaRPr lang="es-CO" sz="1100" dirty="0">
              <a:solidFill>
                <a:srgbClr val="FF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419654" y="3600450"/>
            <a:ext cx="256802" cy="23852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 smtClean="0">
                <a:solidFill>
                  <a:srgbClr val="FF0000"/>
                </a:solidFill>
              </a:rPr>
              <a:t>1</a:t>
            </a:r>
          </a:p>
          <a:p>
            <a:endParaRPr lang="es-CO" sz="500" dirty="0" smtClean="0">
              <a:solidFill>
                <a:srgbClr val="FF0000"/>
              </a:solidFill>
            </a:endParaRPr>
          </a:p>
          <a:p>
            <a:r>
              <a:rPr lang="es-CO" sz="1100" dirty="0" smtClean="0">
                <a:solidFill>
                  <a:srgbClr val="FF0000"/>
                </a:solidFill>
              </a:rPr>
              <a:t>2</a:t>
            </a:r>
          </a:p>
          <a:p>
            <a:endParaRPr lang="es-CO" sz="800" dirty="0" smtClean="0">
              <a:solidFill>
                <a:srgbClr val="FF0000"/>
              </a:solidFill>
            </a:endParaRPr>
          </a:p>
          <a:p>
            <a:r>
              <a:rPr lang="es-CO" sz="1100" dirty="0" smtClean="0">
                <a:solidFill>
                  <a:srgbClr val="FF0000"/>
                </a:solidFill>
              </a:rPr>
              <a:t>3</a:t>
            </a:r>
          </a:p>
          <a:p>
            <a:endParaRPr lang="es-CO" sz="700" dirty="0" smtClean="0">
              <a:solidFill>
                <a:srgbClr val="FF0000"/>
              </a:solidFill>
            </a:endParaRPr>
          </a:p>
          <a:p>
            <a:r>
              <a:rPr lang="es-CO" sz="1100" dirty="0" smtClean="0">
                <a:solidFill>
                  <a:srgbClr val="FF0000"/>
                </a:solidFill>
              </a:rPr>
              <a:t>4</a:t>
            </a:r>
          </a:p>
          <a:p>
            <a:endParaRPr lang="es-CO" sz="600" dirty="0" smtClean="0">
              <a:solidFill>
                <a:srgbClr val="FF0000"/>
              </a:solidFill>
            </a:endParaRPr>
          </a:p>
          <a:p>
            <a:r>
              <a:rPr lang="es-CO" sz="1100" dirty="0" smtClean="0">
                <a:solidFill>
                  <a:srgbClr val="FF0000"/>
                </a:solidFill>
              </a:rPr>
              <a:t>5</a:t>
            </a:r>
          </a:p>
          <a:p>
            <a:endParaRPr lang="es-CO" sz="600" dirty="0" smtClean="0">
              <a:solidFill>
                <a:srgbClr val="FF0000"/>
              </a:solidFill>
            </a:endParaRPr>
          </a:p>
          <a:p>
            <a:r>
              <a:rPr lang="es-CO" sz="1100" dirty="0" smtClean="0">
                <a:solidFill>
                  <a:srgbClr val="FF0000"/>
                </a:solidFill>
              </a:rPr>
              <a:t>6</a:t>
            </a:r>
          </a:p>
          <a:p>
            <a:endParaRPr lang="es-CO" sz="700" dirty="0" smtClean="0">
              <a:solidFill>
                <a:srgbClr val="FF0000"/>
              </a:solidFill>
            </a:endParaRPr>
          </a:p>
          <a:p>
            <a:r>
              <a:rPr lang="es-CO" sz="1100" dirty="0" smtClean="0">
                <a:solidFill>
                  <a:srgbClr val="FF0000"/>
                </a:solidFill>
              </a:rPr>
              <a:t>7</a:t>
            </a:r>
          </a:p>
          <a:p>
            <a:endParaRPr lang="es-CO" sz="600" dirty="0" smtClean="0">
              <a:solidFill>
                <a:srgbClr val="FF0000"/>
              </a:solidFill>
            </a:endParaRPr>
          </a:p>
          <a:p>
            <a:r>
              <a:rPr lang="es-CO" sz="1100" dirty="0" smtClean="0">
                <a:solidFill>
                  <a:srgbClr val="FF0000"/>
                </a:solidFill>
              </a:rPr>
              <a:t>8</a:t>
            </a:r>
          </a:p>
          <a:p>
            <a:endParaRPr lang="es-CO" sz="1100" dirty="0" smtClean="0">
              <a:solidFill>
                <a:srgbClr val="FF0000"/>
              </a:solidFill>
            </a:endParaRPr>
          </a:p>
        </p:txBody>
      </p:sp>
      <p:grpSp>
        <p:nvGrpSpPr>
          <p:cNvPr id="61" name="60 Grupo"/>
          <p:cNvGrpSpPr/>
          <p:nvPr/>
        </p:nvGrpSpPr>
        <p:grpSpPr>
          <a:xfrm>
            <a:off x="395536" y="870227"/>
            <a:ext cx="3151476" cy="2282350"/>
            <a:chOff x="4282445" y="3162874"/>
            <a:chExt cx="3151476" cy="2282350"/>
          </a:xfrm>
        </p:grpSpPr>
        <p:cxnSp>
          <p:nvCxnSpPr>
            <p:cNvPr id="62" name="61 Conector recto"/>
            <p:cNvCxnSpPr>
              <a:stCxn id="65" idx="0"/>
              <a:endCxn id="82" idx="0"/>
            </p:cNvCxnSpPr>
            <p:nvPr/>
          </p:nvCxnSpPr>
          <p:spPr>
            <a:xfrm flipH="1" flipV="1">
              <a:off x="5054854" y="4659026"/>
              <a:ext cx="1760345" cy="3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/>
            <p:nvPr/>
          </p:nvCxnSpPr>
          <p:spPr>
            <a:xfrm flipV="1">
              <a:off x="5054854" y="3647185"/>
              <a:ext cx="884566" cy="1000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>
              <a:endCxn id="65" idx="0"/>
            </p:cNvCxnSpPr>
            <p:nvPr/>
          </p:nvCxnSpPr>
          <p:spPr>
            <a:xfrm>
              <a:off x="5937707" y="3657999"/>
              <a:ext cx="877492" cy="10048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64 Triángulo isósceles"/>
            <p:cNvSpPr>
              <a:spLocks noChangeAspect="1"/>
            </p:cNvSpPr>
            <p:nvPr/>
          </p:nvSpPr>
          <p:spPr>
            <a:xfrm>
              <a:off x="6743786" y="4662844"/>
              <a:ext cx="142826" cy="119022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6" name="65 Elipse"/>
            <p:cNvSpPr>
              <a:spLocks noChangeAspect="1"/>
            </p:cNvSpPr>
            <p:nvPr/>
          </p:nvSpPr>
          <p:spPr>
            <a:xfrm>
              <a:off x="6761839" y="4781866"/>
              <a:ext cx="42848" cy="4284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8" name="67 Elipse"/>
            <p:cNvSpPr>
              <a:spLocks noChangeAspect="1"/>
            </p:cNvSpPr>
            <p:nvPr/>
          </p:nvSpPr>
          <p:spPr>
            <a:xfrm>
              <a:off x="6816352" y="4784135"/>
              <a:ext cx="42848" cy="4284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69" name="68 Conector recto"/>
            <p:cNvCxnSpPr>
              <a:cxnSpLocks noChangeAspect="1"/>
            </p:cNvCxnSpPr>
            <p:nvPr/>
          </p:nvCxnSpPr>
          <p:spPr>
            <a:xfrm>
              <a:off x="6671865" y="4828332"/>
              <a:ext cx="307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73 Conector recto"/>
            <p:cNvCxnSpPr>
              <a:cxnSpLocks noChangeAspect="1"/>
            </p:cNvCxnSpPr>
            <p:nvPr/>
          </p:nvCxnSpPr>
          <p:spPr>
            <a:xfrm flipH="1">
              <a:off x="6663827" y="4836489"/>
              <a:ext cx="59022" cy="476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>
              <a:cxnSpLocks noChangeAspect="1"/>
            </p:cNvCxnSpPr>
            <p:nvPr/>
          </p:nvCxnSpPr>
          <p:spPr>
            <a:xfrm flipH="1">
              <a:off x="6732328" y="4835623"/>
              <a:ext cx="59022" cy="476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"/>
            <p:cNvCxnSpPr>
              <a:cxnSpLocks noChangeAspect="1"/>
            </p:cNvCxnSpPr>
            <p:nvPr/>
          </p:nvCxnSpPr>
          <p:spPr>
            <a:xfrm flipH="1">
              <a:off x="6818726" y="4833333"/>
              <a:ext cx="59022" cy="476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>
              <a:cxnSpLocks noChangeAspect="1"/>
            </p:cNvCxnSpPr>
            <p:nvPr/>
          </p:nvCxnSpPr>
          <p:spPr>
            <a:xfrm flipH="1">
              <a:off x="6887163" y="4832675"/>
              <a:ext cx="59022" cy="476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81 Triángulo isósceles"/>
            <p:cNvSpPr>
              <a:spLocks noChangeAspect="1"/>
            </p:cNvSpPr>
            <p:nvPr/>
          </p:nvSpPr>
          <p:spPr>
            <a:xfrm>
              <a:off x="4983441" y="4659026"/>
              <a:ext cx="142826" cy="119022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98" name="97 Conector recto"/>
            <p:cNvCxnSpPr>
              <a:cxnSpLocks noChangeAspect="1"/>
            </p:cNvCxnSpPr>
            <p:nvPr/>
          </p:nvCxnSpPr>
          <p:spPr>
            <a:xfrm>
              <a:off x="4911520" y="4783992"/>
              <a:ext cx="307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102 Conector recto"/>
            <p:cNvCxnSpPr>
              <a:cxnSpLocks noChangeAspect="1"/>
            </p:cNvCxnSpPr>
            <p:nvPr/>
          </p:nvCxnSpPr>
          <p:spPr>
            <a:xfrm flipH="1">
              <a:off x="4903482" y="4785799"/>
              <a:ext cx="59022" cy="476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103 Conector recto"/>
            <p:cNvCxnSpPr>
              <a:cxnSpLocks noChangeAspect="1"/>
            </p:cNvCxnSpPr>
            <p:nvPr/>
          </p:nvCxnSpPr>
          <p:spPr>
            <a:xfrm flipH="1">
              <a:off x="4971983" y="4784933"/>
              <a:ext cx="59022" cy="476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104 Conector recto"/>
            <p:cNvCxnSpPr>
              <a:cxnSpLocks noChangeAspect="1"/>
            </p:cNvCxnSpPr>
            <p:nvPr/>
          </p:nvCxnSpPr>
          <p:spPr>
            <a:xfrm flipH="1">
              <a:off x="5058381" y="4788993"/>
              <a:ext cx="59022" cy="476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"/>
            <p:cNvCxnSpPr>
              <a:cxnSpLocks noChangeAspect="1"/>
            </p:cNvCxnSpPr>
            <p:nvPr/>
          </p:nvCxnSpPr>
          <p:spPr>
            <a:xfrm flipH="1">
              <a:off x="5126818" y="4788335"/>
              <a:ext cx="59022" cy="476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06 Conector recto"/>
            <p:cNvCxnSpPr/>
            <p:nvPr/>
          </p:nvCxnSpPr>
          <p:spPr>
            <a:xfrm flipV="1">
              <a:off x="5938201" y="3647185"/>
              <a:ext cx="1219" cy="1027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107 Rectángulo"/>
            <p:cNvSpPr/>
            <p:nvPr/>
          </p:nvSpPr>
          <p:spPr>
            <a:xfrm>
              <a:off x="5087453" y="5137447"/>
              <a:ext cx="3397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400" dirty="0" smtClean="0"/>
                <a:t>A</a:t>
              </a:r>
              <a:r>
                <a:rPr lang="es-CO" sz="1400" baseline="-25000" dirty="0" smtClean="0"/>
                <a:t>y</a:t>
              </a:r>
              <a:endParaRPr lang="es-CO" sz="1400" baseline="-25000" dirty="0"/>
            </a:p>
          </p:txBody>
        </p:sp>
        <p:sp>
          <p:nvSpPr>
            <p:cNvPr id="109" name="108 Rectángulo"/>
            <p:cNvSpPr/>
            <p:nvPr/>
          </p:nvSpPr>
          <p:spPr>
            <a:xfrm>
              <a:off x="5497137" y="3456019"/>
              <a:ext cx="2888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400" dirty="0" smtClean="0"/>
                <a:t>C</a:t>
              </a:r>
              <a:endParaRPr lang="es-CO" sz="1400" dirty="0"/>
            </a:p>
          </p:txBody>
        </p:sp>
        <p:sp>
          <p:nvSpPr>
            <p:cNvPr id="110" name="109 Rectángulo"/>
            <p:cNvSpPr/>
            <p:nvPr/>
          </p:nvSpPr>
          <p:spPr>
            <a:xfrm>
              <a:off x="6942665" y="4714276"/>
              <a:ext cx="2888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400" dirty="0" smtClean="0"/>
                <a:t>B</a:t>
              </a:r>
              <a:endParaRPr lang="es-CO" sz="14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5810231" y="4716566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400" dirty="0" smtClean="0"/>
                <a:t>D</a:t>
              </a:r>
              <a:endParaRPr lang="es-CO" sz="1400" dirty="0"/>
            </a:p>
          </p:txBody>
        </p:sp>
        <p:cxnSp>
          <p:nvCxnSpPr>
            <p:cNvPr id="112" name="111 Conector recto de flecha"/>
            <p:cNvCxnSpPr/>
            <p:nvPr/>
          </p:nvCxnSpPr>
          <p:spPr>
            <a:xfrm flipV="1">
              <a:off x="5054854" y="4963074"/>
              <a:ext cx="0" cy="360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112 Rectángulo"/>
            <p:cNvSpPr/>
            <p:nvPr/>
          </p:nvSpPr>
          <p:spPr>
            <a:xfrm>
              <a:off x="4554047" y="4733503"/>
              <a:ext cx="2888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400" dirty="0" smtClean="0"/>
                <a:t>A</a:t>
              </a:r>
              <a:endParaRPr lang="es-CO" sz="1400" dirty="0"/>
            </a:p>
          </p:txBody>
        </p:sp>
        <p:sp>
          <p:nvSpPr>
            <p:cNvPr id="114" name="113 Rectángulo"/>
            <p:cNvSpPr/>
            <p:nvPr/>
          </p:nvSpPr>
          <p:spPr>
            <a:xfrm>
              <a:off x="6847798" y="5115474"/>
              <a:ext cx="3397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400" dirty="0" err="1" smtClean="0"/>
                <a:t>B</a:t>
              </a:r>
              <a:r>
                <a:rPr lang="es-CO" sz="1400" baseline="-25000" dirty="0" err="1" smtClean="0"/>
                <a:t>y</a:t>
              </a:r>
              <a:endParaRPr lang="es-CO" sz="1400" baseline="-25000" dirty="0"/>
            </a:p>
          </p:txBody>
        </p:sp>
        <p:cxnSp>
          <p:nvCxnSpPr>
            <p:cNvPr id="115" name="114 Conector recto de flecha"/>
            <p:cNvCxnSpPr/>
            <p:nvPr/>
          </p:nvCxnSpPr>
          <p:spPr>
            <a:xfrm flipV="1">
              <a:off x="6815199" y="4941101"/>
              <a:ext cx="0" cy="360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115 Conector recto de flecha"/>
            <p:cNvCxnSpPr/>
            <p:nvPr/>
          </p:nvCxnSpPr>
          <p:spPr>
            <a:xfrm>
              <a:off x="4406742" y="4622779"/>
              <a:ext cx="3894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116 Rectángulo"/>
            <p:cNvSpPr/>
            <p:nvPr/>
          </p:nvSpPr>
          <p:spPr>
            <a:xfrm>
              <a:off x="4282445" y="4306568"/>
              <a:ext cx="3397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400" dirty="0" err="1" smtClean="0"/>
                <a:t>A</a:t>
              </a:r>
              <a:r>
                <a:rPr lang="es-CO" sz="1400" baseline="-25000" dirty="0" err="1" smtClean="0"/>
                <a:t>x</a:t>
              </a:r>
              <a:endParaRPr lang="es-CO" sz="1400" baseline="-25000" dirty="0"/>
            </a:p>
          </p:txBody>
        </p:sp>
        <p:cxnSp>
          <p:nvCxnSpPr>
            <p:cNvPr id="118" name="117 Conector recto de flecha"/>
            <p:cNvCxnSpPr/>
            <p:nvPr/>
          </p:nvCxnSpPr>
          <p:spPr>
            <a:xfrm>
              <a:off x="6034383" y="4571107"/>
              <a:ext cx="316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118 Rectángulo"/>
            <p:cNvSpPr/>
            <p:nvPr/>
          </p:nvSpPr>
          <p:spPr>
            <a:xfrm>
              <a:off x="6257094" y="4315002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 smtClean="0"/>
                <a:t>1</a:t>
              </a:r>
              <a:endParaRPr lang="es-CO" sz="1200" dirty="0"/>
            </a:p>
          </p:txBody>
        </p:sp>
        <p:cxnSp>
          <p:nvCxnSpPr>
            <p:cNvPr id="120" name="119 Conector recto de flecha"/>
            <p:cNvCxnSpPr/>
            <p:nvPr/>
          </p:nvCxnSpPr>
          <p:spPr>
            <a:xfrm flipV="1">
              <a:off x="6034383" y="4239748"/>
              <a:ext cx="0" cy="30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120 Rectángulo"/>
            <p:cNvSpPr/>
            <p:nvPr/>
          </p:nvSpPr>
          <p:spPr>
            <a:xfrm>
              <a:off x="6008765" y="4116982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 smtClean="0"/>
                <a:t>2</a:t>
              </a:r>
              <a:endParaRPr lang="es-CO" sz="1200" dirty="0"/>
            </a:p>
          </p:txBody>
        </p:sp>
        <p:cxnSp>
          <p:nvCxnSpPr>
            <p:cNvPr id="122" name="121 Conector recto de flecha"/>
            <p:cNvCxnSpPr/>
            <p:nvPr/>
          </p:nvCxnSpPr>
          <p:spPr>
            <a:xfrm>
              <a:off x="5947371" y="3616999"/>
              <a:ext cx="316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122 Rectángulo"/>
            <p:cNvSpPr/>
            <p:nvPr/>
          </p:nvSpPr>
          <p:spPr>
            <a:xfrm>
              <a:off x="6170082" y="3360894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 smtClean="0"/>
                <a:t>3</a:t>
              </a:r>
              <a:endParaRPr lang="es-CO" sz="1200" dirty="0"/>
            </a:p>
          </p:txBody>
        </p:sp>
        <p:cxnSp>
          <p:nvCxnSpPr>
            <p:cNvPr id="124" name="123 Conector recto de flecha"/>
            <p:cNvCxnSpPr/>
            <p:nvPr/>
          </p:nvCxnSpPr>
          <p:spPr>
            <a:xfrm flipV="1">
              <a:off x="5947371" y="3285640"/>
              <a:ext cx="0" cy="30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124 Rectángulo"/>
            <p:cNvSpPr/>
            <p:nvPr/>
          </p:nvSpPr>
          <p:spPr>
            <a:xfrm>
              <a:off x="5921753" y="3162874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 smtClean="0"/>
                <a:t>4</a:t>
              </a:r>
              <a:endParaRPr lang="es-CO" sz="1200" dirty="0"/>
            </a:p>
          </p:txBody>
        </p:sp>
        <p:cxnSp>
          <p:nvCxnSpPr>
            <p:cNvPr id="126" name="125 Conector recto de flecha"/>
            <p:cNvCxnSpPr/>
            <p:nvPr/>
          </p:nvCxnSpPr>
          <p:spPr>
            <a:xfrm>
              <a:off x="6968283" y="4625111"/>
              <a:ext cx="316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126 Rectángulo"/>
            <p:cNvSpPr/>
            <p:nvPr/>
          </p:nvSpPr>
          <p:spPr>
            <a:xfrm>
              <a:off x="7190994" y="4369006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 smtClean="0"/>
                <a:t>5</a:t>
              </a:r>
              <a:endParaRPr lang="es-CO" sz="1200" dirty="0"/>
            </a:p>
          </p:txBody>
        </p:sp>
        <p:cxnSp>
          <p:nvCxnSpPr>
            <p:cNvPr id="128" name="127 Conector recto de flecha"/>
            <p:cNvCxnSpPr/>
            <p:nvPr/>
          </p:nvCxnSpPr>
          <p:spPr>
            <a:xfrm flipV="1">
              <a:off x="6968283" y="4293752"/>
              <a:ext cx="0" cy="30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128 Rectángulo"/>
            <p:cNvSpPr/>
            <p:nvPr/>
          </p:nvSpPr>
          <p:spPr>
            <a:xfrm>
              <a:off x="6942665" y="4170986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 smtClean="0"/>
                <a:t>6</a:t>
              </a:r>
              <a:endParaRPr lang="es-CO" sz="1200" dirty="0"/>
            </a:p>
          </p:txBody>
        </p:sp>
        <p:cxnSp>
          <p:nvCxnSpPr>
            <p:cNvPr id="130" name="129 Conector recto de flecha"/>
            <p:cNvCxnSpPr/>
            <p:nvPr/>
          </p:nvCxnSpPr>
          <p:spPr>
            <a:xfrm>
              <a:off x="5155283" y="4582140"/>
              <a:ext cx="316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130 Rectángulo"/>
            <p:cNvSpPr/>
            <p:nvPr/>
          </p:nvSpPr>
          <p:spPr>
            <a:xfrm>
              <a:off x="5377994" y="4326035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 smtClean="0"/>
                <a:t>7</a:t>
              </a:r>
              <a:endParaRPr lang="es-CO" sz="1200" dirty="0"/>
            </a:p>
          </p:txBody>
        </p:sp>
        <p:cxnSp>
          <p:nvCxnSpPr>
            <p:cNvPr id="132" name="131 Conector recto de flecha"/>
            <p:cNvCxnSpPr/>
            <p:nvPr/>
          </p:nvCxnSpPr>
          <p:spPr>
            <a:xfrm flipV="1">
              <a:off x="5155283" y="4250781"/>
              <a:ext cx="0" cy="30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132 Rectángulo"/>
            <p:cNvSpPr/>
            <p:nvPr/>
          </p:nvSpPr>
          <p:spPr>
            <a:xfrm>
              <a:off x="5129665" y="4128015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 smtClean="0"/>
                <a:t>8</a:t>
              </a:r>
              <a:endParaRPr lang="es-CO" sz="1200" dirty="0"/>
            </a:p>
          </p:txBody>
        </p:sp>
        <p:sp>
          <p:nvSpPr>
            <p:cNvPr id="134" name="133 Rectángulo"/>
            <p:cNvSpPr/>
            <p:nvPr/>
          </p:nvSpPr>
          <p:spPr>
            <a:xfrm>
              <a:off x="5421224" y="4687157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b="1" dirty="0" smtClean="0">
                  <a:solidFill>
                    <a:srgbClr val="FF0000"/>
                  </a:solidFill>
                </a:rPr>
                <a:t>1</a:t>
              </a:r>
              <a:endParaRPr lang="es-CO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5" name="134 Rectángulo"/>
            <p:cNvSpPr/>
            <p:nvPr/>
          </p:nvSpPr>
          <p:spPr>
            <a:xfrm>
              <a:off x="6193946" y="4675042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b="1" dirty="0" smtClean="0">
                  <a:solidFill>
                    <a:srgbClr val="FF0000"/>
                  </a:solidFill>
                </a:rPr>
                <a:t>2</a:t>
              </a:r>
              <a:endParaRPr lang="es-CO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6" name="135 Rectángulo"/>
            <p:cNvSpPr/>
            <p:nvPr/>
          </p:nvSpPr>
          <p:spPr>
            <a:xfrm>
              <a:off x="5305762" y="3839983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b="1" dirty="0" smtClean="0">
                  <a:solidFill>
                    <a:srgbClr val="FF0000"/>
                  </a:solidFill>
                </a:rPr>
                <a:t>3</a:t>
              </a:r>
              <a:endParaRPr lang="es-CO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7" name="136 Rectángulo"/>
            <p:cNvSpPr/>
            <p:nvPr/>
          </p:nvSpPr>
          <p:spPr>
            <a:xfrm>
              <a:off x="5696493" y="3992383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b="1" dirty="0" smtClean="0">
                  <a:solidFill>
                    <a:srgbClr val="FF0000"/>
                  </a:solidFill>
                </a:rPr>
                <a:t>4</a:t>
              </a:r>
              <a:endParaRPr lang="es-CO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8" name="137 Rectángulo"/>
            <p:cNvSpPr/>
            <p:nvPr/>
          </p:nvSpPr>
          <p:spPr>
            <a:xfrm>
              <a:off x="6384105" y="3879140"/>
              <a:ext cx="2429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b="1" dirty="0" smtClean="0">
                  <a:solidFill>
                    <a:srgbClr val="FF0000"/>
                  </a:solidFill>
                </a:rPr>
                <a:t>5</a:t>
              </a:r>
              <a:endParaRPr lang="es-CO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296186" y="260648"/>
            <a:ext cx="8000696" cy="50006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s-CO" sz="2000" dirty="0" smtClean="0">
                <a:solidFill>
                  <a:schemeClr val="tx2"/>
                </a:solidFill>
              </a:rPr>
              <a:t>2.4.2. Análisis de cargas aplicadas en las luces</a:t>
            </a:r>
            <a:endParaRPr lang="es-ES" sz="2000" dirty="0"/>
          </a:p>
          <a:p>
            <a:pPr algn="l"/>
            <a:endParaRPr lang="es-ES" sz="2000" dirty="0">
              <a:solidFill>
                <a:schemeClr val="tx2"/>
              </a:solidFill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317631" y="5229200"/>
            <a:ext cx="3174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Inconveniente</a:t>
            </a:r>
            <a:r>
              <a:rPr lang="es-CO" dirty="0" smtClean="0"/>
              <a:t>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CO" dirty="0" smtClean="0"/>
              <a:t>Se aumenta el número de elementos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CO" dirty="0" smtClean="0"/>
              <a:t>Matrices de gran tamaño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539552" y="908720"/>
                <a:ext cx="158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CO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es-CO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/>
                            </a:rPr>
                            <m:t>𝐾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s-CO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08720"/>
                <a:ext cx="158864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7 Conector recto de flecha"/>
          <p:cNvCxnSpPr/>
          <p:nvPr/>
        </p:nvCxnSpPr>
        <p:spPr>
          <a:xfrm>
            <a:off x="899592" y="1278052"/>
            <a:ext cx="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62704" y="1698333"/>
            <a:ext cx="1479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/>
              <a:t>Cargas aplicadas en los nudos</a:t>
            </a:r>
            <a:endParaRPr lang="es-CO" dirty="0"/>
          </a:p>
        </p:txBody>
      </p:sp>
      <p:grpSp>
        <p:nvGrpSpPr>
          <p:cNvPr id="28" name="27 Grupo"/>
          <p:cNvGrpSpPr/>
          <p:nvPr/>
        </p:nvGrpSpPr>
        <p:grpSpPr>
          <a:xfrm>
            <a:off x="3891864" y="963680"/>
            <a:ext cx="1344817" cy="1572159"/>
            <a:chOff x="5357014" y="899729"/>
            <a:chExt cx="1344817" cy="1572159"/>
          </a:xfrm>
        </p:grpSpPr>
        <p:cxnSp>
          <p:nvCxnSpPr>
            <p:cNvPr id="63" name="62 Conector recto"/>
            <p:cNvCxnSpPr/>
            <p:nvPr/>
          </p:nvCxnSpPr>
          <p:spPr>
            <a:xfrm flipV="1">
              <a:off x="5487775" y="1125072"/>
              <a:ext cx="0" cy="1285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flipV="1">
              <a:off x="6528394" y="1125072"/>
              <a:ext cx="0" cy="1285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 flipH="1">
              <a:off x="5487775" y="1125072"/>
              <a:ext cx="1040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flipH="1">
              <a:off x="5357014" y="2410078"/>
              <a:ext cx="2890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flipH="1">
              <a:off x="5357014" y="2410078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"/>
            <p:cNvCxnSpPr/>
            <p:nvPr/>
          </p:nvCxnSpPr>
          <p:spPr>
            <a:xfrm flipH="1">
              <a:off x="6412770" y="2410078"/>
              <a:ext cx="2890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73 Conector recto"/>
            <p:cNvCxnSpPr/>
            <p:nvPr/>
          </p:nvCxnSpPr>
          <p:spPr>
            <a:xfrm flipH="1">
              <a:off x="5429963" y="2410078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/>
            <p:nvPr/>
          </p:nvCxnSpPr>
          <p:spPr>
            <a:xfrm flipH="1">
              <a:off x="5487775" y="2410078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"/>
            <p:cNvCxnSpPr/>
            <p:nvPr/>
          </p:nvCxnSpPr>
          <p:spPr>
            <a:xfrm flipH="1">
              <a:off x="5545587" y="2410078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flipH="1">
              <a:off x="6412770" y="2410078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flipH="1">
              <a:off x="6485719" y="2410078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97 Conector recto"/>
            <p:cNvCxnSpPr/>
            <p:nvPr/>
          </p:nvCxnSpPr>
          <p:spPr>
            <a:xfrm flipH="1">
              <a:off x="6543532" y="2410078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102 Conector recto"/>
            <p:cNvCxnSpPr/>
            <p:nvPr/>
          </p:nvCxnSpPr>
          <p:spPr>
            <a:xfrm flipH="1">
              <a:off x="6601344" y="2410078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 de flecha"/>
            <p:cNvCxnSpPr/>
            <p:nvPr/>
          </p:nvCxnSpPr>
          <p:spPr>
            <a:xfrm>
              <a:off x="5487775" y="899729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138 Conector recto de flecha"/>
            <p:cNvCxnSpPr/>
            <p:nvPr/>
          </p:nvCxnSpPr>
          <p:spPr>
            <a:xfrm>
              <a:off x="5616689" y="899729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139 Conector recto de flecha"/>
            <p:cNvCxnSpPr/>
            <p:nvPr/>
          </p:nvCxnSpPr>
          <p:spPr>
            <a:xfrm>
              <a:off x="5769089" y="899729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140 Conector recto de flecha"/>
            <p:cNvCxnSpPr/>
            <p:nvPr/>
          </p:nvCxnSpPr>
          <p:spPr>
            <a:xfrm>
              <a:off x="5921489" y="899729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41 Conector recto de flecha"/>
            <p:cNvCxnSpPr/>
            <p:nvPr/>
          </p:nvCxnSpPr>
          <p:spPr>
            <a:xfrm>
              <a:off x="6073889" y="899729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142 Conector recto de flecha"/>
            <p:cNvCxnSpPr/>
            <p:nvPr/>
          </p:nvCxnSpPr>
          <p:spPr>
            <a:xfrm>
              <a:off x="6226289" y="899729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143 Conector recto de flecha"/>
            <p:cNvCxnSpPr/>
            <p:nvPr/>
          </p:nvCxnSpPr>
          <p:spPr>
            <a:xfrm>
              <a:off x="6378689" y="899729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144 Conector recto de flecha"/>
            <p:cNvCxnSpPr/>
            <p:nvPr/>
          </p:nvCxnSpPr>
          <p:spPr>
            <a:xfrm>
              <a:off x="6531089" y="899729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145 Conector recto"/>
            <p:cNvCxnSpPr/>
            <p:nvPr/>
          </p:nvCxnSpPr>
          <p:spPr>
            <a:xfrm flipH="1">
              <a:off x="5489949" y="899729"/>
              <a:ext cx="1040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23 Rectángulo"/>
          <p:cNvSpPr/>
          <p:nvPr/>
        </p:nvSpPr>
        <p:spPr>
          <a:xfrm>
            <a:off x="5557744" y="1350174"/>
            <a:ext cx="4219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dirty="0" smtClean="0"/>
              <a:t>?</a:t>
            </a:r>
            <a:endParaRPr lang="es-CO" sz="4000" dirty="0"/>
          </a:p>
        </p:txBody>
      </p:sp>
      <p:grpSp>
        <p:nvGrpSpPr>
          <p:cNvPr id="231" name="230 Grupo"/>
          <p:cNvGrpSpPr/>
          <p:nvPr/>
        </p:nvGrpSpPr>
        <p:grpSpPr>
          <a:xfrm>
            <a:off x="661463" y="3331272"/>
            <a:ext cx="1344817" cy="1572159"/>
            <a:chOff x="1354975" y="3369009"/>
            <a:chExt cx="1344817" cy="1572159"/>
          </a:xfrm>
        </p:grpSpPr>
        <p:cxnSp>
          <p:nvCxnSpPr>
            <p:cNvPr id="147" name="146 Conector recto"/>
            <p:cNvCxnSpPr/>
            <p:nvPr/>
          </p:nvCxnSpPr>
          <p:spPr>
            <a:xfrm flipV="1">
              <a:off x="1485736" y="3594352"/>
              <a:ext cx="0" cy="1285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147 Conector recto"/>
            <p:cNvCxnSpPr/>
            <p:nvPr/>
          </p:nvCxnSpPr>
          <p:spPr>
            <a:xfrm flipV="1">
              <a:off x="2526355" y="3594352"/>
              <a:ext cx="0" cy="1285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148 Conector recto"/>
            <p:cNvCxnSpPr/>
            <p:nvPr/>
          </p:nvCxnSpPr>
          <p:spPr>
            <a:xfrm flipH="1">
              <a:off x="1485736" y="3594352"/>
              <a:ext cx="1040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149 Conector recto"/>
            <p:cNvCxnSpPr/>
            <p:nvPr/>
          </p:nvCxnSpPr>
          <p:spPr>
            <a:xfrm flipH="1">
              <a:off x="1354975" y="4879358"/>
              <a:ext cx="2890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150 Conector recto"/>
            <p:cNvCxnSpPr/>
            <p:nvPr/>
          </p:nvCxnSpPr>
          <p:spPr>
            <a:xfrm flipH="1">
              <a:off x="1354975" y="4879358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151 Conector recto"/>
            <p:cNvCxnSpPr/>
            <p:nvPr/>
          </p:nvCxnSpPr>
          <p:spPr>
            <a:xfrm flipH="1">
              <a:off x="2410731" y="4879358"/>
              <a:ext cx="2890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152 Conector recto"/>
            <p:cNvCxnSpPr/>
            <p:nvPr/>
          </p:nvCxnSpPr>
          <p:spPr>
            <a:xfrm flipH="1">
              <a:off x="1427924" y="4879358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153 Conector recto"/>
            <p:cNvCxnSpPr/>
            <p:nvPr/>
          </p:nvCxnSpPr>
          <p:spPr>
            <a:xfrm flipH="1">
              <a:off x="1485736" y="4879358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154 Conector recto"/>
            <p:cNvCxnSpPr/>
            <p:nvPr/>
          </p:nvCxnSpPr>
          <p:spPr>
            <a:xfrm flipH="1">
              <a:off x="1543548" y="4879358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155 Conector recto"/>
            <p:cNvCxnSpPr/>
            <p:nvPr/>
          </p:nvCxnSpPr>
          <p:spPr>
            <a:xfrm flipH="1">
              <a:off x="2410731" y="4879358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156 Conector recto"/>
            <p:cNvCxnSpPr/>
            <p:nvPr/>
          </p:nvCxnSpPr>
          <p:spPr>
            <a:xfrm flipH="1">
              <a:off x="2483680" y="4879358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157 Conector recto"/>
            <p:cNvCxnSpPr/>
            <p:nvPr/>
          </p:nvCxnSpPr>
          <p:spPr>
            <a:xfrm flipH="1">
              <a:off x="2541493" y="4879358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158 Conector recto"/>
            <p:cNvCxnSpPr/>
            <p:nvPr/>
          </p:nvCxnSpPr>
          <p:spPr>
            <a:xfrm flipH="1">
              <a:off x="2599305" y="4879358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159 Conector recto de flecha"/>
            <p:cNvCxnSpPr/>
            <p:nvPr/>
          </p:nvCxnSpPr>
          <p:spPr>
            <a:xfrm>
              <a:off x="1485736" y="3369009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160 Conector recto de flecha"/>
            <p:cNvCxnSpPr/>
            <p:nvPr/>
          </p:nvCxnSpPr>
          <p:spPr>
            <a:xfrm>
              <a:off x="1614650" y="3369009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161 Conector recto de flecha"/>
            <p:cNvCxnSpPr/>
            <p:nvPr/>
          </p:nvCxnSpPr>
          <p:spPr>
            <a:xfrm>
              <a:off x="1767050" y="3369009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162 Conector recto de flecha"/>
            <p:cNvCxnSpPr/>
            <p:nvPr/>
          </p:nvCxnSpPr>
          <p:spPr>
            <a:xfrm>
              <a:off x="1919450" y="3369009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163 Conector recto de flecha"/>
            <p:cNvCxnSpPr/>
            <p:nvPr/>
          </p:nvCxnSpPr>
          <p:spPr>
            <a:xfrm>
              <a:off x="2071850" y="3369009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164 Conector recto de flecha"/>
            <p:cNvCxnSpPr/>
            <p:nvPr/>
          </p:nvCxnSpPr>
          <p:spPr>
            <a:xfrm>
              <a:off x="2224250" y="3369009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165 Conector recto de flecha"/>
            <p:cNvCxnSpPr/>
            <p:nvPr/>
          </p:nvCxnSpPr>
          <p:spPr>
            <a:xfrm>
              <a:off x="2376650" y="3369009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166 Conector recto de flecha"/>
            <p:cNvCxnSpPr/>
            <p:nvPr/>
          </p:nvCxnSpPr>
          <p:spPr>
            <a:xfrm>
              <a:off x="2529050" y="3369009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192 Elipse"/>
            <p:cNvSpPr>
              <a:spLocks noChangeAspect="1"/>
            </p:cNvSpPr>
            <p:nvPr/>
          </p:nvSpPr>
          <p:spPr>
            <a:xfrm>
              <a:off x="1456089" y="3569522"/>
              <a:ext cx="50406" cy="43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4" name="193 Elipse"/>
            <p:cNvSpPr>
              <a:spLocks noChangeAspect="1"/>
            </p:cNvSpPr>
            <p:nvPr/>
          </p:nvSpPr>
          <p:spPr>
            <a:xfrm>
              <a:off x="1589437" y="3569974"/>
              <a:ext cx="50406" cy="43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5" name="194 Elipse"/>
            <p:cNvSpPr>
              <a:spLocks noChangeAspect="1"/>
            </p:cNvSpPr>
            <p:nvPr/>
          </p:nvSpPr>
          <p:spPr>
            <a:xfrm>
              <a:off x="1741837" y="3565774"/>
              <a:ext cx="50406" cy="43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6" name="195 Elipse"/>
            <p:cNvSpPr>
              <a:spLocks noChangeAspect="1"/>
            </p:cNvSpPr>
            <p:nvPr/>
          </p:nvSpPr>
          <p:spPr>
            <a:xfrm>
              <a:off x="1894237" y="3564759"/>
              <a:ext cx="50406" cy="43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7" name="196 Elipse"/>
            <p:cNvSpPr>
              <a:spLocks noChangeAspect="1"/>
            </p:cNvSpPr>
            <p:nvPr/>
          </p:nvSpPr>
          <p:spPr>
            <a:xfrm>
              <a:off x="2046637" y="3569522"/>
              <a:ext cx="50406" cy="43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8" name="197 Elipse"/>
            <p:cNvSpPr>
              <a:spLocks noChangeAspect="1"/>
            </p:cNvSpPr>
            <p:nvPr/>
          </p:nvSpPr>
          <p:spPr>
            <a:xfrm>
              <a:off x="2199037" y="3574285"/>
              <a:ext cx="50406" cy="43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9" name="198 Elipse"/>
            <p:cNvSpPr>
              <a:spLocks noChangeAspect="1"/>
            </p:cNvSpPr>
            <p:nvPr/>
          </p:nvSpPr>
          <p:spPr>
            <a:xfrm>
              <a:off x="2351437" y="3574285"/>
              <a:ext cx="50406" cy="43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0" name="199 Elipse"/>
            <p:cNvSpPr>
              <a:spLocks noChangeAspect="1"/>
            </p:cNvSpPr>
            <p:nvPr/>
          </p:nvSpPr>
          <p:spPr>
            <a:xfrm>
              <a:off x="2503837" y="3569522"/>
              <a:ext cx="50406" cy="43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9" name="28 Cerrar llave"/>
          <p:cNvSpPr/>
          <p:nvPr/>
        </p:nvSpPr>
        <p:spPr>
          <a:xfrm rot="5400000">
            <a:off x="4267702" y="-816207"/>
            <a:ext cx="521968" cy="75363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30" name="229 Grupo"/>
          <p:cNvGrpSpPr/>
          <p:nvPr/>
        </p:nvGrpSpPr>
        <p:grpSpPr>
          <a:xfrm>
            <a:off x="4359199" y="3340623"/>
            <a:ext cx="1374882" cy="2376264"/>
            <a:chOff x="5117999" y="3212976"/>
            <a:chExt cx="1374882" cy="2376264"/>
          </a:xfrm>
        </p:grpSpPr>
        <p:cxnSp>
          <p:nvCxnSpPr>
            <p:cNvPr id="169" name="168 Conector recto"/>
            <p:cNvCxnSpPr/>
            <p:nvPr/>
          </p:nvCxnSpPr>
          <p:spPr>
            <a:xfrm flipV="1">
              <a:off x="5278825" y="4242424"/>
              <a:ext cx="0" cy="1285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69 Conector recto"/>
            <p:cNvCxnSpPr/>
            <p:nvPr/>
          </p:nvCxnSpPr>
          <p:spPr>
            <a:xfrm flipV="1">
              <a:off x="6319444" y="4242424"/>
              <a:ext cx="0" cy="1285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170 Conector recto"/>
            <p:cNvCxnSpPr/>
            <p:nvPr/>
          </p:nvCxnSpPr>
          <p:spPr>
            <a:xfrm flipH="1">
              <a:off x="5278825" y="3582335"/>
              <a:ext cx="1040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171 Conector recto"/>
            <p:cNvCxnSpPr/>
            <p:nvPr/>
          </p:nvCxnSpPr>
          <p:spPr>
            <a:xfrm flipH="1">
              <a:off x="5148064" y="5527430"/>
              <a:ext cx="2890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172 Conector recto"/>
            <p:cNvCxnSpPr/>
            <p:nvPr/>
          </p:nvCxnSpPr>
          <p:spPr>
            <a:xfrm flipH="1">
              <a:off x="5148064" y="5527430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73 Conector recto"/>
            <p:cNvCxnSpPr/>
            <p:nvPr/>
          </p:nvCxnSpPr>
          <p:spPr>
            <a:xfrm flipH="1">
              <a:off x="6203820" y="5527430"/>
              <a:ext cx="2890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174 Conector recto"/>
            <p:cNvCxnSpPr/>
            <p:nvPr/>
          </p:nvCxnSpPr>
          <p:spPr>
            <a:xfrm flipH="1">
              <a:off x="5221013" y="5527430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175 Conector recto"/>
            <p:cNvCxnSpPr/>
            <p:nvPr/>
          </p:nvCxnSpPr>
          <p:spPr>
            <a:xfrm flipH="1">
              <a:off x="5278825" y="5527430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176 Conector recto"/>
            <p:cNvCxnSpPr/>
            <p:nvPr/>
          </p:nvCxnSpPr>
          <p:spPr>
            <a:xfrm flipH="1">
              <a:off x="5336637" y="5527430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177 Conector recto"/>
            <p:cNvCxnSpPr/>
            <p:nvPr/>
          </p:nvCxnSpPr>
          <p:spPr>
            <a:xfrm flipH="1">
              <a:off x="6203820" y="5527430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178 Conector recto"/>
            <p:cNvCxnSpPr/>
            <p:nvPr/>
          </p:nvCxnSpPr>
          <p:spPr>
            <a:xfrm flipH="1">
              <a:off x="6276769" y="5527430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179 Conector recto"/>
            <p:cNvCxnSpPr/>
            <p:nvPr/>
          </p:nvCxnSpPr>
          <p:spPr>
            <a:xfrm flipH="1">
              <a:off x="6334582" y="5527430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180 Conector recto"/>
            <p:cNvCxnSpPr/>
            <p:nvPr/>
          </p:nvCxnSpPr>
          <p:spPr>
            <a:xfrm flipH="1">
              <a:off x="6392394" y="5527430"/>
              <a:ext cx="52142" cy="61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181 Conector recto de flecha"/>
            <p:cNvCxnSpPr/>
            <p:nvPr/>
          </p:nvCxnSpPr>
          <p:spPr>
            <a:xfrm flipH="1">
              <a:off x="5280999" y="3212976"/>
              <a:ext cx="1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182 Conector recto de flecha"/>
            <p:cNvCxnSpPr/>
            <p:nvPr/>
          </p:nvCxnSpPr>
          <p:spPr>
            <a:xfrm>
              <a:off x="5407739" y="3356992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183 Conector recto de flecha"/>
            <p:cNvCxnSpPr/>
            <p:nvPr/>
          </p:nvCxnSpPr>
          <p:spPr>
            <a:xfrm>
              <a:off x="5560139" y="3356992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184 Conector recto de flecha"/>
            <p:cNvCxnSpPr/>
            <p:nvPr/>
          </p:nvCxnSpPr>
          <p:spPr>
            <a:xfrm>
              <a:off x="5712539" y="3356992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185 Conector recto de flecha"/>
            <p:cNvCxnSpPr/>
            <p:nvPr/>
          </p:nvCxnSpPr>
          <p:spPr>
            <a:xfrm>
              <a:off x="5864939" y="3356992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186 Conector recto de flecha"/>
            <p:cNvCxnSpPr/>
            <p:nvPr/>
          </p:nvCxnSpPr>
          <p:spPr>
            <a:xfrm>
              <a:off x="6017339" y="3356992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187 Conector recto de flecha"/>
            <p:cNvCxnSpPr/>
            <p:nvPr/>
          </p:nvCxnSpPr>
          <p:spPr>
            <a:xfrm>
              <a:off x="6169739" y="3356992"/>
              <a:ext cx="0" cy="225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189 Conector recto"/>
            <p:cNvCxnSpPr/>
            <p:nvPr/>
          </p:nvCxnSpPr>
          <p:spPr>
            <a:xfrm flipH="1">
              <a:off x="5280999" y="3356992"/>
              <a:ext cx="1040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201 Conector recto"/>
            <p:cNvCxnSpPr/>
            <p:nvPr/>
          </p:nvCxnSpPr>
          <p:spPr>
            <a:xfrm flipH="1">
              <a:off x="5273862" y="4235377"/>
              <a:ext cx="1040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202 Conector recto de flecha"/>
            <p:cNvCxnSpPr/>
            <p:nvPr/>
          </p:nvCxnSpPr>
          <p:spPr>
            <a:xfrm flipH="1">
              <a:off x="6319806" y="3212976"/>
              <a:ext cx="1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203 Conector recto"/>
            <p:cNvCxnSpPr/>
            <p:nvPr/>
          </p:nvCxnSpPr>
          <p:spPr>
            <a:xfrm flipH="1" flipV="1">
              <a:off x="5200206" y="3582335"/>
              <a:ext cx="76820" cy="634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204 Conector recto"/>
            <p:cNvCxnSpPr/>
            <p:nvPr/>
          </p:nvCxnSpPr>
          <p:spPr>
            <a:xfrm flipH="1" flipV="1">
              <a:off x="5205734" y="3505771"/>
              <a:ext cx="76820" cy="634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205 Conector recto"/>
            <p:cNvCxnSpPr/>
            <p:nvPr/>
          </p:nvCxnSpPr>
          <p:spPr>
            <a:xfrm flipH="1" flipV="1">
              <a:off x="5201020" y="3433556"/>
              <a:ext cx="76820" cy="634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206 Conector recto"/>
            <p:cNvCxnSpPr/>
            <p:nvPr/>
          </p:nvCxnSpPr>
          <p:spPr>
            <a:xfrm flipH="1" flipV="1">
              <a:off x="5206548" y="3356992"/>
              <a:ext cx="76820" cy="634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207 Conector recto"/>
            <p:cNvCxnSpPr/>
            <p:nvPr/>
          </p:nvCxnSpPr>
          <p:spPr>
            <a:xfrm flipH="1" flipV="1">
              <a:off x="5210546" y="3295073"/>
              <a:ext cx="76820" cy="634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208 Conector recto"/>
            <p:cNvCxnSpPr/>
            <p:nvPr/>
          </p:nvCxnSpPr>
          <p:spPr>
            <a:xfrm flipH="1" flipV="1">
              <a:off x="5205783" y="3227265"/>
              <a:ext cx="76820" cy="634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209 Conector recto"/>
            <p:cNvCxnSpPr/>
            <p:nvPr/>
          </p:nvCxnSpPr>
          <p:spPr>
            <a:xfrm flipH="1" flipV="1">
              <a:off x="6319244" y="3614878"/>
              <a:ext cx="76820" cy="634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210 Conector recto"/>
            <p:cNvCxnSpPr/>
            <p:nvPr/>
          </p:nvCxnSpPr>
          <p:spPr>
            <a:xfrm flipH="1" flipV="1">
              <a:off x="6315246" y="3538314"/>
              <a:ext cx="76820" cy="634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211 Conector recto"/>
            <p:cNvCxnSpPr/>
            <p:nvPr/>
          </p:nvCxnSpPr>
          <p:spPr>
            <a:xfrm flipH="1" flipV="1">
              <a:off x="6315295" y="3466099"/>
              <a:ext cx="76820" cy="634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212 Conector recto"/>
            <p:cNvCxnSpPr/>
            <p:nvPr/>
          </p:nvCxnSpPr>
          <p:spPr>
            <a:xfrm flipH="1" flipV="1">
              <a:off x="6316060" y="3389535"/>
              <a:ext cx="76820" cy="634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213 Conector recto"/>
            <p:cNvCxnSpPr/>
            <p:nvPr/>
          </p:nvCxnSpPr>
          <p:spPr>
            <a:xfrm flipH="1" flipV="1">
              <a:off x="6320058" y="3327616"/>
              <a:ext cx="76820" cy="634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214 Conector recto"/>
            <p:cNvCxnSpPr/>
            <p:nvPr/>
          </p:nvCxnSpPr>
          <p:spPr>
            <a:xfrm flipH="1" flipV="1">
              <a:off x="6315295" y="3259808"/>
              <a:ext cx="76820" cy="634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 flipV="1">
              <a:off x="5277026" y="3659313"/>
              <a:ext cx="0" cy="201735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220 Conector recto de flecha"/>
            <p:cNvCxnSpPr/>
            <p:nvPr/>
          </p:nvCxnSpPr>
          <p:spPr>
            <a:xfrm flipV="1">
              <a:off x="6312892" y="3651374"/>
              <a:ext cx="0" cy="201735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221 Arco"/>
            <p:cNvSpPr/>
            <p:nvPr/>
          </p:nvSpPr>
          <p:spPr>
            <a:xfrm>
              <a:off x="6148552" y="3451630"/>
              <a:ext cx="288032" cy="379368"/>
            </a:xfrm>
            <a:prstGeom prst="arc">
              <a:avLst>
                <a:gd name="adj1" fmla="val 161527"/>
                <a:gd name="adj2" fmla="val 10810138"/>
              </a:avLst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3" name="222 Arco"/>
            <p:cNvSpPr/>
            <p:nvPr/>
          </p:nvSpPr>
          <p:spPr>
            <a:xfrm flipH="1">
              <a:off x="5117999" y="3435590"/>
              <a:ext cx="311726" cy="379368"/>
            </a:xfrm>
            <a:prstGeom prst="arc">
              <a:avLst>
                <a:gd name="adj1" fmla="val 21457416"/>
                <a:gd name="adj2" fmla="val 9936896"/>
              </a:avLst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25" name="224 Conector recto de flecha"/>
            <p:cNvCxnSpPr/>
            <p:nvPr/>
          </p:nvCxnSpPr>
          <p:spPr>
            <a:xfrm>
              <a:off x="5273155" y="4005064"/>
              <a:ext cx="0" cy="23031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225 Conector recto de flecha"/>
            <p:cNvCxnSpPr/>
            <p:nvPr/>
          </p:nvCxnSpPr>
          <p:spPr>
            <a:xfrm>
              <a:off x="6312892" y="4005064"/>
              <a:ext cx="0" cy="23031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226 Arco"/>
            <p:cNvSpPr/>
            <p:nvPr/>
          </p:nvSpPr>
          <p:spPr>
            <a:xfrm flipH="1">
              <a:off x="5136731" y="4052740"/>
              <a:ext cx="311726" cy="379368"/>
            </a:xfrm>
            <a:prstGeom prst="arc">
              <a:avLst>
                <a:gd name="adj1" fmla="val 11107944"/>
                <a:gd name="adj2" fmla="val 173369"/>
              </a:avLst>
            </a:prstGeom>
            <a:ln w="15875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8" name="227 Arco"/>
            <p:cNvSpPr/>
            <p:nvPr/>
          </p:nvSpPr>
          <p:spPr>
            <a:xfrm flipH="1">
              <a:off x="6173048" y="4073230"/>
              <a:ext cx="311726" cy="379368"/>
            </a:xfrm>
            <a:prstGeom prst="arc">
              <a:avLst>
                <a:gd name="adj1" fmla="val 10780544"/>
                <a:gd name="adj2" fmla="val 20816136"/>
              </a:avLst>
            </a:prstGeom>
            <a:ln w="15875">
              <a:solidFill>
                <a:schemeClr val="accent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29" name="228 CuadroTexto"/>
          <p:cNvSpPr txBox="1"/>
          <p:nvPr/>
        </p:nvSpPr>
        <p:spPr>
          <a:xfrm>
            <a:off x="6156176" y="3473844"/>
            <a:ext cx="2529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Fijar el elemento cargado y aplicar en sus extremo (nodos) momentos de empotramiento y fuerzas cortantes, contrarios.</a:t>
            </a:r>
          </a:p>
        </p:txBody>
      </p:sp>
    </p:spTree>
    <p:extLst>
      <p:ext uri="{BB962C8B-B14F-4D97-AF65-F5344CB8AC3E}">
        <p14:creationId xmlns:p14="http://schemas.microsoft.com/office/powerpoint/2010/main" val="216536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24" grpId="0"/>
      <p:bldP spid="29" grpId="0" animBg="1"/>
      <p:bldP spid="2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296186" y="260648"/>
            <a:ext cx="8000696" cy="50006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s-CO" sz="2000" dirty="0" smtClean="0">
                <a:solidFill>
                  <a:schemeClr val="tx2"/>
                </a:solidFill>
              </a:rPr>
              <a:t>2.4.2. Análisis de cargas aplicadas en las luces</a:t>
            </a:r>
            <a:endParaRPr lang="es-ES" sz="2000" dirty="0"/>
          </a:p>
          <a:p>
            <a:pPr algn="l"/>
            <a:endParaRPr lang="es-ES" sz="2000" dirty="0">
              <a:solidFill>
                <a:schemeClr val="tx2"/>
              </a:solidFill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1103931" y="1154707"/>
            <a:ext cx="0" cy="22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1232845" y="1154707"/>
            <a:ext cx="0" cy="22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 de flecha"/>
          <p:cNvCxnSpPr/>
          <p:nvPr/>
        </p:nvCxnSpPr>
        <p:spPr>
          <a:xfrm>
            <a:off x="1385245" y="1154707"/>
            <a:ext cx="0" cy="22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1537645" y="1154707"/>
            <a:ext cx="0" cy="22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1690045" y="1154707"/>
            <a:ext cx="0" cy="22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1842445" y="1154707"/>
            <a:ext cx="0" cy="22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1994845" y="1154707"/>
            <a:ext cx="0" cy="22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147245" y="1154707"/>
            <a:ext cx="0" cy="22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"/>
          <p:cNvCxnSpPr/>
          <p:nvPr/>
        </p:nvCxnSpPr>
        <p:spPr>
          <a:xfrm flipH="1">
            <a:off x="1106105" y="1154707"/>
            <a:ext cx="1040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recto"/>
          <p:cNvCxnSpPr/>
          <p:nvPr/>
        </p:nvCxnSpPr>
        <p:spPr>
          <a:xfrm flipV="1">
            <a:off x="1102361" y="1412776"/>
            <a:ext cx="0" cy="1285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/>
          <p:nvPr/>
        </p:nvCxnSpPr>
        <p:spPr>
          <a:xfrm flipV="1">
            <a:off x="2142980" y="1412776"/>
            <a:ext cx="0" cy="1285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/>
          <p:nvPr/>
        </p:nvCxnSpPr>
        <p:spPr>
          <a:xfrm flipH="1">
            <a:off x="1102361" y="1412776"/>
            <a:ext cx="1040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/>
          <p:nvPr/>
        </p:nvCxnSpPr>
        <p:spPr>
          <a:xfrm flipH="1">
            <a:off x="971600" y="2697782"/>
            <a:ext cx="289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Conector recto"/>
          <p:cNvCxnSpPr/>
          <p:nvPr/>
        </p:nvCxnSpPr>
        <p:spPr>
          <a:xfrm flipH="1">
            <a:off x="971600" y="2697782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"/>
          <p:cNvCxnSpPr/>
          <p:nvPr/>
        </p:nvCxnSpPr>
        <p:spPr>
          <a:xfrm flipH="1">
            <a:off x="2027356" y="2697782"/>
            <a:ext cx="289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recto"/>
          <p:cNvCxnSpPr/>
          <p:nvPr/>
        </p:nvCxnSpPr>
        <p:spPr>
          <a:xfrm flipH="1">
            <a:off x="1044549" y="2697782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recto"/>
          <p:cNvCxnSpPr/>
          <p:nvPr/>
        </p:nvCxnSpPr>
        <p:spPr>
          <a:xfrm flipH="1">
            <a:off x="1102361" y="2697782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recto"/>
          <p:cNvCxnSpPr/>
          <p:nvPr/>
        </p:nvCxnSpPr>
        <p:spPr>
          <a:xfrm flipH="1">
            <a:off x="1160173" y="2697782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"/>
          <p:cNvCxnSpPr/>
          <p:nvPr/>
        </p:nvCxnSpPr>
        <p:spPr>
          <a:xfrm flipH="1">
            <a:off x="2027356" y="2697782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"/>
          <p:cNvCxnSpPr/>
          <p:nvPr/>
        </p:nvCxnSpPr>
        <p:spPr>
          <a:xfrm flipH="1">
            <a:off x="2100305" y="2697782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"/>
          <p:cNvCxnSpPr/>
          <p:nvPr/>
        </p:nvCxnSpPr>
        <p:spPr>
          <a:xfrm flipH="1">
            <a:off x="2158118" y="2697782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"/>
          <p:cNvCxnSpPr/>
          <p:nvPr/>
        </p:nvCxnSpPr>
        <p:spPr>
          <a:xfrm flipH="1">
            <a:off x="2215930" y="2697782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Rectángulo"/>
          <p:cNvSpPr/>
          <p:nvPr/>
        </p:nvSpPr>
        <p:spPr>
          <a:xfrm>
            <a:off x="2627784" y="168594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=</a:t>
            </a:r>
            <a:endParaRPr lang="es-CO" dirty="0"/>
          </a:p>
        </p:txBody>
      </p:sp>
      <p:cxnSp>
        <p:nvCxnSpPr>
          <p:cNvPr id="62" name="61 Conector recto de flecha"/>
          <p:cNvCxnSpPr/>
          <p:nvPr/>
        </p:nvCxnSpPr>
        <p:spPr>
          <a:xfrm>
            <a:off x="3552203" y="1176043"/>
            <a:ext cx="0" cy="22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>
            <a:off x="3681117" y="1176043"/>
            <a:ext cx="0" cy="22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>
            <a:off x="3833517" y="1176043"/>
            <a:ext cx="0" cy="22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>
            <a:off x="3985917" y="1176043"/>
            <a:ext cx="0" cy="22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>
            <a:off x="4138317" y="1176043"/>
            <a:ext cx="0" cy="22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>
            <a:off x="4290717" y="1176043"/>
            <a:ext cx="0" cy="22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>
            <a:off x="4443117" y="1176043"/>
            <a:ext cx="0" cy="22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>
            <a:off x="4595517" y="1176043"/>
            <a:ext cx="0" cy="225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 flipH="1">
            <a:off x="3554377" y="1176043"/>
            <a:ext cx="1040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 flipV="1">
            <a:off x="3550633" y="1434112"/>
            <a:ext cx="0" cy="1285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 flipV="1">
            <a:off x="4591252" y="1434112"/>
            <a:ext cx="0" cy="1285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 flipH="1">
            <a:off x="3550633" y="1434112"/>
            <a:ext cx="1040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 flipH="1">
            <a:off x="3419872" y="2719118"/>
            <a:ext cx="289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 flipH="1">
            <a:off x="3419872" y="2719118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 flipH="1">
            <a:off x="4475628" y="2719118"/>
            <a:ext cx="289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 flipH="1">
            <a:off x="3492821" y="2719118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 flipH="1">
            <a:off x="3550633" y="2719118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 flipH="1">
            <a:off x="3608445" y="2719118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 flipH="1">
            <a:off x="4475628" y="2719118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 flipH="1">
            <a:off x="4548577" y="2719118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 flipH="1">
            <a:off x="4606390" y="2719118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 flipH="1">
            <a:off x="4664202" y="2719118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Rectángulo"/>
          <p:cNvSpPr/>
          <p:nvPr/>
        </p:nvSpPr>
        <p:spPr>
          <a:xfrm>
            <a:off x="5640070" y="170728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+</a:t>
            </a:r>
            <a:endParaRPr lang="es-CO" dirty="0"/>
          </a:p>
        </p:txBody>
      </p:sp>
      <p:sp>
        <p:nvSpPr>
          <p:cNvPr id="163" name="162 Arco"/>
          <p:cNvSpPr/>
          <p:nvPr/>
        </p:nvSpPr>
        <p:spPr>
          <a:xfrm rot="16200000" flipH="1">
            <a:off x="3487970" y="1244428"/>
            <a:ext cx="311726" cy="379368"/>
          </a:xfrm>
          <a:prstGeom prst="arc">
            <a:avLst>
              <a:gd name="adj1" fmla="val 21457416"/>
              <a:gd name="adj2" fmla="val 9936896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4" name="163 Conector recto de flecha"/>
          <p:cNvCxnSpPr/>
          <p:nvPr/>
        </p:nvCxnSpPr>
        <p:spPr>
          <a:xfrm>
            <a:off x="6629767" y="1171073"/>
            <a:ext cx="0" cy="23031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64 Conector recto de flecha"/>
          <p:cNvCxnSpPr/>
          <p:nvPr/>
        </p:nvCxnSpPr>
        <p:spPr>
          <a:xfrm>
            <a:off x="7638923" y="1149737"/>
            <a:ext cx="0" cy="23031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165 Arco"/>
          <p:cNvSpPr/>
          <p:nvPr/>
        </p:nvSpPr>
        <p:spPr>
          <a:xfrm rot="5726899" flipH="1">
            <a:off x="6552395" y="1259303"/>
            <a:ext cx="311726" cy="379368"/>
          </a:xfrm>
          <a:prstGeom prst="arc">
            <a:avLst>
              <a:gd name="adj1" fmla="val 11107944"/>
              <a:gd name="adj2" fmla="val 173369"/>
            </a:avLst>
          </a:prstGeom>
          <a:ln w="15875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7" name="166 Arco"/>
          <p:cNvSpPr/>
          <p:nvPr/>
        </p:nvSpPr>
        <p:spPr>
          <a:xfrm rot="16200000" flipH="1">
            <a:off x="7411499" y="1273633"/>
            <a:ext cx="311726" cy="379368"/>
          </a:xfrm>
          <a:prstGeom prst="arc">
            <a:avLst>
              <a:gd name="adj1" fmla="val 10780544"/>
              <a:gd name="adj2" fmla="val 20816136"/>
            </a:avLst>
          </a:prstGeom>
          <a:ln w="15875">
            <a:solidFill>
              <a:schemeClr val="accent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9" name="168 Arco"/>
          <p:cNvSpPr/>
          <p:nvPr/>
        </p:nvSpPr>
        <p:spPr>
          <a:xfrm rot="5400000">
            <a:off x="4356573" y="1232580"/>
            <a:ext cx="288032" cy="379368"/>
          </a:xfrm>
          <a:prstGeom prst="arc">
            <a:avLst>
              <a:gd name="adj1" fmla="val 161527"/>
              <a:gd name="adj2" fmla="val 10810138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0" name="169 Conector recto de flecha"/>
          <p:cNvCxnSpPr/>
          <p:nvPr/>
        </p:nvCxnSpPr>
        <p:spPr>
          <a:xfrm flipV="1">
            <a:off x="3576704" y="908720"/>
            <a:ext cx="0" cy="20173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70 Conector recto de flecha"/>
          <p:cNvCxnSpPr/>
          <p:nvPr/>
        </p:nvCxnSpPr>
        <p:spPr>
          <a:xfrm flipV="1">
            <a:off x="4596768" y="908720"/>
            <a:ext cx="0" cy="20173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180 Conector recto"/>
          <p:cNvCxnSpPr/>
          <p:nvPr/>
        </p:nvCxnSpPr>
        <p:spPr>
          <a:xfrm flipV="1">
            <a:off x="6598304" y="1434112"/>
            <a:ext cx="0" cy="1285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"/>
          <p:cNvCxnSpPr/>
          <p:nvPr/>
        </p:nvCxnSpPr>
        <p:spPr>
          <a:xfrm flipV="1">
            <a:off x="7638923" y="1434112"/>
            <a:ext cx="0" cy="1285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 flipH="1">
            <a:off x="6598304" y="1434112"/>
            <a:ext cx="1040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 flipH="1">
            <a:off x="6467543" y="2719118"/>
            <a:ext cx="289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 flipH="1">
            <a:off x="6467543" y="2719118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"/>
          <p:cNvCxnSpPr/>
          <p:nvPr/>
        </p:nvCxnSpPr>
        <p:spPr>
          <a:xfrm flipH="1">
            <a:off x="7523299" y="2719118"/>
            <a:ext cx="289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 flipH="1">
            <a:off x="6540492" y="2719118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recto"/>
          <p:cNvCxnSpPr/>
          <p:nvPr/>
        </p:nvCxnSpPr>
        <p:spPr>
          <a:xfrm flipH="1">
            <a:off x="6598304" y="2719118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/>
          <p:nvPr/>
        </p:nvCxnSpPr>
        <p:spPr>
          <a:xfrm flipH="1">
            <a:off x="6656116" y="2719118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92 Conector recto"/>
          <p:cNvCxnSpPr/>
          <p:nvPr/>
        </p:nvCxnSpPr>
        <p:spPr>
          <a:xfrm flipH="1">
            <a:off x="7523299" y="2719118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193 Conector recto"/>
          <p:cNvCxnSpPr/>
          <p:nvPr/>
        </p:nvCxnSpPr>
        <p:spPr>
          <a:xfrm flipH="1">
            <a:off x="7596248" y="2719118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94 Conector recto"/>
          <p:cNvCxnSpPr/>
          <p:nvPr/>
        </p:nvCxnSpPr>
        <p:spPr>
          <a:xfrm flipH="1">
            <a:off x="7654061" y="2719118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95 Conector recto"/>
          <p:cNvCxnSpPr/>
          <p:nvPr/>
        </p:nvCxnSpPr>
        <p:spPr>
          <a:xfrm flipH="1">
            <a:off x="7711873" y="2719118"/>
            <a:ext cx="52142" cy="61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196 CuadroTexto"/>
          <p:cNvSpPr txBox="1"/>
          <p:nvPr/>
        </p:nvSpPr>
        <p:spPr>
          <a:xfrm>
            <a:off x="2449378" y="2981197"/>
            <a:ext cx="3243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Cargas reales aplicadas sobre las luces y cargas restrictivas aplicadas sobre los nudos que impiden que éstos giren o se desplacen</a:t>
            </a:r>
          </a:p>
          <a:p>
            <a:pPr algn="ctr"/>
            <a:r>
              <a:rPr lang="es-CO" sz="1600" dirty="0" smtClean="0"/>
              <a:t>(No hay desplazamiento)</a:t>
            </a:r>
          </a:p>
        </p:txBody>
      </p:sp>
      <p:sp>
        <p:nvSpPr>
          <p:cNvPr id="198" name="197 CuadroTexto"/>
          <p:cNvSpPr txBox="1"/>
          <p:nvPr/>
        </p:nvSpPr>
        <p:spPr>
          <a:xfrm>
            <a:off x="5767822" y="2996952"/>
            <a:ext cx="2529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Cargas de igual magnitud pero de sentido contrario</a:t>
            </a:r>
          </a:p>
          <a:p>
            <a:pPr algn="ctr"/>
            <a:r>
              <a:rPr lang="es-CO" sz="1600" dirty="0" smtClean="0"/>
              <a:t>(desplazamientos iguales a los de la estructura real)</a:t>
            </a:r>
          </a:p>
        </p:txBody>
      </p:sp>
      <p:sp>
        <p:nvSpPr>
          <p:cNvPr id="4" name="3 Cerrar llave"/>
          <p:cNvSpPr/>
          <p:nvPr/>
        </p:nvSpPr>
        <p:spPr>
          <a:xfrm rot="5400000">
            <a:off x="5211492" y="1458975"/>
            <a:ext cx="323274" cy="5847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9" name="198 CuadroTexto"/>
          <p:cNvSpPr txBox="1"/>
          <p:nvPr/>
        </p:nvSpPr>
        <p:spPr>
          <a:xfrm>
            <a:off x="2904626" y="4615256"/>
            <a:ext cx="4962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Superposición estáticamente equivalente a la estructura real, pues las cargas restrictivas se cancelan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199 CuadroTexto"/>
              <p:cNvSpPr txBox="1"/>
              <p:nvPr/>
            </p:nvSpPr>
            <p:spPr>
              <a:xfrm>
                <a:off x="35496" y="5344972"/>
                <a:ext cx="1803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CO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es-CO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s-CO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0" name="19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344972"/>
                <a:ext cx="180318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201 CuadroTexto"/>
              <p:cNvSpPr txBox="1"/>
              <p:nvPr/>
            </p:nvSpPr>
            <p:spPr>
              <a:xfrm>
                <a:off x="78647" y="5745081"/>
                <a:ext cx="2814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O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/>
                          </a:rPr>
                          <m:t>𝐹</m:t>
                        </m:r>
                      </m:e>
                    </m:d>
                    <m:r>
                      <a:rPr lang="es-CO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s-CO" dirty="0" smtClean="0"/>
                  <a:t> vector total de cargas</a:t>
                </a:r>
                <a:endParaRPr lang="es-CO" dirty="0"/>
              </a:p>
            </p:txBody>
          </p:sp>
        </mc:Choice>
        <mc:Fallback xmlns="">
          <p:sp>
            <p:nvSpPr>
              <p:cNvPr id="202" name="20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7" y="5745081"/>
                <a:ext cx="281416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866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202 CuadroTexto"/>
              <p:cNvSpPr txBox="1"/>
              <p:nvPr/>
            </p:nvSpPr>
            <p:spPr>
              <a:xfrm>
                <a:off x="84106" y="6084004"/>
                <a:ext cx="4484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O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s-CO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s-CO" dirty="0" smtClean="0"/>
                  <a:t> vector de cargas aplicadas en los nudos</a:t>
                </a:r>
                <a:endParaRPr lang="es-CO" dirty="0"/>
              </a:p>
            </p:txBody>
          </p:sp>
        </mc:Choice>
        <mc:Fallback xmlns="">
          <p:sp>
            <p:nvSpPr>
              <p:cNvPr id="203" name="20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6" y="6084004"/>
                <a:ext cx="448443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952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203 CuadroTexto"/>
              <p:cNvSpPr txBox="1"/>
              <p:nvPr/>
            </p:nvSpPr>
            <p:spPr>
              <a:xfrm>
                <a:off x="84106" y="6444044"/>
                <a:ext cx="458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O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s-CO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s-CO" dirty="0" smtClean="0"/>
                  <a:t> vector equivalente de cargas en las luces</a:t>
                </a:r>
                <a:endParaRPr lang="es-CO" dirty="0"/>
              </a:p>
            </p:txBody>
          </p:sp>
        </mc:Choice>
        <mc:Fallback xmlns="">
          <p:sp>
            <p:nvSpPr>
              <p:cNvPr id="204" name="20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6" y="6444044"/>
                <a:ext cx="458625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66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Rectángulo"/>
          <p:cNvSpPr/>
          <p:nvPr/>
        </p:nvSpPr>
        <p:spPr>
          <a:xfrm>
            <a:off x="78647" y="5344972"/>
            <a:ext cx="4591715" cy="1468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503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4" grpId="0"/>
      <p:bldP spid="163" grpId="0" animBg="1"/>
      <p:bldP spid="166" grpId="0" animBg="1"/>
      <p:bldP spid="167" grpId="0" animBg="1"/>
      <p:bldP spid="169" grpId="0" animBg="1"/>
      <p:bldP spid="197" grpId="0"/>
      <p:bldP spid="198" grpId="0"/>
      <p:bldP spid="4" grpId="0" animBg="1"/>
      <p:bldP spid="199" grpId="0"/>
      <p:bldP spid="200" grpId="0"/>
      <p:bldP spid="202" grpId="0"/>
      <p:bldP spid="203" grpId="0"/>
      <p:bldP spid="204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296186" y="332656"/>
            <a:ext cx="8000696" cy="50006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s-CO" sz="2000" dirty="0" smtClean="0">
                <a:solidFill>
                  <a:schemeClr val="tx2"/>
                </a:solidFill>
              </a:rPr>
              <a:t>2.5. Procedimiento general de análisis</a:t>
            </a:r>
            <a:endParaRPr lang="es-ES" sz="2000" dirty="0"/>
          </a:p>
          <a:p>
            <a:pPr algn="l"/>
            <a:endParaRPr lang="es-ES" sz="2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97 CuadroTexto"/>
              <p:cNvSpPr txBox="1"/>
              <p:nvPr/>
            </p:nvSpPr>
            <p:spPr>
              <a:xfrm>
                <a:off x="296186" y="980728"/>
                <a:ext cx="807634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s-CO" dirty="0" smtClean="0"/>
                  <a:t>Numerar nudos y elementos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s-CO" dirty="0" smtClean="0"/>
                  <a:t>Definir el sistema de coordenadas local para cada elemento y global para la estructura.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s-CO" dirty="0" smtClean="0"/>
                  <a:t>Calcular la matriz de rigidez de cada elemento en coordenadas globales.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s-CO" dirty="0" smtClean="0"/>
                  <a:t>Ensamblar la matriz de rigidez total de la estructura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CO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r>
                  <a:rPr lang="es-CO" dirty="0" smtClean="0"/>
                  <a:t>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s-CO" dirty="0" smtClean="0"/>
                  <a:t>Definir el vector de cargas en los nudos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O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/>
                          </a:rPr>
                          <m:t>𝐹</m:t>
                        </m:r>
                      </m:e>
                    </m:d>
                  </m:oMath>
                </a14:m>
                <a:r>
                  <a:rPr lang="es-CO" dirty="0" smtClean="0"/>
                  <a:t> y el vector de desplazamientos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O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/>
                          </a:rPr>
                          <m:t>𝑈</m:t>
                        </m:r>
                      </m:e>
                    </m:d>
                  </m:oMath>
                </a14:m>
                <a:r>
                  <a:rPr lang="es-CO" dirty="0" smtClean="0"/>
                  <a:t>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s-CO" dirty="0" smtClean="0"/>
                  <a:t>Resolver el sistema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O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/>
                          </a:rPr>
                          <m:t>𝐹</m:t>
                        </m:r>
                      </m:e>
                    </m:d>
                    <m:r>
                      <a:rPr lang="es-CO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CO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/>
                          </a:rPr>
                          <m:t>𝐾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s-CO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/>
                          </a:rPr>
                          <m:t>𝑈</m:t>
                        </m:r>
                      </m:e>
                    </m:d>
                  </m:oMath>
                </a14:m>
                <a:r>
                  <a:rPr lang="es-CO" dirty="0" smtClean="0"/>
                  <a:t>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s-CO" dirty="0"/>
              </a:p>
            </p:txBody>
          </p:sp>
        </mc:Choice>
        <mc:Fallback xmlns="">
          <p:sp>
            <p:nvSpPr>
              <p:cNvPr id="98" name="9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6" y="980728"/>
                <a:ext cx="8076346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529" t="-13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2984956" y="3280351"/>
                <a:ext cx="2389116" cy="604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CO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CO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s-CO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956" y="3280351"/>
                <a:ext cx="2389116" cy="6047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546336" y="4226081"/>
                <a:ext cx="5218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O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CO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s-CO" dirty="0" smtClean="0"/>
                  <a:t> vector de cargas en los grados libres, conocido</a:t>
                </a:r>
                <a:endParaRPr lang="es-CO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6" y="4226081"/>
                <a:ext cx="521816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34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546336" y="4541282"/>
                <a:ext cx="8251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O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CO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s-CO" dirty="0" smtClean="0"/>
                  <a:t> vector de cargas aplicadas en los grados restringidos (reacciones), desconocido</a:t>
                </a:r>
                <a:endParaRPr lang="es-CO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6" y="4541282"/>
                <a:ext cx="825104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539552" y="4875733"/>
                <a:ext cx="6554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O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CO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s-CO" dirty="0" smtClean="0"/>
                  <a:t> vector de desplazamientos en los grados libres, desconocido</a:t>
                </a:r>
                <a:endParaRPr lang="es-CO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875733"/>
                <a:ext cx="65545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93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539552" y="5207636"/>
                <a:ext cx="6819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O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CO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s-CO" dirty="0" smtClean="0"/>
                  <a:t> vector de desplazamientos en los grados restringidos, conocido</a:t>
                </a:r>
                <a:endParaRPr lang="es-CO" dirty="0"/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07636"/>
                <a:ext cx="681917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6 Conector recto"/>
          <p:cNvCxnSpPr/>
          <p:nvPr/>
        </p:nvCxnSpPr>
        <p:spPr>
          <a:xfrm>
            <a:off x="4299993" y="3319228"/>
            <a:ext cx="0" cy="527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4845106" y="3592366"/>
            <a:ext cx="28803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3215268" y="3592366"/>
            <a:ext cx="28803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3902832" y="3601991"/>
            <a:ext cx="79432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CuadroTexto"/>
              <p:cNvSpPr txBox="1"/>
              <p:nvPr/>
            </p:nvSpPr>
            <p:spPr>
              <a:xfrm>
                <a:off x="2430665" y="5752507"/>
                <a:ext cx="3437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CO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CO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CO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CO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CO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s-CO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2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665" y="5752507"/>
                <a:ext cx="343747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CuadroTexto"/>
              <p:cNvSpPr txBox="1"/>
              <p:nvPr/>
            </p:nvSpPr>
            <p:spPr>
              <a:xfrm>
                <a:off x="2688103" y="6247271"/>
                <a:ext cx="2892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CO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CO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s-CO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CO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03" y="6247271"/>
                <a:ext cx="289200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Rectángulo"/>
          <p:cNvSpPr/>
          <p:nvPr/>
        </p:nvSpPr>
        <p:spPr>
          <a:xfrm>
            <a:off x="2984956" y="3136335"/>
            <a:ext cx="238911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Rectángulo"/>
          <p:cNvSpPr/>
          <p:nvPr/>
        </p:nvSpPr>
        <p:spPr>
          <a:xfrm>
            <a:off x="2535024" y="5694341"/>
            <a:ext cx="3210222" cy="1047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61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  <p:bldP spid="22" grpId="0"/>
      <p:bldP spid="23" grpId="0"/>
      <p:bldP spid="20" grpId="0" animBg="1"/>
      <p:bldP spid="2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1059</Words>
  <Application>Microsoft Office PowerPoint</Application>
  <PresentationFormat>Presentación en pantalla (4:3)</PresentationFormat>
  <Paragraphs>173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CONTENIDOS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aaceved14</dc:creator>
  <cp:lastModifiedBy>aaceved14</cp:lastModifiedBy>
  <cp:revision>468</cp:revision>
  <cp:lastPrinted>2012-08-30T22:42:53Z</cp:lastPrinted>
  <dcterms:created xsi:type="dcterms:W3CDTF">2010-01-19T13:59:44Z</dcterms:created>
  <dcterms:modified xsi:type="dcterms:W3CDTF">2013-03-20T13:17:42Z</dcterms:modified>
</cp:coreProperties>
</file>