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8.svg" ContentType="image/svg+xml"/>
  <Override PartName="/ppt/media/image30.svg" ContentType="image/svg+xml"/>
  <Override PartName="/ppt/media/image32.svg" ContentType="image/svg+xml"/>
  <Override PartName="/ppt/media/image34.svg" ContentType="image/svg+xml"/>
  <Override PartName="/ppt/media/image36.svg" ContentType="image/svg+xml"/>
  <Override PartName="/ppt/media/image38.svg" ContentType="image/svg+xml"/>
  <Override PartName="/ppt/media/image4.svg" ContentType="image/svg+xml"/>
  <Override PartName="/ppt/media/image40.svg" ContentType="image/svg+xml"/>
  <Override PartName="/ppt/media/image42.svg" ContentType="image/svg+xml"/>
  <Override PartName="/ppt/media/image44.svg" ContentType="image/svg+xml"/>
  <Override PartName="/ppt/media/image46.svg" ContentType="image/svg+xml"/>
  <Override PartName="/ppt/media/image48.svg" ContentType="image/svg+xml"/>
  <Override PartName="/ppt/media/image50.svg" ContentType="image/svg+xml"/>
  <Override PartName="/ppt/media/image52.svg" ContentType="image/svg+xml"/>
  <Override PartName="/ppt/media/image54.svg" ContentType="image/svg+xml"/>
  <Override PartName="/ppt/media/image56.svg" ContentType="image/svg+xml"/>
  <Override PartName="/ppt/media/image58.svg" ContentType="image/svg+xml"/>
  <Override PartName="/ppt/media/image6.svg" ContentType="image/svg+xml"/>
  <Override PartName="/ppt/media/image60.svg" ContentType="image/svg+xml"/>
  <Override PartName="/ppt/media/image62.svg" ContentType="image/svg+xml"/>
  <Override PartName="/ppt/media/image64.svg" ContentType="image/svg+xml"/>
  <Override PartName="/ppt/media/image66.svg" ContentType="image/svg+xml"/>
  <Override PartName="/ppt/media/image68.svg" ContentType="image/svg+xml"/>
  <Override PartName="/ppt/media/image70.svg" ContentType="image/svg+xml"/>
  <Override PartName="/ppt/media/image72.svg" ContentType="image/svg+xml"/>
  <Override PartName="/ppt/media/image74.svg" ContentType="image/svg+xml"/>
  <Override PartName="/ppt/media/image76.svg" ContentType="image/svg+xml"/>
  <Override PartName="/ppt/media/image78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Clear Sans" panose="020B0503030202020304"/>
      <p:regular r:id="rId15"/>
    </p:embeddedFont>
    <p:embeddedFont>
      <p:font typeface="Clear Sans Bold" panose="020B0803030202020304"/>
      <p:bold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svg"/><Relationship Id="rId7" Type="http://schemas.openxmlformats.org/officeDocument/2006/relationships/image" Target="../media/image7.jpeg"/><Relationship Id="rId6" Type="http://schemas.openxmlformats.org/officeDocument/2006/relationships/image" Target="../media/image6.svg"/><Relationship Id="rId5" Type="http://schemas.openxmlformats.org/officeDocument/2006/relationships/image" Target="../media/image5.jpeg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sv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jpeg"/><Relationship Id="rId4" Type="http://schemas.openxmlformats.org/officeDocument/2006/relationships/image" Target="../media/image2.svg"/><Relationship Id="rId3" Type="http://schemas.openxmlformats.org/officeDocument/2006/relationships/image" Target="../media/image1.jpeg"/><Relationship Id="rId2" Type="http://schemas.openxmlformats.org/officeDocument/2006/relationships/image" Target="../media/image12.sv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jpeg"/><Relationship Id="rId4" Type="http://schemas.openxmlformats.org/officeDocument/2006/relationships/image" Target="../media/image14.svg"/><Relationship Id="rId3" Type="http://schemas.openxmlformats.org/officeDocument/2006/relationships/image" Target="../media/image13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image" Target="../media/image22.svg"/><Relationship Id="rId7" Type="http://schemas.openxmlformats.org/officeDocument/2006/relationships/image" Target="../media/image21.jpeg"/><Relationship Id="rId6" Type="http://schemas.openxmlformats.org/officeDocument/2006/relationships/image" Target="../media/image10.svg"/><Relationship Id="rId5" Type="http://schemas.openxmlformats.org/officeDocument/2006/relationships/image" Target="../media/image9.jpeg"/><Relationship Id="rId4" Type="http://schemas.openxmlformats.org/officeDocument/2006/relationships/image" Target="../media/image20.svg"/><Relationship Id="rId3" Type="http://schemas.openxmlformats.org/officeDocument/2006/relationships/image" Target="../media/image19.jpeg"/><Relationship Id="rId2" Type="http://schemas.openxmlformats.org/officeDocument/2006/relationships/image" Target="../media/image18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.svg"/><Relationship Id="rId11" Type="http://schemas.openxmlformats.org/officeDocument/2006/relationships/image" Target="../media/image1.jpeg"/><Relationship Id="rId10" Type="http://schemas.openxmlformats.org/officeDocument/2006/relationships/image" Target="../media/image4.svg"/><Relationship Id="rId1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svg"/><Relationship Id="rId7" Type="http://schemas.openxmlformats.org/officeDocument/2006/relationships/image" Target="../media/image25.jpeg"/><Relationship Id="rId6" Type="http://schemas.openxmlformats.org/officeDocument/2006/relationships/image" Target="../media/image24.svg"/><Relationship Id="rId5" Type="http://schemas.openxmlformats.org/officeDocument/2006/relationships/image" Target="../media/image23.jpeg"/><Relationship Id="rId4" Type="http://schemas.openxmlformats.org/officeDocument/2006/relationships/image" Target="../media/image2.svg"/><Relationship Id="rId3" Type="http://schemas.openxmlformats.org/officeDocument/2006/relationships/image" Target="../media/image1.jpeg"/><Relationship Id="rId2" Type="http://schemas.openxmlformats.org/officeDocument/2006/relationships/image" Target="../media/image14.sv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jpeg"/><Relationship Id="rId4" Type="http://schemas.openxmlformats.org/officeDocument/2006/relationships/image" Target="../media/image4.svg"/><Relationship Id="rId3" Type="http://schemas.openxmlformats.org/officeDocument/2006/relationships/image" Target="../media/image3.jpeg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jpeg"/><Relationship Id="rId4" Type="http://schemas.openxmlformats.org/officeDocument/2006/relationships/image" Target="../media/image2.svg"/><Relationship Id="rId3" Type="http://schemas.openxmlformats.org/officeDocument/2006/relationships/image" Target="../media/image1.jpeg"/><Relationship Id="rId2" Type="http://schemas.openxmlformats.org/officeDocument/2006/relationships/image" Target="../media/image30.svg"/><Relationship Id="rId1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jpeg"/><Relationship Id="rId8" Type="http://schemas.openxmlformats.org/officeDocument/2006/relationships/image" Target="../media/image38.svg"/><Relationship Id="rId7" Type="http://schemas.openxmlformats.org/officeDocument/2006/relationships/image" Target="../media/image37.jpeg"/><Relationship Id="rId6" Type="http://schemas.openxmlformats.org/officeDocument/2006/relationships/image" Target="../media/image36.svg"/><Relationship Id="rId53" Type="http://schemas.openxmlformats.org/officeDocument/2006/relationships/slideLayout" Target="../slideLayouts/slideLayout7.xml"/><Relationship Id="rId52" Type="http://schemas.openxmlformats.org/officeDocument/2006/relationships/image" Target="../media/image2.svg"/><Relationship Id="rId51" Type="http://schemas.openxmlformats.org/officeDocument/2006/relationships/image" Target="../media/image1.jpeg"/><Relationship Id="rId50" Type="http://schemas.openxmlformats.org/officeDocument/2006/relationships/image" Target="../media/image14.svg"/><Relationship Id="rId5" Type="http://schemas.openxmlformats.org/officeDocument/2006/relationships/image" Target="../media/image35.jpeg"/><Relationship Id="rId49" Type="http://schemas.openxmlformats.org/officeDocument/2006/relationships/image" Target="../media/image13.jpeg"/><Relationship Id="rId48" Type="http://schemas.openxmlformats.org/officeDocument/2006/relationships/image" Target="../media/image78.svg"/><Relationship Id="rId47" Type="http://schemas.openxmlformats.org/officeDocument/2006/relationships/image" Target="../media/image77.jpeg"/><Relationship Id="rId46" Type="http://schemas.openxmlformats.org/officeDocument/2006/relationships/image" Target="../media/image76.svg"/><Relationship Id="rId45" Type="http://schemas.openxmlformats.org/officeDocument/2006/relationships/image" Target="../media/image75.jpeg"/><Relationship Id="rId44" Type="http://schemas.openxmlformats.org/officeDocument/2006/relationships/image" Target="../media/image74.svg"/><Relationship Id="rId43" Type="http://schemas.openxmlformats.org/officeDocument/2006/relationships/image" Target="../media/image73.jpeg"/><Relationship Id="rId42" Type="http://schemas.openxmlformats.org/officeDocument/2006/relationships/image" Target="../media/image72.svg"/><Relationship Id="rId41" Type="http://schemas.openxmlformats.org/officeDocument/2006/relationships/image" Target="../media/image71.jpeg"/><Relationship Id="rId40" Type="http://schemas.openxmlformats.org/officeDocument/2006/relationships/image" Target="../media/image70.svg"/><Relationship Id="rId4" Type="http://schemas.openxmlformats.org/officeDocument/2006/relationships/image" Target="../media/image34.svg"/><Relationship Id="rId39" Type="http://schemas.openxmlformats.org/officeDocument/2006/relationships/image" Target="../media/image69.jpeg"/><Relationship Id="rId38" Type="http://schemas.openxmlformats.org/officeDocument/2006/relationships/image" Target="../media/image68.svg"/><Relationship Id="rId37" Type="http://schemas.openxmlformats.org/officeDocument/2006/relationships/image" Target="../media/image67.jpeg"/><Relationship Id="rId36" Type="http://schemas.openxmlformats.org/officeDocument/2006/relationships/image" Target="../media/image66.svg"/><Relationship Id="rId35" Type="http://schemas.openxmlformats.org/officeDocument/2006/relationships/image" Target="../media/image65.jpeg"/><Relationship Id="rId34" Type="http://schemas.openxmlformats.org/officeDocument/2006/relationships/image" Target="../media/image64.svg"/><Relationship Id="rId33" Type="http://schemas.openxmlformats.org/officeDocument/2006/relationships/image" Target="../media/image63.jpeg"/><Relationship Id="rId32" Type="http://schemas.openxmlformats.org/officeDocument/2006/relationships/image" Target="../media/image62.svg"/><Relationship Id="rId31" Type="http://schemas.openxmlformats.org/officeDocument/2006/relationships/image" Target="../media/image61.jpeg"/><Relationship Id="rId30" Type="http://schemas.openxmlformats.org/officeDocument/2006/relationships/image" Target="../media/image60.svg"/><Relationship Id="rId3" Type="http://schemas.openxmlformats.org/officeDocument/2006/relationships/image" Target="../media/image33.jpeg"/><Relationship Id="rId29" Type="http://schemas.openxmlformats.org/officeDocument/2006/relationships/image" Target="../media/image59.jpeg"/><Relationship Id="rId28" Type="http://schemas.openxmlformats.org/officeDocument/2006/relationships/image" Target="../media/image58.svg"/><Relationship Id="rId27" Type="http://schemas.openxmlformats.org/officeDocument/2006/relationships/image" Target="../media/image57.jpeg"/><Relationship Id="rId26" Type="http://schemas.openxmlformats.org/officeDocument/2006/relationships/image" Target="../media/image56.svg"/><Relationship Id="rId25" Type="http://schemas.openxmlformats.org/officeDocument/2006/relationships/image" Target="../media/image55.jpeg"/><Relationship Id="rId24" Type="http://schemas.openxmlformats.org/officeDocument/2006/relationships/image" Target="../media/image54.svg"/><Relationship Id="rId23" Type="http://schemas.openxmlformats.org/officeDocument/2006/relationships/image" Target="../media/image53.jpeg"/><Relationship Id="rId22" Type="http://schemas.openxmlformats.org/officeDocument/2006/relationships/image" Target="../media/image52.svg"/><Relationship Id="rId21" Type="http://schemas.openxmlformats.org/officeDocument/2006/relationships/image" Target="../media/image51.jpeg"/><Relationship Id="rId20" Type="http://schemas.openxmlformats.org/officeDocument/2006/relationships/image" Target="../media/image50.svg"/><Relationship Id="rId2" Type="http://schemas.openxmlformats.org/officeDocument/2006/relationships/image" Target="../media/image32.svg"/><Relationship Id="rId19" Type="http://schemas.openxmlformats.org/officeDocument/2006/relationships/image" Target="../media/image49.jpeg"/><Relationship Id="rId18" Type="http://schemas.openxmlformats.org/officeDocument/2006/relationships/image" Target="../media/image48.svg"/><Relationship Id="rId17" Type="http://schemas.openxmlformats.org/officeDocument/2006/relationships/image" Target="../media/image47.jpeg"/><Relationship Id="rId16" Type="http://schemas.openxmlformats.org/officeDocument/2006/relationships/image" Target="../media/image46.svg"/><Relationship Id="rId15" Type="http://schemas.openxmlformats.org/officeDocument/2006/relationships/image" Target="../media/image45.jpeg"/><Relationship Id="rId14" Type="http://schemas.openxmlformats.org/officeDocument/2006/relationships/image" Target="../media/image44.svg"/><Relationship Id="rId13" Type="http://schemas.openxmlformats.org/officeDocument/2006/relationships/image" Target="../media/image43.jpeg"/><Relationship Id="rId12" Type="http://schemas.openxmlformats.org/officeDocument/2006/relationships/image" Target="../media/image42.svg"/><Relationship Id="rId11" Type="http://schemas.openxmlformats.org/officeDocument/2006/relationships/image" Target="../media/image41.jpeg"/><Relationship Id="rId10" Type="http://schemas.openxmlformats.org/officeDocument/2006/relationships/image" Target="../media/image40.svg"/><Relationship Id="rId1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302B70"/>
          </a:solidFill>
        </p:spPr>
      </p:sp>
      <p:grpSp>
        <p:nvGrpSpPr>
          <p:cNvPr id="3" name="Group 3"/>
          <p:cNvGrpSpPr/>
          <p:nvPr/>
        </p:nvGrpSpPr>
        <p:grpSpPr>
          <a:xfrm rot="0">
            <a:off x="1449568" y="1815847"/>
            <a:ext cx="8200582" cy="5217126"/>
            <a:chOff x="0" y="28575"/>
            <a:chExt cx="10934109" cy="6956168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"/>
              <a:ext cx="10934109" cy="4803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430"/>
                </a:lnSpc>
              </a:pPr>
              <a:r>
                <a:rPr lang="en-US" sz="8200">
                  <a:solidFill>
                    <a:srgbClr val="302B70"/>
                  </a:solidFill>
                  <a:latin typeface="HK Grotesk Bold" panose="00000800000000000000"/>
                  <a:ea typeface="HK Grotesk Bold" panose="00000800000000000000"/>
                  <a:cs typeface="HK Grotesk Bold" panose="00000800000000000000"/>
                  <a:sym typeface="HK Grotesk Bold" panose="00000800000000000000"/>
                </a:rPr>
                <a:t>Projet : </a:t>
              </a:r>
              <a:endParaRPr lang="en-US" sz="8200">
                <a:solidFill>
                  <a:srgbClr val="302B70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  <a:p>
              <a:pPr algn="l">
                <a:lnSpc>
                  <a:spcPts val="9430"/>
                </a:lnSpc>
              </a:pPr>
              <a:r>
                <a:rPr lang="en-US" sz="8200">
                  <a:solidFill>
                    <a:srgbClr val="302B70"/>
                  </a:solidFill>
                  <a:latin typeface="HK Grotesk Bold" panose="00000800000000000000"/>
                  <a:ea typeface="HK Grotesk Bold" panose="00000800000000000000"/>
                  <a:cs typeface="HK Grotesk Bold" panose="00000800000000000000"/>
                  <a:sym typeface="HK Grotesk Bold" panose="00000800000000000000"/>
                </a:rPr>
                <a:t>real-time chat application</a:t>
              </a:r>
              <a:endParaRPr lang="en-US" sz="8200">
                <a:solidFill>
                  <a:srgbClr val="302B70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189810"/>
              <a:ext cx="10934109" cy="1794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Presented by </a:t>
              </a:r>
              <a:r>
                <a:rPr lang="en-US" sz="2500">
                  <a:solidFill>
                    <a:srgbClr val="302B70"/>
                  </a:solidFill>
                  <a:latin typeface="Clear Sans Bold" panose="020B0803030202020304"/>
                  <a:ea typeface="Clear Sans Bold" panose="020B0803030202020304"/>
                  <a:cs typeface="Clear Sans Bold" panose="020B0803030202020304"/>
                  <a:sym typeface="Clear Sans Bold" panose="020B0803030202020304"/>
                </a:rPr>
                <a:t>Mohamed Soufeljil </a:t>
              </a:r>
              <a:endParaRPr lang="en-US" sz="2500">
                <a:solidFill>
                  <a:srgbClr val="302B70"/>
                </a:solidFill>
                <a:latin typeface="Clear Sans Bold" panose="020B0803030202020304"/>
                <a:ea typeface="Clear Sans Bold" panose="020B0803030202020304"/>
                <a:cs typeface="Clear Sans Bold" panose="020B0803030202020304"/>
                <a:sym typeface="Clear Sans Bold" panose="020B0803030202020304"/>
              </a:endParaRPr>
            </a:p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Student at </a:t>
              </a:r>
              <a:r>
                <a:rPr lang="en-US" sz="2500">
                  <a:solidFill>
                    <a:srgbClr val="302B70"/>
                  </a:solidFill>
                  <a:latin typeface="Clear Sans Bold" panose="020B0803030202020304"/>
                  <a:ea typeface="Clear Sans Bold" panose="020B0803030202020304"/>
                  <a:cs typeface="Clear Sans Bold" panose="020B0803030202020304"/>
                  <a:sym typeface="Clear Sans Bold" panose="020B0803030202020304"/>
                </a:rPr>
                <a:t>FSEG Nabeul</a:t>
              </a:r>
              <a:r>
                <a:rPr lang="en-US" sz="25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, </a:t>
              </a:r>
              <a:r>
                <a:rPr lang="en-US" sz="2500">
                  <a:solidFill>
                    <a:srgbClr val="302B70"/>
                  </a:solidFill>
                  <a:latin typeface="Clear Sans Bold" panose="020B0803030202020304"/>
                  <a:ea typeface="Clear Sans Bold" panose="020B0803030202020304"/>
                  <a:cs typeface="Clear Sans Bold" panose="020B0803030202020304"/>
                  <a:sym typeface="Clear Sans Bold" panose="020B0803030202020304"/>
                </a:rPr>
                <a:t>2</a:t>
              </a:r>
              <a:r>
                <a:rPr lang="fr-FR" altLang="en-US" sz="2500">
                  <a:solidFill>
                    <a:srgbClr val="302B70"/>
                  </a:solidFill>
                  <a:latin typeface="Clear Sans Bold" panose="020B0803030202020304"/>
                  <a:ea typeface="Clear Sans Bold" panose="020B0803030202020304"/>
                  <a:cs typeface="Clear Sans Bold" panose="020B0803030202020304"/>
                  <a:sym typeface="Clear Sans Bold" panose="020B0803030202020304"/>
                </a:rPr>
                <a:t>nd</a:t>
              </a:r>
              <a:r>
                <a:rPr lang="en-US" sz="2500">
                  <a:solidFill>
                    <a:srgbClr val="302B70"/>
                  </a:solidFill>
                  <a:latin typeface="Clear Sans Bold" panose="020B0803030202020304"/>
                  <a:ea typeface="Clear Sans Bold" panose="020B0803030202020304"/>
                  <a:cs typeface="Clear Sans Bold" panose="020B0803030202020304"/>
                  <a:sym typeface="Clear Sans Bold" panose="020B0803030202020304"/>
                </a:rPr>
                <a:t> BIS</a:t>
              </a:r>
              <a:endParaRPr lang="en-US" sz="2500">
                <a:solidFill>
                  <a:srgbClr val="302B70"/>
                </a:solidFill>
                <a:latin typeface="Clear Sans Bold" panose="020B0803030202020304"/>
                <a:ea typeface="Clear Sans Bold" panose="020B0803030202020304"/>
                <a:cs typeface="Clear Sans Bold" panose="020B0803030202020304"/>
                <a:sym typeface="Clear Sans Bold" panose="020B0803030202020304"/>
              </a:endParaRPr>
            </a:p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(</a:t>
              </a:r>
              <a:r>
                <a:rPr lang="en-US" sz="2500">
                  <a:solidFill>
                    <a:srgbClr val="302B70"/>
                  </a:solidFill>
                  <a:latin typeface="Clear Sans Bold" panose="020B0803030202020304"/>
                  <a:ea typeface="Clear Sans Bold" panose="020B0803030202020304"/>
                  <a:cs typeface="Clear Sans Bold" panose="020B0803030202020304"/>
                  <a:sym typeface="Clear Sans Bold" panose="020B0803030202020304"/>
                </a:rPr>
                <a:t>B</a:t>
              </a:r>
              <a:r>
                <a:rPr lang="en-US" sz="25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usiness</a:t>
              </a:r>
              <a:r>
                <a:rPr lang="en-US" sz="2500">
                  <a:solidFill>
                    <a:srgbClr val="302B70"/>
                  </a:solidFill>
                  <a:latin typeface="Clear Sans Bold" panose="020B0803030202020304"/>
                  <a:ea typeface="Clear Sans Bold" panose="020B0803030202020304"/>
                  <a:cs typeface="Clear Sans Bold" panose="020B0803030202020304"/>
                  <a:sym typeface="Clear Sans Bold" panose="020B0803030202020304"/>
                </a:rPr>
                <a:t> I</a:t>
              </a:r>
              <a:r>
                <a:rPr lang="en-US" sz="25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nformation </a:t>
              </a:r>
              <a:r>
                <a:rPr lang="en-US" sz="2500">
                  <a:solidFill>
                    <a:srgbClr val="302B70"/>
                  </a:solidFill>
                  <a:latin typeface="Clear Sans Bold" panose="020B0803030202020304"/>
                  <a:ea typeface="Clear Sans Bold" panose="020B0803030202020304"/>
                  <a:cs typeface="Clear Sans Bold" panose="020B0803030202020304"/>
                  <a:sym typeface="Clear Sans Bold" panose="020B0803030202020304"/>
                </a:rPr>
                <a:t>S</a:t>
              </a:r>
              <a:r>
                <a:rPr lang="en-US" sz="25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ystem)</a:t>
              </a:r>
              <a:endParaRPr lang="en-US" sz="25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8718256" y="9518212"/>
            <a:ext cx="851487" cy="155656"/>
            <a:chOff x="0" y="0"/>
            <a:chExt cx="1135316" cy="2075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463887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927775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14271742" y="4387501"/>
            <a:ext cx="2987558" cy="4459042"/>
          </a:xfrm>
          <a:custGeom>
            <a:avLst/>
            <a:gdLst/>
            <a:ahLst/>
            <a:cxnLst/>
            <a:rect l="l" t="t" r="r" b="b"/>
            <a:pathLst>
              <a:path w="2987558" h="4459042">
                <a:moveTo>
                  <a:pt x="0" y="0"/>
                </a:moveTo>
                <a:lnTo>
                  <a:pt x="2987558" y="0"/>
                </a:lnTo>
                <a:lnTo>
                  <a:pt x="2987558" y="4459041"/>
                </a:lnTo>
                <a:lnTo>
                  <a:pt x="0" y="44590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H="1">
            <a:off x="10166457" y="1028700"/>
            <a:ext cx="6783040" cy="9553578"/>
          </a:xfrm>
          <a:custGeom>
            <a:avLst/>
            <a:gdLst/>
            <a:ahLst/>
            <a:cxnLst/>
            <a:rect l="l" t="t" r="r" b="b"/>
            <a:pathLst>
              <a:path w="6783040" h="9553578">
                <a:moveTo>
                  <a:pt x="6783040" y="0"/>
                </a:moveTo>
                <a:lnTo>
                  <a:pt x="0" y="0"/>
                </a:lnTo>
                <a:lnTo>
                  <a:pt x="0" y="9553578"/>
                </a:lnTo>
                <a:lnTo>
                  <a:pt x="6783040" y="9553578"/>
                </a:lnTo>
                <a:lnTo>
                  <a:pt x="678304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187860" y="1637939"/>
            <a:ext cx="2154826" cy="2154826"/>
          </a:xfrm>
          <a:custGeom>
            <a:avLst/>
            <a:gdLst/>
            <a:ahLst/>
            <a:cxnLst/>
            <a:rect l="l" t="t" r="r" b="b"/>
            <a:pathLst>
              <a:path w="2154826" h="2154826">
                <a:moveTo>
                  <a:pt x="0" y="0"/>
                </a:moveTo>
                <a:lnTo>
                  <a:pt x="2154826" y="0"/>
                </a:lnTo>
                <a:lnTo>
                  <a:pt x="2154826" y="2154826"/>
                </a:lnTo>
                <a:lnTo>
                  <a:pt x="0" y="21548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8775001"/>
          </a:xfrm>
          <a:prstGeom prst="rect">
            <a:avLst/>
          </a:prstGeom>
          <a:solidFill>
            <a:srgbClr val="302B70"/>
          </a:solidFill>
        </p:spPr>
      </p:sp>
      <p:sp>
        <p:nvSpPr>
          <p:cNvPr id="3" name="Freeform 3"/>
          <p:cNvSpPr/>
          <p:nvPr/>
        </p:nvSpPr>
        <p:spPr>
          <a:xfrm>
            <a:off x="1028700" y="5143500"/>
            <a:ext cx="1924696" cy="3631501"/>
          </a:xfrm>
          <a:custGeom>
            <a:avLst/>
            <a:gdLst/>
            <a:ahLst/>
            <a:cxnLst/>
            <a:rect l="l" t="t" r="r" b="b"/>
            <a:pathLst>
              <a:path w="1924696" h="3631501">
                <a:moveTo>
                  <a:pt x="0" y="0"/>
                </a:moveTo>
                <a:lnTo>
                  <a:pt x="1924696" y="0"/>
                </a:lnTo>
                <a:lnTo>
                  <a:pt x="1924696" y="3631501"/>
                </a:lnTo>
                <a:lnTo>
                  <a:pt x="0" y="363150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28700" y="1779877"/>
            <a:ext cx="5275936" cy="1723713"/>
            <a:chOff x="0" y="0"/>
            <a:chExt cx="7034581" cy="2298284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7034581" cy="1621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0F2F6"/>
                  </a:solidFill>
                  <a:latin typeface="HK Grotesk Bold" panose="00000800000000000000"/>
                  <a:ea typeface="HK Grotesk Bold" panose="00000800000000000000"/>
                  <a:cs typeface="HK Grotesk Bold" panose="00000800000000000000"/>
                  <a:sym typeface="HK Grotesk Bold" panose="00000800000000000000"/>
                </a:rPr>
                <a:t>Plan</a:t>
              </a:r>
              <a:endParaRPr lang="en-US" sz="8000">
                <a:solidFill>
                  <a:srgbClr val="F0F2F6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734339"/>
              <a:ext cx="7034581" cy="563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8622802" y="9435723"/>
            <a:ext cx="1042396" cy="190555"/>
            <a:chOff x="0" y="0"/>
            <a:chExt cx="1389862" cy="25407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4073" cy="254073"/>
            </a:xfrm>
            <a:custGeom>
              <a:avLst/>
              <a:gdLst/>
              <a:ahLst/>
              <a:cxnLst/>
              <a:rect l="l" t="t" r="r" b="b"/>
              <a:pathLst>
                <a:path w="254073" h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567894" y="0"/>
              <a:ext cx="254073" cy="254073"/>
            </a:xfrm>
            <a:custGeom>
              <a:avLst/>
              <a:gdLst/>
              <a:ahLst/>
              <a:cxnLst/>
              <a:rect l="l" t="t" r="r" b="b"/>
              <a:pathLst>
                <a:path w="254073" h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135788" y="0"/>
              <a:ext cx="254073" cy="254073"/>
            </a:xfrm>
            <a:custGeom>
              <a:avLst/>
              <a:gdLst/>
              <a:ahLst/>
              <a:cxnLst/>
              <a:rect l="l" t="t" r="r" b="b"/>
              <a:pathLst>
                <a:path w="254073" h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9665198" y="1660550"/>
            <a:ext cx="6213078" cy="5298701"/>
            <a:chOff x="0" y="0"/>
            <a:chExt cx="8284104" cy="706493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8284104" cy="1224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F0F2F6"/>
                  </a:solidFill>
                  <a:latin typeface="HK Grotesk Bold" panose="00000800000000000000"/>
                  <a:ea typeface="HK Grotesk Bold" panose="00000800000000000000"/>
                  <a:cs typeface="HK Grotesk Bold" panose="00000800000000000000"/>
                  <a:sym typeface="HK Grotesk Bold" panose="00000800000000000000"/>
                </a:rPr>
                <a:t>01</a:t>
              </a:r>
              <a:endParaRPr lang="en-US" sz="6000">
                <a:solidFill>
                  <a:srgbClr val="F0F2F6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259515"/>
              <a:ext cx="8284104" cy="574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0F2F6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The why</a:t>
              </a:r>
              <a:endParaRPr lang="en-US" sz="2600">
                <a:solidFill>
                  <a:srgbClr val="F0F2F6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605951"/>
              <a:ext cx="8284104" cy="1224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F0F2F6"/>
                  </a:solidFill>
                  <a:latin typeface="HK Grotesk Bold" panose="00000800000000000000"/>
                  <a:ea typeface="HK Grotesk Bold" panose="00000800000000000000"/>
                  <a:cs typeface="HK Grotesk Bold" panose="00000800000000000000"/>
                  <a:sym typeface="HK Grotesk Bold" panose="00000800000000000000"/>
                </a:rPr>
                <a:t>02</a:t>
              </a:r>
              <a:endParaRPr lang="en-US" sz="6000">
                <a:solidFill>
                  <a:srgbClr val="F0F2F6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874991"/>
              <a:ext cx="8284104" cy="5744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0F2F6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The what</a:t>
              </a:r>
              <a:endParaRPr lang="en-US" sz="2600">
                <a:solidFill>
                  <a:srgbClr val="F0F2F6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5221428"/>
              <a:ext cx="8284104" cy="1224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F0F2F6"/>
                  </a:solidFill>
                  <a:latin typeface="HK Grotesk Bold" panose="00000800000000000000"/>
                  <a:ea typeface="HK Grotesk Bold" panose="00000800000000000000"/>
                  <a:cs typeface="HK Grotesk Bold" panose="00000800000000000000"/>
                  <a:sym typeface="HK Grotesk Bold" panose="00000800000000000000"/>
                </a:rPr>
                <a:t>03</a:t>
              </a:r>
              <a:endParaRPr lang="en-US" sz="6000">
                <a:solidFill>
                  <a:srgbClr val="F0F2F6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6499992"/>
              <a:ext cx="8284104" cy="564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0F2F6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The how </a:t>
              </a:r>
              <a:endParaRPr lang="en-US" sz="2600">
                <a:solidFill>
                  <a:srgbClr val="F0F2F6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7C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9258300"/>
          </a:xfrm>
          <a:prstGeom prst="rect">
            <a:avLst/>
          </a:prstGeom>
          <a:solidFill>
            <a:srgbClr val="F0F2F6"/>
          </a:solidFill>
        </p:spPr>
      </p:sp>
      <p:grpSp>
        <p:nvGrpSpPr>
          <p:cNvPr id="3" name="Group 3"/>
          <p:cNvGrpSpPr/>
          <p:nvPr/>
        </p:nvGrpSpPr>
        <p:grpSpPr>
          <a:xfrm rot="0">
            <a:off x="12575231" y="2508327"/>
            <a:ext cx="4684069" cy="2155954"/>
            <a:chOff x="0" y="0"/>
            <a:chExt cx="6245425" cy="2874605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6245425" cy="1621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0F2F6"/>
                  </a:solidFill>
                  <a:latin typeface="HK Grotesk Bold" panose="00000800000000000000"/>
                  <a:ea typeface="HK Grotesk Bold" panose="00000800000000000000"/>
                  <a:cs typeface="HK Grotesk Bold" panose="00000800000000000000"/>
                  <a:sym typeface="HK Grotesk Bold" panose="00000800000000000000"/>
                </a:rPr>
                <a:t>Solution</a:t>
              </a:r>
              <a:endParaRPr lang="en-US" sz="8000">
                <a:solidFill>
                  <a:srgbClr val="F0F2F6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696761"/>
              <a:ext cx="6245425" cy="11778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0F2F6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List 1-3 ways your company proposes to solve them.</a:t>
              </a:r>
              <a:endParaRPr lang="en-US" sz="2600">
                <a:solidFill>
                  <a:srgbClr val="F0F2F6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6216904" y="838145"/>
            <a:ext cx="1042396" cy="190555"/>
            <a:chOff x="0" y="0"/>
            <a:chExt cx="1389862" cy="2540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4073" cy="254073"/>
            </a:xfrm>
            <a:custGeom>
              <a:avLst/>
              <a:gdLst/>
              <a:ahLst/>
              <a:cxnLst/>
              <a:rect l="l" t="t" r="r" b="b"/>
              <a:pathLst>
                <a:path w="254073" h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567894" y="0"/>
              <a:ext cx="254073" cy="254073"/>
            </a:xfrm>
            <a:custGeom>
              <a:avLst/>
              <a:gdLst/>
              <a:ahLst/>
              <a:cxnLst/>
              <a:rect l="l" t="t" r="r" b="b"/>
              <a:pathLst>
                <a:path w="254073" h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135788" y="0"/>
              <a:ext cx="254073" cy="254073"/>
            </a:xfrm>
            <a:custGeom>
              <a:avLst/>
              <a:gdLst/>
              <a:ahLst/>
              <a:cxnLst/>
              <a:rect l="l" t="t" r="r" b="b"/>
              <a:pathLst>
                <a:path w="254073" h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15069410" y="6006426"/>
            <a:ext cx="2189890" cy="3268492"/>
          </a:xfrm>
          <a:custGeom>
            <a:avLst/>
            <a:gdLst/>
            <a:ahLst/>
            <a:cxnLst/>
            <a:rect l="l" t="t" r="r" b="b"/>
            <a:pathLst>
              <a:path w="2189890" h="3268492">
                <a:moveTo>
                  <a:pt x="0" y="0"/>
                </a:moveTo>
                <a:lnTo>
                  <a:pt x="2189890" y="0"/>
                </a:lnTo>
                <a:lnTo>
                  <a:pt x="2189890" y="3268493"/>
                </a:lnTo>
                <a:lnTo>
                  <a:pt x="0" y="32684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575231" y="1937504"/>
            <a:ext cx="4684069" cy="1218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>
                <a:solidFill>
                  <a:srgbClr val="302B70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rPr>
              <a:t>The Why</a:t>
            </a:r>
            <a:endParaRPr lang="en-US" sz="8000">
              <a:solidFill>
                <a:srgbClr val="302B70"/>
              </a:solidFill>
              <a:latin typeface="HK Grotesk Bold" panose="00000800000000000000"/>
              <a:ea typeface="HK Grotesk Bold" panose="00000800000000000000"/>
              <a:cs typeface="HK Grotesk Bold" panose="00000800000000000000"/>
              <a:sym typeface="HK Grotesk Bold" panose="00000800000000000000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1028700" y="1028700"/>
            <a:ext cx="10920002" cy="7360896"/>
            <a:chOff x="0" y="0"/>
            <a:chExt cx="14560003" cy="981452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14560003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302B70"/>
                  </a:solidFill>
                  <a:latin typeface="HK Grotesk Bold" panose="00000800000000000000"/>
                  <a:ea typeface="HK Grotesk Bold" panose="00000800000000000000"/>
                  <a:cs typeface="HK Grotesk Bold" panose="00000800000000000000"/>
                  <a:sym typeface="HK Grotesk Bold" panose="00000800000000000000"/>
                </a:rPr>
                <a:t>01</a:t>
              </a:r>
              <a:endParaRPr lang="en-US" sz="5000">
                <a:solidFill>
                  <a:srgbClr val="302B70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60076"/>
              <a:ext cx="14560003" cy="11313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302B70"/>
                  </a:solidFill>
                  <a:latin typeface="Clear Sans Bold" panose="020B0803030202020304"/>
                  <a:ea typeface="Clear Sans Bold" panose="020B0803030202020304"/>
                  <a:cs typeface="Clear Sans Bold" panose="020B0803030202020304"/>
                  <a:sym typeface="Clear Sans Bold" panose="020B0803030202020304"/>
                </a:rPr>
                <a:t>Identified Need:</a:t>
              </a:r>
              <a:r>
                <a:rPr lang="en-US" sz="25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 Effective communication is essential in today's fast-paced world, and real-time communication tools are increasingly important.</a:t>
              </a:r>
              <a:endParaRPr lang="en-US" sz="25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145009"/>
              <a:ext cx="14560003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302B70"/>
                  </a:solidFill>
                  <a:latin typeface="HK Grotesk Bold" panose="00000800000000000000"/>
                  <a:ea typeface="HK Grotesk Bold" panose="00000800000000000000"/>
                  <a:cs typeface="HK Grotesk Bold" panose="00000800000000000000"/>
                  <a:sym typeface="HK Grotesk Bold" panose="00000800000000000000"/>
                </a:rPr>
                <a:t>02</a:t>
              </a:r>
              <a:endParaRPr lang="en-US" sz="5000">
                <a:solidFill>
                  <a:srgbClr val="302B70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224135"/>
              <a:ext cx="14560003" cy="1778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302B70"/>
                  </a:solidFill>
                  <a:latin typeface="Clear Sans Bold" panose="020B0803030202020304"/>
                  <a:ea typeface="Clear Sans Bold" panose="020B0803030202020304"/>
                  <a:cs typeface="Clear Sans Bold" panose="020B0803030202020304"/>
                  <a:sym typeface="Clear Sans Bold" panose="020B0803030202020304"/>
                </a:rPr>
                <a:t>Problem Statement:</a:t>
              </a:r>
              <a:r>
                <a:rPr lang="en-US" sz="26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 Many existing communication platforms lack integrated features for collaboration, such as synchronized drawing tools.</a:t>
              </a:r>
              <a:endParaRPr lang="en-US" sz="26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6956556"/>
              <a:ext cx="14560003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302B70"/>
                  </a:solidFill>
                  <a:latin typeface="HK Grotesk Bold" panose="00000800000000000000"/>
                  <a:ea typeface="HK Grotesk Bold" panose="00000800000000000000"/>
                  <a:cs typeface="HK Grotesk Bold" panose="00000800000000000000"/>
                  <a:sym typeface="HK Grotesk Bold" panose="00000800000000000000"/>
                </a:rPr>
                <a:t>03</a:t>
              </a:r>
              <a:endParaRPr lang="en-US" sz="5000">
                <a:solidFill>
                  <a:srgbClr val="302B70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035682"/>
              <a:ext cx="14560003" cy="17788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302B70"/>
                  </a:solidFill>
                  <a:latin typeface="Clear Sans Bold" panose="020B0803030202020304"/>
                  <a:ea typeface="Clear Sans Bold" panose="020B0803030202020304"/>
                  <a:cs typeface="Clear Sans Bold" panose="020B0803030202020304"/>
                  <a:sym typeface="Clear Sans Bold" panose="020B0803030202020304"/>
                </a:rPr>
                <a:t>Motivation:</a:t>
              </a:r>
              <a:r>
                <a:rPr lang="en-US" sz="26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 This project aims to fill this gap by creating a comprehensive platform that combines real-time chat with additional collaborative features.</a:t>
              </a:r>
              <a:endParaRPr lang="en-US" sz="26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302B70"/>
          </a:solidFill>
        </p:spPr>
      </p:sp>
      <p:sp>
        <p:nvSpPr>
          <p:cNvPr id="3" name="Freeform 3"/>
          <p:cNvSpPr/>
          <p:nvPr/>
        </p:nvSpPr>
        <p:spPr>
          <a:xfrm>
            <a:off x="16107044" y="1028700"/>
            <a:ext cx="1152256" cy="1152256"/>
          </a:xfrm>
          <a:custGeom>
            <a:avLst/>
            <a:gdLst/>
            <a:ahLst/>
            <a:cxnLst/>
            <a:rect l="l" t="t" r="r" b="b"/>
            <a:pathLst>
              <a:path w="1152256" h="1152256">
                <a:moveTo>
                  <a:pt x="0" y="0"/>
                </a:moveTo>
                <a:lnTo>
                  <a:pt x="1152256" y="0"/>
                </a:lnTo>
                <a:lnTo>
                  <a:pt x="1152256" y="1152256"/>
                </a:lnTo>
                <a:lnTo>
                  <a:pt x="0" y="115225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38944" y="5738178"/>
            <a:ext cx="2262433" cy="3036823"/>
          </a:xfrm>
          <a:custGeom>
            <a:avLst/>
            <a:gdLst/>
            <a:ahLst/>
            <a:cxnLst/>
            <a:rect l="l" t="t" r="r" b="b"/>
            <a:pathLst>
              <a:path w="2262433" h="3036823">
                <a:moveTo>
                  <a:pt x="0" y="0"/>
                </a:moveTo>
                <a:lnTo>
                  <a:pt x="2262433" y="0"/>
                </a:lnTo>
                <a:lnTo>
                  <a:pt x="2262433" y="3036823"/>
                </a:lnTo>
                <a:lnTo>
                  <a:pt x="0" y="30368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170487" y="1199713"/>
            <a:ext cx="2170786" cy="2170786"/>
          </a:xfrm>
          <a:custGeom>
            <a:avLst/>
            <a:gdLst/>
            <a:ahLst/>
            <a:cxnLst/>
            <a:rect l="l" t="t" r="r" b="b"/>
            <a:pathLst>
              <a:path w="2170786" h="2170786">
                <a:moveTo>
                  <a:pt x="0" y="0"/>
                </a:moveTo>
                <a:lnTo>
                  <a:pt x="2170786" y="0"/>
                </a:lnTo>
                <a:lnTo>
                  <a:pt x="2170786" y="2170786"/>
                </a:lnTo>
                <a:lnTo>
                  <a:pt x="0" y="21707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1655649" y="750185"/>
            <a:ext cx="5998221" cy="8508115"/>
          </a:xfrm>
          <a:custGeom>
            <a:avLst/>
            <a:gdLst/>
            <a:ahLst/>
            <a:cxnLst/>
            <a:rect l="l" t="t" r="r" b="b"/>
            <a:pathLst>
              <a:path w="5998221" h="8508115">
                <a:moveTo>
                  <a:pt x="5998221" y="0"/>
                </a:moveTo>
                <a:lnTo>
                  <a:pt x="0" y="0"/>
                </a:lnTo>
                <a:lnTo>
                  <a:pt x="0" y="8508115"/>
                </a:lnTo>
                <a:lnTo>
                  <a:pt x="5998221" y="8508115"/>
                </a:lnTo>
                <a:lnTo>
                  <a:pt x="599822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019175"/>
            <a:ext cx="8115300" cy="122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302B70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rPr>
              <a:t>The What</a:t>
            </a:r>
            <a:endParaRPr lang="en-US" sz="8000">
              <a:solidFill>
                <a:srgbClr val="302B70"/>
              </a:solidFill>
              <a:latin typeface="HK Grotesk Bold" panose="00000800000000000000"/>
              <a:ea typeface="HK Grotesk Bold" panose="00000800000000000000"/>
              <a:cs typeface="HK Grotesk Bold" panose="00000800000000000000"/>
              <a:sym typeface="HK Grotesk Bold" panose="000008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8718256" y="9453173"/>
            <a:ext cx="851487" cy="155656"/>
            <a:chOff x="0" y="0"/>
            <a:chExt cx="1135316" cy="2075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463887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927775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028700" y="3805920"/>
            <a:ext cx="8115300" cy="305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302B70"/>
                </a:solidFill>
                <a:latin typeface="Clear Sans Bold" panose="020B0803030202020304"/>
                <a:ea typeface="Clear Sans Bold" panose="020B0803030202020304"/>
                <a:cs typeface="Clear Sans Bold" panose="020B0803030202020304"/>
                <a:sym typeface="Clear Sans Bold" panose="020B0803030202020304"/>
              </a:rPr>
              <a:t>Project Objective:</a:t>
            </a:r>
            <a:r>
              <a:rPr lang="en-US" sz="25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rPr>
              <a:t> Develop a real-time chat application with features like user authentication, private messaging, and a synchronized drawing canvas.</a:t>
            </a:r>
            <a:endParaRPr lang="en-US" sz="2500">
              <a:solidFill>
                <a:srgbClr val="302B70"/>
              </a:solidFill>
              <a:latin typeface="Clear Sans" panose="020B0503030202020304"/>
              <a:ea typeface="Clear Sans" panose="020B0503030202020304"/>
              <a:cs typeface="Clear Sans" panose="020B0503030202020304"/>
              <a:sym typeface="Clear Sans" panose="020B05030302020203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302B70"/>
                </a:solidFill>
                <a:latin typeface="Clear Sans Bold" panose="020B0803030202020304"/>
                <a:ea typeface="Clear Sans Bold" panose="020B0803030202020304"/>
                <a:cs typeface="Clear Sans Bold" panose="020B0803030202020304"/>
                <a:sym typeface="Clear Sans Bold" panose="020B0803030202020304"/>
              </a:rPr>
              <a:t>Solution Overview:</a:t>
            </a:r>
            <a:r>
              <a:rPr lang="en-US" sz="25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rPr>
              <a:t> The application allows users to log in, select recipients for messages, chat in real-time, and collaborate on a shared canvas.</a:t>
            </a:r>
            <a:endParaRPr lang="en-US" sz="2500">
              <a:solidFill>
                <a:srgbClr val="302B70"/>
              </a:solidFill>
              <a:latin typeface="Clear Sans" panose="020B0503030202020304"/>
              <a:ea typeface="Clear Sans" panose="020B0503030202020304"/>
              <a:cs typeface="Clear Sans" panose="020B0503030202020304"/>
              <a:sym typeface="Clear Sans" panose="020B0503030202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3" name="TextBox 3"/>
          <p:cNvSpPr txBox="1"/>
          <p:nvPr/>
        </p:nvSpPr>
        <p:spPr>
          <a:xfrm>
            <a:off x="9144000" y="1019175"/>
            <a:ext cx="8115300" cy="122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>
                <a:solidFill>
                  <a:srgbClr val="F0F2F6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rPr>
              <a:t>The How</a:t>
            </a:r>
            <a:endParaRPr lang="en-US" sz="8000">
              <a:solidFill>
                <a:srgbClr val="F0F2F6"/>
              </a:solidFill>
              <a:latin typeface="HK Grotesk Bold" panose="00000800000000000000"/>
              <a:ea typeface="HK Grotesk Bold" panose="00000800000000000000"/>
              <a:cs typeface="HK Grotesk Bold" panose="00000800000000000000"/>
              <a:sym typeface="HK Grotesk Bold" panose="000008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8718256" y="9453173"/>
            <a:ext cx="851487" cy="155656"/>
            <a:chOff x="0" y="0"/>
            <a:chExt cx="1135316" cy="2075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63887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927775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995820" y="2122184"/>
            <a:ext cx="9263480" cy="583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0F2F6"/>
                </a:solidFill>
                <a:latin typeface="Clear Sans Bold" panose="020B0803030202020304"/>
                <a:ea typeface="Clear Sans Bold" panose="020B0803030202020304"/>
                <a:cs typeface="Clear Sans Bold" panose="020B0803030202020304"/>
                <a:sym typeface="Clear Sans Bold" panose="020B0803030202020304"/>
              </a:rPr>
              <a:t>Methodology:</a:t>
            </a:r>
            <a:endParaRPr lang="en-US" sz="2500">
              <a:solidFill>
                <a:srgbClr val="F0F2F6"/>
              </a:solidFill>
              <a:latin typeface="Clear Sans Bold" panose="020B0803030202020304"/>
              <a:ea typeface="Clear Sans Bold" panose="020B0803030202020304"/>
              <a:cs typeface="Clear Sans Bold" panose="020B0803030202020304"/>
              <a:sym typeface="Clear Sans Bold" panose="020B08030302020203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0F2F6"/>
                </a:solidFill>
                <a:latin typeface="Clear Sans Bold" panose="020B0803030202020304"/>
                <a:ea typeface="Clear Sans Bold" panose="020B0803030202020304"/>
                <a:cs typeface="Clear Sans Bold" panose="020B0803030202020304"/>
                <a:sym typeface="Clear Sans Bold" panose="020B0803030202020304"/>
              </a:rPr>
              <a:t>Technology Stack:</a:t>
            </a:r>
            <a:r>
              <a:rPr lang="en-US" sz="2500">
                <a:solidFill>
                  <a:srgbClr val="F0F2F6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rPr>
              <a:t> React for the frontend, Flask for the backend, and Socket.IO for real-time communication.</a:t>
            </a:r>
            <a:endParaRPr lang="en-US" sz="2500">
              <a:solidFill>
                <a:srgbClr val="F0F2F6"/>
              </a:solidFill>
              <a:latin typeface="Clear Sans" panose="020B0503030202020304"/>
              <a:ea typeface="Clear Sans" panose="020B0503030202020304"/>
              <a:cs typeface="Clear Sans" panose="020B0503030202020304"/>
              <a:sym typeface="Clear Sans" panose="020B05030302020203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0F2F6"/>
                </a:solidFill>
                <a:latin typeface="Clear Sans Bold" panose="020B0803030202020304"/>
                <a:ea typeface="Clear Sans Bold" panose="020B0803030202020304"/>
                <a:cs typeface="Clear Sans Bold" panose="020B0803030202020304"/>
                <a:sym typeface="Clear Sans Bold" panose="020B0803030202020304"/>
              </a:rPr>
              <a:t>Key Features Developed:</a:t>
            </a:r>
            <a:endParaRPr lang="en-US" sz="2500">
              <a:solidFill>
                <a:srgbClr val="F0F2F6"/>
              </a:solidFill>
              <a:latin typeface="Clear Sans Bold" panose="020B0803030202020304"/>
              <a:ea typeface="Clear Sans Bold" panose="020B0803030202020304"/>
              <a:cs typeface="Clear Sans Bold" panose="020B0803030202020304"/>
              <a:sym typeface="Clear Sans Bold" panose="020B08030302020203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fr-FR" altLang="en-US" sz="2500">
                <a:solidFill>
                  <a:srgbClr val="F0F2F6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rPr>
              <a:t>-</a:t>
            </a:r>
            <a:r>
              <a:rPr lang="en-US" sz="2500">
                <a:solidFill>
                  <a:srgbClr val="F0F2F6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rPr>
              <a:t>User authentication and sign-up system</a:t>
            </a:r>
            <a:endParaRPr lang="en-US" sz="2500">
              <a:solidFill>
                <a:srgbClr val="F0F2F6"/>
              </a:solidFill>
              <a:latin typeface="Clear Sans" panose="020B0503030202020304"/>
              <a:ea typeface="Clear Sans" panose="020B0503030202020304"/>
              <a:cs typeface="Clear Sans" panose="020B0503030202020304"/>
              <a:sym typeface="Clear Sans" panose="020B05030302020203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fr-FR" altLang="en-US" sz="2500">
                <a:solidFill>
                  <a:srgbClr val="F0F2F6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rPr>
              <a:t>-</a:t>
            </a:r>
            <a:r>
              <a:rPr lang="en-US" sz="2500">
                <a:solidFill>
                  <a:srgbClr val="F0F2F6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rPr>
              <a:t>Real-time private messaging with a rich text editor</a:t>
            </a:r>
            <a:endParaRPr lang="en-US" sz="2500">
              <a:solidFill>
                <a:srgbClr val="F0F2F6"/>
              </a:solidFill>
              <a:latin typeface="Clear Sans" panose="020B0503030202020304"/>
              <a:ea typeface="Clear Sans" panose="020B0503030202020304"/>
              <a:cs typeface="Clear Sans" panose="020B0503030202020304"/>
              <a:sym typeface="Clear Sans" panose="020B0503030202020304"/>
            </a:endParaR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fr-FR" altLang="en-US" sz="2500">
                <a:solidFill>
                  <a:srgbClr val="F0F2F6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rPr>
              <a:t>-</a:t>
            </a:r>
            <a:r>
              <a:rPr lang="en-US" sz="2500">
                <a:solidFill>
                  <a:srgbClr val="F0F2F6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rPr>
              <a:t>Synchronized drawing canvas for collaborative sketching</a:t>
            </a:r>
            <a:endParaRPr lang="en-US" sz="2500">
              <a:solidFill>
                <a:srgbClr val="F0F2F6"/>
              </a:solidFill>
              <a:latin typeface="Clear Sans" panose="020B0503030202020304"/>
              <a:ea typeface="Clear Sans" panose="020B0503030202020304"/>
              <a:cs typeface="Clear Sans" panose="020B0503030202020304"/>
              <a:sym typeface="Clear Sans" panose="020B0503030202020304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id="9" name="Group 9"/>
          <p:cNvGrpSpPr/>
          <p:nvPr/>
        </p:nvGrpSpPr>
        <p:grpSpPr>
          <a:xfrm rot="0">
            <a:off x="-180808" y="1310539"/>
            <a:ext cx="7293451" cy="9258300"/>
            <a:chOff x="0" y="0"/>
            <a:chExt cx="9724601" cy="12344400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6787577" y="505807"/>
              <a:ext cx="2937024" cy="2638890"/>
              <a:chOff x="0" y="0"/>
              <a:chExt cx="1931796" cy="1735701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931796" cy="1735702"/>
              </a:xfrm>
              <a:custGeom>
                <a:avLst/>
                <a:gdLst/>
                <a:ahLst/>
                <a:cxnLst/>
                <a:rect l="l" t="t" r="r" b="b"/>
                <a:pathLst>
                  <a:path w="1931796" h="1735702">
                    <a:moveTo>
                      <a:pt x="1807336" y="1735701"/>
                    </a:moveTo>
                    <a:lnTo>
                      <a:pt x="124460" y="1735701"/>
                    </a:lnTo>
                    <a:cubicBezTo>
                      <a:pt x="55880" y="1735701"/>
                      <a:pt x="0" y="1679821"/>
                      <a:pt x="0" y="161124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807336" y="0"/>
                    </a:lnTo>
                    <a:cubicBezTo>
                      <a:pt x="1875916" y="0"/>
                      <a:pt x="1931796" y="55880"/>
                      <a:pt x="1931796" y="124460"/>
                    </a:cubicBezTo>
                    <a:lnTo>
                      <a:pt x="1931796" y="1611242"/>
                    </a:lnTo>
                    <a:cubicBezTo>
                      <a:pt x="1931796" y="1679821"/>
                      <a:pt x="1875916" y="1735702"/>
                      <a:pt x="1807336" y="1735702"/>
                    </a:cubicBezTo>
                    <a:close/>
                  </a:path>
                </a:pathLst>
              </a:custGeom>
              <a:solidFill>
                <a:srgbClr val="787CD1"/>
              </a:solidFill>
            </p:spPr>
          </p:sp>
        </p:grpSp>
        <p:sp>
          <p:nvSpPr>
            <p:cNvPr id="12" name="Freeform 12"/>
            <p:cNvSpPr/>
            <p:nvPr/>
          </p:nvSpPr>
          <p:spPr>
            <a:xfrm>
              <a:off x="7098992" y="841719"/>
              <a:ext cx="2314194" cy="1967065"/>
            </a:xfrm>
            <a:custGeom>
              <a:avLst/>
              <a:gdLst/>
              <a:ahLst/>
              <a:cxnLst/>
              <a:rect l="l" t="t" r="r" b="b"/>
              <a:pathLst>
                <a:path w="2314194" h="1967065">
                  <a:moveTo>
                    <a:pt x="0" y="0"/>
                  </a:moveTo>
                  <a:lnTo>
                    <a:pt x="2314194" y="0"/>
                  </a:lnTo>
                  <a:lnTo>
                    <a:pt x="2314194" y="1967065"/>
                  </a:lnTo>
                  <a:lnTo>
                    <a:pt x="0" y="19670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8764524" cy="12344400"/>
            </a:xfrm>
            <a:custGeom>
              <a:avLst/>
              <a:gdLst/>
              <a:ahLst/>
              <a:cxnLst/>
              <a:rect l="l" t="t" r="r" b="b"/>
              <a:pathLst>
                <a:path w="8764524" h="12344400">
                  <a:moveTo>
                    <a:pt x="0" y="0"/>
                  </a:moveTo>
                  <a:lnTo>
                    <a:pt x="8764524" y="0"/>
                  </a:lnTo>
                  <a:lnTo>
                    <a:pt x="8764524" y="12344400"/>
                  </a:lnTo>
                  <a:lnTo>
                    <a:pt x="0" y="1234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7017058"/>
            <a:ext cx="18288000" cy="3269942"/>
          </a:xfrm>
          <a:prstGeom prst="rect">
            <a:avLst/>
          </a:prstGeom>
          <a:solidFill>
            <a:srgbClr val="F0F2F6"/>
          </a:solidFill>
        </p:spPr>
      </p:sp>
      <p:grpSp>
        <p:nvGrpSpPr>
          <p:cNvPr id="3" name="Group 3"/>
          <p:cNvGrpSpPr/>
          <p:nvPr/>
        </p:nvGrpSpPr>
        <p:grpSpPr>
          <a:xfrm rot="-10800000">
            <a:off x="16407813" y="1028700"/>
            <a:ext cx="851487" cy="155656"/>
            <a:chOff x="0" y="0"/>
            <a:chExt cx="1135316" cy="2075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463887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927775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1645508"/>
            <a:ext cx="8115300" cy="2418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0F2F6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rPr>
              <a:t>Project Demonstration</a:t>
            </a:r>
            <a:endParaRPr lang="en-US" sz="8000">
              <a:solidFill>
                <a:srgbClr val="F0F2F6"/>
              </a:solidFill>
              <a:latin typeface="HK Grotesk Bold" panose="00000800000000000000"/>
              <a:ea typeface="HK Grotesk Bold" panose="00000800000000000000"/>
              <a:cs typeface="HK Grotesk Bold" panose="00000800000000000000"/>
              <a:sym typeface="HK Grotesk Bold" panose="00000800000000000000"/>
            </a:endParaRPr>
          </a:p>
        </p:txBody>
      </p:sp>
      <p:sp>
        <p:nvSpPr>
          <p:cNvPr id="8" name="Freeform 8"/>
          <p:cNvSpPr/>
          <p:nvPr/>
        </p:nvSpPr>
        <p:spPr>
          <a:xfrm flipH="1">
            <a:off x="11130696" y="1028700"/>
            <a:ext cx="6063497" cy="7926140"/>
          </a:xfrm>
          <a:custGeom>
            <a:avLst/>
            <a:gdLst/>
            <a:ahLst/>
            <a:cxnLst/>
            <a:rect l="l" t="t" r="r" b="b"/>
            <a:pathLst>
              <a:path w="6063497" h="7926140">
                <a:moveTo>
                  <a:pt x="6063496" y="0"/>
                </a:moveTo>
                <a:lnTo>
                  <a:pt x="0" y="0"/>
                </a:lnTo>
                <a:lnTo>
                  <a:pt x="0" y="7926140"/>
                </a:lnTo>
                <a:lnTo>
                  <a:pt x="6063496" y="7926140"/>
                </a:lnTo>
                <a:lnTo>
                  <a:pt x="60634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2400" y="-1638026"/>
            <a:ext cx="18288000" cy="5143500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txBody>
          <a:bodyPr vert="horz"/>
          <a:p>
            <a:pPr algn="l">
              <a:lnSpc>
                <a:spcPct val="300000"/>
              </a:lnSpc>
            </a:pPr>
            <a:r>
              <a:rPr lang="en-US" sz="5400">
                <a:solidFill>
                  <a:schemeClr val="bg1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rPr>
              <a:t>Current Progress:</a:t>
            </a:r>
            <a:endParaRPr lang="en-US" altLang="en-US" sz="5400">
              <a:solidFill>
                <a:schemeClr val="bg1"/>
              </a:solidFill>
              <a:latin typeface="Clear Sans" panose="020B0503030202020304"/>
              <a:ea typeface="Clear Sans" panose="020B0503030202020304"/>
              <a:cs typeface="Clear Sans" panose="020B0503030202020304"/>
              <a:sym typeface="Clear Sans" panose="020B0503030202020304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906843" y="2276364"/>
            <a:ext cx="16474440" cy="5567045"/>
            <a:chOff x="0" y="0"/>
            <a:chExt cx="21965920" cy="7422726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21965753" cy="16123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600"/>
                </a:lnSpc>
              </a:p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043853"/>
              <a:ext cx="21965920" cy="5378873"/>
            </a:xfrm>
            <a:prstGeom prst="rect">
              <a:avLst/>
            </a:prstGeom>
          </p:spPr>
          <p:txBody>
            <a:bodyPr lIns="0" tIns="0" rIns="0" bIns="0" rtlCol="0" anchor="t">
              <a:noAutofit/>
            </a:bodyPr>
            <a:lstStyle/>
            <a:p>
              <a:pPr algn="just">
                <a:lnSpc>
                  <a:spcPts val="3640"/>
                </a:lnSpc>
              </a:pPr>
            </a:p>
            <a:p>
              <a:pPr algn="just">
                <a:lnSpc>
                  <a:spcPts val="3640"/>
                </a:lnSpc>
              </a:pPr>
              <a:r>
                <a:rPr lang="en-US" sz="2600" b="1">
                  <a:solidFill>
                    <a:srgbClr val="FF000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Accomplishments:</a:t>
              </a:r>
              <a:endParaRPr lang="en-US" sz="2600" b="1">
                <a:solidFill>
                  <a:srgbClr val="FF000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  <a:p>
              <a:pPr algn="just">
                <a:lnSpc>
                  <a:spcPts val="3640"/>
                </a:lnSpc>
              </a:pPr>
              <a:r>
                <a:rPr lang="fr-FR" altLang="en-US" sz="26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-</a:t>
              </a:r>
              <a:r>
                <a:rPr lang="en-US" sz="26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 Set up the backend</a:t>
              </a:r>
              <a:r>
                <a:rPr lang="fr-FR" altLang="en-US" sz="26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 </a:t>
              </a:r>
              <a:endParaRPr lang="fr-FR" altLang="en-US" sz="26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  <a:p>
              <a:pPr algn="just">
                <a:lnSpc>
                  <a:spcPts val="3640"/>
                </a:lnSpc>
              </a:pPr>
              <a:r>
                <a:rPr lang="fr-FR" altLang="en-US" sz="26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-</a:t>
              </a:r>
              <a:r>
                <a:rPr lang="en-US" sz="26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developed the chat and drawing features </a:t>
              </a:r>
              <a:endParaRPr lang="en-US" sz="26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  <a:p>
              <a:pPr algn="just">
                <a:lnSpc>
                  <a:spcPts val="3640"/>
                </a:lnSpc>
              </a:pPr>
              <a:r>
                <a:rPr lang="fr-FR" altLang="en-US" sz="26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-</a:t>
              </a:r>
              <a:r>
                <a:rPr lang="en-US" sz="26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mplemented user authentication.</a:t>
              </a:r>
              <a:endParaRPr lang="en-US" sz="26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  <a:p>
              <a:pPr algn="just">
                <a:lnSpc>
                  <a:spcPts val="3640"/>
                </a:lnSpc>
              </a:pPr>
              <a:endParaRPr lang="en-US" sz="26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028700" y="1028700"/>
            <a:ext cx="1042396" cy="190555"/>
            <a:chOff x="0" y="0"/>
            <a:chExt cx="1389862" cy="2540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4073" cy="254073"/>
            </a:xfrm>
            <a:custGeom>
              <a:avLst/>
              <a:gdLst/>
              <a:ahLst/>
              <a:cxnLst/>
              <a:rect l="l" t="t" r="r" b="b"/>
              <a:pathLst>
                <a:path w="254073" h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135788" y="0"/>
              <a:ext cx="254073" cy="254073"/>
            </a:xfrm>
            <a:custGeom>
              <a:avLst/>
              <a:gdLst/>
              <a:ahLst/>
              <a:cxnLst/>
              <a:rect l="l" t="t" r="r" b="b"/>
              <a:pathLst>
                <a:path w="254073" h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844406"/>
            <a:ext cx="18288000" cy="1442594"/>
          </a:xfrm>
          <a:prstGeom prst="rect">
            <a:avLst/>
          </a:prstGeom>
          <a:solidFill>
            <a:srgbClr val="F0F2F6"/>
          </a:solidFill>
        </p:spPr>
      </p:sp>
      <p:sp>
        <p:nvSpPr>
          <p:cNvPr id="3" name="Freeform 3"/>
          <p:cNvSpPr/>
          <p:nvPr/>
        </p:nvSpPr>
        <p:spPr>
          <a:xfrm>
            <a:off x="14194861" y="4759249"/>
            <a:ext cx="3064439" cy="4113340"/>
          </a:xfrm>
          <a:custGeom>
            <a:avLst/>
            <a:gdLst/>
            <a:ahLst/>
            <a:cxnLst/>
            <a:rect l="l" t="t" r="r" b="b"/>
            <a:pathLst>
              <a:path w="3064439" h="4113340">
                <a:moveTo>
                  <a:pt x="0" y="0"/>
                </a:moveTo>
                <a:lnTo>
                  <a:pt x="3064439" y="0"/>
                </a:lnTo>
                <a:lnTo>
                  <a:pt x="3064439" y="4113341"/>
                </a:lnTo>
                <a:lnTo>
                  <a:pt x="0" y="411334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68350" y="5052695"/>
            <a:ext cx="9763125" cy="233870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endParaRPr lang="fr-FR" altLang="en-US" sz="2500">
              <a:solidFill>
                <a:srgbClr val="F0F2F6"/>
              </a:solidFill>
              <a:latin typeface="Clear Sans" panose="020B0503030202020304"/>
              <a:ea typeface="Clear Sans" panose="020B0503030202020304"/>
              <a:cs typeface="Clear Sans" panose="020B0503030202020304"/>
              <a:sym typeface="Clear Sans" panose="020B0503030202020304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endParaRPr lang="fr-FR" altLang="en-US" sz="2500">
              <a:solidFill>
                <a:srgbClr val="F0F2F6"/>
              </a:solidFill>
              <a:latin typeface="Clear Sans" panose="020B0503030202020304"/>
              <a:ea typeface="Clear Sans" panose="020B0503030202020304"/>
              <a:cs typeface="Clear Sans" panose="020B0503030202020304"/>
              <a:sym typeface="Clear Sans" panose="020B0503030202020304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1028700" y="1028700"/>
            <a:ext cx="6422390" cy="2392045"/>
            <a:chOff x="0" y="0"/>
            <a:chExt cx="8563187" cy="3189394"/>
          </a:xfrm>
        </p:grpSpPr>
        <p:sp>
          <p:nvSpPr>
            <p:cNvPr id="9" name="AutoShape 9"/>
            <p:cNvSpPr/>
            <p:nvPr/>
          </p:nvSpPr>
          <p:spPr>
            <a:xfrm>
              <a:off x="0" y="2114757"/>
              <a:ext cx="1326411" cy="131841"/>
            </a:xfrm>
            <a:prstGeom prst="rect">
              <a:avLst/>
            </a:prstGeom>
            <a:solidFill>
              <a:srgbClr val="787CD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8563187" cy="3189394"/>
            </a:xfrm>
            <a:prstGeom prst="rect">
              <a:avLst/>
            </a:prstGeom>
          </p:spPr>
          <p:txBody>
            <a:bodyPr lIns="0" tIns="0" rIns="0" bIns="0" rtlCol="0" anchor="t">
              <a:no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Next Steps:</a:t>
              </a:r>
              <a:endParaRPr lang="en-US" sz="80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chemeClr val="bg1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Next Steps:</a:t>
              </a:r>
              <a:endParaRPr lang="en-US" sz="8000">
                <a:solidFill>
                  <a:schemeClr val="bg1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Steps</a:t>
              </a:r>
              <a:endParaRPr lang="en-US" sz="8000">
                <a:solidFill>
                  <a:srgbClr val="F0F2F6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8718256" y="9487875"/>
            <a:ext cx="851487" cy="155656"/>
            <a:chOff x="0" y="0"/>
            <a:chExt cx="1135316" cy="2075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63887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>
              <a:off x="927775" y="0"/>
              <a:ext cx="207541" cy="207541"/>
            </a:xfrm>
            <a:custGeom>
              <a:avLst/>
              <a:gdLst/>
              <a:ahLst/>
              <a:cxnLst/>
              <a:rect l="l" t="t" r="r" b="b"/>
              <a:pathLst>
                <a:path w="207541" h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7" name="Zone de texte 16"/>
          <p:cNvSpPr txBox="1"/>
          <p:nvPr/>
        </p:nvSpPr>
        <p:spPr>
          <a:xfrm>
            <a:off x="1167130" y="3982720"/>
            <a:ext cx="12096750" cy="3842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AutoNum type="arabicPeriod"/>
            </a:pPr>
            <a:r>
              <a:rPr lang="fr-FR" altLang="en-US" sz="2400">
                <a:solidFill>
                  <a:schemeClr val="bg1"/>
                </a:solidFill>
              </a:rPr>
              <a:t>Save Chats in Database: Store chat histories persistently.</a:t>
            </a:r>
            <a:endParaRPr lang="fr-FR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fr-FR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altLang="en-US" sz="2400">
                <a:solidFill>
                  <a:schemeClr val="bg1"/>
                </a:solidFill>
              </a:rPr>
              <a:t>Add Timestamps to Messages: Display the date and time each message was sent.</a:t>
            </a:r>
            <a:endParaRPr lang="fr-FR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fr-FR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altLang="en-US" sz="2400">
                <a:solidFill>
                  <a:schemeClr val="bg1"/>
                </a:solidFill>
              </a:rPr>
              <a:t>Implement Audio and Video Meetings: Enable real-time audio and video communication.</a:t>
            </a:r>
            <a:endParaRPr lang="fr-FR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fr-FR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fr-FR" altLang="en-US" sz="2400">
                <a:solidFill>
                  <a:schemeClr val="bg1"/>
                </a:solidFill>
              </a:rPr>
              <a:t>Add 'Seen' Status for Messages: Indicate when a recipient has viewed a message.</a:t>
            </a:r>
            <a:endParaRPr lang="fr-FR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12271" y="7196642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86612" y="7196642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978955" y="7155264"/>
            <a:ext cx="1966280" cy="1966280"/>
          </a:xfrm>
          <a:custGeom>
            <a:avLst/>
            <a:gdLst/>
            <a:ahLst/>
            <a:cxnLst/>
            <a:rect l="l" t="t" r="r" b="b"/>
            <a:pathLst>
              <a:path w="1966280" h="1966280">
                <a:moveTo>
                  <a:pt x="0" y="0"/>
                </a:moveTo>
                <a:lnTo>
                  <a:pt x="1966280" y="0"/>
                </a:lnTo>
                <a:lnTo>
                  <a:pt x="1966280" y="1966280"/>
                </a:lnTo>
                <a:lnTo>
                  <a:pt x="0" y="1966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95431" y="7196642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4" y="0"/>
                </a:lnTo>
                <a:lnTo>
                  <a:pt x="1883524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92251" y="7196642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4" y="0"/>
                </a:lnTo>
                <a:lnTo>
                  <a:pt x="1883524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75775" y="5186247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4"/>
                </a:lnTo>
                <a:lnTo>
                  <a:pt x="0" y="188352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492251" y="5186247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4" y="0"/>
                </a:lnTo>
                <a:lnTo>
                  <a:pt x="1883524" y="1883524"/>
                </a:lnTo>
                <a:lnTo>
                  <a:pt x="0" y="18835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712271" y="5186247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4"/>
                </a:lnTo>
                <a:lnTo>
                  <a:pt x="0" y="18835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986612" y="5208214"/>
            <a:ext cx="1800770" cy="1800770"/>
          </a:xfrm>
          <a:custGeom>
            <a:avLst/>
            <a:gdLst/>
            <a:ahLst/>
            <a:cxnLst/>
            <a:rect l="l" t="t" r="r" b="b"/>
            <a:pathLst>
              <a:path w="1800770" h="1800770">
                <a:moveTo>
                  <a:pt x="0" y="0"/>
                </a:moveTo>
                <a:lnTo>
                  <a:pt x="1800770" y="0"/>
                </a:lnTo>
                <a:lnTo>
                  <a:pt x="1800770" y="1800770"/>
                </a:lnTo>
                <a:lnTo>
                  <a:pt x="0" y="180077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978955" y="5158662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4"/>
                </a:lnTo>
                <a:lnTo>
                  <a:pt x="0" y="188352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095431" y="5186247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4" y="0"/>
                </a:lnTo>
                <a:lnTo>
                  <a:pt x="1883524" y="1883524"/>
                </a:lnTo>
                <a:lnTo>
                  <a:pt x="0" y="188352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995039" y="3236639"/>
            <a:ext cx="1783917" cy="1783917"/>
          </a:xfrm>
          <a:custGeom>
            <a:avLst/>
            <a:gdLst/>
            <a:ahLst/>
            <a:cxnLst/>
            <a:rect l="l" t="t" r="r" b="b"/>
            <a:pathLst>
              <a:path w="1783917" h="1783917">
                <a:moveTo>
                  <a:pt x="0" y="0"/>
                </a:moveTo>
                <a:lnTo>
                  <a:pt x="1783917" y="0"/>
                </a:lnTo>
                <a:lnTo>
                  <a:pt x="1783917" y="1783917"/>
                </a:lnTo>
                <a:lnTo>
                  <a:pt x="0" y="1783917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375775" y="3175851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3492251" y="3175851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4" y="0"/>
                </a:lnTo>
                <a:lnTo>
                  <a:pt x="1883524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712271" y="3175851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978955" y="3162059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4"/>
                </a:lnTo>
                <a:lnTo>
                  <a:pt x="0" y="1883524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095431" y="3175851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4" y="0"/>
                </a:lnTo>
                <a:lnTo>
                  <a:pt x="1883524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375775" y="7196642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375775" y="1165456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3492251" y="1165456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4" y="0"/>
                </a:lnTo>
                <a:lnTo>
                  <a:pt x="1883524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1712271" y="1165456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9945235" y="1165456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7978955" y="1165456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5" y="0"/>
                </a:lnTo>
                <a:lnTo>
                  <a:pt x="1883525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6095431" y="1165456"/>
            <a:ext cx="1883525" cy="1883525"/>
          </a:xfrm>
          <a:custGeom>
            <a:avLst/>
            <a:gdLst/>
            <a:ahLst/>
            <a:cxnLst/>
            <a:rect l="l" t="t" r="r" b="b"/>
            <a:pathLst>
              <a:path w="1883525" h="1883525">
                <a:moveTo>
                  <a:pt x="0" y="0"/>
                </a:moveTo>
                <a:lnTo>
                  <a:pt x="1883524" y="0"/>
                </a:lnTo>
                <a:lnTo>
                  <a:pt x="1883524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>
            <a:blip r:embed="rId47">
              <a:extLst>
                <a:ext uri="{96DAC541-7B7A-43D3-8B79-37D633B846F1}">
                  <asvg:svgBlip xmlns:asvg="http://schemas.microsoft.com/office/drawing/2016/SVG/main" r:embed="rId48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 rot="0">
            <a:off x="1028700" y="3145202"/>
            <a:ext cx="3966812" cy="3996597"/>
            <a:chOff x="0" y="0"/>
            <a:chExt cx="5289082" cy="532879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0"/>
              <a:ext cx="5289082" cy="2700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040"/>
                </a:lnSpc>
              </a:pPr>
              <a:r>
                <a:rPr lang="en-US" sz="6700">
                  <a:solidFill>
                    <a:srgbClr val="302B70"/>
                  </a:solidFill>
                  <a:latin typeface="HK Grotesk Bold" panose="00000800000000000000"/>
                  <a:ea typeface="HK Grotesk Bold" panose="00000800000000000000"/>
                  <a:cs typeface="HK Grotesk Bold" panose="00000800000000000000"/>
                  <a:sym typeface="HK Grotesk Bold" panose="00000800000000000000"/>
                </a:rPr>
                <a:t>Free Resources</a:t>
              </a:r>
              <a:endParaRPr lang="en-US" sz="6700">
                <a:solidFill>
                  <a:srgbClr val="302B70"/>
                </a:solidFill>
                <a:latin typeface="HK Grotesk Bold" panose="00000800000000000000"/>
                <a:ea typeface="HK Grotesk Bold" panose="00000800000000000000"/>
                <a:cs typeface="HK Grotesk Bold" panose="00000800000000000000"/>
                <a:sym typeface="HK Grotesk Bold" panose="00000800000000000000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3004510"/>
              <a:ext cx="5289082" cy="23242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Use these free, recolourable icons and illustrations in your </a:t>
              </a:r>
              <a:endParaRPr lang="en-US" sz="25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  <a:p>
              <a:pPr algn="l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302B70"/>
                  </a:solidFill>
                  <a:latin typeface="Clear Sans" panose="020B0503030202020304"/>
                  <a:ea typeface="Clear Sans" panose="020B0503030202020304"/>
                  <a:cs typeface="Clear Sans" panose="020B0503030202020304"/>
                  <a:sym typeface="Clear Sans" panose="020B0503030202020304"/>
                </a:rPr>
                <a:t>Canva design.</a:t>
              </a:r>
              <a:endParaRPr lang="en-US" sz="2500">
                <a:solidFill>
                  <a:srgbClr val="302B70"/>
                </a:solidFill>
                <a:latin typeface="Clear Sans" panose="020B0503030202020304"/>
                <a:ea typeface="Clear Sans" panose="020B0503030202020304"/>
                <a:cs typeface="Clear Sans" panose="020B0503030202020304"/>
                <a:sym typeface="Clear Sans" panose="020B0503030202020304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028700" y="1070178"/>
            <a:ext cx="1042396" cy="190555"/>
            <a:chOff x="0" y="0"/>
            <a:chExt cx="1389862" cy="25407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54073" cy="254073"/>
            </a:xfrm>
            <a:custGeom>
              <a:avLst/>
              <a:gdLst/>
              <a:ahLst/>
              <a:cxnLst/>
              <a:rect l="l" t="t" r="r" b="b"/>
              <a:pathLst>
                <a:path w="254073" h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9">
                <a:extLs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1" name="Freeform 31"/>
            <p:cNvSpPr/>
            <p:nvPr/>
          </p:nvSpPr>
          <p:spPr>
            <a:xfrm>
              <a:off x="567894" y="0"/>
              <a:ext cx="254073" cy="254073"/>
            </a:xfrm>
            <a:custGeom>
              <a:avLst/>
              <a:gdLst/>
              <a:ahLst/>
              <a:cxnLst/>
              <a:rect l="l" t="t" r="r" b="b"/>
              <a:pathLst>
                <a:path w="254073" h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1">
                <a:extLs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2" name="Freeform 32"/>
            <p:cNvSpPr/>
            <p:nvPr/>
          </p:nvSpPr>
          <p:spPr>
            <a:xfrm>
              <a:off x="1135788" y="0"/>
              <a:ext cx="254073" cy="254073"/>
            </a:xfrm>
            <a:custGeom>
              <a:avLst/>
              <a:gdLst/>
              <a:ahLst/>
              <a:cxnLst/>
              <a:rect l="l" t="t" r="r" b="b"/>
              <a:pathLst>
                <a:path w="254073" h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1">
                <a:extLs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1821</Words>
  <Application>WPS Presentation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HK Grotesk Bold</vt:lpstr>
      <vt:lpstr>Segoe Print</vt:lpstr>
      <vt:lpstr>Clear Sans</vt:lpstr>
      <vt:lpstr>Clear Sans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real-time chat application</dc:title>
  <dc:creator/>
  <cp:lastModifiedBy>HP</cp:lastModifiedBy>
  <cp:revision>5</cp:revision>
  <dcterms:created xsi:type="dcterms:W3CDTF">2006-08-16T00:00:00Z</dcterms:created>
  <dcterms:modified xsi:type="dcterms:W3CDTF">2024-07-31T07:17:43Z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636004D172FD4C078073752A1B37ABBA_12</vt:lpwstr>
  </property>
  <property fmtid="{D5CDD505-2E9C-101B-9397-08002B2CF9AE}" pid="3" name="KSOProductBuildVer">
    <vt:lpwstr>1036-12.2.0.17153</vt:lpwstr>
  </property>
</Properties>
</file>