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81" r:id="rId19"/>
    <p:sldId id="272" r:id="rId20"/>
    <p:sldId id="280" r:id="rId21"/>
    <p:sldId id="282" r:id="rId22"/>
    <p:sldId id="274"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0" d="100"/>
          <a:sy n="60" d="100"/>
        </p:scale>
        <p:origin x="1320" y="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14</a:t>
            </a:fld>
            <a:endParaRPr lang="en-US" dirty="0"/>
          </a:p>
        </p:txBody>
      </p:sp>
    </p:spTree>
    <p:extLst>
      <p:ext uri="{BB962C8B-B14F-4D97-AF65-F5344CB8AC3E}">
        <p14:creationId xmlns:p14="http://schemas.microsoft.com/office/powerpoint/2010/main" val="260964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34498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6</a:t>
            </a:fld>
            <a:endParaRPr lang="en-US" dirty="0"/>
          </a:p>
        </p:txBody>
      </p:sp>
    </p:spTree>
    <p:extLst>
      <p:ext uri="{BB962C8B-B14F-4D97-AF65-F5344CB8AC3E}">
        <p14:creationId xmlns:p14="http://schemas.microsoft.com/office/powerpoint/2010/main" val="339063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dirty="0"/>
          </a:p>
        </p:txBody>
      </p:sp>
    </p:spTree>
    <p:extLst>
      <p:ext uri="{BB962C8B-B14F-4D97-AF65-F5344CB8AC3E}">
        <p14:creationId xmlns:p14="http://schemas.microsoft.com/office/powerpoint/2010/main" val="425600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9</a:t>
            </a:fld>
            <a:endParaRPr lang="en-US" dirty="0"/>
          </a:p>
        </p:txBody>
      </p:sp>
    </p:spTree>
    <p:extLst>
      <p:ext uri="{BB962C8B-B14F-4D97-AF65-F5344CB8AC3E}">
        <p14:creationId xmlns:p14="http://schemas.microsoft.com/office/powerpoint/2010/main" val="198818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10</a:t>
            </a:fld>
            <a:endParaRPr lang="en-US" dirty="0"/>
          </a:p>
        </p:txBody>
      </p:sp>
    </p:spTree>
    <p:extLst>
      <p:ext uri="{BB962C8B-B14F-4D97-AF65-F5344CB8AC3E}">
        <p14:creationId xmlns:p14="http://schemas.microsoft.com/office/powerpoint/2010/main" val="29698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11</a:t>
            </a:fld>
            <a:endParaRPr lang="en-US" dirty="0"/>
          </a:p>
        </p:txBody>
      </p:sp>
    </p:spTree>
    <p:extLst>
      <p:ext uri="{BB962C8B-B14F-4D97-AF65-F5344CB8AC3E}">
        <p14:creationId xmlns:p14="http://schemas.microsoft.com/office/powerpoint/2010/main" val="393355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12</a:t>
            </a:fld>
            <a:endParaRPr lang="en-US" dirty="0"/>
          </a:p>
        </p:txBody>
      </p:sp>
    </p:spTree>
    <p:extLst>
      <p:ext uri="{BB962C8B-B14F-4D97-AF65-F5344CB8AC3E}">
        <p14:creationId xmlns:p14="http://schemas.microsoft.com/office/powerpoint/2010/main" val="349207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4.jp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ed04/Applied-Data-Science-Capstone/blob/main/lab_jupyter_launch_site_location.jupyterlite.ipynb"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d04/Applied-Data-Science-Capstone/blob/main/dash_app.p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d04/Applied-Data-Science-Capstone/blob/main/SpaceX_Machine_Learning_Prediction_Part_5.jupyterlite.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d04/Applied-Data-Science-Capstone/blob/main/SpaceX_Machine_Learning_Prediction_Part_5.jupyterlite.ipynb"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ed04/Applied-Data-Science-Capstone/blob/main/spacex-data-collection-api.ipynb"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github.com/med04/Applied-Data-Science-Capstone/blob/main/spacex-data-collection-webscraping.ipynb"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ed04/Applied-Data-Science-Capstone/blob/main/jupyter-labs-eda-sql-coursera_sqllite.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ed04/Applied-Data-Science-Capstone/blob/main/jupyter-labs-eda-dataviz.ipynb.jupyterlite.ipynb"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1825625"/>
            <a:ext cx="5168900" cy="2350683"/>
          </a:xfrm>
        </p:spPr>
        <p:txBody>
          <a:bodyPr anchor="ctr">
            <a:normAutofit fontScale="90000"/>
          </a:bodyPr>
          <a:lstStyle/>
          <a:p>
            <a:r>
              <a:rPr lang="en-US" dirty="0"/>
              <a:t>The Future of Space Exploration: Analyzing SpaceX's Rocket Reusability</a:t>
            </a:r>
            <a:endParaRPr lang="fr-FR" b="1" dirty="0"/>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927677"/>
            <a:ext cx="3302000" cy="1240593"/>
          </a:xfrm>
        </p:spPr>
        <p:txBody>
          <a:bodyPr>
            <a:normAutofit/>
          </a:bodyPr>
          <a:lstStyle/>
          <a:p>
            <a:pPr marL="0" indent="0">
              <a:buNone/>
            </a:pPr>
            <a:r>
              <a:rPr lang="en-US" dirty="0"/>
              <a:t>Chahboune Ahmed</a:t>
            </a:r>
          </a:p>
          <a:p>
            <a:pPr marL="0" indent="0">
              <a:buNone/>
            </a:pPr>
            <a:r>
              <a:rPr lang="en-US" dirty="0"/>
              <a:t>06/17/2023</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11" name="Image 10">
            <a:extLst>
              <a:ext uri="{FF2B5EF4-FFF2-40B4-BE49-F238E27FC236}">
                <a16:creationId xmlns:a16="http://schemas.microsoft.com/office/drawing/2014/main" id="{BBD937CD-6E4A-E834-5B29-82E4EBAC2DA8}"/>
              </a:ext>
            </a:extLst>
          </p:cNvPr>
          <p:cNvPicPr>
            <a:picLocks noChangeAspect="1"/>
          </p:cNvPicPr>
          <p:nvPr/>
        </p:nvPicPr>
        <p:blipFill>
          <a:blip r:embed="rId37"/>
          <a:stretch>
            <a:fillRect/>
          </a:stretch>
        </p:blipFill>
        <p:spPr>
          <a:xfrm>
            <a:off x="910080" y="1545732"/>
            <a:ext cx="4900440" cy="4478064"/>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Interactive Visual Analysis with Folium</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9984" cy="3959713"/>
          </a:xfrm>
        </p:spPr>
        <p:txBody>
          <a:bodyPr>
            <a:normAutofit lnSpcReduction="10000"/>
          </a:bodyPr>
          <a:lstStyle/>
          <a:p>
            <a:pPr marL="0" indent="0">
              <a:buNone/>
            </a:pPr>
            <a:r>
              <a:rPr lang="en-US" sz="2000" dirty="0"/>
              <a:t>Folium can help us interact with maps in a way to:</a:t>
            </a:r>
          </a:p>
          <a:p>
            <a:r>
              <a:rPr lang="en-US" sz="2000" dirty="0"/>
              <a:t>Mark all launch sites on a map.</a:t>
            </a:r>
          </a:p>
          <a:p>
            <a:r>
              <a:rPr lang="en-US" sz="2000" dirty="0"/>
              <a:t>Add highlighted circle area for each launch site</a:t>
            </a:r>
          </a:p>
          <a:p>
            <a:r>
              <a:rPr lang="en-US" sz="2000" dirty="0"/>
              <a:t>Create markers for all launch sites that was successful or not.</a:t>
            </a:r>
          </a:p>
          <a:p>
            <a:r>
              <a:rPr lang="en-US" sz="2000" dirty="0"/>
              <a:t>Create marker cluster having the same coordinate.</a:t>
            </a:r>
          </a:p>
          <a:p>
            <a:r>
              <a:rPr lang="en-US" sz="2000" dirty="0"/>
              <a:t>Add a MousePosition on the map to get coordinate for a mouse over a point on the map.</a:t>
            </a:r>
          </a:p>
          <a:p>
            <a:r>
              <a:rPr lang="en-US" sz="2000" dirty="0"/>
              <a:t>Calculate the distance between the launch site and the coastline.</a:t>
            </a:r>
          </a:p>
          <a:p>
            <a:r>
              <a:rPr lang="en-US" sz="2000" dirty="0"/>
              <a:t>Draw a PolyLine between a Launch site to the selected coastline point.</a:t>
            </a:r>
          </a:p>
          <a:p>
            <a:pPr marL="0" indent="0">
              <a:buNone/>
            </a:pPr>
            <a:r>
              <a:rPr lang="en-US" sz="2000" dirty="0"/>
              <a:t>The Link to the notebook:</a:t>
            </a:r>
          </a:p>
          <a:p>
            <a:pPr marL="0" indent="0">
              <a:buNone/>
            </a:pPr>
            <a:r>
              <a:rPr lang="en-US" sz="2000" dirty="0">
                <a:hlinkClick r:id="rId3"/>
              </a:rPr>
              <a:t>https://github.com/med04/Applied-Data-Science-Capstone/blob/main/lab_jupyter_launch_site_location.jupyterlite.ipynb</a:t>
            </a:r>
            <a:endParaRPr lang="en-US" sz="2000" dirty="0"/>
          </a:p>
          <a:p>
            <a:pPr marL="0" indent="0">
              <a:buNone/>
            </a:pPr>
            <a:endParaRPr lang="en-US" sz="2400"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Interactive 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8200" y="1846385"/>
            <a:ext cx="10515600" cy="3780692"/>
          </a:xfrm>
        </p:spPr>
        <p:txBody>
          <a:bodyPr>
            <a:normAutofit/>
          </a:bodyPr>
          <a:lstStyle/>
          <a:p>
            <a:pPr marL="0" indent="0">
              <a:buNone/>
            </a:pPr>
            <a:r>
              <a:rPr lang="en-US" sz="2200" dirty="0"/>
              <a:t>Dashboards are a great way to obtain some insights to answer questions, we will use it to determine :</a:t>
            </a:r>
          </a:p>
          <a:p>
            <a:pPr marL="0" indent="0">
              <a:buNone/>
            </a:pPr>
            <a:endParaRPr lang="en-US" sz="2200" dirty="0"/>
          </a:p>
          <a:p>
            <a:r>
              <a:rPr lang="en-US" sz="2000" dirty="0"/>
              <a:t>Which site has the largest successful launches.</a:t>
            </a:r>
          </a:p>
          <a:p>
            <a:r>
              <a:rPr lang="en-US" sz="2000" dirty="0"/>
              <a:t>Which payload range has the highest launch success rate.</a:t>
            </a:r>
          </a:p>
          <a:p>
            <a:r>
              <a:rPr lang="en-US" sz="2000" dirty="0"/>
              <a:t>Which payload range has the lowest launch rate</a:t>
            </a:r>
          </a:p>
          <a:p>
            <a:r>
              <a:rPr lang="en-US" sz="2000" dirty="0"/>
              <a:t>Which Falcon 9 Booster version has the highest launch success rate.</a:t>
            </a:r>
          </a:p>
          <a:p>
            <a:pPr marL="0" indent="0">
              <a:buNone/>
            </a:pPr>
            <a:r>
              <a:rPr lang="en-US" sz="2000" dirty="0"/>
              <a:t>The Link to the Python code: </a:t>
            </a:r>
            <a:r>
              <a:rPr lang="en-US" sz="2000" dirty="0">
                <a:hlinkClick r:id="rId3"/>
              </a:rPr>
              <a:t>https://github.com/med04/Applied-Data-Science-Capstone/blob/main/dash_app.py</a:t>
            </a:r>
            <a:endParaRPr lang="en-US" sz="2000" dirty="0"/>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Predictive Analysis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normAutofit/>
          </a:bodyPr>
          <a:lstStyle/>
          <a:p>
            <a:pPr marL="0" indent="0">
              <a:buNone/>
            </a:pPr>
            <a:r>
              <a:rPr lang="en-US" sz="2400" dirty="0"/>
              <a:t>The aim of predictive analysis is to perform exploratory data analysis to determine Training Labels.</a:t>
            </a:r>
          </a:p>
          <a:p>
            <a:pPr marL="0" indent="0">
              <a:buNone/>
            </a:pPr>
            <a:endParaRPr lang="en-US" sz="2400" dirty="0"/>
          </a:p>
          <a:p>
            <a:pPr marL="0" indent="0">
              <a:buNone/>
            </a:pPr>
            <a:r>
              <a:rPr lang="en-US" sz="2400" dirty="0"/>
              <a:t>Find best Hyperparameters to find the method that performs best using test data.</a:t>
            </a:r>
          </a:p>
          <a:p>
            <a:pPr marL="0" indent="0">
              <a:buNone/>
            </a:pPr>
            <a:endParaRPr lang="en-US" sz="2400" dirty="0"/>
          </a:p>
          <a:p>
            <a:pPr marL="0" indent="0">
              <a:buNone/>
            </a:pPr>
            <a:r>
              <a:rPr lang="en-US" sz="2400" dirty="0"/>
              <a:t>Use metrics to evaluate different methods like Grid Search Cross Validation, Confusion matrix, etc.</a:t>
            </a:r>
          </a:p>
          <a:p>
            <a:pPr marL="0" indent="0">
              <a:buNone/>
            </a:pPr>
            <a:endParaRPr lang="en-US" sz="2400" dirty="0"/>
          </a:p>
          <a:p>
            <a:pPr marL="0" indent="0">
              <a:buNone/>
            </a:pPr>
            <a:r>
              <a:rPr lang="en-US" sz="2000" dirty="0"/>
              <a:t>The Link to the notebook: </a:t>
            </a:r>
            <a:r>
              <a:rPr lang="en-US" sz="2000" dirty="0">
                <a:hlinkClick r:id="rId3"/>
              </a:rPr>
              <a:t>https://github.com/med04/Applied-Data-Science-Capstone/blob/main/SpaceX_Machine_Learning_Prediction_Part_5.jupyterlite.ipynb</a:t>
            </a:r>
            <a:endParaRPr lang="en-US" sz="2000" dirty="0"/>
          </a:p>
        </p:txBody>
      </p:sp>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4000" dirty="0"/>
              <a:t>Exploratory Data Analysis result</a:t>
            </a:r>
          </a:p>
        </p:txBody>
      </p:sp>
      <p:pic>
        <p:nvPicPr>
          <p:cNvPr id="9" name="Espace réservé du contenu 8">
            <a:extLst>
              <a:ext uri="{FF2B5EF4-FFF2-40B4-BE49-F238E27FC236}">
                <a16:creationId xmlns:a16="http://schemas.microsoft.com/office/drawing/2014/main" id="{005FEFDA-AD9B-9AC9-756A-B82FC278BF2A}"/>
              </a:ext>
            </a:extLst>
          </p:cNvPr>
          <p:cNvPicPr>
            <a:picLocks noGrp="1" noChangeAspect="1"/>
          </p:cNvPicPr>
          <p:nvPr>
            <p:ph idx="1"/>
          </p:nvPr>
        </p:nvPicPr>
        <p:blipFill>
          <a:blip r:embed="rId2"/>
          <a:stretch>
            <a:fillRect/>
          </a:stretch>
        </p:blipFill>
        <p:spPr>
          <a:xfrm>
            <a:off x="838200" y="1690688"/>
            <a:ext cx="10515600" cy="2804403"/>
          </a:xfrm>
        </p:spPr>
      </p:pic>
      <p:sp>
        <p:nvSpPr>
          <p:cNvPr id="11" name="ZoneTexte 10">
            <a:extLst>
              <a:ext uri="{FF2B5EF4-FFF2-40B4-BE49-F238E27FC236}">
                <a16:creationId xmlns:a16="http://schemas.microsoft.com/office/drawing/2014/main" id="{F2E99ED3-7EB9-BFD2-5691-6304BD275B2F}"/>
              </a:ext>
            </a:extLst>
          </p:cNvPr>
          <p:cNvSpPr txBox="1"/>
          <p:nvPr/>
        </p:nvSpPr>
        <p:spPr>
          <a:xfrm>
            <a:off x="838200" y="4588946"/>
            <a:ext cx="10388600" cy="369332"/>
          </a:xfrm>
          <a:prstGeom prst="rect">
            <a:avLst/>
          </a:prstGeom>
          <a:noFill/>
        </p:spPr>
        <p:txBody>
          <a:bodyPr wrap="square" rtlCol="0">
            <a:spAutoFit/>
          </a:bodyPr>
          <a:lstStyle/>
          <a:p>
            <a:r>
              <a:rPr lang="fr-FR" dirty="0">
                <a:solidFill>
                  <a:srgbClr val="0E659B"/>
                </a:solidFill>
              </a:rPr>
              <a:t>We can see the ES-L1, GEO, HEO and SSO the orbits that have the highest success rate.</a:t>
            </a:r>
          </a:p>
        </p:txBody>
      </p:sp>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4000" dirty="0"/>
              <a:t>Exploratory Data Analysis result</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Image 3">
            <a:extLst>
              <a:ext uri="{FF2B5EF4-FFF2-40B4-BE49-F238E27FC236}">
                <a16:creationId xmlns:a16="http://schemas.microsoft.com/office/drawing/2014/main" id="{35D9388C-978D-2A1D-421F-00F7D273BCA0}"/>
              </a:ext>
            </a:extLst>
          </p:cNvPr>
          <p:cNvPicPr>
            <a:picLocks noChangeAspect="1"/>
          </p:cNvPicPr>
          <p:nvPr/>
        </p:nvPicPr>
        <p:blipFill>
          <a:blip r:embed="rId3"/>
          <a:stretch>
            <a:fillRect/>
          </a:stretch>
        </p:blipFill>
        <p:spPr>
          <a:xfrm>
            <a:off x="838200" y="1690688"/>
            <a:ext cx="10668000" cy="3476624"/>
          </a:xfrm>
          <a:prstGeom prst="rect">
            <a:avLst/>
          </a:prstGeom>
        </p:spPr>
      </p:pic>
      <p:sp>
        <p:nvSpPr>
          <p:cNvPr id="5" name="ZoneTexte 4">
            <a:extLst>
              <a:ext uri="{FF2B5EF4-FFF2-40B4-BE49-F238E27FC236}">
                <a16:creationId xmlns:a16="http://schemas.microsoft.com/office/drawing/2014/main" id="{16D8324A-789B-EE83-C54A-FDB180F7D56E}"/>
              </a:ext>
            </a:extLst>
          </p:cNvPr>
          <p:cNvSpPr txBox="1"/>
          <p:nvPr/>
        </p:nvSpPr>
        <p:spPr>
          <a:xfrm>
            <a:off x="952500" y="5167312"/>
            <a:ext cx="10401300" cy="400110"/>
          </a:xfrm>
          <a:prstGeom prst="rect">
            <a:avLst/>
          </a:prstGeom>
          <a:noFill/>
        </p:spPr>
        <p:txBody>
          <a:bodyPr wrap="square" rtlCol="0">
            <a:spAutoFit/>
          </a:bodyPr>
          <a:lstStyle/>
          <a:p>
            <a:r>
              <a:rPr lang="fr-FR" sz="2000" dirty="0">
                <a:solidFill>
                  <a:srgbClr val="0E659B"/>
                </a:solidFill>
              </a:rPr>
              <a:t>We can observe </a:t>
            </a:r>
            <a:r>
              <a:rPr lang="en-US" sz="2000" dirty="0">
                <a:solidFill>
                  <a:srgbClr val="0E659B"/>
                </a:solidFill>
              </a:rPr>
              <a:t>that the success rate since 2013 kept increasing till 2020</a:t>
            </a:r>
            <a:endParaRPr lang="fr-FR" sz="2000" dirty="0">
              <a:solidFill>
                <a:srgbClr val="0E659B"/>
              </a:solidFill>
            </a:endParaRPr>
          </a:p>
        </p:txBody>
      </p:sp>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t>Interactive Visual Analytics result</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8199" y="5397499"/>
            <a:ext cx="10515600" cy="652463"/>
          </a:xfrm>
        </p:spPr>
        <p:txBody>
          <a:bodyPr>
            <a:normAutofit/>
          </a:bodyPr>
          <a:lstStyle/>
          <a:p>
            <a:pPr marL="0" indent="0">
              <a:buNone/>
            </a:pPr>
            <a:r>
              <a:rPr lang="en-US" sz="2000" dirty="0"/>
              <a:t>We can also see the success rate of each launch site using Folium, for example the site figured here is for CCAFS LC-40 which has more failure launches than the success one.</a:t>
            </a:r>
          </a:p>
        </p:txBody>
      </p:sp>
      <p:pic>
        <p:nvPicPr>
          <p:cNvPr id="8" name="Espace réservé du contenu 7">
            <a:extLst>
              <a:ext uri="{FF2B5EF4-FFF2-40B4-BE49-F238E27FC236}">
                <a16:creationId xmlns:a16="http://schemas.microsoft.com/office/drawing/2014/main" id="{F711B1A0-026C-0C30-9A23-03065CACEA73}"/>
              </a:ext>
            </a:extLst>
          </p:cNvPr>
          <p:cNvPicPr>
            <a:picLocks noGrp="1" noChangeAspect="1"/>
          </p:cNvPicPr>
          <p:nvPr>
            <p:ph sz="half" idx="1"/>
          </p:nvPr>
        </p:nvPicPr>
        <p:blipFill>
          <a:blip r:embed="rId2"/>
          <a:stretch>
            <a:fillRect/>
          </a:stretch>
        </p:blipFill>
        <p:spPr>
          <a:xfrm>
            <a:off x="838200" y="1674812"/>
            <a:ext cx="10515599" cy="3508375"/>
          </a:xfrm>
        </p:spPr>
      </p:pic>
    </p:spTree>
    <p:extLst>
      <p:ext uri="{BB962C8B-B14F-4D97-AF65-F5344CB8AC3E}">
        <p14:creationId xmlns:p14="http://schemas.microsoft.com/office/powerpoint/2010/main" val="112737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4000" dirty="0"/>
              <a:t>Interactive Analytics result</a:t>
            </a:r>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8200" y="5003800"/>
            <a:ext cx="10541000" cy="1173162"/>
          </a:xfrm>
        </p:spPr>
        <p:txBody>
          <a:bodyPr>
            <a:normAutofit/>
          </a:bodyPr>
          <a:lstStyle/>
          <a:p>
            <a:pPr marL="0" indent="0">
              <a:buNone/>
            </a:pPr>
            <a:r>
              <a:rPr lang="en-US" sz="2000" dirty="0"/>
              <a:t>We see that the largest successful launches is KSCC LC-39A for all sites.</a:t>
            </a:r>
          </a:p>
        </p:txBody>
      </p:sp>
      <p:pic>
        <p:nvPicPr>
          <p:cNvPr id="8" name="Espace réservé du contenu 7">
            <a:extLst>
              <a:ext uri="{FF2B5EF4-FFF2-40B4-BE49-F238E27FC236}">
                <a16:creationId xmlns:a16="http://schemas.microsoft.com/office/drawing/2014/main" id="{97A74977-9696-4D2B-E4BB-8105CB681D68}"/>
              </a:ext>
            </a:extLst>
          </p:cNvPr>
          <p:cNvPicPr>
            <a:picLocks noGrp="1" noChangeAspect="1"/>
          </p:cNvPicPr>
          <p:nvPr>
            <p:ph sz="half" idx="1"/>
          </p:nvPr>
        </p:nvPicPr>
        <p:blipFill>
          <a:blip r:embed="rId2"/>
          <a:stretch>
            <a:fillRect/>
          </a:stretch>
        </p:blipFill>
        <p:spPr>
          <a:xfrm>
            <a:off x="838200" y="1559698"/>
            <a:ext cx="10515600" cy="3215502"/>
          </a:xfrm>
        </p:spPr>
      </p:pic>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4000" dirty="0"/>
              <a:t>Interactive Analytics result</a:t>
            </a:r>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266092" y="5054599"/>
            <a:ext cx="10087708" cy="1122363"/>
          </a:xfrm>
        </p:spPr>
        <p:txBody>
          <a:bodyPr>
            <a:normAutofit/>
          </a:bodyPr>
          <a:lstStyle/>
          <a:p>
            <a:pPr marL="0" indent="0">
              <a:buNone/>
            </a:pPr>
            <a:r>
              <a:rPr lang="en-US" sz="2000" dirty="0"/>
              <a:t>From the scatter plot which show the relationship between the Payload Mass and The class for different Booster Version Categories, we can see that the Payload Mass between 2000kg and 6000 Kg has the highest Success rate (FT Booster Version).</a:t>
            </a:r>
          </a:p>
        </p:txBody>
      </p:sp>
      <p:pic>
        <p:nvPicPr>
          <p:cNvPr id="8" name="Espace réservé du contenu 7">
            <a:extLst>
              <a:ext uri="{FF2B5EF4-FFF2-40B4-BE49-F238E27FC236}">
                <a16:creationId xmlns:a16="http://schemas.microsoft.com/office/drawing/2014/main" id="{63B44107-A736-1E59-4F64-D6CEC1728039}"/>
              </a:ext>
            </a:extLst>
          </p:cNvPr>
          <p:cNvPicPr>
            <a:picLocks noGrp="1" noChangeAspect="1"/>
          </p:cNvPicPr>
          <p:nvPr>
            <p:ph sz="half" idx="1"/>
          </p:nvPr>
        </p:nvPicPr>
        <p:blipFill>
          <a:blip r:embed="rId2"/>
          <a:stretch>
            <a:fillRect/>
          </a:stretch>
        </p:blipFill>
        <p:spPr>
          <a:xfrm>
            <a:off x="838200" y="1690688"/>
            <a:ext cx="10515600" cy="3119119"/>
          </a:xfrm>
        </p:spPr>
      </p:pic>
    </p:spTree>
    <p:extLst>
      <p:ext uri="{BB962C8B-B14F-4D97-AF65-F5344CB8AC3E}">
        <p14:creationId xmlns:p14="http://schemas.microsoft.com/office/powerpoint/2010/main" val="369904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4000" dirty="0"/>
              <a:t>Predictive Analytics result</a:t>
            </a:r>
          </a:p>
        </p:txBody>
      </p:sp>
      <p:pic>
        <p:nvPicPr>
          <p:cNvPr id="8" name="Espace réservé du contenu 7">
            <a:extLst>
              <a:ext uri="{FF2B5EF4-FFF2-40B4-BE49-F238E27FC236}">
                <a16:creationId xmlns:a16="http://schemas.microsoft.com/office/drawing/2014/main" id="{8715D078-48F2-24AF-6115-CC6515ACC7D0}"/>
              </a:ext>
            </a:extLst>
          </p:cNvPr>
          <p:cNvPicPr>
            <a:picLocks noGrp="1" noChangeAspect="1"/>
          </p:cNvPicPr>
          <p:nvPr>
            <p:ph sz="half" idx="2"/>
          </p:nvPr>
        </p:nvPicPr>
        <p:blipFill>
          <a:blip r:embed="rId2"/>
          <a:stretch>
            <a:fillRect/>
          </a:stretch>
        </p:blipFill>
        <p:spPr>
          <a:xfrm>
            <a:off x="838200" y="1690688"/>
            <a:ext cx="10515600" cy="2703512"/>
          </a:xfrm>
        </p:spPr>
      </p:pic>
      <p:sp>
        <p:nvSpPr>
          <p:cNvPr id="9" name="ZoneTexte 8">
            <a:extLst>
              <a:ext uri="{FF2B5EF4-FFF2-40B4-BE49-F238E27FC236}">
                <a16:creationId xmlns:a16="http://schemas.microsoft.com/office/drawing/2014/main" id="{E1EBA495-C34D-F16E-5842-A2F199A5F992}"/>
              </a:ext>
            </a:extLst>
          </p:cNvPr>
          <p:cNvSpPr txBox="1"/>
          <p:nvPr/>
        </p:nvSpPr>
        <p:spPr>
          <a:xfrm flipH="1">
            <a:off x="838200" y="4557456"/>
            <a:ext cx="10469881" cy="1200329"/>
          </a:xfrm>
          <a:prstGeom prst="rect">
            <a:avLst/>
          </a:prstGeom>
          <a:noFill/>
        </p:spPr>
        <p:txBody>
          <a:bodyPr wrap="square" rtlCol="0">
            <a:spAutoFit/>
          </a:bodyPr>
          <a:lstStyle/>
          <a:p>
            <a:r>
              <a:rPr lang="fr-FR" dirty="0">
                <a:solidFill>
                  <a:srgbClr val="0E659B"/>
                </a:solidFill>
              </a:rPr>
              <a:t>After the evaluation of all models, as a result we conclude that Decision Tree model is the best to perform well with a score of 0.87.</a:t>
            </a:r>
          </a:p>
          <a:p>
            <a:r>
              <a:rPr lang="fr-FR" dirty="0">
                <a:solidFill>
                  <a:srgbClr val="0E659B"/>
                </a:solidFill>
              </a:rPr>
              <a:t>The Link of the notebook: </a:t>
            </a:r>
            <a:r>
              <a:rPr lang="fr-FR" dirty="0">
                <a:solidFill>
                  <a:srgbClr val="0E659B"/>
                </a:solidFill>
                <a:hlinkClick r:id="rId3"/>
              </a:rPr>
              <a:t>https://github.com/med04/Applied-Data-Science-Capstone/blob/main/SpaceX_Machine_Learning_Prediction_Part_5.jupyterlite.ipynb</a:t>
            </a:r>
            <a:endParaRPr lang="fr-FR" dirty="0">
              <a:solidFill>
                <a:srgbClr val="0E659B"/>
              </a:solidFill>
            </a:endParaRPr>
          </a:p>
        </p:txBody>
      </p:sp>
    </p:spTree>
    <p:extLst>
      <p:ext uri="{BB962C8B-B14F-4D97-AF65-F5344CB8AC3E}">
        <p14:creationId xmlns:p14="http://schemas.microsoft.com/office/powerpoint/2010/main" val="78579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3863975"/>
          </a:xfrm>
        </p:spPr>
        <p:txBody>
          <a:bodyPr>
            <a:normAutofit/>
          </a:bodyPr>
          <a:lstStyle/>
          <a:p>
            <a:pPr algn="just"/>
            <a:r>
              <a:rPr lang="en-US" sz="2400" dirty="0"/>
              <a:t>In summary, this project successfully utilized various methodologies, including data collection through API and web scraping, data wrangling, exploratory data analysis (EDA) with visualization and SQL, interactive visual analytics with Folium and Plotly Dash, and predictive analysis using classification models. These methodologies provided valuable insights, patterns, and predictions based on the data, contributing to a deeper understanding of the dataset and facilitating informed decision-making.</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33927" y="1662522"/>
            <a:ext cx="5209673" cy="4117976"/>
          </a:xfrm>
        </p:spPr>
        <p:txBody>
          <a:bodyPr>
            <a:normAutofit/>
          </a:bodyPr>
          <a:lstStyle/>
          <a:p>
            <a:r>
              <a:rPr lang="en-US" sz="2200" b="1" u="sng" dirty="0"/>
              <a:t>Methodology</a:t>
            </a:r>
            <a:r>
              <a:rPr lang="en-US" sz="2200" u="sng" dirty="0"/>
              <a:t>:</a:t>
            </a:r>
            <a:br>
              <a:rPr lang="en-US" sz="2200" u="sng" dirty="0"/>
            </a:br>
            <a:endParaRPr lang="en-US" sz="2200" u="sng" dirty="0"/>
          </a:p>
          <a:p>
            <a:r>
              <a:rPr lang="en-US" sz="2000" dirty="0"/>
              <a:t>Data Collection through API.</a:t>
            </a:r>
          </a:p>
          <a:p>
            <a:r>
              <a:rPr lang="en-US" sz="2000" dirty="0"/>
              <a:t>Data Collection wits Web Scraping.</a:t>
            </a:r>
          </a:p>
          <a:p>
            <a:r>
              <a:rPr lang="en-US" sz="2000" dirty="0"/>
              <a:t>Data Wrangling.</a:t>
            </a:r>
          </a:p>
          <a:p>
            <a:r>
              <a:rPr lang="en-US" sz="2000" dirty="0"/>
              <a:t>Exploratory Data Analysis wits SQL.</a:t>
            </a:r>
          </a:p>
          <a:p>
            <a:r>
              <a:rPr lang="en-US" sz="2000" dirty="0"/>
              <a:t>Exploratory Data Analysis wits Data Visualization.</a:t>
            </a:r>
          </a:p>
          <a:p>
            <a:r>
              <a:rPr lang="en-US" sz="2000" dirty="0"/>
              <a:t>Interactive Visual Analytics wits Folium.</a:t>
            </a:r>
          </a:p>
          <a:p>
            <a:r>
              <a:rPr lang="en-US" sz="2000" dirty="0"/>
              <a:t>Machine Learning Prediction</a:t>
            </a:r>
          </a:p>
        </p:txBody>
      </p:sp>
      <p:sp>
        <p:nvSpPr>
          <p:cNvPr id="4" name="Content Placeholder 2">
            <a:extLst>
              <a:ext uri="{FF2B5EF4-FFF2-40B4-BE49-F238E27FC236}">
                <a16:creationId xmlns:a16="http://schemas.microsoft.com/office/drawing/2014/main" id="{404399A2-4B94-0A6D-9932-9657A48C44BF}"/>
              </a:ext>
            </a:extLst>
          </p:cNvPr>
          <p:cNvSpPr txBox="1">
            <a:spLocks/>
          </p:cNvSpPr>
          <p:nvPr/>
        </p:nvSpPr>
        <p:spPr>
          <a:xfrm>
            <a:off x="6248402" y="1662522"/>
            <a:ext cx="5209673" cy="4117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b="1" u="sng" dirty="0"/>
              <a:t>Results</a:t>
            </a:r>
            <a:r>
              <a:rPr lang="en-US" sz="2200" u="sng" dirty="0"/>
              <a:t>:</a:t>
            </a:r>
          </a:p>
          <a:p>
            <a:pPr marL="0" indent="0">
              <a:buNone/>
            </a:pPr>
            <a:endParaRPr lang="en-US" sz="2200" u="sng" dirty="0"/>
          </a:p>
          <a:p>
            <a:r>
              <a:rPr lang="en-US" sz="2000" dirty="0"/>
              <a:t>Exploratory Data Analysis result.</a:t>
            </a:r>
          </a:p>
          <a:p>
            <a:r>
              <a:rPr lang="en-US" sz="2000" dirty="0"/>
              <a:t>Interactive Analytics result.</a:t>
            </a:r>
          </a:p>
          <a:p>
            <a:r>
              <a:rPr lang="en-US" sz="2000" dirty="0"/>
              <a:t>Predictive Analytics result.</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70021" y="1825625"/>
            <a:ext cx="10583779" cy="3133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t>In this project, web will explore different methodologies for data analysis and prediction. Our main focus will be on collecting data through APIs and web scraping, cleaning and preparing the data for analysis, and conducting explore tory data analysis using SQL and data visualization techniques. We will also delve into interactive visual analytics using Folium for geographical analysis and apply machine learning algorithms for predictive analytics. The goal is to extract insights, identify patterns, and make predictions based on the data. At the end, web will summarize all our findings to provide a clear and concise summary of the results obtained throughout the project.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702205"/>
            <a:ext cx="7068725" cy="4351338"/>
          </a:xfrm>
        </p:spPr>
        <p:txBody>
          <a:bodyPr>
            <a:normAutofit/>
          </a:bodyPr>
          <a:lstStyle/>
          <a:p>
            <a:r>
              <a:rPr lang="en-US" sz="2400" b="1" u="sng" dirty="0"/>
              <a:t>Summary</a:t>
            </a:r>
            <a:r>
              <a:rPr lang="en-US" sz="2400" dirty="0"/>
              <a:t>:</a:t>
            </a:r>
          </a:p>
          <a:p>
            <a:pPr algn="just"/>
            <a:r>
              <a:rPr lang="en-US" sz="2000" dirty="0"/>
              <a:t>Data was collected using SpaceX API and web scraping from Wikipedia.</a:t>
            </a:r>
          </a:p>
          <a:p>
            <a:pPr algn="just"/>
            <a:r>
              <a:rPr lang="en-US" sz="2000" dirty="0"/>
              <a:t>Data wrangling techniques were applied, including one-hot encoding for categorical features.</a:t>
            </a:r>
          </a:p>
          <a:p>
            <a:pPr algn="just"/>
            <a:r>
              <a:rPr lang="en-US" sz="2000" dirty="0"/>
              <a:t> Exploratory data analysis (EDA) was conducted using visualization and SQL.</a:t>
            </a:r>
          </a:p>
          <a:p>
            <a:pPr algn="just"/>
            <a:r>
              <a:rPr lang="en-US" sz="2000" dirty="0"/>
              <a:t>Interactive visual analytics were performed using Folium and Plotly Dash.</a:t>
            </a:r>
          </a:p>
          <a:p>
            <a:pPr algn="just"/>
            <a:r>
              <a:rPr lang="en-US" sz="2000" dirty="0"/>
              <a:t>Predictive analysis focused on classification models.</a:t>
            </a:r>
          </a:p>
          <a:p>
            <a:pPr algn="just"/>
            <a:r>
              <a:rPr lang="en-US" sz="2000" dirty="0"/>
              <a:t>The process of building, tuning, and evaluating the classification models is explained.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200" dirty="0"/>
              <a:t>Data Collection Using API/Web Scarping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096000" y="1614489"/>
            <a:ext cx="5187460" cy="3122612"/>
          </a:xfrm>
        </p:spPr>
        <p:txBody>
          <a:bodyPr>
            <a:normAutofit/>
          </a:bodyPr>
          <a:lstStyle/>
          <a:p>
            <a:pPr marL="0" indent="0">
              <a:buNone/>
            </a:pPr>
            <a:r>
              <a:rPr lang="en-US" sz="2000" b="1" dirty="0"/>
              <a:t>Using Web Scraping:</a:t>
            </a:r>
            <a:br>
              <a:rPr lang="en-US" sz="2000" b="1" dirty="0"/>
            </a:br>
            <a:endParaRPr lang="en-US" sz="2000" b="1" dirty="0"/>
          </a:p>
          <a:p>
            <a:pPr marL="0" indent="0">
              <a:buNone/>
            </a:pPr>
            <a:r>
              <a:rPr lang="en-US" sz="2000" dirty="0"/>
              <a:t>Extract a Falcon 9 launch record HTML table from Wikipedia wits BeatifulSoup.</a:t>
            </a:r>
          </a:p>
          <a:p>
            <a:pPr marL="0" indent="0" algn="just">
              <a:buNone/>
            </a:pPr>
            <a:r>
              <a:rPr lang="fr-FR" sz="2000" dirty="0"/>
              <a:t>soup = BeautifulSoup(response.content, 'html.parser')</a:t>
            </a:r>
            <a:endParaRPr lang="en-US" sz="2000" dirty="0"/>
          </a:p>
          <a:p>
            <a:pPr marL="0" indent="0" algn="just">
              <a:buNone/>
            </a:pPr>
            <a:r>
              <a:rPr lang="en-US" sz="2000" dirty="0"/>
              <a:t>Parse the table and convert it into a Pandas data frame.</a:t>
            </a:r>
          </a:p>
          <a:p>
            <a:pPr marL="0" indent="0" algn="just">
              <a:buNone/>
            </a:pPr>
            <a:r>
              <a:rPr lang="en-US" sz="2000" dirty="0"/>
              <a:t>html_tables = soup.find_all('table')</a:t>
            </a:r>
          </a:p>
        </p:txBody>
      </p:sp>
      <p:sp>
        <p:nvSpPr>
          <p:cNvPr id="4" name="Content Placeholder 2">
            <a:extLst>
              <a:ext uri="{FF2B5EF4-FFF2-40B4-BE49-F238E27FC236}">
                <a16:creationId xmlns:a16="http://schemas.microsoft.com/office/drawing/2014/main" id="{428C98B7-B57F-1420-C1D3-5D8A54255637}"/>
              </a:ext>
            </a:extLst>
          </p:cNvPr>
          <p:cNvSpPr txBox="1">
            <a:spLocks/>
          </p:cNvSpPr>
          <p:nvPr/>
        </p:nvSpPr>
        <p:spPr>
          <a:xfrm>
            <a:off x="838200" y="4760912"/>
            <a:ext cx="10515600" cy="122555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t>The Link to the notebook:</a:t>
            </a:r>
          </a:p>
          <a:p>
            <a:pPr marL="0" indent="0">
              <a:buFont typeface="Arial"/>
              <a:buNone/>
            </a:pPr>
            <a:r>
              <a:rPr lang="en-US" sz="2000" dirty="0"/>
              <a:t>API: </a:t>
            </a:r>
            <a:r>
              <a:rPr lang="en-US" sz="2000" dirty="0">
                <a:hlinkClick r:id="rId3"/>
              </a:rPr>
              <a:t>https://github.com/med04/Applied-Data-Science-Capstone/blob/main/spacex-data-collection-api.ipynb</a:t>
            </a:r>
            <a:endParaRPr lang="en-US" sz="2000" dirty="0"/>
          </a:p>
          <a:p>
            <a:pPr marL="0" indent="0">
              <a:buFont typeface="Arial"/>
              <a:buNone/>
            </a:pPr>
            <a:r>
              <a:rPr lang="en-US" sz="2000" dirty="0"/>
              <a:t>Web Scraping: </a:t>
            </a:r>
            <a:r>
              <a:rPr lang="en-US" sz="2000" dirty="0">
                <a:hlinkClick r:id="rId4"/>
              </a:rPr>
              <a:t>https://github.com/med04/Applied-Data-Science-Capstone/blob/main/spacex-data-collection-webscraping.ipynb</a:t>
            </a:r>
            <a:endParaRPr lang="en-US" sz="2000" dirty="0"/>
          </a:p>
          <a:p>
            <a:pPr marL="0" indent="0">
              <a:buFont typeface="Arial"/>
              <a:buNone/>
            </a:pPr>
            <a:endParaRPr lang="en-US" sz="2200" dirty="0"/>
          </a:p>
          <a:p>
            <a:pPr marL="0" indent="0">
              <a:buFont typeface="Arial"/>
              <a:buNone/>
            </a:pPr>
            <a:endParaRPr lang="en-US" sz="2200" dirty="0"/>
          </a:p>
        </p:txBody>
      </p:sp>
      <p:sp>
        <p:nvSpPr>
          <p:cNvPr id="5" name="Content Placeholder 2">
            <a:extLst>
              <a:ext uri="{FF2B5EF4-FFF2-40B4-BE49-F238E27FC236}">
                <a16:creationId xmlns:a16="http://schemas.microsoft.com/office/drawing/2014/main" id="{7D389983-9436-8830-6EDC-E62A48DAABDF}"/>
              </a:ext>
            </a:extLst>
          </p:cNvPr>
          <p:cNvSpPr txBox="1">
            <a:spLocks/>
          </p:cNvSpPr>
          <p:nvPr/>
        </p:nvSpPr>
        <p:spPr>
          <a:xfrm>
            <a:off x="838200" y="1690689"/>
            <a:ext cx="4830148" cy="2932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t>Using SpaceX API:</a:t>
            </a:r>
            <a:br>
              <a:rPr lang="en-US" sz="2000" b="1" dirty="0"/>
            </a:br>
            <a:endParaRPr lang="en-US" sz="2000" b="1" dirty="0"/>
          </a:p>
          <a:p>
            <a:pPr marL="0" indent="0" algn="just">
              <a:buFont typeface="Arial"/>
              <a:buNone/>
            </a:pPr>
            <a:r>
              <a:rPr lang="en-US" sz="2000" dirty="0"/>
              <a:t>Start requesting rocket launch data from SpaceX API using the requests module.</a:t>
            </a:r>
          </a:p>
          <a:p>
            <a:pPr marL="0" indent="0" algn="just">
              <a:buNone/>
            </a:pPr>
            <a:r>
              <a:rPr lang="en-US" sz="2000" dirty="0"/>
              <a:t> response = requests.get(spacex_url)</a:t>
            </a:r>
          </a:p>
          <a:p>
            <a:pPr marL="0" indent="0" algn="just">
              <a:buFont typeface="Arial"/>
              <a:buNone/>
            </a:pPr>
            <a:r>
              <a:rPr lang="en-US" sz="2000" dirty="0"/>
              <a:t>Decode the response content as a Json using .json() and turn it into a Pandas dataframe using .json_normalize() method.</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9984" cy="3924544"/>
          </a:xfrm>
        </p:spPr>
        <p:txBody>
          <a:bodyPr>
            <a:normAutofit/>
          </a:bodyPr>
          <a:lstStyle/>
          <a:p>
            <a:pPr marL="0" indent="0">
              <a:buNone/>
            </a:pPr>
            <a:r>
              <a:rPr lang="en-US" sz="2400" dirty="0"/>
              <a:t>Refers to the process of cleaning, transforming, and preparing the collected data for analysis.</a:t>
            </a:r>
          </a:p>
          <a:p>
            <a:pPr marL="0" indent="0">
              <a:buNone/>
            </a:pPr>
            <a:r>
              <a:rPr lang="en-US" sz="2400" dirty="0"/>
              <a:t>Check the missing values of rows in the dataset web use the .isnull() method.</a:t>
            </a:r>
          </a:p>
          <a:p>
            <a:pPr marL="0" indent="0">
              <a:buNone/>
            </a:pPr>
            <a:r>
              <a:rPr lang="en-US" sz="2400" dirty="0"/>
              <a:t>Calculate the number of launches on each site.</a:t>
            </a:r>
          </a:p>
          <a:p>
            <a:pPr marL="0" indent="0">
              <a:buNone/>
            </a:pPr>
            <a:r>
              <a:rPr lang="en-US" sz="2400" dirty="0"/>
              <a:t>Calculate the number and occurrence of each orbit.</a:t>
            </a:r>
          </a:p>
          <a:p>
            <a:pPr marL="0" indent="0">
              <a:buNone/>
            </a:pPr>
            <a:r>
              <a:rPr lang="en-US" sz="2400" dirty="0"/>
              <a:t>Calculate the number and occurrence of mission outcome per orbit type.</a:t>
            </a:r>
          </a:p>
          <a:p>
            <a:pPr marL="0" indent="0">
              <a:buNone/>
            </a:pPr>
            <a:r>
              <a:rPr lang="en-US" sz="2400" dirty="0"/>
              <a:t>Create a landing outcome label from Outcome column.</a:t>
            </a:r>
          </a:p>
        </p:txBody>
      </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Exploratory Data Analysis(EDA) wits SQL</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690688"/>
            <a:ext cx="10491216" cy="4569435"/>
          </a:xfrm>
        </p:spPr>
        <p:txBody>
          <a:bodyPr>
            <a:normAutofit/>
          </a:bodyPr>
          <a:lstStyle/>
          <a:p>
            <a:pPr marL="0" indent="0">
              <a:buNone/>
            </a:pPr>
            <a:r>
              <a:rPr lang="en-US" sz="2000" dirty="0"/>
              <a:t>Wrote and  execute SQL queries to get insight the data including:</a:t>
            </a:r>
          </a:p>
          <a:p>
            <a:r>
              <a:rPr lang="en-US" sz="2000" dirty="0"/>
              <a:t>The names of the unique launch sites in the space mission.</a:t>
            </a:r>
          </a:p>
          <a:p>
            <a:r>
              <a:rPr lang="en-US" sz="2000" dirty="0"/>
              <a:t>The total payload mass carried by boosters launched by NASA (CRS).</a:t>
            </a:r>
          </a:p>
          <a:p>
            <a:r>
              <a:rPr lang="en-US" sz="2000" dirty="0"/>
              <a:t>The average payload mass carried by booster version F9 v1.1</a:t>
            </a:r>
          </a:p>
          <a:p>
            <a:r>
              <a:rPr lang="en-US" sz="2000" dirty="0"/>
              <a:t>List the  date when the first successful landing outcome in ground pad was achieved.</a:t>
            </a:r>
          </a:p>
          <a:p>
            <a:r>
              <a:rPr lang="en-US" sz="2000" dirty="0"/>
              <a:t>List the names of the booster which have success in drone ship and have a payload mass greater than 4000 but les than 6000.</a:t>
            </a:r>
          </a:p>
          <a:p>
            <a:r>
              <a:rPr lang="en-US" sz="2000" dirty="0"/>
              <a:t>The total number of successful and failure mission outcomes.</a:t>
            </a:r>
          </a:p>
          <a:p>
            <a:r>
              <a:rPr lang="en-US" sz="2000" dirty="0"/>
              <a:t>The names of the booster version which have carried the maximum payload mass.</a:t>
            </a:r>
          </a:p>
          <a:p>
            <a:r>
              <a:rPr lang="en-US" sz="2000" dirty="0"/>
              <a:t>Count of successful landing outcomes between the date 04-06-2010 and 20-03-2017.</a:t>
            </a:r>
          </a:p>
          <a:p>
            <a:pPr marL="0" indent="0">
              <a:buNone/>
            </a:pPr>
            <a:r>
              <a:rPr lang="en-US" sz="2000" dirty="0"/>
              <a:t>The link to the notebook: </a:t>
            </a:r>
            <a:r>
              <a:rPr lang="en-US" sz="2000" dirty="0">
                <a:hlinkClick r:id="rId2"/>
              </a:rPr>
              <a:t>https://github.com/med04/Applied-Data-Science-Capstone/blob/main/jupyter-labs-eda-sql-coursera_sqllite.ipynb</a:t>
            </a:r>
            <a:endParaRPr lang="en-US" sz="2000" dirty="0"/>
          </a:p>
          <a:p>
            <a:endParaRPr lang="en-US" sz="2200"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EDA wits Visualization</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754331"/>
            <a:ext cx="10539985" cy="4224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fr-FR" sz="1800" dirty="0"/>
              <a:t>With exploratory Data Analysis with visualization Tools like matplotlib and seaborn, we can determine:</a:t>
            </a:r>
          </a:p>
          <a:p>
            <a:r>
              <a:rPr lang="fr-FR" sz="1800" dirty="0"/>
              <a:t>How the Flight Number and Payload variables would affect the launch Outcome.</a:t>
            </a:r>
          </a:p>
          <a:p>
            <a:r>
              <a:rPr lang="fr-FR" sz="1800" dirty="0"/>
              <a:t>Which Orbit have high success rate.</a:t>
            </a:r>
          </a:p>
          <a:p>
            <a:r>
              <a:rPr lang="fr-FR" sz="1800" dirty="0"/>
              <a:t>if there is any relationship between Flight Number and Orbit type.</a:t>
            </a:r>
          </a:p>
          <a:p>
            <a:r>
              <a:rPr lang="fr-FR" sz="1800" dirty="0"/>
              <a:t>When the success rate starts increasing.</a:t>
            </a:r>
          </a:p>
          <a:p>
            <a:r>
              <a:rPr lang="fr-FR" sz="1800" dirty="0"/>
              <a:t>How each important variable would affect the success rate.</a:t>
            </a:r>
          </a:p>
          <a:p>
            <a:pPr marL="0" indent="0">
              <a:buNone/>
            </a:pPr>
            <a:r>
              <a:rPr lang="fr-FR" sz="1800" dirty="0"/>
              <a:t>This analysis will help us select the features that will be used in success prediction in the future.</a:t>
            </a:r>
          </a:p>
          <a:p>
            <a:pPr marL="0" indent="0">
              <a:buNone/>
            </a:pPr>
            <a:r>
              <a:rPr lang="fr-FR" sz="1800" dirty="0"/>
              <a:t>After the selction, some variables are categorical and should be converted to numerical values. To achieve this we apply OneHotEncoder using the function get_dummies() on the categorical columns.  </a:t>
            </a:r>
          </a:p>
          <a:p>
            <a:pPr marL="0" indent="0">
              <a:buNone/>
            </a:pPr>
            <a:r>
              <a:rPr lang="fr-FR" sz="1800" dirty="0"/>
              <a:t>The Link to the notebook:</a:t>
            </a:r>
          </a:p>
          <a:p>
            <a:pPr marL="0" indent="0">
              <a:buNone/>
            </a:pPr>
            <a:r>
              <a:rPr lang="fr-FR" sz="1800" dirty="0">
                <a:hlinkClick r:id="rId3"/>
              </a:rPr>
              <a:t>https://github.com/med04/Applied-Data-Science-Capstone/blob/main/jupyter-labs-eda-dataviz.ipynb.jupyterlite.ipynb</a:t>
            </a:r>
            <a:endParaRPr lang="fr-FR" sz="1800" dirty="0"/>
          </a:p>
        </p:txBody>
      </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681</TotalTime>
  <Words>1411</Words>
  <Application>Microsoft Office PowerPoint</Application>
  <PresentationFormat>Grand écran</PresentationFormat>
  <Paragraphs>132</Paragraphs>
  <Slides>19</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Helv</vt:lpstr>
      <vt:lpstr>IBM Plex Mono SemiBold</vt:lpstr>
      <vt:lpstr>IBM Plex Mono Text</vt:lpstr>
      <vt:lpstr>IBM Plex Sans Text</vt:lpstr>
      <vt:lpstr>SLIDE_TEMPLATE_skill_network</vt:lpstr>
      <vt:lpstr>The Future of Space Exploration: Analyzing SpaceX's Rocket Reusability</vt:lpstr>
      <vt:lpstr>OUTLINE</vt:lpstr>
      <vt:lpstr>EXECUTIVE SUMMARY</vt:lpstr>
      <vt:lpstr>INTRODUCTION</vt:lpstr>
      <vt:lpstr>METHODOLOGY</vt:lpstr>
      <vt:lpstr>Data Collection Using API/Web Scarping</vt:lpstr>
      <vt:lpstr>Data Wrangling</vt:lpstr>
      <vt:lpstr>Exploratory Data Analysis(EDA) wits SQL</vt:lpstr>
      <vt:lpstr>EDA wits Visualization</vt:lpstr>
      <vt:lpstr>Interactive Visual Analysis with Folium</vt:lpstr>
      <vt:lpstr>Interactive Dashboard</vt:lpstr>
      <vt:lpstr>Predictive Analysis</vt:lpstr>
      <vt:lpstr>Exploratory Data Analysis result</vt:lpstr>
      <vt:lpstr>Exploratory Data Analysis result</vt:lpstr>
      <vt:lpstr>Interactive Visual Analytics result</vt:lpstr>
      <vt:lpstr>Interactive Analytics result</vt:lpstr>
      <vt:lpstr>Interactive Analytics result</vt:lpstr>
      <vt:lpstr>Predictive Analytics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Ahmed Chahboune</cp:lastModifiedBy>
  <cp:revision>22</cp:revision>
  <dcterms:created xsi:type="dcterms:W3CDTF">2020-10-28T18:29:43Z</dcterms:created>
  <dcterms:modified xsi:type="dcterms:W3CDTF">2023-06-17T23:31:18Z</dcterms:modified>
</cp:coreProperties>
</file>