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519" autoAdjust="0"/>
  </p:normalViewPr>
  <p:slideViewPr>
    <p:cSldViewPr snapToGrid="0" showGuides="1">
      <p:cViewPr varScale="1">
        <p:scale>
          <a:sx n="100" d="100"/>
          <a:sy n="100" d="100"/>
        </p:scale>
        <p:origin x="102" y="522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FB66-1B3B-422D-AE20-A119632E6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C722E-595E-47E0-8DAB-F9F4317F6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9CBE-EB77-4756-8592-5F9AE7D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EC32-21F7-4FCD-B4B3-5FEE4BB4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FA24-ECF8-4F74-AB79-3B6D5357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5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598F-70CF-4066-9CE5-FF0DF6A6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CFC1E-A873-4645-9F9D-3C0BAA0B3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EA47-9F9F-49AA-AD88-43453972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4747A-322E-43C6-93CA-3C83A9BF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6253-6360-4F48-81AD-1AE29138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F0009-4EEB-4DEC-BD2F-FAB497A44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3D5C0-61B5-4DFC-8330-93B2E213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C2BA-078E-46CE-92D1-AE9A109B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E0074-F09C-4FFB-9B41-094F1093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9C6C-DA18-4F76-BAD4-C4694E91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E228-3C6B-4278-A8BA-4C467B16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5DBB-A052-44E7-9276-C14D33C2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FD94-ACCC-444F-A778-F80B1D7A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4B7-E404-40F2-ABC3-F65F4CBA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67E0-7BA8-44EB-AE62-08675E08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9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AB50-7F1A-432B-B7D9-06A22E6E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77ED-BA4D-4D4D-979C-1BA222FF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E2F9-1240-4786-96DC-2847D4ED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DA677-12E0-4A63-848E-C5288192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96CB-85D0-4AE8-A337-00A9818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6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2FA9-DCA0-47E8-A497-3F1E7A89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20EB-C9AE-4615-82DE-6061F981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E1F2-9CBA-4E6B-A1C8-E18DF35AA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DD1F1-6657-4A32-8CEB-35BC6C37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1EB8-2826-46F1-A77D-2AE8CA90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762D1-7C78-4A99-A6B9-1B1080AD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0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6A4-542F-4871-9234-1A6033C4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CC02-55C2-44A3-BBCF-CB0A176C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3C9E-659A-419B-AEED-B26F37A95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5388-099E-474A-A8BD-3B239A906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23471-90C1-49C6-8D07-51234AA9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A71D8-30DC-4ABA-BB64-C5E4A3E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4D461-E43A-4538-85AF-84650742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CC128-A1B4-42A6-A463-A176E289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30D5-49D8-4E83-86F5-1A906786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215E4-3BFC-4E77-9942-52EAD315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CBED0-C877-4092-AA23-DD04E61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1791F-DAE5-41DF-A909-964D247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DE336-B2E9-492F-9299-5308818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3B3E4-8612-4BFD-8A3C-DB147207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05E6-BDA7-4B67-A9C6-5EC2E6F6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3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FC9-0C55-447A-9731-6348118A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C6EE-C11A-41BE-ADA9-1394F36E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6BAB-9E7D-426E-8329-8FD9B09EE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AF287-5888-45F2-965B-C4AE24A6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4E46-5389-421B-A360-167D7B42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914A1-B417-44DC-B88A-DBAE1EF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26A2-FB8D-457D-ACA7-799A1FDA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60FA5-12A8-4A9B-8263-61AB2029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699F-75D4-475D-9A48-210ECBE0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D9DB8-9CBC-44A6-98D4-B3F515E5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7582-58BD-471E-881F-175CA6A8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04CA-5B12-4452-97AA-156DC682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67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A96EB-0513-4A31-B350-BDAC1CC7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625E-AE5E-4B17-A1FE-025A2FE0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891D-2E33-4F6F-85EA-15D3959CB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4B383-B186-4AA0-A84E-EAD6AC229885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ADFE-EA86-4B1B-88B0-BF22E06AB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59BC-CA27-4F5F-B0B6-2FFDCC4C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B96B5-DBD6-424A-ABB7-8DAE1BF37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FA6FF9-701C-4632-9EBF-718F2AD179F4}"/>
              </a:ext>
            </a:extLst>
          </p:cNvPr>
          <p:cNvCxnSpPr/>
          <p:nvPr/>
        </p:nvCxnSpPr>
        <p:spPr>
          <a:xfrm flipH="1">
            <a:off x="5124450" y="1066800"/>
            <a:ext cx="2524125" cy="1028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01D8D2-F0C1-468D-94EC-1D5A3ADD84DD}"/>
              </a:ext>
            </a:extLst>
          </p:cNvPr>
          <p:cNvCxnSpPr/>
          <p:nvPr/>
        </p:nvCxnSpPr>
        <p:spPr>
          <a:xfrm>
            <a:off x="7648575" y="1066800"/>
            <a:ext cx="2209800" cy="1028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5D812-7BB5-4137-A397-3322B92F86D6}"/>
              </a:ext>
            </a:extLst>
          </p:cNvPr>
          <p:cNvCxnSpPr/>
          <p:nvPr/>
        </p:nvCxnSpPr>
        <p:spPr>
          <a:xfrm>
            <a:off x="5124450" y="2095500"/>
            <a:ext cx="1390650" cy="108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BF9522-4808-4AE7-BAD8-EF95457BD2A6}"/>
              </a:ext>
            </a:extLst>
          </p:cNvPr>
          <p:cNvCxnSpPr>
            <a:cxnSpLocks/>
          </p:cNvCxnSpPr>
          <p:nvPr/>
        </p:nvCxnSpPr>
        <p:spPr>
          <a:xfrm flipH="1">
            <a:off x="3729566" y="2095500"/>
            <a:ext cx="1394885" cy="9985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D63F07-CA63-48D9-9820-54F2D2DDC3D8}"/>
              </a:ext>
            </a:extLst>
          </p:cNvPr>
          <p:cNvCxnSpPr/>
          <p:nvPr/>
        </p:nvCxnSpPr>
        <p:spPr>
          <a:xfrm>
            <a:off x="3758672" y="3076575"/>
            <a:ext cx="1295400" cy="133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25C98-D64F-42FB-933E-CD99F795548C}"/>
              </a:ext>
            </a:extLst>
          </p:cNvPr>
          <p:cNvCxnSpPr/>
          <p:nvPr/>
        </p:nvCxnSpPr>
        <p:spPr>
          <a:xfrm flipH="1">
            <a:off x="2329922" y="3076575"/>
            <a:ext cx="1428750" cy="1333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21A805-CADF-4E9D-8F16-F3BDC81E7AB2}"/>
              </a:ext>
            </a:extLst>
          </p:cNvPr>
          <p:cNvCxnSpPr/>
          <p:nvPr/>
        </p:nvCxnSpPr>
        <p:spPr>
          <a:xfrm>
            <a:off x="2329922" y="4410075"/>
            <a:ext cx="1012824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4900C6-BDE5-411D-B1D8-1F841711DA17}"/>
              </a:ext>
            </a:extLst>
          </p:cNvPr>
          <p:cNvCxnSpPr/>
          <p:nvPr/>
        </p:nvCxnSpPr>
        <p:spPr>
          <a:xfrm flipH="1">
            <a:off x="1221847" y="4422774"/>
            <a:ext cx="1108075" cy="132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89105B-6DF9-4BD0-9990-A43F46C37C70}"/>
              </a:ext>
            </a:extLst>
          </p:cNvPr>
          <p:cNvCxnSpPr/>
          <p:nvPr/>
        </p:nvCxnSpPr>
        <p:spPr>
          <a:xfrm flipH="1">
            <a:off x="9029700" y="2095500"/>
            <a:ext cx="828675" cy="108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56DFC9-37A1-4D28-8CA1-9A1B4693FDE2}"/>
              </a:ext>
            </a:extLst>
          </p:cNvPr>
          <p:cNvCxnSpPr/>
          <p:nvPr/>
        </p:nvCxnSpPr>
        <p:spPr>
          <a:xfrm>
            <a:off x="9858375" y="2095500"/>
            <a:ext cx="885825" cy="1085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D508783-39CD-43E9-81EB-0BBEFD46EA2F}"/>
              </a:ext>
            </a:extLst>
          </p:cNvPr>
          <p:cNvSpPr/>
          <p:nvPr/>
        </p:nvSpPr>
        <p:spPr>
          <a:xfrm>
            <a:off x="1928813" y="3987799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643BBA-E2FC-43ED-8CAB-00E2308A5316}"/>
              </a:ext>
            </a:extLst>
          </p:cNvPr>
          <p:cNvSpPr/>
          <p:nvPr/>
        </p:nvSpPr>
        <p:spPr>
          <a:xfrm>
            <a:off x="836613" y="5367866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514689-9539-4491-B229-8DBA6F927853}"/>
              </a:ext>
            </a:extLst>
          </p:cNvPr>
          <p:cNvSpPr/>
          <p:nvPr/>
        </p:nvSpPr>
        <p:spPr>
          <a:xfrm>
            <a:off x="2885546" y="5367866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003C3F-2F44-4C5F-AC25-BD56608CAB1E}"/>
              </a:ext>
            </a:extLst>
          </p:cNvPr>
          <p:cNvSpPr/>
          <p:nvPr/>
        </p:nvSpPr>
        <p:spPr>
          <a:xfrm>
            <a:off x="3342746" y="2660649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DA1FD4-8F85-4873-9159-8D1E7E1911F4}"/>
              </a:ext>
            </a:extLst>
          </p:cNvPr>
          <p:cNvSpPr/>
          <p:nvPr/>
        </p:nvSpPr>
        <p:spPr>
          <a:xfrm>
            <a:off x="4646613" y="3987799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36E16C-D74C-4A3C-9C16-1A5F0C793C04}"/>
              </a:ext>
            </a:extLst>
          </p:cNvPr>
          <p:cNvSpPr/>
          <p:nvPr/>
        </p:nvSpPr>
        <p:spPr>
          <a:xfrm>
            <a:off x="4720166" y="1678516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POW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4B5489-D0D3-466C-855B-4ACFE88C5DF1}"/>
              </a:ext>
            </a:extLst>
          </p:cNvPr>
          <p:cNvSpPr/>
          <p:nvPr/>
        </p:nvSpPr>
        <p:spPr>
          <a:xfrm>
            <a:off x="6108700" y="2753783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85B001-C7E0-444D-9455-3D1F05EF8F05}"/>
              </a:ext>
            </a:extLst>
          </p:cNvPr>
          <p:cNvSpPr/>
          <p:nvPr/>
        </p:nvSpPr>
        <p:spPr>
          <a:xfrm>
            <a:off x="9453033" y="1678516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POW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CA4316-813B-4ED4-A4E0-6363F65CEF15}"/>
              </a:ext>
            </a:extLst>
          </p:cNvPr>
          <p:cNvSpPr/>
          <p:nvPr/>
        </p:nvSpPr>
        <p:spPr>
          <a:xfrm>
            <a:off x="8631766" y="2753783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F33BF2-0692-43D3-BFCB-A16F5C96C95B}"/>
              </a:ext>
            </a:extLst>
          </p:cNvPr>
          <p:cNvSpPr/>
          <p:nvPr/>
        </p:nvSpPr>
        <p:spPr>
          <a:xfrm>
            <a:off x="10333565" y="2753783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9F9981-29D1-418A-9A51-505AD285D14B}"/>
              </a:ext>
            </a:extLst>
          </p:cNvPr>
          <p:cNvSpPr/>
          <p:nvPr/>
        </p:nvSpPr>
        <p:spPr>
          <a:xfrm>
            <a:off x="7234766" y="670983"/>
            <a:ext cx="804334" cy="8043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SUB</a:t>
            </a:r>
            <a:endParaRPr lang="zh-CN" altLang="en-US" dirty="0">
              <a:solidFill>
                <a:schemeClr val="tx1"/>
              </a:solidFill>
              <a:latin typeface="Anonymice Powerline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24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E413DB-A7E7-45F9-90F7-2CA05A79A3FD}"/>
              </a:ext>
            </a:extLst>
          </p:cNvPr>
          <p:cNvSpPr/>
          <p:nvPr/>
        </p:nvSpPr>
        <p:spPr>
          <a:xfrm>
            <a:off x="939212" y="437541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AAFEB2-647F-42D9-A9A3-878F6E733721}"/>
              </a:ext>
            </a:extLst>
          </p:cNvPr>
          <p:cNvSpPr/>
          <p:nvPr/>
        </p:nvSpPr>
        <p:spPr>
          <a:xfrm>
            <a:off x="782173" y="1240622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B23418-3F57-45CA-A1F5-228BADC09CAC}"/>
              </a:ext>
            </a:extLst>
          </p:cNvPr>
          <p:cNvSpPr/>
          <p:nvPr/>
        </p:nvSpPr>
        <p:spPr>
          <a:xfrm>
            <a:off x="1529596" y="1240622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9BAD0-05CF-42F3-BAD8-01A10D60B45B}"/>
              </a:ext>
            </a:extLst>
          </p:cNvPr>
          <p:cNvSpPr/>
          <p:nvPr/>
        </p:nvSpPr>
        <p:spPr>
          <a:xfrm>
            <a:off x="2277019" y="1240622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46CF19-467D-4D1F-B4BA-32CB5F2A2199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1070408" y="1033889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F2DB43-15C3-4725-B473-67D55AC86D58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1817831" y="1033889"/>
            <a:ext cx="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FDF801-5693-4B2D-A291-880E60D76754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817831" y="1033889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EFEB35-C29E-4F54-85AF-8340CBD75074}"/>
              </a:ext>
            </a:extLst>
          </p:cNvPr>
          <p:cNvSpPr/>
          <p:nvPr/>
        </p:nvSpPr>
        <p:spPr>
          <a:xfrm>
            <a:off x="4554479" y="437541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While Block</a:t>
            </a:r>
            <a:endParaRPr lang="zh-CN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846432-5195-4715-9164-0CAC88443238}"/>
              </a:ext>
            </a:extLst>
          </p:cNvPr>
          <p:cNvSpPr/>
          <p:nvPr/>
        </p:nvSpPr>
        <p:spPr>
          <a:xfrm>
            <a:off x="4057672" y="1240622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Expr</a:t>
            </a:r>
            <a:endParaRPr lang="zh-CN" alt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45AFE-E7B9-4287-9505-4B0A40D9DF81}"/>
              </a:ext>
            </a:extLst>
          </p:cNvPr>
          <p:cNvSpPr/>
          <p:nvPr/>
        </p:nvSpPr>
        <p:spPr>
          <a:xfrm>
            <a:off x="5217381" y="1240622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8B2698-E4B4-4FE7-9C13-1022DF896B7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493410" y="1033889"/>
            <a:ext cx="939688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12897-A092-4818-B3FA-FE51E74AF53B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5433098" y="1033889"/>
            <a:ext cx="662902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DF9AC9-93BE-48C0-B520-CB71A723BA7F}"/>
              </a:ext>
            </a:extLst>
          </p:cNvPr>
          <p:cNvSpPr/>
          <p:nvPr/>
        </p:nvSpPr>
        <p:spPr>
          <a:xfrm>
            <a:off x="1006946" y="2664019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Block</a:t>
            </a:r>
            <a:endParaRPr lang="zh-CN" alt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8E6C88-C036-4EBC-A060-C492E33BAC57}"/>
              </a:ext>
            </a:extLst>
          </p:cNvPr>
          <p:cNvSpPr/>
          <p:nvPr/>
        </p:nvSpPr>
        <p:spPr>
          <a:xfrm>
            <a:off x="510139" y="3467100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Expr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EAABBB-B711-4CA7-999D-749958B9871A}"/>
              </a:ext>
            </a:extLst>
          </p:cNvPr>
          <p:cNvSpPr/>
          <p:nvPr/>
        </p:nvSpPr>
        <p:spPr>
          <a:xfrm>
            <a:off x="1669848" y="3467100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E94CFE-C7A8-4879-8EE7-613B4161035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945877" y="3260367"/>
            <a:ext cx="939688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EB4C75-0D22-4228-BD55-661D528703A3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885565" y="3260367"/>
            <a:ext cx="662902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DAA76C-78DD-407A-A64B-7788B70838B7}"/>
              </a:ext>
            </a:extLst>
          </p:cNvPr>
          <p:cNvSpPr/>
          <p:nvPr/>
        </p:nvSpPr>
        <p:spPr>
          <a:xfrm>
            <a:off x="5528146" y="2664019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Else Block</a:t>
            </a:r>
            <a:endParaRPr lang="zh-CN" alt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DF37F47-C5FC-4404-B339-6830E885D835}"/>
              </a:ext>
            </a:extLst>
          </p:cNvPr>
          <p:cNvSpPr/>
          <p:nvPr/>
        </p:nvSpPr>
        <p:spPr>
          <a:xfrm>
            <a:off x="3990302" y="3467100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Expr</a:t>
            </a:r>
            <a:endParaRPr lang="zh-CN" alt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CB9105-CBD4-4B00-8D86-CC6534BFDE8F}"/>
              </a:ext>
            </a:extLst>
          </p:cNvPr>
          <p:cNvSpPr/>
          <p:nvPr/>
        </p:nvSpPr>
        <p:spPr>
          <a:xfrm>
            <a:off x="5150011" y="3467100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0F351D-CA9F-45CE-A1C5-291DC53B77D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4426040" y="3260367"/>
            <a:ext cx="1980725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F65A9A-7749-41C1-897C-22EF5D80129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6028630" y="3260367"/>
            <a:ext cx="378135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794E27E-D0CF-475F-9AF1-0BA677C8FD3C}"/>
              </a:ext>
            </a:extLst>
          </p:cNvPr>
          <p:cNvSpPr/>
          <p:nvPr/>
        </p:nvSpPr>
        <p:spPr>
          <a:xfrm>
            <a:off x="7190002" y="3467100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Else Block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42C5D9-B40F-41FA-AE7B-D89F8CF011D7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>
            <a:off x="6406765" y="3260367"/>
            <a:ext cx="1661856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D7B3A6-2543-47C3-906F-D68924388B93}"/>
              </a:ext>
            </a:extLst>
          </p:cNvPr>
          <p:cNvSpPr/>
          <p:nvPr/>
        </p:nvSpPr>
        <p:spPr>
          <a:xfrm>
            <a:off x="1006946" y="4592323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Else Block</a:t>
            </a:r>
            <a:endParaRPr lang="zh-CN" alt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5F7E305-318F-4A79-A8AF-1EE68B3223F0}"/>
              </a:ext>
            </a:extLst>
          </p:cNvPr>
          <p:cNvSpPr/>
          <p:nvPr/>
        </p:nvSpPr>
        <p:spPr>
          <a:xfrm>
            <a:off x="1006946" y="5395404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753F5A-DED9-46E4-97CD-5701BBC7D674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1885565" y="5188671"/>
            <a:ext cx="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5FACC90-4A77-4979-9638-99239D18C665}"/>
              </a:ext>
            </a:extLst>
          </p:cNvPr>
          <p:cNvSpPr/>
          <p:nvPr/>
        </p:nvSpPr>
        <p:spPr>
          <a:xfrm>
            <a:off x="7190002" y="4270181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Block / If Else Block</a:t>
            </a:r>
            <a:endParaRPr lang="zh-CN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04DD4-7750-4ED9-8C1A-037B955DFF0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>
            <a:off x="8068621" y="4063448"/>
            <a:ext cx="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968506-EAC0-49CD-A607-58542081B27A}"/>
              </a:ext>
            </a:extLst>
          </p:cNvPr>
          <p:cNvSpPr/>
          <p:nvPr/>
        </p:nvSpPr>
        <p:spPr>
          <a:xfrm>
            <a:off x="8271926" y="437541"/>
            <a:ext cx="1913474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VarDeclaration</a:t>
            </a:r>
            <a:endParaRPr lang="zh-CN" alt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FD5089E-9ED9-46C1-8B6A-EAF0209789CC}"/>
              </a:ext>
            </a:extLst>
          </p:cNvPr>
          <p:cNvSpPr/>
          <p:nvPr/>
        </p:nvSpPr>
        <p:spPr>
          <a:xfrm>
            <a:off x="7853237" y="1240622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5B3FBC2-9094-4353-9E1C-BD122203AEB1}"/>
              </a:ext>
            </a:extLst>
          </p:cNvPr>
          <p:cNvSpPr/>
          <p:nvPr/>
        </p:nvSpPr>
        <p:spPr>
          <a:xfrm>
            <a:off x="9012946" y="1240622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 List</a:t>
            </a:r>
            <a:endParaRPr lang="zh-CN" alt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889271-79BB-4FFB-A7C5-C89311766CD6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8288975" y="1033889"/>
            <a:ext cx="939688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F25E36-117C-4535-A1D3-49F92FFF530B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8663" y="1033889"/>
            <a:ext cx="662902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60D624-5166-4E7C-B530-519D2F380A2E}"/>
              </a:ext>
            </a:extLst>
          </p:cNvPr>
          <p:cNvSpPr/>
          <p:nvPr/>
        </p:nvSpPr>
        <p:spPr>
          <a:xfrm>
            <a:off x="5661690" y="5188671"/>
            <a:ext cx="1913474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FuncDec</a:t>
            </a:r>
            <a:endParaRPr lang="zh-CN" alt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5508F64-2AC6-497B-8FC1-DC9247066AF0}"/>
              </a:ext>
            </a:extLst>
          </p:cNvPr>
          <p:cNvSpPr/>
          <p:nvPr/>
        </p:nvSpPr>
        <p:spPr>
          <a:xfrm>
            <a:off x="4908123" y="5991752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CC966C1-8490-4131-924D-FA368348B4C1}"/>
              </a:ext>
            </a:extLst>
          </p:cNvPr>
          <p:cNvSpPr/>
          <p:nvPr/>
        </p:nvSpPr>
        <p:spPr>
          <a:xfrm>
            <a:off x="6046265" y="5991752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ParamList</a:t>
            </a:r>
            <a:endParaRPr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89B806-678B-407E-A9B4-DC9154C9EC6D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5343861" y="5785019"/>
            <a:ext cx="1274566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2A5C17-0920-4D5A-831D-9E63D5EA568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6618427" y="5785019"/>
            <a:ext cx="306457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96E9093-C036-4DB9-82E3-B6FC70EEDD23}"/>
              </a:ext>
            </a:extLst>
          </p:cNvPr>
          <p:cNvSpPr/>
          <p:nvPr/>
        </p:nvSpPr>
        <p:spPr>
          <a:xfrm>
            <a:off x="3773485" y="5991752"/>
            <a:ext cx="871476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Type</a:t>
            </a:r>
            <a:endParaRPr lang="zh-CN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118E83-0CAA-4B62-A511-2A0A19541320}"/>
              </a:ext>
            </a:extLst>
          </p:cNvPr>
          <p:cNvCxnSpPr>
            <a:stCxn id="47" idx="2"/>
            <a:endCxn id="52" idx="0"/>
          </p:cNvCxnSpPr>
          <p:nvPr/>
        </p:nvCxnSpPr>
        <p:spPr>
          <a:xfrm flipH="1">
            <a:off x="4209223" y="5785019"/>
            <a:ext cx="2409204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E5E7D3-AA27-4496-926C-6F16B0E4BCCD}"/>
              </a:ext>
            </a:extLst>
          </p:cNvPr>
          <p:cNvCxnSpPr/>
          <p:nvPr/>
        </p:nvCxnSpPr>
        <p:spPr>
          <a:xfrm>
            <a:off x="1529596" y="326036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3CFC3E8-F6AB-4B2B-866B-34DCA5A0EAC4}"/>
              </a:ext>
            </a:extLst>
          </p:cNvPr>
          <p:cNvSpPr/>
          <p:nvPr/>
        </p:nvSpPr>
        <p:spPr>
          <a:xfrm>
            <a:off x="8070168" y="5991752"/>
            <a:ext cx="1757237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Statement List</a:t>
            </a:r>
            <a:endParaRPr lang="zh-CN" alt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4E11E7-6B35-4211-A375-8731EBCCE6E7}"/>
              </a:ext>
            </a:extLst>
          </p:cNvPr>
          <p:cNvCxnSpPr>
            <a:stCxn id="47" idx="2"/>
            <a:endCxn id="56" idx="0"/>
          </p:cNvCxnSpPr>
          <p:nvPr/>
        </p:nvCxnSpPr>
        <p:spPr>
          <a:xfrm>
            <a:off x="6618427" y="5785019"/>
            <a:ext cx="233036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4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B7EFA-2AA3-4FCB-ADC6-6181EF8105F5}"/>
              </a:ext>
            </a:extLst>
          </p:cNvPr>
          <p:cNvSpPr/>
          <p:nvPr/>
        </p:nvSpPr>
        <p:spPr>
          <a:xfrm>
            <a:off x="2463800" y="2795856"/>
            <a:ext cx="726440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</a:rPr>
              <a:t>[('int', 20), ('</a:t>
            </a:r>
            <a:r>
              <a:rPr lang="en-US" altLang="zh-CN" dirty="0" err="1">
                <a:latin typeface="Fira Code" panose="020B0509050000020004" pitchFamily="49" charset="0"/>
              </a:rPr>
              <a:t>gcd</a:t>
            </a:r>
            <a:r>
              <a:rPr lang="en-US" altLang="zh-CN" dirty="0">
                <a:latin typeface="Fira Code" panose="020B0509050000020004" pitchFamily="49" charset="0"/>
              </a:rPr>
              <a:t>', 90), ('(', 3), ('int', 20), ('a', 90), (',', 6), ('int', 20), ('b', 90), (')', 4), ('{', 7), ('int', 20), ('temp', 90), (';', 5), ('while', 34), ('(', 3), ('b', 90), (')', 4), ('{', 7), ('temp', 90), ('=', 71), ('a', 90), ('%', 69), ('b', 90), (';', 5), ('a', 90), ('=', 71), ('b', 90), (';', 5), ('b', 90), ('=', 71), ('temp', 90), (';', 5), ('}', 8), ('return', 30), ('b', 90), (';', 5), ('}', 8), ('$', '$')]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8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4E9317-02D8-4ED5-BDBD-CB68F4F562F2}"/>
              </a:ext>
            </a:extLst>
          </p:cNvPr>
          <p:cNvSpPr/>
          <p:nvPr/>
        </p:nvSpPr>
        <p:spPr>
          <a:xfrm>
            <a:off x="4419600" y="2136339"/>
            <a:ext cx="3352800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gcd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temp;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(b)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temp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a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b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temp;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28000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08AD4D-7BFD-4299-BE0A-6A395AAA0F7D}"/>
              </a:ext>
            </a:extLst>
          </p:cNvPr>
          <p:cNvSpPr txBox="1"/>
          <p:nvPr/>
        </p:nvSpPr>
        <p:spPr>
          <a:xfrm>
            <a:off x="4969934" y="905934"/>
            <a:ext cx="211468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E -&gt; E </a:t>
            </a:r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+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E</a:t>
            </a:r>
          </a:p>
          <a:p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| </a:t>
            </a:r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E </a:t>
            </a:r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</a:t>
            </a:r>
            <a:r>
              <a:rPr lang="en-US" altLang="zh-CN" dirty="0" err="1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endParaRPr lang="zh-CN" altLang="en-US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7197A-CE57-4521-9255-10F548152B5A}"/>
              </a:ext>
            </a:extLst>
          </p:cNvPr>
          <p:cNvSpPr txBox="1"/>
          <p:nvPr/>
        </p:nvSpPr>
        <p:spPr>
          <a:xfrm>
            <a:off x="3935793" y="2624667"/>
            <a:ext cx="4320413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E -&gt; ( E )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-&gt; ( E + E )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-&gt; (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+ E )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-&gt; (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+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)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8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583F99-4A58-4FB6-B643-952C39CFD309}"/>
              </a:ext>
            </a:extLst>
          </p:cNvPr>
          <p:cNvSpPr/>
          <p:nvPr/>
        </p:nvSpPr>
        <p:spPr>
          <a:xfrm>
            <a:off x="734786" y="1704707"/>
            <a:ext cx="10722428" cy="36009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9] ['$', 'int'] 20 0 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'] 90 0 66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'('] 3 0 179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'int'] 20 0 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298, 400]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'Type', 'a'] 90 0 400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','] 6 0 399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399, 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',', 'int'] 20 0 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399, 298, 400]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',', 'Type', 'b'] 90 0 400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')'] 4 0 398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'{'] 7 0 456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'int'] 20 0 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447, 488]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'Type', 'temp'] 90 0 488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447, 489, 507]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IdList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';'] 5 0 507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'while'] 34 0 444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'('] 3 0 485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138]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'b'] 90 0 138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')'] 4 0 514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'{'] 7 0 522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2]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'temp'] 90 0 2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2, 33]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'temp', '='] 71 0 33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2, 33, 49]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'temp', '=', 'a'] 90 0 49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2, 33, 51, 166]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'temp', '=', 'e2', '%'] 69 0 166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2, 33, 51, 166, 49]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'temp', '=', 'e2', '%', 'b'] 90 0 49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448, 490]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VarAssignment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';'] 5 0 490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'a'] 90 0 2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2, 33]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'a', '='] 71 0 33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2, 33, 49]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'a', '=', 'b'] 90 0 49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448, 490]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VarAssignment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';'] 5 0 490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'b'] 90 0 2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2, 33]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'b', '='] 71 0 33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2, 33, 49]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'b', '=', 'temp'] 90 0 49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448, 490]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VarAssignment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';'] 5 0 490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444, 485, 504, 514, 522, 528, 533]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'while', '(', 'Expr',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'}'] 8 0 533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441]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'return'] 30 0 441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441, 49]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'return', 'b'] 90 0 49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441, 483, 502]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'return', 'Expr', ';'] 5 0 502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25, 66, 179, 295, 398, 456, 496, 509] ['$', 'Type',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gcd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'(',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DefParamList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')', '{',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'}'] 8 0 509</a:t>
            </a:r>
          </a:p>
          <a:p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[0, 5, 9] ['$', '</a:t>
            </a:r>
            <a:r>
              <a:rPr lang="en-US" altLang="zh-CN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StatementList</a:t>
            </a:r>
            <a:r>
              <a:rPr lang="en-US" altLang="zh-CN" sz="600" dirty="0">
                <a:latin typeface="Fira Code" panose="020B0509050000020004" pitchFamily="49" charset="0"/>
                <a:ea typeface="Fira Code" panose="020B0509050000020004" pitchFamily="49" charset="0"/>
              </a:rPr>
              <a:t>', 'int'] 20 0 9</a:t>
            </a:r>
            <a:endParaRPr lang="zh-CN" altLang="en-US" sz="600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7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DB00DF-ABB5-4569-9344-AEAA94F0727B}"/>
              </a:ext>
            </a:extLst>
          </p:cNvPr>
          <p:cNvGrpSpPr/>
          <p:nvPr/>
        </p:nvGrpSpPr>
        <p:grpSpPr>
          <a:xfrm>
            <a:off x="879475" y="1632539"/>
            <a:ext cx="10249922" cy="1958334"/>
            <a:chOff x="879475" y="1632539"/>
            <a:chExt cx="10249922" cy="19583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1CB028-2B22-4E98-B682-56C7C6DD4856}"/>
                </a:ext>
              </a:extLst>
            </p:cNvPr>
            <p:cNvSpPr txBox="1"/>
            <p:nvPr/>
          </p:nvSpPr>
          <p:spPr>
            <a:xfrm>
              <a:off x="879475" y="2555875"/>
              <a:ext cx="10249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Indexing -&gt; id [ Expr</a:t>
              </a:r>
              <a:r>
                <a:rPr lang="en-US" altLang="zh-CN" dirty="0">
                  <a:solidFill>
                    <a:srgbClr val="C00000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.</a:t>
              </a:r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],</a:t>
              </a:r>
              <a:r>
                <a:rPr lang="en-US" altLang="zh-CN" dirty="0">
                  <a:latin typeface="Fira Code" panose="020B0509050000020004" pitchFamily="49" charset="0"/>
                  <a:ea typeface="Fira Code" panose="020B0509050000020004" pitchFamily="49" charset="0"/>
                </a:rPr>
                <a:t> </a:t>
              </a:r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%/%=/*/*=/+/+=/,/-/-=////=/;/&lt;/&lt;=/==/&gt;/&gt;=/and/or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473651-3A75-45D3-967C-FA34F48D24AF}"/>
                </a:ext>
              </a:extLst>
            </p:cNvPr>
            <p:cNvSpPr txBox="1"/>
            <p:nvPr/>
          </p:nvSpPr>
          <p:spPr>
            <a:xfrm>
              <a:off x="3073400" y="3187674"/>
              <a:ext cx="1664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Dot Position</a:t>
              </a:r>
              <a:endParaRPr lang="zh-CN" altLang="en-US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331634-C6C2-4E8A-8A16-4523D1D25BA6}"/>
                </a:ext>
              </a:extLst>
            </p:cNvPr>
            <p:cNvSpPr txBox="1"/>
            <p:nvPr/>
          </p:nvSpPr>
          <p:spPr>
            <a:xfrm>
              <a:off x="6631829" y="3221541"/>
              <a:ext cx="2307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rPr>
                <a:t>Look Forward Set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B5C48B6-29A1-4E8A-A371-D826BC7D526E}"/>
                </a:ext>
              </a:extLst>
            </p:cNvPr>
            <p:cNvSpPr/>
            <p:nvPr/>
          </p:nvSpPr>
          <p:spPr>
            <a:xfrm rot="16200000">
              <a:off x="2368035" y="800639"/>
              <a:ext cx="369333" cy="3141133"/>
            </a:xfrm>
            <a:prstGeom prst="rightBrace">
              <a:avLst>
                <a:gd name="adj1" fmla="val 66550"/>
                <a:gd name="adj2" fmla="val 47844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92CFE3-DDAC-4CAF-92B1-48E81BA67EC5}"/>
                </a:ext>
              </a:extLst>
            </p:cNvPr>
            <p:cNvSpPr txBox="1"/>
            <p:nvPr/>
          </p:nvSpPr>
          <p:spPr>
            <a:xfrm>
              <a:off x="1714113" y="1632539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Georgia" panose="02040502050405020303" pitchFamily="18" charset="0"/>
                </a:rPr>
                <a:t>Production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391C334-90BF-4C4D-9038-C25F1F3676D0}"/>
              </a:ext>
            </a:extLst>
          </p:cNvPr>
          <p:cNvSpPr/>
          <p:nvPr/>
        </p:nvSpPr>
        <p:spPr>
          <a:xfrm>
            <a:off x="3750733" y="2540000"/>
            <a:ext cx="287867" cy="486804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A6709B-A866-447B-8B7C-FBA6080CB70E}"/>
              </a:ext>
            </a:extLst>
          </p:cNvPr>
          <p:cNvCxnSpPr>
            <a:stCxn id="11" idx="4"/>
            <a:endCxn id="5" idx="0"/>
          </p:cNvCxnSpPr>
          <p:nvPr/>
        </p:nvCxnSpPr>
        <p:spPr>
          <a:xfrm>
            <a:off x="3894667" y="3026804"/>
            <a:ext cx="10852" cy="160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00CD70B-BA0D-4894-A93D-31B7838497A6}"/>
              </a:ext>
            </a:extLst>
          </p:cNvPr>
          <p:cNvSpPr/>
          <p:nvPr/>
        </p:nvSpPr>
        <p:spPr>
          <a:xfrm rot="5400000">
            <a:off x="7456878" y="-227954"/>
            <a:ext cx="338667" cy="6509516"/>
          </a:xfrm>
          <a:prstGeom prst="rightBrace">
            <a:avLst>
              <a:gd name="adj1" fmla="val 68333"/>
              <a:gd name="adj2" fmla="val 44927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2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BF0E6E-4206-4D6A-A42B-193F166BCE43}"/>
              </a:ext>
            </a:extLst>
          </p:cNvPr>
          <p:cNvSpPr/>
          <p:nvPr/>
        </p:nvSpPr>
        <p:spPr>
          <a:xfrm>
            <a:off x="-209550" y="-8251120"/>
            <a:ext cx="12611100" cy="1671226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ContextFreeGrammar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production: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-&gt; sequence | sequence | ...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The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parser will first split input to python tuples, 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record both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nonTerminals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and all symbols, and give ID to each production.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Then using terminals =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allSymbols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-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nonTerminals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we can get terminals.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SUBSTITUTE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"$"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staticmethod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load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typeDef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Given type definition and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create and return a CFG object.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assert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isinstance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TypeDefinition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rawGrammarToID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startSymbol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temp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with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open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"r"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line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f.readlines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line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line.strip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line: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continue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seqs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line.split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-&gt;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startSymbol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startSymbol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nonTerminals.add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allSymbol.add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seq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seqs.split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|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symbols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seq.split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temp.append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symbols))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rawGrammarToID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-&gt;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seq)]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\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rawGrammarToID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symbol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seq.split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allSymbol.add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(symbol)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symbols)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(temp):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symbols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"''"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typeDef.getIDByDisplayName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nonTerminals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symbols)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symbols)]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terminals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typeDef.getIDByDisplayName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(_)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_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_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"''"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ContextFreeGrammar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terminals,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startSymbol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rawGrammarToID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8037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CCEC38-CFAE-4C88-9253-4C46BCDAECD8}"/>
              </a:ext>
            </a:extLst>
          </p:cNvPr>
          <p:cNvSpPr/>
          <p:nvPr/>
        </p:nvSpPr>
        <p:spPr>
          <a:xfrm>
            <a:off x="781050" y="0"/>
            <a:ext cx="10629900" cy="757130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LRItem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Is in fact a tri-tuple (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dotPosition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lookForward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lookForward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is a set, containing a set of id of terminals.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dotPos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lookForward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dotPos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WARNING: REFERENCE IS SHARED FOR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    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PERFORMANCE. AVOID EDITING THIS.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__eq__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other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other.productionID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\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other.dotPos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\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other.lookForward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__hash__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((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sorted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4877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DC687-121C-445E-B0AE-DC8D3A9196D3}"/>
              </a:ext>
            </a:extLst>
          </p:cNvPr>
          <p:cNvSpPr/>
          <p:nvPr/>
        </p:nvSpPr>
        <p:spPr>
          <a:xfrm>
            <a:off x="4457700" y="2828836"/>
            <a:ext cx="3276600" cy="120032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de-DE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START -&gt; E</a:t>
            </a:r>
          </a:p>
          <a:p>
            <a:r>
              <a:rPr lang="de-DE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E -&gt; E + T | E - T | T</a:t>
            </a:r>
          </a:p>
          <a:p>
            <a:r>
              <a:rPr lang="de-DE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T -&gt; T * F | F</a:t>
            </a:r>
          </a:p>
          <a:p>
            <a:r>
              <a:rPr lang="de-DE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F -&gt; ( E ) | int_const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9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0448D-E9E3-4F0A-81F0-E13DD542CCB0}"/>
              </a:ext>
            </a:extLst>
          </p:cNvPr>
          <p:cNvSpPr/>
          <p:nvPr/>
        </p:nvSpPr>
        <p:spPr>
          <a:xfrm>
            <a:off x="762000" y="-3789283"/>
            <a:ext cx="12687300" cy="131112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firstOfSym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result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bool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Calculate the first set of given symbol, and write the 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result into the reference of set "result".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Return bool value, indicating whether the first of this 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symbol contains EMPTY or not.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cfg.getProductions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firstOfSeq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(result,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cfg.getProduction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firstOfSeq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result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sequence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bool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Calculate the first set of given sequence and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Use reference of set "result" to avoid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newing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temp sets 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to accelerate.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allNonTerminalHasEmpty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sequence: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result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allNonTerminalHasEmpty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&amp;=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allNonTerminalHasEmpty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&amp;=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firstOfSym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(result,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allNonTerminalHasEmpty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allNonTerminalHasEmpty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result.discard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hasEmpty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4559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9074FB-4198-4355-BE9C-C36E4E38225A}"/>
              </a:ext>
            </a:extLst>
          </p:cNvPr>
          <p:cNvSpPr txBox="1"/>
          <p:nvPr/>
        </p:nvSpPr>
        <p:spPr>
          <a:xfrm>
            <a:off x="1249048" y="2460531"/>
            <a:ext cx="156324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 (l &lt; r)</a:t>
            </a:r>
            <a:endParaRPr lang="zh-CN" altLang="en-US" dirty="0">
              <a:solidFill>
                <a:schemeClr val="bg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C24D0-CB24-4863-8ADD-B25F834D14F6}"/>
              </a:ext>
            </a:extLst>
          </p:cNvPr>
          <p:cNvSpPr/>
          <p:nvPr/>
        </p:nvSpPr>
        <p:spPr>
          <a:xfrm>
            <a:off x="3783235" y="3869673"/>
            <a:ext cx="290382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[mid] == key)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0B3272-CF3B-42C6-9DBA-B25125D593E0}"/>
              </a:ext>
            </a:extLst>
          </p:cNvPr>
          <p:cNvSpPr txBox="1"/>
          <p:nvPr/>
        </p:nvSpPr>
        <p:spPr>
          <a:xfrm>
            <a:off x="4120557" y="273446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6DDB7A-68C8-44DC-9214-D7A2F8029EC6}"/>
              </a:ext>
            </a:extLst>
          </p:cNvPr>
          <p:cNvSpPr/>
          <p:nvPr/>
        </p:nvSpPr>
        <p:spPr>
          <a:xfrm>
            <a:off x="-706664" y="5216009"/>
            <a:ext cx="481012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assert(l == r);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System.out.println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[l] == key);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A7712-64E9-449E-9186-7C60422E5AEC}"/>
              </a:ext>
            </a:extLst>
          </p:cNvPr>
          <p:cNvSpPr txBox="1"/>
          <p:nvPr/>
        </p:nvSpPr>
        <p:spPr>
          <a:xfrm>
            <a:off x="1841357" y="38564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560BE-2028-4AA0-ACBF-C25336E779D2}"/>
              </a:ext>
            </a:extLst>
          </p:cNvPr>
          <p:cNvSpPr txBox="1"/>
          <p:nvPr/>
        </p:nvSpPr>
        <p:spPr>
          <a:xfrm>
            <a:off x="3208220" y="439754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0FCA1-DCC8-48E5-BE1F-8F892BD0B386}"/>
              </a:ext>
            </a:extLst>
          </p:cNvPr>
          <p:cNvSpPr/>
          <p:nvPr/>
        </p:nvSpPr>
        <p:spPr>
          <a:xfrm>
            <a:off x="4859143" y="4693935"/>
            <a:ext cx="2941831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if (</a:t>
            </a:r>
            <a:r>
              <a:rPr lang="en-US" altLang="zh-CN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arr</a:t>
            </a:r>
            <a:r>
              <a:rPr lang="en-US" altLang="zh-CN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[mid] &lt; key)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7B5E53-7A81-4174-BD9C-B8DDE0137039}"/>
              </a:ext>
            </a:extLst>
          </p:cNvPr>
          <p:cNvSpPr txBox="1"/>
          <p:nvPr/>
        </p:nvSpPr>
        <p:spPr>
          <a:xfrm>
            <a:off x="5951428" y="421287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1428F5-8C2A-44CA-80B7-2E35559B714D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1698399" y="2829863"/>
            <a:ext cx="332273" cy="238614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CFA975-F775-4C52-93CA-DA97D08BF61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1698399" y="4239005"/>
            <a:ext cx="3536750" cy="97700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9DE670-EFB0-4C0D-B2E5-A9A404E078EF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5235149" y="4239005"/>
            <a:ext cx="1094910" cy="45493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5BBE25A-C010-483E-A745-5CC1E2601B97}"/>
              </a:ext>
            </a:extLst>
          </p:cNvPr>
          <p:cNvSpPr/>
          <p:nvPr/>
        </p:nvSpPr>
        <p:spPr>
          <a:xfrm>
            <a:off x="8295576" y="4397544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 = mid + 1;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76604A-D9C0-4862-AAF5-726C71A57636}"/>
              </a:ext>
            </a:extLst>
          </p:cNvPr>
          <p:cNvSpPr/>
          <p:nvPr/>
        </p:nvSpPr>
        <p:spPr>
          <a:xfrm>
            <a:off x="8295576" y="5031343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 = mid;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E9ADDB-012B-408E-9E85-13E23BC39315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7800974" y="4582210"/>
            <a:ext cx="494602" cy="2963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3F252D-C37A-444E-A843-CA825982DFFD}"/>
              </a:ext>
            </a:extLst>
          </p:cNvPr>
          <p:cNvCxnSpPr>
            <a:stCxn id="34" idx="3"/>
            <a:endCxn id="40" idx="1"/>
          </p:cNvCxnSpPr>
          <p:nvPr/>
        </p:nvCxnSpPr>
        <p:spPr>
          <a:xfrm>
            <a:off x="7800974" y="4878601"/>
            <a:ext cx="494602" cy="33740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606C27C-5DA9-47C4-BE0C-2485E4BE05FD}"/>
              </a:ext>
            </a:extLst>
          </p:cNvPr>
          <p:cNvCxnSpPr>
            <a:stCxn id="39" idx="3"/>
            <a:endCxn id="4" idx="3"/>
          </p:cNvCxnSpPr>
          <p:nvPr/>
        </p:nvCxnSpPr>
        <p:spPr>
          <a:xfrm flipH="1" flipV="1">
            <a:off x="2812296" y="2645197"/>
            <a:ext cx="7322245" cy="1937013"/>
          </a:xfrm>
          <a:prstGeom prst="bentConnector3">
            <a:avLst>
              <a:gd name="adj1" fmla="val -312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4CBDFF8-277B-403C-A65D-0F3E43762C8A}"/>
              </a:ext>
            </a:extLst>
          </p:cNvPr>
          <p:cNvCxnSpPr>
            <a:stCxn id="40" idx="3"/>
            <a:endCxn id="4" idx="3"/>
          </p:cNvCxnSpPr>
          <p:nvPr/>
        </p:nvCxnSpPr>
        <p:spPr>
          <a:xfrm flipH="1" flipV="1">
            <a:off x="2812296" y="2645197"/>
            <a:ext cx="6770812" cy="2570812"/>
          </a:xfrm>
          <a:prstGeom prst="bentConnector3">
            <a:avLst>
              <a:gd name="adj1" fmla="val -16178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E4EDA4-9C3E-4728-9A45-73EE69B3FF46}"/>
              </a:ext>
            </a:extLst>
          </p:cNvPr>
          <p:cNvSpPr txBox="1"/>
          <p:nvPr/>
        </p:nvSpPr>
        <p:spPr>
          <a:xfrm>
            <a:off x="7871784" y="43416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Y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3BE10-120C-4714-90C7-BC3FF17EB777}"/>
              </a:ext>
            </a:extLst>
          </p:cNvPr>
          <p:cNvSpPr txBox="1"/>
          <p:nvPr/>
        </p:nvSpPr>
        <p:spPr>
          <a:xfrm>
            <a:off x="7871784" y="50698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F9F2A9-EABE-4C86-B478-98564CDE187C}"/>
              </a:ext>
            </a:extLst>
          </p:cNvPr>
          <p:cNvSpPr/>
          <p:nvPr/>
        </p:nvSpPr>
        <p:spPr>
          <a:xfrm>
            <a:off x="1249048" y="1381884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int[]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{1, 2, 3, 4, 5, 6, 7};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l = 0, r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arr.length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key = 5;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9D5A73-9BA6-43F4-9C44-205D7A6B6B9C}"/>
              </a:ext>
            </a:extLst>
          </p:cNvPr>
          <p:cNvCxnSpPr>
            <a:endCxn id="4" idx="0"/>
          </p:cNvCxnSpPr>
          <p:nvPr/>
        </p:nvCxnSpPr>
        <p:spPr>
          <a:xfrm>
            <a:off x="2030672" y="2028215"/>
            <a:ext cx="0" cy="432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31A11E-1787-4B31-8B95-72CEE08E3623}"/>
              </a:ext>
            </a:extLst>
          </p:cNvPr>
          <p:cNvSpPr txBox="1"/>
          <p:nvPr/>
        </p:nvSpPr>
        <p:spPr>
          <a:xfrm>
            <a:off x="3783235" y="3262336"/>
            <a:ext cx="41825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mid = l + ((r - l) &gt;&gt; 1);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3AA0C7-2287-4E35-AF3D-7BF9948B73AA}"/>
              </a:ext>
            </a:extLst>
          </p:cNvPr>
          <p:cNvCxnSpPr>
            <a:endCxn id="9" idx="0"/>
          </p:cNvCxnSpPr>
          <p:nvPr/>
        </p:nvCxnSpPr>
        <p:spPr>
          <a:xfrm>
            <a:off x="5235148" y="3613703"/>
            <a:ext cx="1" cy="2559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B7ED6E-9153-4131-B47E-2C4846F7A9B1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2030672" y="2829863"/>
            <a:ext cx="3843841" cy="43247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8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D935F-7096-47C4-B802-555A145617E3}"/>
              </a:ext>
            </a:extLst>
          </p:cNvPr>
          <p:cNvSpPr/>
          <p:nvPr/>
        </p:nvSpPr>
        <p:spPr>
          <a:xfrm>
            <a:off x="-2019300" y="-10328612"/>
            <a:ext cx="16230600" cy="222522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needRecalculateHash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lazy tag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__hash__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needRecalculateHash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tuple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sorted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))))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TIME COSTING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needRecalculateHash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hashVal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__eq__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other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other.items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__str__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addItem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.items.add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(item)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needRecalculateHash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getNext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get all possible out-pointing edges toward other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LRItemSets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item.get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step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return a new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result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>
                <a:solidFill>
                  <a:srgbClr val="A626A4"/>
                </a:solidFill>
                <a:latin typeface="Fira Code,  Source Code Pro"/>
              </a:rPr>
              <a:t>TODO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Check optimization possibility.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item.get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step: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result.addItem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item.gotoNext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result.updateToClosure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(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firstDict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result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calcClosure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Return a new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which is the closure of self.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que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deque(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record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que: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cur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que.pop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core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record.setdefault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(core,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record[core]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cur.lookForward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cur.get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symbol at current dot position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.cfg.isNonTerminal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prod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.cfg.getProduction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cur.dotPos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newProds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[prod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lookForwardSym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lookForwardSym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precalc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to accelerate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newProd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newProds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firstOfSeq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newProd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firstSets.append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.cfg.getProductions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record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firstSet.issubset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(record[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newCore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que.append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result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k,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record.items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v.discard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result.addItem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k, v))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result</a:t>
            </a:r>
          </a:p>
        </p:txBody>
      </p:sp>
    </p:spTree>
    <p:extLst>
      <p:ext uri="{BB962C8B-B14F-4D97-AF65-F5344CB8AC3E}">
        <p14:creationId xmlns:p14="http://schemas.microsoft.com/office/powerpoint/2010/main" val="292339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681449-E1A7-419E-A6C4-7F2CB99326C4}"/>
              </a:ext>
            </a:extLst>
          </p:cNvPr>
          <p:cNvSpPr/>
          <p:nvPr/>
        </p:nvSpPr>
        <p:spPr>
          <a:xfrm>
            <a:off x="-361950" y="-9195911"/>
            <a:ext cx="12915900" cy="86792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genActionGoto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typedef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needItemToID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cfgForFirst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cfg.removeLeftRecursion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cfg.isLeftRecursive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first(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cfgForFirst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cfg.nonTerminalToProdIDs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cfg.startSymbol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{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"$"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LRItemSet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initItemSet.addItem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initItemSet.calcClosure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que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deque([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initItemSet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edges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coreToClosure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calculate closure is time-costing. Thus use a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dict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to accelerate.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que: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cur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que.popleft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cur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[cur]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step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cur.getNext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cur.goto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(step,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get the core first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coreToClosure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coreToClosure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nextItemSetCore.calcClosure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firstDict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coreToClosure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nextItemSetCore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que.append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edges.setdefault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[cur], []).append((step,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nextItemSet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3531FD-7D48-4BD9-8FA4-63E363C99AE9}"/>
              </a:ext>
            </a:extLst>
          </p:cNvPr>
          <p:cNvSpPr/>
          <p:nvPr/>
        </p:nvSpPr>
        <p:spPr>
          <a:xfrm>
            <a:off x="-1657350" y="174665"/>
            <a:ext cx="15506700" cy="1061829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genActionGoto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typedef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needItemToID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...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IDToItem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{v: k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k,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action,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edges.items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step,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src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, step,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dst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forms a full edge. note that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src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and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dst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are int.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print("%d -&gt; %d via %r" % (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src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,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dst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, step))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(step):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][step]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debug(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step,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action,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"action"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), 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IDToItem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action[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][step]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0 means Shift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cfg.isNonTerminal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(step):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][step]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debug(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step,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IDToItem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src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][step]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dst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k,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k.items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print(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toStr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(typedef, item),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item.atEnd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())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item.atEnd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item.lookForward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action[v][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not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debug(v,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action,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"action"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), 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IDToItem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action[v][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item.productionID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1 means Reduce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    action[v][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sym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2 means Accept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needItemToID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itemToID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798250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495B1-B34A-4EF4-871D-9253C704CBD7}"/>
              </a:ext>
            </a:extLst>
          </p:cNvPr>
          <p:cNvSpPr/>
          <p:nvPr/>
        </p:nvSpPr>
        <p:spPr>
          <a:xfrm>
            <a:off x="-2419350" y="-8251120"/>
            <a:ext cx="17030700" cy="150502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Action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stateCount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stateCount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[{k: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k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</a:t>
            </a:r>
            <a:r>
              <a:rPr lang="en-US" altLang="zh-CN" dirty="0" err="1">
                <a:solidFill>
                  <a:srgbClr val="383A42"/>
                </a:solidFill>
                <a:latin typeface="Fira Code,  Source Code Pro"/>
              </a:rPr>
              <a:t>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}}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_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getitem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[item]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__str__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sorted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.cfg.</a:t>
            </a:r>
            <a:r>
              <a:rPr lang="en-US" altLang="zh-CN" dirty="0" err="1">
                <a:solidFill>
                  <a:srgbClr val="383A42"/>
                </a:solidFill>
                <a:latin typeface="Fira Code,  Source Code Pro"/>
              </a:rPr>
              <a:t>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}),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(_))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_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j, k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[j]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max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[j],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][k])))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%%%d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s"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result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t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.join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([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(k)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k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t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.join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([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fmt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[j]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][k])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j, k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n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.join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(result)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__contains__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.table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repr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save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with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open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"w"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f.write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f.write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staticmethod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load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with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open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fileName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"r"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_,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rest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f.readlines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sorted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|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</a:t>
            </a:r>
            <a:r>
              <a:rPr lang="en-US" altLang="zh-CN" dirty="0" err="1">
                <a:solidFill>
                  <a:srgbClr val="383A42"/>
                </a:solidFill>
                <a:latin typeface="Fira Code,  Source Code Pro"/>
              </a:rPr>
              <a:t>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}),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stateCount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line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rest: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stateNum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actions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line.split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\t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action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(actions):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stateNum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processedTerminals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(action)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resultAction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60815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723DA8-5768-45B1-9E17-0118F5281744}"/>
              </a:ext>
            </a:extLst>
          </p:cNvPr>
          <p:cNvSpPr/>
          <p:nvPr/>
        </p:nvSpPr>
        <p:spPr>
          <a:xfrm>
            <a:off x="323850" y="1720840"/>
            <a:ext cx="1154430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parse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tokenList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typedef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action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action,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genActionGoto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nodeStack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], 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</a:t>
            </a:r>
            <a:r>
              <a:rPr lang="en-US" altLang="zh-CN" dirty="0" err="1">
                <a:solidFill>
                  <a:srgbClr val="383A42"/>
                </a:solidFill>
                <a:latin typeface="Fira Code,  Source Code Pro"/>
              </a:rPr>
              <a:t>EOF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)]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PTNode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Objects in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nodeStack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</a:t>
            </a:r>
            <a:r>
              <a:rPr lang="en-US" altLang="zh-CN" i="1" dirty="0" err="1">
                <a:solidFill>
                  <a:srgbClr val="A0A1A7"/>
                </a:solidFill>
                <a:latin typeface="Fira Code,  Source Code Pro"/>
              </a:rPr>
              <a:t>lexStr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 is the lexical string; token type is int.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lexStr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D7605-ED9C-4F1E-B6F6-F1F48A57331A}"/>
              </a:ext>
            </a:extLst>
          </p:cNvPr>
          <p:cNvSpPr/>
          <p:nvPr/>
        </p:nvSpPr>
        <p:spPr>
          <a:xfrm>
            <a:off x="1409700" y="4536966"/>
            <a:ext cx="93726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lexStr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"ERROR: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exit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actionType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action[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233F8-E2B9-4CF1-A1DB-B2501299EB35}"/>
              </a:ext>
            </a:extLst>
          </p:cNvPr>
          <p:cNvSpPr/>
          <p:nvPr/>
        </p:nvSpPr>
        <p:spPr>
          <a:xfrm>
            <a:off x="-11277600" y="-2818745"/>
            <a:ext cx="13106400" cy="8402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actionType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shift to another state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nodeStack.append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lexStr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actionType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nextState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sequence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cfg.getProduction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range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len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(sequence)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symbol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sequence[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symbol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EMPTY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continue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nodeStack.pop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stateStack.pop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assert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isinstance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nonTerminalNode.addChild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currentSymbol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nonTerminalNode.reverse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nextState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nodeStack.append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nonTerminalNode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currentState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stateStack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continue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actionType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print("Accepted")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assert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False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3703-28D1-457A-9618-D8CF4713A49E}"/>
              </a:ext>
            </a:extLst>
          </p:cNvPr>
          <p:cNvSpPr/>
          <p:nvPr/>
        </p:nvSpPr>
        <p:spPr>
          <a:xfrm>
            <a:off x="4343622" y="289709"/>
            <a:ext cx="500970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ParseTree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nodeStack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6510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A676ED-870E-4C30-88FB-AC77E52BB26B}"/>
              </a:ext>
            </a:extLst>
          </p:cNvPr>
          <p:cNvSpPr/>
          <p:nvPr/>
        </p:nvSpPr>
        <p:spPr>
          <a:xfrm>
            <a:off x="590550" y="1166843"/>
            <a:ext cx="10972800" cy="42473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START -&gt; Assignment                { print(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Assignment.val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)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| E                         { print(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E.val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)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E -&gt; E "+" T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E.val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E1.val +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E "-" T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E.val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E1.val -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T      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E.val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T -&gt; T "*" F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T1.val *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T "/" F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T1.val /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F      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F -&gt; F "**" G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F1.val **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G      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F.val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G -&gt; "(" E ")"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E.val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"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"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int(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int_const.lexString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) 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"id"                          {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d[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id.lexString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]}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Assignment -&gt; "id" "=" "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" { d[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id.lexString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 = int(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int_const.lexString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)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Assignment.val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d[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id.lexString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] }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26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B3D56B-F863-48C1-836E-AD6383E74F06}"/>
              </a:ext>
            </a:extLst>
          </p:cNvPr>
          <p:cNvSpPr/>
          <p:nvPr/>
        </p:nvSpPr>
        <p:spPr>
          <a:xfrm>
            <a:off x="1924050" y="-1049149"/>
            <a:ext cx="8343900" cy="75713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from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tree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import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TreeNode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Tree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TreeNode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content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i="1" dirty="0">
                <a:solidFill>
                  <a:srgbClr val="A0A1A7"/>
                </a:solidFill>
                <a:latin typeface="Fira Code,  Source Code Pro"/>
              </a:rPr>
              <a:t># content may be either Token or Str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(content)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setAttribute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getGrammarID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__eq__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other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isinstance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(other,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other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A626A4"/>
                </a:solidFill>
                <a:latin typeface="Fira Code,  Source Code Pro"/>
              </a:rPr>
              <a:t>elif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isinstance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(other,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other.getContent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getitem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.getAttributes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()[key]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setitem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value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.getAttributes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()[key]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value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reverse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().reverse()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95676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4930A9-7C0B-49A3-B957-68D74D318A34}"/>
              </a:ext>
            </a:extLst>
          </p:cNvPr>
          <p:cNvSpPr/>
          <p:nvPr/>
        </p:nvSpPr>
        <p:spPr>
          <a:xfrm>
            <a:off x="2228850" y="-3957637"/>
            <a:ext cx="7734300" cy="136652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TreeNode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SPLIT_LENGTH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content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"__content"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content)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"__d"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{})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childs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[])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value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.getAttributes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()[key]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value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.getAttributes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()[key]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__contains__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item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item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.getAttributes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__str__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repr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"'"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str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"'"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getAttributes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dict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"__d"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setAttribute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value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setattr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(key, value)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key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(key)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addChild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node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assert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isinstance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(node,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TreeNode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().append(node)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getChilds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childs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getContent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getattribute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"__content"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apply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func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child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child.apply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func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func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format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-&gt; (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):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4925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24E344-908F-4659-BCD9-734D1981C87E}"/>
              </a:ext>
            </a:extLst>
          </p:cNvPr>
          <p:cNvSpPr/>
          <p:nvPr/>
        </p:nvSpPr>
        <p:spPr>
          <a:xfrm>
            <a:off x="-285750" y="584002"/>
            <a:ext cx="12763500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ParseTree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Tree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root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super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().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(root)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evaluate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ar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evaluate the attributes according to the rules registered in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ParseTreeActionRegister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ar.getProductionMapping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None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.getRoot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currentNode.getGrammarID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child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enumerate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.evaluate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child)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!=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and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][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currentNode.getChilds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F105C-5982-4838-8415-56D3DA48EFEE}"/>
              </a:ext>
            </a:extLst>
          </p:cNvPr>
          <p:cNvSpPr/>
          <p:nvPr/>
        </p:nvSpPr>
        <p:spPr>
          <a:xfrm>
            <a:off x="-10058400" y="-713303"/>
            <a:ext cx="10058400" cy="67403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class</a:t>
            </a:r>
            <a:r>
              <a:rPr lang="en-US" altLang="zh-CN" dirty="0">
                <a:solidFill>
                  <a:srgbClr val="C184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C18401"/>
                </a:solidFill>
                <a:latin typeface="Fira Code,  Source Code Pro"/>
              </a:rPr>
              <a:t>ParseTreeActionRegister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init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__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production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productions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index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=-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register a function to run at some position in the production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@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tree.production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('E -&gt; E "+" T')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def foo(e, e1, plus, t):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    return "bar"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        """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decorate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function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prod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productions: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.\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setdefault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cfg.rawGrammarToID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[prod], {})\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    [index]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function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function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decorate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getProductionMapping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self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.__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productionToAction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E36ED-BD61-4717-8937-CB527E4267FF}"/>
              </a:ext>
            </a:extLst>
          </p:cNvPr>
          <p:cNvSpPr/>
          <p:nvPr/>
        </p:nvSpPr>
        <p:spPr>
          <a:xfrm>
            <a:off x="2266950" y="-1930598"/>
            <a:ext cx="438150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START -&gt; Statement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Statement -&gt; Assignment | E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E -&gt; E + T | E - T | T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T -&gt; T * F | T / F | T % F | F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F -&gt; F ** G | G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G -&gt; ( E ) |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int_const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| id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Assignment -&gt; id = E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3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64868-AC65-4578-8367-9FEB09072907}"/>
              </a:ext>
            </a:extLst>
          </p:cNvPr>
          <p:cNvSpPr/>
          <p:nvPr/>
        </p:nvSpPr>
        <p:spPr>
          <a:xfrm>
            <a:off x="1981200" y="-6450627"/>
            <a:ext cx="8229600" cy="164352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global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d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{}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typedef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TypeDefinition.load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simpleCalc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/typedef"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ContextFreeGrammar.load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(typedef,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simpleCalc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/CFG4"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ParseTreeActionRegister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'Statement -&gt; E'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'Statement -&gt; Assignment'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stmt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stmt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print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(_.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'E -&gt; E + T'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__e0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e1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e1.val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'E -&gt; E - T'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__e1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e1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e1.val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'E -&gt; T'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'T -&gt; F'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'F -&gt; G'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__e2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a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b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b.val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'T -&gt; T * F'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__t0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'T -&gt; T / F'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__t1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else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//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'T -&gt; T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% F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__t2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t1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t1.val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'F -&gt; F ** G'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__f0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f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f1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f.val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f1.val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**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'G -&gt; ( E )'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__g0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leftPar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rightPar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'G -&gt; 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int_const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__g1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int_const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int_const.getContent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'G -&gt; id'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__g2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g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id_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global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d[id_.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()]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@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ar.production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'Assignment -&gt; id = E'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def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__assign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986801"/>
                </a:solidFill>
                <a:latin typeface="Fira Code,  Source Code Pro"/>
              </a:rPr>
              <a:t>assi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id_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_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,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 E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)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d[id_.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()]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E.val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assi.val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d[id_.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getContent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()]</a:t>
            </a: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64375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31270D-ECE9-4E1D-9A80-7E295F3A2E90}"/>
              </a:ext>
            </a:extLst>
          </p:cNvPr>
          <p:cNvSpPr/>
          <p:nvPr/>
        </p:nvSpPr>
        <p:spPr>
          <a:xfrm>
            <a:off x="1600200" y="889844"/>
            <a:ext cx="89916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action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Action.load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simpleCalc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calc_action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Goto.load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simpleCalc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calc_goto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while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True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try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inputString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input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"&gt;&gt;&gt;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scanner.parse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inputString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383A42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Parser.parse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tokenList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typedef,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cfg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action,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goto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pt.evaluate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Fira Code,  Source Code Pro"/>
              </a:rPr>
              <a:t>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except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0184BC"/>
                </a:solidFill>
                <a:latin typeface="Fira Code,  Source Code Pro"/>
              </a:rPr>
              <a:t>EOFError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: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break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9972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936D61-8F69-44BC-9F08-8F782C4DA6BF}"/>
              </a:ext>
            </a:extLst>
          </p:cNvPr>
          <p:cNvSpPr/>
          <p:nvPr/>
        </p:nvSpPr>
        <p:spPr>
          <a:xfrm>
            <a:off x="1733550" y="-995094"/>
            <a:ext cx="8305800" cy="1117228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E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____________|_____________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|                |       |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E                -       T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|                        |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T                        F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|                    ____|_____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F                    |   |    |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____________|_____________       F   **   G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|                   |    |       |        |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F                   **   G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6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|                        |       |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G                        4       5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________________|________________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|                   |           |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                   E           )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|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T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________|________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|           |   |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T           *   F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|               |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F               G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|               |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G               3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________|________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|       |       |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(       E       )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____|____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|   |   |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E   +   T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|       |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T       F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|       |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F       G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|       |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G       2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|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1 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D4B9C-B206-4071-9562-D7C403017ABC}"/>
              </a:ext>
            </a:extLst>
          </p:cNvPr>
          <p:cNvSpPr/>
          <p:nvPr/>
        </p:nvSpPr>
        <p:spPr>
          <a:xfrm>
            <a:off x="2573867" y="609600"/>
            <a:ext cx="1803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Get Table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86110-AD30-424B-9495-13E496E2D5D9}"/>
              </a:ext>
            </a:extLst>
          </p:cNvPr>
          <p:cNvSpPr/>
          <p:nvPr/>
        </p:nvSpPr>
        <p:spPr>
          <a:xfrm>
            <a:off x="2573867" y="1989666"/>
            <a:ext cx="1803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Join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D1C67-A836-4DC6-86F3-E7FCCCC77F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475567" y="1524000"/>
            <a:ext cx="0" cy="4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9A2539-E144-4842-A9DC-C4BE289F85F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475567" y="2904066"/>
            <a:ext cx="0" cy="46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0A3C-BDE6-4301-A7F2-5EB058D531CC}"/>
              </a:ext>
            </a:extLst>
          </p:cNvPr>
          <p:cNvSpPr/>
          <p:nvPr/>
        </p:nvSpPr>
        <p:spPr>
          <a:xfrm>
            <a:off x="2573867" y="3369732"/>
            <a:ext cx="1803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Georgia" panose="02040502050405020303" pitchFamily="18" charset="0"/>
              </a:rPr>
              <a:t>where</a:t>
            </a:r>
            <a:r>
              <a:rPr lang="en-US" altLang="zh-CN" b="1" dirty="0">
                <a:latin typeface="Georgia" panose="02040502050405020303" pitchFamily="18" charset="0"/>
              </a:rPr>
              <a:t> filter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1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7BC04-821E-4359-823C-C2E55DCD2971}"/>
              </a:ext>
            </a:extLst>
          </p:cNvPr>
          <p:cNvSpPr/>
          <p:nvPr/>
        </p:nvSpPr>
        <p:spPr>
          <a:xfrm>
            <a:off x="-13144500" y="1483965"/>
            <a:ext cx="38481000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Query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_________________________________________________________________________________________________________|_________________________________________________________________________________________________________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|                                                       |                                |                            |                     |                                                                     |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                                                 Columns                           FROM                        Tables                 WHERE                                                                 Expr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_____________________|______________________                           ____________|____________                                            ___________________________________|___________________________________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|                                 |        |                           |               |       |                                            |                                   |                                 |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Columns                              ,     Column                      Tables             ,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Expr                                 AND                              Cond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_________________|_________________                         |                   ________|________               |                                            |                                                    _________________|_________________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|                 |               |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|       |       |            Course                                        Cond                                                   |                 |               |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Columns              ,             Column                      |                Tables     ,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_________________|_________________                                 Column              =             Column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|                         ________|_________              score                 |               |                                           |                 |               |                           ________|_________                ________|_________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Column                      |       |        |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Grade                                       Column              =             Column                        |       |        |                |       |        |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________|_________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|                                                   ________|_________                ________|_________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|       |        |                |                |                                 Student                                                |       |        |                |       |        |                  |                |                |                |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Course            name                                                                      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TableName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.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ColumnName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Course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Grade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|                |                                                                                                                          |                |                |                |                                                                           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Student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                                                                                                    Student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            Grade            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E9B24-03EA-48C1-B1FF-3FE99E46AC89}"/>
              </a:ext>
            </a:extLst>
          </p:cNvPr>
          <p:cNvCxnSpPr/>
          <p:nvPr/>
        </p:nvCxnSpPr>
        <p:spPr>
          <a:xfrm flipH="1">
            <a:off x="-10014857" y="2656114"/>
            <a:ext cx="5036457" cy="18433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1714-B577-47E8-8D14-174A0336B721}"/>
              </a:ext>
            </a:extLst>
          </p:cNvPr>
          <p:cNvCxnSpPr/>
          <p:nvPr/>
        </p:nvCxnSpPr>
        <p:spPr>
          <a:xfrm flipH="1">
            <a:off x="-5442857" y="2641600"/>
            <a:ext cx="478971" cy="12430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16E4F9-D3F6-4132-AF59-C536587C558F}"/>
              </a:ext>
            </a:extLst>
          </p:cNvPr>
          <p:cNvCxnSpPr>
            <a:cxnSpLocks/>
          </p:cNvCxnSpPr>
          <p:nvPr/>
        </p:nvCxnSpPr>
        <p:spPr>
          <a:xfrm>
            <a:off x="-4978400" y="2656114"/>
            <a:ext cx="3018971" cy="46445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2A86CE-2E4C-474F-94EF-70BD9DD6AA73}"/>
              </a:ext>
            </a:extLst>
          </p:cNvPr>
          <p:cNvCxnSpPr/>
          <p:nvPr/>
        </p:nvCxnSpPr>
        <p:spPr>
          <a:xfrm flipH="1">
            <a:off x="11321143" y="2641600"/>
            <a:ext cx="4775200" cy="936171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88C0CE-E78B-412C-96D1-20837FDFAF0F}"/>
              </a:ext>
            </a:extLst>
          </p:cNvPr>
          <p:cNvCxnSpPr/>
          <p:nvPr/>
        </p:nvCxnSpPr>
        <p:spPr>
          <a:xfrm>
            <a:off x="16125371" y="2656114"/>
            <a:ext cx="4731658" cy="464457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3DAD31-7C79-4B7C-A250-414C1297695F}"/>
              </a:ext>
            </a:extLst>
          </p:cNvPr>
          <p:cNvCxnSpPr/>
          <p:nvPr/>
        </p:nvCxnSpPr>
        <p:spPr>
          <a:xfrm flipH="1">
            <a:off x="9027886" y="3577771"/>
            <a:ext cx="2293257" cy="9216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78BA9F-B885-48D0-A8E7-15FA8F0F9003}"/>
              </a:ext>
            </a:extLst>
          </p:cNvPr>
          <p:cNvCxnSpPr/>
          <p:nvPr/>
        </p:nvCxnSpPr>
        <p:spPr>
          <a:xfrm>
            <a:off x="11321143" y="3577771"/>
            <a:ext cx="116114" cy="8929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231B00-3B89-4C9B-BC1D-585F5AEE281D}"/>
              </a:ext>
            </a:extLst>
          </p:cNvPr>
          <p:cNvCxnSpPr/>
          <p:nvPr/>
        </p:nvCxnSpPr>
        <p:spPr>
          <a:xfrm>
            <a:off x="11292115" y="3577771"/>
            <a:ext cx="2322285" cy="9361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38D78C-6D0E-41A1-9362-D0DC29E7B5AE}"/>
              </a:ext>
            </a:extLst>
          </p:cNvPr>
          <p:cNvCxnSpPr/>
          <p:nvPr/>
        </p:nvCxnSpPr>
        <p:spPr>
          <a:xfrm flipH="1">
            <a:off x="18491200" y="3109685"/>
            <a:ext cx="2365829" cy="9145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1A9170-E6E8-4875-AFE9-44E8742C7016}"/>
              </a:ext>
            </a:extLst>
          </p:cNvPr>
          <p:cNvCxnSpPr/>
          <p:nvPr/>
        </p:nvCxnSpPr>
        <p:spPr>
          <a:xfrm>
            <a:off x="20857029" y="3109685"/>
            <a:ext cx="145142" cy="91454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9B1965-E329-48E4-B51D-6F708162D65C}"/>
              </a:ext>
            </a:extLst>
          </p:cNvPr>
          <p:cNvCxnSpPr/>
          <p:nvPr/>
        </p:nvCxnSpPr>
        <p:spPr>
          <a:xfrm>
            <a:off x="20871543" y="3109685"/>
            <a:ext cx="2351315" cy="93617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BC09D0-45D8-4CA7-BCC9-753B4544DF89}"/>
              </a:ext>
            </a:extLst>
          </p:cNvPr>
          <p:cNvSpPr txBox="1"/>
          <p:nvPr/>
        </p:nvSpPr>
        <p:spPr>
          <a:xfrm>
            <a:off x="-9696011" y="4425451"/>
            <a:ext cx="1135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0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78FF54-B906-4337-808D-9914D95A6A57}"/>
              </a:ext>
            </a:extLst>
          </p:cNvPr>
          <p:cNvSpPr txBox="1"/>
          <p:nvPr/>
        </p:nvSpPr>
        <p:spPr>
          <a:xfrm>
            <a:off x="-5007897" y="3864493"/>
            <a:ext cx="105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1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0624A-DE49-446F-B2CF-2D06430FB6DE}"/>
              </a:ext>
            </a:extLst>
          </p:cNvPr>
          <p:cNvSpPr txBox="1"/>
          <p:nvPr/>
        </p:nvSpPr>
        <p:spPr>
          <a:xfrm>
            <a:off x="-1532044" y="297912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2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95CEE-761C-4895-B449-C44CDA83407F}"/>
              </a:ext>
            </a:extLst>
          </p:cNvPr>
          <p:cNvSpPr txBox="1"/>
          <p:nvPr/>
        </p:nvSpPr>
        <p:spPr>
          <a:xfrm>
            <a:off x="9513327" y="440152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3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1B7D66-A109-4465-8FA7-7D37E9860409}"/>
              </a:ext>
            </a:extLst>
          </p:cNvPr>
          <p:cNvSpPr txBox="1"/>
          <p:nvPr/>
        </p:nvSpPr>
        <p:spPr>
          <a:xfrm>
            <a:off x="14131977" y="4379264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4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E2885-9B38-4988-959B-8DC8D1698DBE}"/>
              </a:ext>
            </a:extLst>
          </p:cNvPr>
          <p:cNvSpPr txBox="1"/>
          <p:nvPr/>
        </p:nvSpPr>
        <p:spPr>
          <a:xfrm>
            <a:off x="9939617" y="315158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Con 0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7CA929-9069-4A36-AA01-5119783CA85C}"/>
              </a:ext>
            </a:extLst>
          </p:cNvPr>
          <p:cNvSpPr txBox="1"/>
          <p:nvPr/>
        </p:nvSpPr>
        <p:spPr>
          <a:xfrm>
            <a:off x="21151856" y="2759694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rPr>
              <a:t>Con 1</a:t>
            </a:r>
            <a:endParaRPr lang="zh-CN" altLang="en-US" sz="2800" b="1" dirty="0">
              <a:solidFill>
                <a:schemeClr val="accent5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AE392F-BB19-44B0-B51D-86791ED50E4C}"/>
              </a:ext>
            </a:extLst>
          </p:cNvPr>
          <p:cNvSpPr txBox="1"/>
          <p:nvPr/>
        </p:nvSpPr>
        <p:spPr>
          <a:xfrm>
            <a:off x="19058667" y="3841371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5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03F65E-C7DB-4B27-831C-3024ACDC8602}"/>
              </a:ext>
            </a:extLst>
          </p:cNvPr>
          <p:cNvSpPr txBox="1"/>
          <p:nvPr/>
        </p:nvSpPr>
        <p:spPr>
          <a:xfrm>
            <a:off x="23740434" y="3871264"/>
            <a:ext cx="111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Georgia" panose="02040502050405020303" pitchFamily="18" charset="0"/>
              </a:rPr>
              <a:t>Col 6</a:t>
            </a:r>
            <a:endParaRPr lang="zh-CN" altLang="en-US" sz="28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ADF766-E9C3-4F48-B2F6-A51B3111A6A9}"/>
              </a:ext>
            </a:extLst>
          </p:cNvPr>
          <p:cNvCxnSpPr/>
          <p:nvPr/>
        </p:nvCxnSpPr>
        <p:spPr>
          <a:xfrm flipH="1">
            <a:off x="-4963886" y="1809750"/>
            <a:ext cx="6792686" cy="8318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E97380-D8BC-48CC-A353-3908C96477A0}"/>
              </a:ext>
            </a:extLst>
          </p:cNvPr>
          <p:cNvCxnSpPr>
            <a:cxnSpLocks/>
          </p:cNvCxnSpPr>
          <p:nvPr/>
        </p:nvCxnSpPr>
        <p:spPr>
          <a:xfrm>
            <a:off x="1828800" y="1806434"/>
            <a:ext cx="14267543" cy="835166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BF8166-94B4-44CD-AEBA-33BC5B3A9E46}"/>
              </a:ext>
            </a:extLst>
          </p:cNvPr>
          <p:cNvSpPr/>
          <p:nvPr/>
        </p:nvSpPr>
        <p:spPr>
          <a:xfrm>
            <a:off x="1976437" y="414635"/>
            <a:ext cx="8239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Student.sid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, dept, score</a:t>
            </a: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FROM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Grade,Student</a:t>
            </a:r>
            <a:endParaRPr lang="en-US" altLang="zh-CN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WHERE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Student.sid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Grade.sid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AND </a:t>
            </a:r>
            <a:r>
              <a:rPr lang="en-US" altLang="zh-CN" dirty="0" err="1">
                <a:latin typeface="Fira Code" panose="020B0509050000020004" pitchFamily="49" charset="0"/>
                <a:ea typeface="Fira Code" panose="020B0509050000020004" pitchFamily="49" charset="0"/>
              </a:rPr>
              <a:t>cid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= "2019"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6C99B-6661-4B1B-B693-8932DBCEB224}"/>
              </a:ext>
            </a:extLst>
          </p:cNvPr>
          <p:cNvSpPr/>
          <p:nvPr/>
        </p:nvSpPr>
        <p:spPr>
          <a:xfrm>
            <a:off x="1476372" y="6205833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Grade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462DB-CABD-4DA8-8086-65BDC5F3EBF5}"/>
              </a:ext>
            </a:extLst>
          </p:cNvPr>
          <p:cNvSpPr/>
          <p:nvPr/>
        </p:nvSpPr>
        <p:spPr>
          <a:xfrm>
            <a:off x="1476372" y="3771899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t1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603AD-036F-4914-953F-DA3E7B6EA9F8}"/>
              </a:ext>
            </a:extLst>
          </p:cNvPr>
          <p:cNvSpPr/>
          <p:nvPr/>
        </p:nvSpPr>
        <p:spPr>
          <a:xfrm>
            <a:off x="1476372" y="5386683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t0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D199C5-BA71-406F-99DD-6517EEC35DE5}"/>
              </a:ext>
            </a:extLst>
          </p:cNvPr>
          <p:cNvSpPr/>
          <p:nvPr/>
        </p:nvSpPr>
        <p:spPr>
          <a:xfrm>
            <a:off x="3952872" y="6205833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Student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7B1F3-D4C4-407D-BDF0-122947E774B2}"/>
              </a:ext>
            </a:extLst>
          </p:cNvPr>
          <p:cNvSpPr/>
          <p:nvPr/>
        </p:nvSpPr>
        <p:spPr>
          <a:xfrm>
            <a:off x="3952872" y="3771899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t3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5D2BD-8B9B-46E1-BEAE-52379106362E}"/>
              </a:ext>
            </a:extLst>
          </p:cNvPr>
          <p:cNvSpPr/>
          <p:nvPr/>
        </p:nvSpPr>
        <p:spPr>
          <a:xfrm>
            <a:off x="3952872" y="5386683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t2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4CE196-EA8C-4CC6-B45E-D0488E4B6876}"/>
              </a:ext>
            </a:extLst>
          </p:cNvPr>
          <p:cNvSpPr/>
          <p:nvPr/>
        </p:nvSpPr>
        <p:spPr>
          <a:xfrm>
            <a:off x="2771772" y="2178100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t4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7350C-F88C-49E2-8BDF-957E7BEC8590}"/>
              </a:ext>
            </a:extLst>
          </p:cNvPr>
          <p:cNvCxnSpPr>
            <a:stCxn id="7" idx="0"/>
            <a:endCxn id="14" idx="2"/>
          </p:cNvCxnSpPr>
          <p:nvPr/>
        </p:nvCxnSpPr>
        <p:spPr>
          <a:xfrm flipV="1">
            <a:off x="2471737" y="2721025"/>
            <a:ext cx="1295400" cy="105087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11C17E-BA01-4D31-9DE1-C2040E774237}"/>
              </a:ext>
            </a:extLst>
          </p:cNvPr>
          <p:cNvCxnSpPr>
            <a:stCxn id="11" idx="0"/>
            <a:endCxn id="14" idx="2"/>
          </p:cNvCxnSpPr>
          <p:nvPr/>
        </p:nvCxnSpPr>
        <p:spPr>
          <a:xfrm flipH="1" flipV="1">
            <a:off x="3767137" y="2721025"/>
            <a:ext cx="1181100" cy="105087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E17847-B594-420C-8348-61A9BA0DA87A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4948237" y="4314824"/>
            <a:ext cx="0" cy="107185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FD5A20-8CD7-450D-A73E-380B31E678E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71737" y="4314824"/>
            <a:ext cx="0" cy="107185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9FBF31-AB84-4652-8DDD-57CD13D6C52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V="1">
            <a:off x="4948237" y="5929608"/>
            <a:ext cx="0" cy="2762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A0A1BA-680E-4367-8503-F55B5E9FC8C4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2471737" y="5929608"/>
            <a:ext cx="0" cy="2762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5D81E3-00C8-4C40-81B1-68A347F40434}"/>
              </a:ext>
            </a:extLst>
          </p:cNvPr>
          <p:cNvSpPr/>
          <p:nvPr/>
        </p:nvSpPr>
        <p:spPr>
          <a:xfrm>
            <a:off x="1476373" y="4591049"/>
            <a:ext cx="1990728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"2019"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491D94-DB37-4214-A52C-63B9AF98A811}"/>
              </a:ext>
            </a:extLst>
          </p:cNvPr>
          <p:cNvSpPr/>
          <p:nvPr/>
        </p:nvSpPr>
        <p:spPr>
          <a:xfrm>
            <a:off x="3952873" y="4591049"/>
            <a:ext cx="1990728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"2019"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E4BC9C-B56A-42ED-9194-32D86B089F35}"/>
              </a:ext>
            </a:extLst>
          </p:cNvPr>
          <p:cNvSpPr/>
          <p:nvPr/>
        </p:nvSpPr>
        <p:spPr>
          <a:xfrm>
            <a:off x="2085974" y="2976265"/>
            <a:ext cx="3362326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Student.sid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Grade.sid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0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88AE4A-9634-46F5-949B-3C1FB150DB51}"/>
              </a:ext>
            </a:extLst>
          </p:cNvPr>
          <p:cNvSpPr/>
          <p:nvPr/>
        </p:nvSpPr>
        <p:spPr>
          <a:xfrm>
            <a:off x="1200147" y="730091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Student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F7254-BEE6-4C2D-AE71-9705DE3BF792}"/>
              </a:ext>
            </a:extLst>
          </p:cNvPr>
          <p:cNvSpPr/>
          <p:nvPr/>
        </p:nvSpPr>
        <p:spPr>
          <a:xfrm>
            <a:off x="1200147" y="648176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t0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DEBFD-9D80-4263-9C03-4C904F7A4B02}"/>
              </a:ext>
            </a:extLst>
          </p:cNvPr>
          <p:cNvSpPr/>
          <p:nvPr/>
        </p:nvSpPr>
        <p:spPr>
          <a:xfrm>
            <a:off x="3676647" y="730091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Grade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108C4-B27F-452B-A2A9-C8C1FB7D9E92}"/>
              </a:ext>
            </a:extLst>
          </p:cNvPr>
          <p:cNvSpPr/>
          <p:nvPr/>
        </p:nvSpPr>
        <p:spPr>
          <a:xfrm>
            <a:off x="3676647" y="648176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t1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3A824-C5B9-4956-BE3E-88EC8A322E02}"/>
              </a:ext>
            </a:extLst>
          </p:cNvPr>
          <p:cNvSpPr/>
          <p:nvPr/>
        </p:nvSpPr>
        <p:spPr>
          <a:xfrm>
            <a:off x="2495547" y="4882904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t3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96E492-D6B5-4F45-8F70-B8F57C357D5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2195512" y="5425829"/>
            <a:ext cx="1295400" cy="10559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1263D6-38AA-49D5-B00D-6E88D60844AF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3490912" y="5425829"/>
            <a:ext cx="1181100" cy="105593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FDC94-57D4-42A4-ACCF-627E4C5B68C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672012" y="7024687"/>
            <a:ext cx="0" cy="2762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B36FA6-46DB-4292-A63B-C6100011AA20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2195512" y="7024687"/>
            <a:ext cx="0" cy="2762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7FE870-563F-4A90-884E-486FDA533B86}"/>
              </a:ext>
            </a:extLst>
          </p:cNvPr>
          <p:cNvSpPr/>
          <p:nvPr/>
        </p:nvSpPr>
        <p:spPr>
          <a:xfrm>
            <a:off x="9105897" y="730091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Course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02E869-73BE-47E3-AAF5-1506CA75F771}"/>
              </a:ext>
            </a:extLst>
          </p:cNvPr>
          <p:cNvSpPr/>
          <p:nvPr/>
        </p:nvSpPr>
        <p:spPr>
          <a:xfrm>
            <a:off x="9105897" y="6481762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t2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A41CE8-3FF2-4C36-AA08-1906CA4D48ED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10101262" y="7024687"/>
            <a:ext cx="0" cy="27622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F33CF86-84E9-4128-96B4-80FE983C15BB}"/>
              </a:ext>
            </a:extLst>
          </p:cNvPr>
          <p:cNvSpPr/>
          <p:nvPr/>
        </p:nvSpPr>
        <p:spPr>
          <a:xfrm>
            <a:off x="3676647" y="3400876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t4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C69CC4-1190-4C4B-9974-9EBE7175E223}"/>
              </a:ext>
            </a:extLst>
          </p:cNvPr>
          <p:cNvCxnSpPr>
            <a:stCxn id="11" idx="0"/>
            <a:endCxn id="29" idx="2"/>
          </p:cNvCxnSpPr>
          <p:nvPr/>
        </p:nvCxnSpPr>
        <p:spPr>
          <a:xfrm flipV="1">
            <a:off x="3490912" y="3943801"/>
            <a:ext cx="1181100" cy="93910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19CDB-03D2-4B45-903D-470AFC7BD560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flipV="1">
            <a:off x="4672012" y="3943801"/>
            <a:ext cx="0" cy="253796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78C4-FB62-4E4D-BB2A-3783F00583A3}"/>
              </a:ext>
            </a:extLst>
          </p:cNvPr>
          <p:cNvSpPr/>
          <p:nvPr/>
        </p:nvSpPr>
        <p:spPr>
          <a:xfrm>
            <a:off x="2990849" y="4172995"/>
            <a:ext cx="3362326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Course.cid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Grade.cid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F5D325-A685-4F72-8C0B-25634A3F4887}"/>
              </a:ext>
            </a:extLst>
          </p:cNvPr>
          <p:cNvSpPr/>
          <p:nvPr/>
        </p:nvSpPr>
        <p:spPr>
          <a:xfrm>
            <a:off x="6153147" y="1783561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t5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9F35D4-2969-48DB-9D39-9EE8A694DB45}"/>
              </a:ext>
            </a:extLst>
          </p:cNvPr>
          <p:cNvCxnSpPr>
            <a:stCxn id="29" idx="0"/>
            <a:endCxn id="44" idx="2"/>
          </p:cNvCxnSpPr>
          <p:nvPr/>
        </p:nvCxnSpPr>
        <p:spPr>
          <a:xfrm flipV="1">
            <a:off x="4672012" y="2326486"/>
            <a:ext cx="2476500" cy="107439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55C36-BFD6-4DD9-96F4-63A8D0FE9736}"/>
              </a:ext>
            </a:extLst>
          </p:cNvPr>
          <p:cNvCxnSpPr>
            <a:stCxn id="25" idx="0"/>
            <a:endCxn id="44" idx="2"/>
          </p:cNvCxnSpPr>
          <p:nvPr/>
        </p:nvCxnSpPr>
        <p:spPr>
          <a:xfrm flipH="1" flipV="1">
            <a:off x="7148512" y="2326486"/>
            <a:ext cx="2952750" cy="4155276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8C9062A-4236-4F6D-87AD-9C50513E7C41}"/>
              </a:ext>
            </a:extLst>
          </p:cNvPr>
          <p:cNvSpPr/>
          <p:nvPr/>
        </p:nvSpPr>
        <p:spPr>
          <a:xfrm>
            <a:off x="5467349" y="2581726"/>
            <a:ext cx="3362326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Student.sid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Grade.sid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66F184-44B4-430E-B21E-649D56C3A8A4}"/>
              </a:ext>
            </a:extLst>
          </p:cNvPr>
          <p:cNvSpPr/>
          <p:nvPr/>
        </p:nvSpPr>
        <p:spPr>
          <a:xfrm>
            <a:off x="9105897" y="219373"/>
            <a:ext cx="1990730" cy="542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Georgia" panose="02040502050405020303" pitchFamily="18" charset="0"/>
              </a:rPr>
              <a:t>t6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E2821B-8536-4312-A8A7-E0FE0A91E3FD}"/>
              </a:ext>
            </a:extLst>
          </p:cNvPr>
          <p:cNvCxnSpPr>
            <a:stCxn id="25" idx="0"/>
            <a:endCxn id="53" idx="2"/>
          </p:cNvCxnSpPr>
          <p:nvPr/>
        </p:nvCxnSpPr>
        <p:spPr>
          <a:xfrm flipV="1">
            <a:off x="10101262" y="762298"/>
            <a:ext cx="0" cy="5719464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B49218-3BF0-4DBB-9FAB-2E6F3638D8F2}"/>
              </a:ext>
            </a:extLst>
          </p:cNvPr>
          <p:cNvCxnSpPr>
            <a:stCxn id="44" idx="0"/>
            <a:endCxn id="53" idx="2"/>
          </p:cNvCxnSpPr>
          <p:nvPr/>
        </p:nvCxnSpPr>
        <p:spPr>
          <a:xfrm flipV="1">
            <a:off x="7148512" y="762298"/>
            <a:ext cx="2952750" cy="102126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89B5A50-0D15-4689-BB3D-5B9E860D2963}"/>
              </a:ext>
            </a:extLst>
          </p:cNvPr>
          <p:cNvSpPr/>
          <p:nvPr/>
        </p:nvSpPr>
        <p:spPr>
          <a:xfrm>
            <a:off x="7734301" y="1003778"/>
            <a:ext cx="3362326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Course.cid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Grade.cid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38428-FEA8-4741-8157-6156F062AA4B}"/>
              </a:ext>
            </a:extLst>
          </p:cNvPr>
          <p:cNvSpPr/>
          <p:nvPr/>
        </p:nvSpPr>
        <p:spPr>
          <a:xfrm>
            <a:off x="1809749" y="5681069"/>
            <a:ext cx="3362326" cy="5429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Student.sid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Grade.sid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0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D683F-21FE-48FD-8793-734BC873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16" y="1115367"/>
            <a:ext cx="10065368" cy="46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A440B6-323A-4068-BC98-B09AAAB0EAFF}"/>
              </a:ext>
            </a:extLst>
          </p:cNvPr>
          <p:cNvSpPr/>
          <p:nvPr/>
        </p:nvSpPr>
        <p:spPr>
          <a:xfrm>
            <a:off x="1552495" y="2393342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Call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81F86A-153D-4387-9496-8737235432BB}"/>
              </a:ext>
            </a:extLst>
          </p:cNvPr>
          <p:cNvSpPr/>
          <p:nvPr/>
        </p:nvSpPr>
        <p:spPr>
          <a:xfrm>
            <a:off x="264384" y="3287864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 Name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81BBD5-B57C-4237-8610-0FD13F7A3854}"/>
              </a:ext>
            </a:extLst>
          </p:cNvPr>
          <p:cNvSpPr/>
          <p:nvPr/>
        </p:nvSpPr>
        <p:spPr>
          <a:xfrm>
            <a:off x="2848558" y="3287864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Parameter List</a:t>
            </a:r>
            <a:endParaRPr lang="zh-CN" alt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99A71F-19BA-485F-B69D-3A9287A8D8F8}"/>
              </a:ext>
            </a:extLst>
          </p:cNvPr>
          <p:cNvSpPr/>
          <p:nvPr/>
        </p:nvSpPr>
        <p:spPr>
          <a:xfrm>
            <a:off x="2691519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BB21C7E-5078-4F3E-A17D-2CB5A91D010B}"/>
              </a:ext>
            </a:extLst>
          </p:cNvPr>
          <p:cNvSpPr/>
          <p:nvPr/>
        </p:nvSpPr>
        <p:spPr>
          <a:xfrm>
            <a:off x="3438942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D7464A-F2EA-40BD-932A-3921A10E240E}"/>
              </a:ext>
            </a:extLst>
          </p:cNvPr>
          <p:cNvSpPr/>
          <p:nvPr/>
        </p:nvSpPr>
        <p:spPr>
          <a:xfrm>
            <a:off x="4186365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D8E092-BFC3-4A18-B2D3-8B3BEBEE3BF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43003" y="2989690"/>
            <a:ext cx="1288111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44F200-1EDE-4333-8981-409845862EAE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431114" y="2989690"/>
            <a:ext cx="1296063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F46D1A-6D45-4BAB-A0E0-6908F278369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2979754" y="3884212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2AB32E-6DFA-4A70-8E29-3E6B4E51410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727177" y="3884212"/>
            <a:ext cx="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C7FFC4-67AF-4CF4-9C59-81C7BAF31293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3727177" y="3884212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7D5DE4-CF44-405E-8AD3-4AD636FA7328}"/>
              </a:ext>
            </a:extLst>
          </p:cNvPr>
          <p:cNvSpPr/>
          <p:nvPr/>
        </p:nvSpPr>
        <p:spPr>
          <a:xfrm>
            <a:off x="8058648" y="2393342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Array</a:t>
            </a:r>
            <a:endParaRPr lang="zh-CN" alt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1AFC5B-D5D7-4BC7-9781-7B682BCA81A4}"/>
              </a:ext>
            </a:extLst>
          </p:cNvPr>
          <p:cNvSpPr/>
          <p:nvPr/>
        </p:nvSpPr>
        <p:spPr>
          <a:xfrm>
            <a:off x="6770537" y="3287864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Basic Type</a:t>
            </a:r>
            <a:endParaRPr lang="zh-CN" alt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7D2606-7C51-4680-8ED8-C7D60281CD1A}"/>
              </a:ext>
            </a:extLst>
          </p:cNvPr>
          <p:cNvSpPr/>
          <p:nvPr/>
        </p:nvSpPr>
        <p:spPr>
          <a:xfrm>
            <a:off x="9354711" y="3287864"/>
            <a:ext cx="1757238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Dimensions</a:t>
            </a:r>
            <a:endParaRPr lang="zh-CN" alt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594E18-1930-451F-8C10-95BB117EEDE9}"/>
              </a:ext>
            </a:extLst>
          </p:cNvPr>
          <p:cNvSpPr/>
          <p:nvPr/>
        </p:nvSpPr>
        <p:spPr>
          <a:xfrm>
            <a:off x="9197672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2BF505-C3B2-46F2-A63E-2958EF5C81B5}"/>
              </a:ext>
            </a:extLst>
          </p:cNvPr>
          <p:cNvSpPr/>
          <p:nvPr/>
        </p:nvSpPr>
        <p:spPr>
          <a:xfrm>
            <a:off x="9945095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E60AC6-5771-4031-BE5A-7979526A0B2D}"/>
              </a:ext>
            </a:extLst>
          </p:cNvPr>
          <p:cNvSpPr/>
          <p:nvPr/>
        </p:nvSpPr>
        <p:spPr>
          <a:xfrm>
            <a:off x="10692518" y="4090945"/>
            <a:ext cx="576469" cy="596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5EBFC8-AEC4-4732-AF0D-8E8510D27579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7649156" y="2989690"/>
            <a:ext cx="1288111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926C7-4BBE-4563-BABE-EA07E83CD016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8937267" y="2989690"/>
            <a:ext cx="1296063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387A24-9BEC-4EB7-8100-C9F0D1A78768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9485907" y="3884212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D49BD0-E7BE-4BD7-BFDD-2574999D95E3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0233330" y="3884212"/>
            <a:ext cx="0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C990ED-1F90-44E3-B699-1E5B03BB0427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>
            <a:off x="10233330" y="3884212"/>
            <a:ext cx="747423" cy="20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85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10872</Words>
  <Application>Microsoft Office PowerPoint</Application>
  <PresentationFormat>Widescreen</PresentationFormat>
  <Paragraphs>740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Fira Code,  Source Code Pro</vt:lpstr>
      <vt:lpstr>等线</vt:lpstr>
      <vt:lpstr>等线 Light</vt:lpstr>
      <vt:lpstr>Anonymice Powerline</vt:lpstr>
      <vt:lpstr>Arial</vt:lpstr>
      <vt:lpstr>Fira Code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43</cp:revision>
  <dcterms:created xsi:type="dcterms:W3CDTF">2020-02-01T10:50:52Z</dcterms:created>
  <dcterms:modified xsi:type="dcterms:W3CDTF">2020-02-16T09:33:57Z</dcterms:modified>
</cp:coreProperties>
</file>