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905" autoAdjust="0"/>
    <p:restoredTop sz="94660" autoAdjust="0"/>
  </p:normalViewPr>
  <p:slideViewPr>
    <p:cSldViewPr>
      <p:cViewPr varScale="1">
        <p:scale>
          <a:sx n="81" d="100"/>
          <a:sy n="81" d="100"/>
        </p:scale>
        <p:origin x="67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B62AE-DEA6-4403-816B-7E0F5EB1217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CA2B-04FC-430C-A10A-AAA918E0EF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7738-D4DD-49B9-8A08-680A220F6554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3579-C9E0-471C-8E05-72A1B8252C74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B38-2822-4838-B438-FC8368D873B1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8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1BCA-651D-46E5-9152-18E3D5E5D43F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5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D3E-1ACA-400B-990F-5692F3935C4D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9AEC-15B2-4B15-8F3A-D10C0A571CE6}" type="datetime1">
              <a:rPr lang="fr-FR" smtClean="0"/>
              <a:t>25/01/2023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0223-9DA0-4C1E-B40D-F013809D2A96}" type="datetime1">
              <a:rPr lang="fr-FR" smtClean="0"/>
              <a:t>25/01/2023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8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164D-7F74-4467-A237-CCE9888F6C02}" type="datetime1">
              <a:rPr lang="fr-FR" smtClean="0"/>
              <a:t>25/01/2023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7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BDD4-E17A-45B5-9D2B-CB105E244D15}" type="datetime1">
              <a:rPr lang="fr-FR" smtClean="0"/>
              <a:t>25/01/2023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2176B3F-FAF2-4382-AEC9-536899327E82}" type="datetime1">
              <a:rPr lang="fr-FR" smtClean="0"/>
              <a:t>25/01/2023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0AD2-E9E6-46A7-9F64-BDD8DFCB47AC}" type="datetime1">
              <a:rPr lang="fr-FR" smtClean="0"/>
              <a:t>25/01/2023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1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1528F3-C2EF-4CD8-8708-01C0650F17B6}" type="datetime1">
              <a:rPr lang="fr-FR" smtClean="0"/>
              <a:t>25/01/2023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F4B0F-A791-4976-8B88-1FFC9F15648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abs/1908.074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448A6F93-54E3-457B-848B-965C35165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0" name="Straight Connector 1032">
            <a:extLst>
              <a:ext uri="{FF2B5EF4-FFF2-40B4-BE49-F238E27FC236}">
                <a16:creationId xmlns:a16="http://schemas.microsoft.com/office/drawing/2014/main" id="{D71F2F7B-1CD1-4341-8300-D3AB8CC5E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4325112"/>
            <a:ext cx="53492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378" y="758952"/>
            <a:ext cx="5489381" cy="3566160"/>
          </a:xfrm>
        </p:spPr>
        <p:txBody>
          <a:bodyPr>
            <a:normAutofit/>
          </a:bodyPr>
          <a:lstStyle/>
          <a:p>
            <a:r>
              <a:rPr lang="fr-FR" b="1">
                <a:latin typeface="UAOKNE+ArialMT"/>
              </a:rPr>
              <a:t>VEOLIA Challenge</a:t>
            </a:r>
            <a:endParaRPr lang="en-US" b="1">
              <a:latin typeface="UAOKNE+ArialMT"/>
            </a:endParaRP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BA0E4BF-E032-8B41-B235-217CE379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78" y="4455620"/>
            <a:ext cx="5491459" cy="1143000"/>
          </a:xfrm>
        </p:spPr>
        <p:txBody>
          <a:bodyPr>
            <a:normAutofit/>
          </a:bodyPr>
          <a:lstStyle/>
          <a:p>
            <a:r>
              <a:rPr lang="fr-FR"/>
              <a:t>Elaborated By : Mohamed-Ali BOUCHHIOUA</a:t>
            </a:r>
          </a:p>
          <a:p>
            <a:endParaRPr lang="fr-FR" dirty="0"/>
          </a:p>
        </p:txBody>
      </p:sp>
      <p:pic>
        <p:nvPicPr>
          <p:cNvPr id="1026" name="Picture 2" descr="Veolia | LinkedIn">
            <a:extLst>
              <a:ext uri="{FF2B5EF4-FFF2-40B4-BE49-F238E27FC236}">
                <a16:creationId xmlns:a16="http://schemas.microsoft.com/office/drawing/2014/main" id="{BB0E6A62-6EF9-7A3F-94C0-2ED7F367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363" y="2251093"/>
            <a:ext cx="1837115" cy="18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34">
            <a:extLst>
              <a:ext uri="{FF2B5EF4-FFF2-40B4-BE49-F238E27FC236}">
                <a16:creationId xmlns:a16="http://schemas.microsoft.com/office/drawing/2014/main" id="{51F59CD9-29E6-4943-8931-5BC72013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5B76B32D-AA83-45A4-9609-F96830AD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1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404664"/>
            <a:ext cx="5107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Mask</a:t>
            </a:r>
            <a:r>
              <a:rPr lang="fr-FR" sz="3600" dirty="0"/>
              <a:t> </a:t>
            </a:r>
            <a:r>
              <a:rPr lang="fr-FR" sz="3600" dirty="0" err="1"/>
              <a:t>Feature</a:t>
            </a:r>
            <a:r>
              <a:rPr lang="fr-FR" sz="3600" dirty="0"/>
              <a:t> Importance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28200"/>
            <a:ext cx="6756196" cy="450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7F007-6CFB-8DA7-7541-AF67E0E9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10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1ACF6BD-3B80-DA97-B2A2-FAB6CF29DE7A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4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2420888"/>
            <a:ext cx="7500258" cy="812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9"/>
              </a:lnSpc>
            </a:pPr>
            <a:r>
              <a:rPr lang="fr-FR" sz="4800" dirty="0" err="1">
                <a:solidFill>
                  <a:srgbClr val="000000"/>
                </a:solidFill>
                <a:latin typeface="UAOKNE+ArialMT"/>
                <a:cs typeface="UAOKNE+ArialMT"/>
              </a:rPr>
              <a:t>Thank</a:t>
            </a:r>
            <a:r>
              <a:rPr lang="fr-FR" sz="4800" dirty="0">
                <a:solidFill>
                  <a:srgbClr val="000000"/>
                </a:solidFill>
                <a:latin typeface="UAOKNE+ArialMT"/>
                <a:cs typeface="UAOKNE+ArialMT"/>
              </a:rPr>
              <a:t> You for </a:t>
            </a:r>
            <a:r>
              <a:rPr lang="fr-FR" sz="4800" dirty="0" err="1">
                <a:solidFill>
                  <a:srgbClr val="000000"/>
                </a:solidFill>
                <a:latin typeface="UAOKNE+ArialMT"/>
                <a:cs typeface="UAOKNE+ArialMT"/>
              </a:rPr>
              <a:t>Your</a:t>
            </a:r>
            <a:r>
              <a:rPr lang="fr-FR" sz="4800" dirty="0">
                <a:solidFill>
                  <a:srgbClr val="000000"/>
                </a:solidFill>
                <a:latin typeface="UAOKNE+ArialMT"/>
                <a:cs typeface="UAOKNE+ArialMT"/>
              </a:rPr>
              <a:t> Attention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1AB91B-0072-89F8-73D7-45BD2093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11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62459CA-4E89-678D-1E47-BA41A62AAD63}"/>
              </a:ext>
            </a:extLst>
          </p:cNvPr>
          <p:cNvCxnSpPr/>
          <p:nvPr/>
        </p:nvCxnSpPr>
        <p:spPr>
          <a:xfrm>
            <a:off x="611560" y="3212976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latin typeface="+mj-lt"/>
                <a:ea typeface="+mj-ea"/>
                <a:cs typeface="+mj-cs"/>
              </a:rPr>
              <a:t>Introduction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2959" y="1845734"/>
            <a:ext cx="4841240" cy="1799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/>
              <a:t>Multi-out regression task with small dataset.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/>
              <a:t>Ideal for </a:t>
            </a:r>
            <a:r>
              <a:rPr lang="en-US" b="1" dirty="0"/>
              <a:t>NN and RNN models</a:t>
            </a:r>
            <a:r>
              <a:rPr lang="en-US" dirty="0"/>
              <a:t>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Preprocessing</a:t>
            </a:r>
            <a:endParaRPr lang="fr-FR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err="1"/>
              <a:t>Kfold</a:t>
            </a:r>
            <a:r>
              <a:rPr lang="fr-FR" dirty="0"/>
              <a:t> Cross Validation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err="1"/>
              <a:t>Tabnet</a:t>
            </a:r>
            <a:r>
              <a:rPr lang="fr-FR" dirty="0"/>
              <a:t> attentive </a:t>
            </a:r>
            <a:r>
              <a:rPr lang="fr-FR" dirty="0" err="1"/>
              <a:t>interpretable</a:t>
            </a:r>
            <a:r>
              <a:rPr lang="fr-FR" dirty="0"/>
              <a:t> </a:t>
            </a:r>
            <a:r>
              <a:rPr lang="fr-FR" dirty="0" err="1"/>
              <a:t>tabular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/>
          </a:p>
        </p:txBody>
      </p:sp>
      <p:pic>
        <p:nvPicPr>
          <p:cNvPr id="13" name="Graphic 12" descr="Statistiques">
            <a:extLst>
              <a:ext uri="{FF2B5EF4-FFF2-40B4-BE49-F238E27FC236}">
                <a16:creationId xmlns:a16="http://schemas.microsoft.com/office/drawing/2014/main" id="{5B0CFBEF-D1B2-6C87-439C-1DE00F86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427" y="2476158"/>
            <a:ext cx="2351332" cy="235133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77241" y="3939814"/>
            <a:ext cx="1926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500" b="1" dirty="0">
                <a:latin typeface="+mj-lt"/>
                <a:cs typeface="Times New Roman" panose="02020603050405020304" pitchFamily="18" charset="0"/>
              </a:rPr>
              <a:t>CV Score : </a:t>
            </a:r>
            <a:r>
              <a:rPr lang="fr-FR" sz="1600" b="1" dirty="0">
                <a:latin typeface="+mj-lt"/>
                <a:cs typeface="Times New Roman" panose="02020603050405020304" pitchFamily="18" charset="0"/>
              </a:rPr>
              <a:t>11.4592</a:t>
            </a:r>
            <a:endParaRPr lang="fr-FR" sz="1500" b="1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500" b="1" dirty="0">
                <a:latin typeface="+mj-lt"/>
                <a:cs typeface="Times New Roman" panose="02020603050405020304" pitchFamily="18" charset="0"/>
              </a:rPr>
              <a:t>Public Score : 46.6593</a:t>
            </a:r>
          </a:p>
          <a:p>
            <a:pPr>
              <a:spcAft>
                <a:spcPts val="600"/>
              </a:spcAft>
            </a:pPr>
            <a:r>
              <a:rPr lang="fr-FR" sz="1500" b="1" dirty="0" err="1">
                <a:latin typeface="+mj-lt"/>
                <a:cs typeface="Times New Roman" panose="02020603050405020304" pitchFamily="18" charset="0"/>
              </a:rPr>
              <a:t>Private</a:t>
            </a:r>
            <a:r>
              <a:rPr lang="fr-FR" sz="1500" b="1" dirty="0">
                <a:latin typeface="+mj-lt"/>
                <a:cs typeface="Times New Roman" panose="02020603050405020304" pitchFamily="18" charset="0"/>
              </a:rPr>
              <a:t> Score : 31.2254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42562" y="5887144"/>
            <a:ext cx="5557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100" b="1">
                <a:latin typeface="UAOKNE+ArialMT"/>
              </a:rPr>
              <a:t>TabNet: Attentive Interpretable Tabular Learning (2019) : </a:t>
            </a:r>
            <a:r>
              <a:rPr lang="fr-FR" sz="1100" b="1">
                <a:latin typeface="UAOKNE+ArialMT"/>
                <a:hlinkClick r:id="rId4"/>
              </a:rPr>
              <a:t>https://arxiv.org/abs/1908.07442</a:t>
            </a:r>
            <a:endParaRPr lang="fr-FR" sz="1100" b="1">
              <a:latin typeface="UAOKNE+ArialMT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F422D3A-1919-3672-3D16-E3D6477D0766}"/>
              </a:ext>
            </a:extLst>
          </p:cNvPr>
          <p:cNvCxnSpPr/>
          <p:nvPr/>
        </p:nvCxnSpPr>
        <p:spPr>
          <a:xfrm>
            <a:off x="959521" y="3717032"/>
            <a:ext cx="51246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F7459D94-0B0C-0744-0163-4C9B4FD4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3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85796" y="476672"/>
            <a:ext cx="405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Model </a:t>
            </a:r>
            <a:r>
              <a:rPr lang="fr-FR" sz="3600" dirty="0" err="1"/>
              <a:t>Architechture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6" y="555057"/>
            <a:ext cx="7297228" cy="492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418D9DE-2188-684F-24D9-8BB2763EB5DB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DA9501-659E-EA18-46C4-F8AD27B2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783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444" y="385897"/>
            <a:ext cx="399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Feature</a:t>
            </a:r>
            <a:r>
              <a:rPr lang="fr-FR" sz="3600" dirty="0"/>
              <a:t> Transformer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428329D-9E8D-F2AE-B442-207D89796199}"/>
              </a:ext>
            </a:extLst>
          </p:cNvPr>
          <p:cNvSpPr/>
          <p:nvPr/>
        </p:nvSpPr>
        <p:spPr>
          <a:xfrm>
            <a:off x="755576" y="3429000"/>
            <a:ext cx="7488832" cy="22322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540220" cy="16232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1043608" y="3708406"/>
            <a:ext cx="55402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err="1"/>
              <a:t>Example</a:t>
            </a:r>
            <a:r>
              <a:rPr lang="fr-FR" sz="1500" dirty="0"/>
              <a:t> of 4 </a:t>
            </a:r>
            <a:r>
              <a:rPr lang="fr-FR" sz="1500" dirty="0" err="1"/>
              <a:t>consecutive</a:t>
            </a:r>
            <a:r>
              <a:rPr lang="fr-FR" sz="1500" dirty="0"/>
              <a:t> GLU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/>
              <a:t>GLU block: </a:t>
            </a:r>
            <a:r>
              <a:rPr lang="fr-FR" sz="1500" dirty="0" err="1"/>
              <a:t>Fully</a:t>
            </a:r>
            <a:r>
              <a:rPr lang="fr-FR" sz="1500" dirty="0"/>
              <a:t> </a:t>
            </a:r>
            <a:r>
              <a:rPr lang="fr-FR" sz="1500" dirty="0" err="1"/>
              <a:t>Connected</a:t>
            </a:r>
            <a:r>
              <a:rPr lang="fr-FR" sz="1500" dirty="0"/>
              <a:t> – Batch </a:t>
            </a:r>
            <a:r>
              <a:rPr lang="fr-FR" sz="1500" dirty="0" err="1"/>
              <a:t>Norm</a:t>
            </a:r>
            <a:r>
              <a:rPr lang="fr-FR" sz="1500" dirty="0"/>
              <a:t> – GLU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err="1"/>
              <a:t>Example</a:t>
            </a:r>
            <a:r>
              <a:rPr lang="fr-FR" sz="1500" dirty="0"/>
              <a:t> of 2 </a:t>
            </a:r>
            <a:r>
              <a:rPr lang="fr-FR" sz="1500" dirty="0" err="1"/>
              <a:t>shared</a:t>
            </a:r>
            <a:r>
              <a:rPr lang="fr-FR" sz="1500" dirty="0"/>
              <a:t> blocks and 2 </a:t>
            </a:r>
            <a:r>
              <a:rPr lang="fr-FR" sz="1500" dirty="0" err="1"/>
              <a:t>independent</a:t>
            </a:r>
            <a:r>
              <a:rPr lang="fr-FR" sz="1500" dirty="0"/>
              <a:t>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/>
              <a:t>Skip connections </a:t>
            </a:r>
            <a:r>
              <a:rPr lang="fr-FR" sz="1500" dirty="0" err="1"/>
              <a:t>between</a:t>
            </a:r>
            <a:r>
              <a:rPr lang="fr-FR" sz="1500" dirty="0"/>
              <a:t> </a:t>
            </a:r>
            <a:r>
              <a:rPr lang="fr-FR" sz="1500" dirty="0" err="1"/>
              <a:t>two</a:t>
            </a:r>
            <a:r>
              <a:rPr lang="fr-FR" sz="1500" dirty="0"/>
              <a:t> </a:t>
            </a:r>
            <a:r>
              <a:rPr lang="fr-FR" sz="1500" dirty="0" err="1"/>
              <a:t>consecutive</a:t>
            </a:r>
            <a:r>
              <a:rPr lang="fr-FR" sz="1500" dirty="0"/>
              <a:t>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/>
              <a:t>Input size = </a:t>
            </a:r>
            <a:r>
              <a:rPr lang="fr-FR" sz="1500" dirty="0" err="1"/>
              <a:t>n_features</a:t>
            </a:r>
            <a:r>
              <a:rPr lang="fr-FR" sz="1500" dirty="0"/>
              <a:t>, output size = </a:t>
            </a:r>
            <a:r>
              <a:rPr lang="fr-FR" sz="1500" dirty="0" err="1"/>
              <a:t>n_d</a:t>
            </a:r>
            <a:r>
              <a:rPr lang="fr-FR" sz="1500" dirty="0"/>
              <a:t> + </a:t>
            </a:r>
            <a:r>
              <a:rPr lang="fr-FR" sz="1500" dirty="0" err="1"/>
              <a:t>n_a</a:t>
            </a:r>
            <a:r>
              <a:rPr lang="fr-FR" sz="15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/>
              <a:t>The more </a:t>
            </a:r>
            <a:r>
              <a:rPr lang="fr-FR" sz="1500" dirty="0" err="1"/>
              <a:t>steps</a:t>
            </a:r>
            <a:r>
              <a:rPr lang="fr-FR" sz="1500" dirty="0"/>
              <a:t> the </a:t>
            </a:r>
            <a:r>
              <a:rPr lang="fr-FR" sz="1500" dirty="0" err="1"/>
              <a:t>bigger</a:t>
            </a:r>
            <a:r>
              <a:rPr lang="fr-FR" sz="1500" dirty="0"/>
              <a:t> </a:t>
            </a:r>
            <a:r>
              <a:rPr lang="fr-FR" sz="1500" dirty="0" err="1"/>
              <a:t>your</a:t>
            </a:r>
            <a:r>
              <a:rPr lang="fr-FR" sz="1500" dirty="0"/>
              <a:t> model </a:t>
            </a:r>
            <a:r>
              <a:rPr lang="fr-FR" sz="1500" dirty="0" err="1"/>
              <a:t>is</a:t>
            </a:r>
            <a:endParaRPr lang="fr-FR" sz="15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err="1"/>
              <a:t>Each</a:t>
            </a:r>
            <a:r>
              <a:rPr lang="fr-FR" sz="1500" dirty="0"/>
              <a:t> </a:t>
            </a:r>
            <a:r>
              <a:rPr lang="fr-FR" sz="1500" dirty="0" err="1"/>
              <a:t>step</a:t>
            </a:r>
            <a:r>
              <a:rPr lang="fr-FR" sz="1500" dirty="0"/>
              <a:t> has a </a:t>
            </a:r>
            <a:r>
              <a:rPr lang="fr-FR" sz="1500" dirty="0" err="1"/>
              <a:t>specific</a:t>
            </a:r>
            <a:r>
              <a:rPr lang="fr-FR" sz="1500" dirty="0"/>
              <a:t> </a:t>
            </a:r>
            <a:r>
              <a:rPr lang="fr-FR" sz="1500" dirty="0" err="1"/>
              <a:t>mask</a:t>
            </a:r>
            <a:r>
              <a:rPr lang="fr-FR" sz="1500" dirty="0"/>
              <a:t> and select </a:t>
            </a:r>
            <a:r>
              <a:rPr lang="fr-FR" sz="1500" dirty="0" err="1"/>
              <a:t>its</a:t>
            </a:r>
            <a:r>
              <a:rPr lang="fr-FR" sz="1500" dirty="0"/>
              <a:t> </a:t>
            </a:r>
            <a:r>
              <a:rPr lang="fr-FR" sz="1500" dirty="0" err="1"/>
              <a:t>own</a:t>
            </a:r>
            <a:r>
              <a:rPr lang="fr-FR" sz="1500" dirty="0"/>
              <a:t> </a:t>
            </a:r>
            <a:r>
              <a:rPr lang="fr-FR" sz="1500" dirty="0" err="1"/>
              <a:t>features</a:t>
            </a:r>
            <a:endParaRPr lang="fr-FR" sz="15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97E13C-A107-D3CC-7BEF-3CB767B0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4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239E65F-840B-323A-25B6-1EDAE3D4B31C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164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DBD70F4-ABD6-D484-045F-B3208F2302F9}"/>
              </a:ext>
            </a:extLst>
          </p:cNvPr>
          <p:cNvSpPr/>
          <p:nvPr/>
        </p:nvSpPr>
        <p:spPr>
          <a:xfrm>
            <a:off x="369884" y="1465614"/>
            <a:ext cx="4170548" cy="43396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39552" y="504348"/>
            <a:ext cx="3650999" cy="512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128"/>
              </a:lnSpc>
            </a:pPr>
            <a:r>
              <a:rPr lang="fr-FR" sz="3600" dirty="0">
                <a:solidFill>
                  <a:srgbClr val="000000"/>
                </a:solidFill>
                <a:cs typeface="UAOKNE+ArialMT"/>
              </a:rPr>
              <a:t>Architecture Tricks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69884" y="1681638"/>
            <a:ext cx="4156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Cosine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anealing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rate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 the learning rate over half a period for the maximum number of iterations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increase the learning rate in the second half to escape saddle points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666666"/>
                </a:solidFill>
                <a:cs typeface="PIDDSI+Arial-BoldMT"/>
              </a:rPr>
              <a:t>Others</a:t>
            </a:r>
            <a:r>
              <a:rPr lang="fr-FR" sz="1600" b="1" spc="40" dirty="0">
                <a:solidFill>
                  <a:srgbClr val="666666"/>
                </a:solidFill>
                <a:cs typeface="PIDDSI+Arial-BoldMT"/>
              </a:rPr>
              <a:t> </a:t>
            </a:r>
            <a:r>
              <a:rPr lang="fr-FR" sz="1600" b="1" dirty="0">
                <a:solidFill>
                  <a:srgbClr val="666666"/>
                </a:solidFill>
                <a:cs typeface="PIDDSI+Arial-BoldMT"/>
              </a:rPr>
              <a:t>“</a:t>
            </a:r>
            <a:r>
              <a:rPr lang="fr-FR" sz="1600" b="1" dirty="0" err="1">
                <a:solidFill>
                  <a:srgbClr val="666666"/>
                </a:solidFill>
                <a:cs typeface="PIDDSI+Arial-BoldMT"/>
              </a:rPr>
              <a:t>regularization</a:t>
            </a:r>
            <a:r>
              <a:rPr lang="fr-FR" sz="1600" b="1" dirty="0">
                <a:solidFill>
                  <a:srgbClr val="666666"/>
                </a:solidFill>
                <a:cs typeface="PIDDSI+Arial-BoldMT"/>
              </a:rPr>
              <a:t>”</a:t>
            </a:r>
            <a:r>
              <a:rPr lang="fr-FR" sz="1600" b="1" spc="40" dirty="0">
                <a:solidFill>
                  <a:srgbClr val="666666"/>
                </a:solidFill>
                <a:cs typeface="PIDDSI+Arial-BoldMT"/>
              </a:rPr>
              <a:t> </a:t>
            </a:r>
            <a:r>
              <a:rPr lang="fr-FR" sz="1600" b="1" dirty="0">
                <a:solidFill>
                  <a:srgbClr val="666666"/>
                </a:solidFill>
                <a:cs typeface="PIDDSI+Arial-BoldMT"/>
              </a:rPr>
              <a:t>techniques</a:t>
            </a:r>
          </a:p>
          <a:p>
            <a:pPr algn="just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to the size of train and test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network tends to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overfit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quickly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one unique values (std= 0)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Kfold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 test split (size of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folds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(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n_rows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244,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n_cols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1104)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Neural Net to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reduce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n_d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n_a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decay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Adam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optimizer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fr-FR" b="1" dirty="0">
              <a:solidFill>
                <a:srgbClr val="666666"/>
              </a:solidFill>
              <a:latin typeface="UAOKNE+ArialMT"/>
              <a:cs typeface="PIDDSI+Arial-BoldMT"/>
            </a:endParaRPr>
          </a:p>
          <a:p>
            <a:pPr algn="just"/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UAOKNE+ArialM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/>
          <a:stretch/>
        </p:blipFill>
        <p:spPr>
          <a:xfrm>
            <a:off x="4603570" y="2450655"/>
            <a:ext cx="4378657" cy="1911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CDB17-ADAC-EF1E-6B3C-3647401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5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CAF8F35-324B-A7D2-37B0-EB8806ACBCBD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948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3648" y="26064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Train </a:t>
            </a:r>
            <a:r>
              <a:rPr lang="fr-FR" sz="3600" dirty="0" err="1"/>
              <a:t>Loss</a:t>
            </a:r>
            <a:r>
              <a:rPr lang="fr-FR" sz="3600" dirty="0"/>
              <a:t> and Validation </a:t>
            </a:r>
            <a:r>
              <a:rPr lang="fr-FR" sz="3600" dirty="0" err="1"/>
              <a:t>Metric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867"/>
            <a:ext cx="4427984" cy="2643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42106"/>
            <a:ext cx="4895549" cy="289906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B83CEE-483D-49C6-DCE1-50D627F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6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29E8B6-5082-1561-7DB4-4C32511DA768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302973E-E078-2668-B51C-DF4FA61DE09F}"/>
              </a:ext>
            </a:extLst>
          </p:cNvPr>
          <p:cNvCxnSpPr>
            <a:cxnSpLocks/>
          </p:cNvCxnSpPr>
          <p:nvPr/>
        </p:nvCxnSpPr>
        <p:spPr>
          <a:xfrm>
            <a:off x="4355976" y="1773240"/>
            <a:ext cx="0" cy="38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962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188" y="383347"/>
            <a:ext cx="388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Feature</a:t>
            </a:r>
            <a:r>
              <a:rPr lang="fr-FR" sz="3600" dirty="0"/>
              <a:t> Importance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5" y="1700808"/>
            <a:ext cx="7812360" cy="3801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05778-1193-A39F-E6AB-CE08D3B2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7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A1DE59-757A-1261-FD17-B65FCD275357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523" y="483762"/>
            <a:ext cx="4526239" cy="512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128"/>
              </a:lnSpc>
            </a:pPr>
            <a:r>
              <a:rPr lang="fr-FR" sz="3600" dirty="0" err="1">
                <a:solidFill>
                  <a:srgbClr val="000000"/>
                </a:solidFill>
                <a:cs typeface="UAOKNE+ArialMT"/>
              </a:rPr>
              <a:t>Other</a:t>
            </a:r>
            <a:r>
              <a:rPr lang="fr-FR" sz="3600" dirty="0">
                <a:solidFill>
                  <a:srgbClr val="000000"/>
                </a:solidFill>
                <a:cs typeface="UAOKNE+ArialMT"/>
              </a:rPr>
              <a:t> </a:t>
            </a:r>
            <a:r>
              <a:rPr lang="fr-FR" sz="3600" dirty="0" err="1">
                <a:solidFill>
                  <a:srgbClr val="000000"/>
                </a:solidFill>
                <a:cs typeface="UAOKNE+ArialMT"/>
              </a:rPr>
              <a:t>Used</a:t>
            </a:r>
            <a:r>
              <a:rPr lang="fr-FR" sz="3600" dirty="0">
                <a:solidFill>
                  <a:srgbClr val="000000"/>
                </a:solidFill>
                <a:cs typeface="UAOKNE+ArialMT"/>
              </a:rPr>
              <a:t> Techniques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99843" y="2040855"/>
            <a:ext cx="1878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>
                <a:latin typeface="+mj-lt"/>
              </a:rPr>
              <a:t>Attention </a:t>
            </a:r>
            <a:r>
              <a:rPr lang="fr-FR" sz="1600" b="1" dirty="0" err="1">
                <a:latin typeface="+mj-lt"/>
              </a:rPr>
              <a:t>Models</a:t>
            </a:r>
            <a:endParaRPr lang="fr-FR" sz="1600" b="1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9883" y="2396385"/>
            <a:ext cx="414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ESDWNU+Arial-ItalicMT"/>
              </a:rPr>
              <a:t>Good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results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but</a:t>
            </a:r>
            <a:r>
              <a:rPr lang="en-US" sz="1600" spc="31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too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much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time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consuming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(x5)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9843" y="2957155"/>
            <a:ext cx="3810659" cy="30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564"/>
              </a:lnSpc>
              <a:buFont typeface="Arial" pitchFamily="34" charset="0"/>
              <a:buChar char="•"/>
            </a:pPr>
            <a:r>
              <a:rPr lang="fr-FR" sz="1600" b="1" dirty="0">
                <a:latin typeface="+mj-lt"/>
                <a:cs typeface="PIDDSI+Arial-BoldMT"/>
              </a:rPr>
              <a:t>Temporal</a:t>
            </a:r>
            <a:r>
              <a:rPr lang="fr-FR" sz="1600" b="1" spc="36" dirty="0">
                <a:latin typeface="+mj-lt"/>
                <a:cs typeface="PIDDSI+Arial-BoldMT"/>
              </a:rPr>
              <a:t> </a:t>
            </a:r>
            <a:r>
              <a:rPr lang="fr-FR" sz="1600" b="1" dirty="0">
                <a:latin typeface="+mj-lt"/>
                <a:cs typeface="PIDDSI+Arial-BoldMT"/>
              </a:rPr>
              <a:t>Convolution</a:t>
            </a:r>
            <a:r>
              <a:rPr lang="fr-FR" sz="1600" b="1" spc="37" dirty="0">
                <a:latin typeface="+mj-lt"/>
                <a:cs typeface="PIDDSI+Arial-BoldMT"/>
              </a:rPr>
              <a:t> </a:t>
            </a:r>
            <a:r>
              <a:rPr lang="fr-FR" sz="1600" b="1" dirty="0">
                <a:latin typeface="+mj-lt"/>
                <a:cs typeface="PIDDSI+Arial-BoldMT"/>
              </a:rPr>
              <a:t>Nets</a:t>
            </a:r>
            <a:r>
              <a:rPr lang="fr-FR" sz="1600" b="1" spc="37" dirty="0">
                <a:latin typeface="+mj-lt"/>
                <a:cs typeface="PIDDSI+Arial-BoldMT"/>
              </a:rPr>
              <a:t> </a:t>
            </a:r>
            <a:r>
              <a:rPr lang="fr-FR" sz="1600" b="1" dirty="0">
                <a:latin typeface="+mj-lt"/>
                <a:cs typeface="PIDDSI+Arial-BoldMT"/>
              </a:rPr>
              <a:t>(~</a:t>
            </a:r>
            <a:r>
              <a:rPr lang="fr-FR" sz="1600" b="1" spc="35" dirty="0">
                <a:latin typeface="+mj-lt"/>
                <a:cs typeface="PIDDSI+Arial-BoldMT"/>
              </a:rPr>
              <a:t> </a:t>
            </a:r>
            <a:r>
              <a:rPr lang="fr-FR" sz="1600" b="1" dirty="0" err="1">
                <a:latin typeface="+mj-lt"/>
                <a:cs typeface="PIDDSI+Arial-BoldMT"/>
              </a:rPr>
              <a:t>WaveNets</a:t>
            </a:r>
            <a:r>
              <a:rPr lang="fr-FR" sz="1600" b="1" dirty="0">
                <a:latin typeface="+mj-lt"/>
                <a:cs typeface="PIDDSI+Arial-BoldMT"/>
              </a:rPr>
              <a:t>)</a:t>
            </a:r>
            <a:endParaRPr lang="fr-FR" sz="1600" b="1" baseline="37500" dirty="0">
              <a:latin typeface="+mj-lt"/>
              <a:cs typeface="PIDDSI+Arial-BoldM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59883" y="3342515"/>
            <a:ext cx="6402265" cy="27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sz="1600" dirty="0">
                <a:latin typeface="+mj-lt"/>
                <a:cs typeface="ESDWNU+Arial-ItalicMT"/>
              </a:rPr>
              <a:t>Worse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results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when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tried,</a:t>
            </a:r>
            <a:r>
              <a:rPr lang="en-US" sz="1600" spc="31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seems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to</a:t>
            </a:r>
            <a:r>
              <a:rPr lang="en-US" sz="1600" spc="33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be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more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adapted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for</a:t>
            </a:r>
            <a:r>
              <a:rPr lang="en-US" sz="1600" spc="33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longer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time</a:t>
            </a:r>
            <a:r>
              <a:rPr lang="en-US" sz="1600" spc="32" dirty="0">
                <a:latin typeface="+mj-lt"/>
                <a:cs typeface="ESDWNU+Arial-ItalicMT"/>
              </a:rPr>
              <a:t> </a:t>
            </a:r>
            <a:r>
              <a:rPr lang="en-US" sz="1600" dirty="0">
                <a:latin typeface="+mj-lt"/>
                <a:cs typeface="ESDWNU+Arial-ItalicMT"/>
              </a:rPr>
              <a:t>series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99843" y="3841055"/>
            <a:ext cx="1125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 err="1">
                <a:latin typeface="+mj-lt"/>
              </a:rPr>
              <a:t>Xgboost</a:t>
            </a:r>
            <a:endParaRPr lang="fr-FR" sz="1600" b="1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59883" y="4278617"/>
            <a:ext cx="414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+mj-lt"/>
              </a:rPr>
              <a:t>Very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poor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results</a:t>
            </a:r>
            <a:r>
              <a:rPr lang="fr-FR" sz="1600" dirty="0">
                <a:latin typeface="+mj-lt"/>
              </a:rPr>
              <a:t>, not </a:t>
            </a:r>
            <a:r>
              <a:rPr lang="fr-FR" sz="1600" dirty="0" err="1">
                <a:latin typeface="+mj-lt"/>
              </a:rPr>
              <a:t>adapted</a:t>
            </a:r>
            <a:r>
              <a:rPr lang="fr-FR" sz="1600" dirty="0">
                <a:latin typeface="+mj-lt"/>
              </a:rPr>
              <a:t> for </a:t>
            </a:r>
            <a:r>
              <a:rPr lang="fr-FR" sz="1600" dirty="0" err="1">
                <a:latin typeface="+mj-lt"/>
              </a:rPr>
              <a:t>this</a:t>
            </a:r>
            <a:r>
              <a:rPr lang="fr-FR" sz="1600" dirty="0">
                <a:latin typeface="+mj-lt"/>
              </a:rPr>
              <a:t> challenge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CE31061-EA08-4A8A-563B-8422BD9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8</a:t>
            </a:fld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E8CD239-7EB6-714E-61FC-A5BA282D33EB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9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467544" y="369531"/>
            <a:ext cx="4414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Further</a:t>
            </a:r>
            <a:r>
              <a:rPr lang="fr-FR" sz="3600" dirty="0"/>
              <a:t> </a:t>
            </a:r>
            <a:r>
              <a:rPr lang="fr-FR" sz="3600" dirty="0" err="1"/>
              <a:t>Improvements</a:t>
            </a:r>
            <a:endParaRPr lang="fr-FR" sz="3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70062" y="1556792"/>
            <a:ext cx="7603876" cy="5681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Resnet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Like architecture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 	After RNN Net, addition/multiplication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FCN Networks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More time consuming, but Conv. Layer should be able to get more insights</a:t>
            </a:r>
          </a:p>
          <a:p>
            <a:pPr lvl="1">
              <a:lnSpc>
                <a:spcPct val="150000"/>
              </a:lnSpc>
              <a:spcBef>
                <a:spcPts val="359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about interaction between variables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Time-series</a:t>
            </a:r>
            <a:r>
              <a:rPr lang="en-US" b="1" spc="37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Extreme</a:t>
            </a:r>
            <a:r>
              <a:rPr lang="en-US" b="1" spc="37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Event</a:t>
            </a:r>
            <a:r>
              <a:rPr lang="en-US" b="1" spc="38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Forecasting</a:t>
            </a:r>
            <a:r>
              <a:rPr lang="en-US" b="1" spc="36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with Neural</a:t>
            </a:r>
            <a:r>
              <a:rPr lang="en-US" b="1" spc="36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Networks</a:t>
            </a:r>
            <a:r>
              <a:rPr lang="en-US" b="1" spc="37" dirty="0">
                <a:solidFill>
                  <a:schemeClr val="tx1">
                    <a:lumMod val="65000"/>
                    <a:lumOff val="35000"/>
                  </a:schemeClr>
                </a:solidFill>
                <a:cs typeface="PIDDSI+Arial-BoldMT"/>
              </a:rPr>
              <a:t> 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	LSTM Autoencoder approach to create features from time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serie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UAOKNE+ArialM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Tabnet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Pretrain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Tabnet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trying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predict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randomly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masked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Useful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40"/>
              </a:lnSpc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4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cs typeface="UAOKNE+ArialMT"/>
            </a:endParaRPr>
          </a:p>
          <a:p>
            <a:pPr>
              <a:lnSpc>
                <a:spcPts val="1340"/>
              </a:lnSpc>
              <a:spcBef>
                <a:spcPts val="359"/>
              </a:spcBef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cs typeface="UAOKNE+ArialMT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D88568-4FFA-380E-7F3F-149A59AF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B0F-A791-4976-8B88-1FFC9F156484}" type="slidenum">
              <a:rPr lang="fr-FR" smtClean="0"/>
              <a:t>9</a:t>
            </a:fld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2DD257-C01D-4935-A77C-2863EB056E37}"/>
              </a:ext>
            </a:extLst>
          </p:cNvPr>
          <p:cNvCxnSpPr/>
          <p:nvPr/>
        </p:nvCxnSpPr>
        <p:spPr>
          <a:xfrm>
            <a:off x="467544" y="1124744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763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389</Words>
  <Application>Microsoft Office PowerPoint</Application>
  <PresentationFormat>Affichage à l'écran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UAOKNE+ArialMT</vt:lpstr>
      <vt:lpstr>Rétrospective</vt:lpstr>
      <vt:lpstr>VEOLIA Challenge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Seasons</dc:title>
  <dc:creator>mohamed-ali</dc:creator>
  <cp:lastModifiedBy>Mariem GLAA</cp:lastModifiedBy>
  <cp:revision>40</cp:revision>
  <dcterms:created xsi:type="dcterms:W3CDTF">2023-01-21T19:20:13Z</dcterms:created>
  <dcterms:modified xsi:type="dcterms:W3CDTF">2023-01-25T10:25:05Z</dcterms:modified>
</cp:coreProperties>
</file>