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5" r:id="rId7"/>
    <p:sldId id="324" r:id="rId8"/>
    <p:sldId id="309" r:id="rId9"/>
    <p:sldId id="315" r:id="rId10"/>
    <p:sldId id="316" r:id="rId11"/>
    <p:sldId id="317" r:id="rId12"/>
    <p:sldId id="325" r:id="rId13"/>
    <p:sldId id="326" r:id="rId14"/>
    <p:sldId id="327" r:id="rId15"/>
    <p:sldId id="318" r:id="rId16"/>
    <p:sldId id="319" r:id="rId17"/>
    <p:sldId id="299" r:id="rId18"/>
    <p:sldId id="273" r:id="rId19"/>
    <p:sldId id="320" r:id="rId20"/>
    <p:sldId id="321" r:id="rId21"/>
    <p:sldId id="322" r:id="rId22"/>
    <p:sldId id="328" r:id="rId23"/>
    <p:sldId id="329" r:id="rId24"/>
    <p:sldId id="330" r:id="rId25"/>
    <p:sldId id="276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DFF"/>
    <a:srgbClr val="E1BEE7"/>
    <a:srgbClr val="B3E5FC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1" autoAdjust="0"/>
    <p:restoredTop sz="94628" autoAdjust="0"/>
  </p:normalViewPr>
  <p:slideViewPr>
    <p:cSldViewPr>
      <p:cViewPr varScale="1">
        <p:scale>
          <a:sx n="136" d="100"/>
          <a:sy n="136" d="100"/>
        </p:scale>
        <p:origin x="132" y="19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378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59831" y="3003798"/>
            <a:ext cx="5040560" cy="684588"/>
          </a:xfrm>
        </p:spPr>
        <p:txBody>
          <a:bodyPr/>
          <a:lstStyle/>
          <a:p>
            <a:pPr algn="ctr"/>
            <a:r>
              <a:rPr lang="ar-SA" altLang="ko-KR" sz="3600" dirty="0"/>
              <a:t>من أجل تعليم ناجع وتأطير مشترك</a:t>
            </a:r>
            <a:endParaRPr lang="en-US" altLang="ko-KR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72300" y="19548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E</a:t>
            </a:r>
            <a:r>
              <a:rPr lang="en-US" altLang="ko-KR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C</a:t>
            </a:r>
            <a:r>
              <a:rPr lang="en-US" altLang="ko-KR" sz="1600" dirty="0" smtClean="0">
                <a:solidFill>
                  <a:srgbClr val="FFC000"/>
                </a:solidFill>
                <a:cs typeface="Arial" pitchFamily="34" charset="0"/>
              </a:rPr>
              <a:t>O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.M</a:t>
            </a:r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A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4644008" y="4129594"/>
            <a:ext cx="1872208" cy="488816"/>
          </a:xfrm>
        </p:spPr>
        <p:txBody>
          <a:bodyPr/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</a:t>
            </a:r>
            <a:r>
              <a:rPr lang="en-US" altLang="ko-KR" sz="1000" dirty="0" smtClean="0"/>
              <a:t>E</a:t>
            </a:r>
            <a:r>
              <a:rPr lang="en-US" altLang="ko-KR" sz="1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ko-KR" sz="1000" dirty="0" smtClean="0">
                <a:solidFill>
                  <a:srgbClr val="FFC000"/>
                </a:solidFill>
              </a:rPr>
              <a:t>O</a:t>
            </a:r>
            <a:r>
              <a:rPr lang="en-US" altLang="ko-KR" sz="1000" dirty="0" smtClean="0"/>
              <a:t>L</a:t>
            </a:r>
            <a:r>
              <a:rPr lang="en-US" altLang="ko-KR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</a:t>
            </a:r>
            <a:r>
              <a:rPr lang="en-US" altLang="ko-KR" sz="1000" dirty="0" smtClean="0"/>
              <a:t>.M</a:t>
            </a:r>
            <a:r>
              <a:rPr lang="en-US" altLang="ko-KR" sz="1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ar-SA" altLang="ko-KR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ar-SA" altLang="ko-KR" sz="1050" dirty="0" smtClean="0"/>
              <a:t>بمشاركة</a:t>
            </a:r>
            <a:endParaRPr lang="ko-KR" altLang="en-US" sz="1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29" y="843558"/>
            <a:ext cx="1649165" cy="16491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20249" y="180686"/>
            <a:ext cx="1250653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تتبع نقط المراقبة المستمرة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7911915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7917115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771550"/>
            <a:ext cx="6261565" cy="36004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04" y="912682"/>
            <a:ext cx="4920481" cy="30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20249" y="180686"/>
            <a:ext cx="1250653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تتبع نقط المراقبة المستمرة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7911915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7917115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771550"/>
            <a:ext cx="6261565" cy="36004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04" y="912681"/>
            <a:ext cx="4920481" cy="30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20249" y="180686"/>
            <a:ext cx="1250653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تتبع نقط المراقبة المستمرة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7911915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7917115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771550"/>
            <a:ext cx="6261565" cy="36004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04" y="912681"/>
            <a:ext cx="4920481" cy="30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77167" y="273890"/>
            <a:ext cx="1183521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تنظيم مقابلات مع الأساتذة</a:t>
            </a:r>
            <a:r>
              <a:rPr lang="fr-FR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7911915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7917115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771550"/>
            <a:ext cx="6261565" cy="3600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3" y="912681"/>
            <a:ext cx="4896544" cy="309922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4" y="931607"/>
            <a:ext cx="4896543" cy="30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23933" y="273890"/>
            <a:ext cx="1285382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AE" altLang="ko-KR" sz="1600" b="1" dirty="0">
                <a:solidFill>
                  <a:schemeClr val="bg1"/>
                </a:solidFill>
                <a:cs typeface="Arial" pitchFamily="34" charset="0"/>
              </a:rPr>
              <a:t>إشعارات آنية بالغياب أو التأخر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r">
              <a:buNone/>
            </a:pP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7911915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7917115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771550"/>
            <a:ext cx="6261565" cy="3600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27" y="1419621"/>
            <a:ext cx="1828107" cy="18281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6" y="1627908"/>
            <a:ext cx="1411534" cy="14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60" y="2931790"/>
            <a:ext cx="4312860" cy="576064"/>
          </a:xfrm>
        </p:spPr>
        <p:txBody>
          <a:bodyPr/>
          <a:lstStyle/>
          <a:p>
            <a:r>
              <a:rPr lang="fr-FR" b="1" dirty="0"/>
              <a:t/>
            </a:r>
            <a:br>
              <a:rPr lang="fr-FR" b="1" dirty="0"/>
            </a:br>
            <a:r>
              <a:rPr lang="ar-SA" b="1" dirty="0"/>
              <a:t>فضاء التلاميذ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578017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78017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578017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24142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altLang="ko-KR" sz="1400" b="1" dirty="0">
                <a:solidFill>
                  <a:schemeClr val="bg1"/>
                </a:solidFill>
                <a:cs typeface="Arial" pitchFamily="34" charset="0"/>
              </a:rPr>
              <a:t>جدول الامتحانات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4142" y="276108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altLang="ko-KR" sz="1400" b="1" dirty="0">
                <a:solidFill>
                  <a:schemeClr val="bg1"/>
                </a:solidFill>
                <a:cs typeface="Arial" pitchFamily="34" charset="0"/>
              </a:rPr>
              <a:t>مقترحات لدروس الدعم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9403" y="3514355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altLang="ko-KR" sz="1400" b="1" dirty="0">
                <a:solidFill>
                  <a:schemeClr val="bg1"/>
                </a:solidFill>
                <a:cs typeface="Arial" pitchFamily="34" charset="0"/>
              </a:rPr>
              <a:t>بيانات المستوى التحصيلي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9403" y="203993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altLang="ko-KR" sz="1400" b="1" dirty="0">
                <a:solidFill>
                  <a:schemeClr val="bg1"/>
                </a:solidFill>
                <a:cs typeface="Arial" pitchFamily="34" charset="0"/>
              </a:rPr>
              <a:t>جدول الحصص الدراسية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0971" y="274889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altLang="ko-KR" sz="1400" b="1" dirty="0">
                <a:solidFill>
                  <a:schemeClr val="bg1"/>
                </a:solidFill>
                <a:cs typeface="Arial" pitchFamily="34" charset="0"/>
              </a:rPr>
              <a:t>كشف النقط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24142" y="3542626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ar-AE" altLang="ko-KR" sz="1400" b="1" dirty="0" smtClean="0">
                <a:solidFill>
                  <a:schemeClr val="bg1"/>
                </a:solidFill>
                <a:cs typeface="Arial" pitchFamily="34" charset="0"/>
              </a:rPr>
              <a:t>الأنشطة المدرسية</a:t>
            </a:r>
            <a:r>
              <a:rPr lang="fr-FR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ar-SA" altLang="ko-KR" sz="1400" b="1" dirty="0">
                <a:solidFill>
                  <a:schemeClr val="bg1"/>
                </a:solidFill>
                <a:cs typeface="Arial" pitchFamily="34" charset="0"/>
              </a:rPr>
              <a:t>جدول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 Placeholder 1"/>
          <p:cNvSpPr txBox="1">
            <a:spLocks/>
          </p:cNvSpPr>
          <p:nvPr/>
        </p:nvSpPr>
        <p:spPr>
          <a:xfrm>
            <a:off x="152400" y="2758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mtClean="0"/>
              <a:t>الخدمات المتاحة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20928" y="273890"/>
            <a:ext cx="1183521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جدول الحصص الدراسية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1655676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1660876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798350"/>
            <a:ext cx="6261565" cy="36004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29" y="942655"/>
            <a:ext cx="4915065" cy="309922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568310"/>
            <a:ext cx="1368152" cy="1430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lèche droite 2"/>
          <p:cNvSpPr/>
          <p:nvPr/>
        </p:nvSpPr>
        <p:spPr>
          <a:xfrm>
            <a:off x="4896096" y="2211710"/>
            <a:ext cx="525600" cy="72008"/>
          </a:xfrm>
          <a:prstGeom prst="rightArrow">
            <a:avLst/>
          </a:prstGeom>
          <a:solidFill>
            <a:srgbClr val="E1BEE7"/>
          </a:solidFill>
          <a:ln>
            <a:solidFill>
              <a:srgbClr val="FDBD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9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20928" y="273890"/>
            <a:ext cx="1183521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جدول الامتحانات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1655676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1660876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798350"/>
            <a:ext cx="6261565" cy="36004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90" y="1014944"/>
            <a:ext cx="4896544" cy="31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3846" y="411822"/>
            <a:ext cx="1183521" cy="3536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AE" altLang="ko-KR" sz="1600" b="1" dirty="0">
                <a:solidFill>
                  <a:schemeClr val="bg1"/>
                </a:solidFill>
                <a:cs typeface="Arial" pitchFamily="34" charset="0"/>
              </a:rPr>
              <a:t>كشف </a:t>
            </a:r>
            <a:r>
              <a:rPr lang="ar-AE" altLang="ko-KR" sz="1600" b="1" dirty="0" smtClean="0">
                <a:solidFill>
                  <a:schemeClr val="bg1"/>
                </a:solidFill>
                <a:cs typeface="Arial" pitchFamily="34" charset="0"/>
              </a:rPr>
              <a:t>النقط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1655676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1660876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798350"/>
            <a:ext cx="6261565" cy="3600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83" y="912681"/>
            <a:ext cx="4857217" cy="31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66100" y="202635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A" sz="3600" dirty="0" smtClean="0"/>
              <a:t>اهداف منظومة </a:t>
            </a:r>
            <a:br>
              <a:rPr lang="ar-SA" sz="3600" dirty="0" smtClean="0"/>
            </a:br>
            <a:r>
              <a:rPr lang="en-US" altLang="ko-KR" sz="3600" dirty="0" smtClean="0"/>
              <a:t>LECOLE.MA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3131920" y="1699020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165" y="2587119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410" y="3475218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920" y="169902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410" y="258711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900" y="347521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90" y="436331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920" y="1779662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SA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إشراك </a:t>
              </a:r>
              <a:r>
                <a:rPr lang="ar-AE" sz="1400" b="1" dirty="0"/>
                <a:t>أمهات وآباء وأولياء التلميذات </a:t>
              </a:r>
              <a:r>
                <a:rPr lang="ar-AE" sz="1400" b="1" dirty="0" smtClean="0"/>
                <a:t>والتلاميذ</a:t>
              </a:r>
              <a:r>
                <a:rPr lang="ar-SA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في العملية التعليمية التعلمية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166" y="2795783"/>
            <a:ext cx="4398322" cy="424408"/>
            <a:chOff x="3846086" y="1478064"/>
            <a:chExt cx="4398322" cy="424408"/>
          </a:xfrm>
        </p:grpSpPr>
        <p:sp>
          <p:nvSpPr>
            <p:cNvPr id="37" name="TextBox 36"/>
            <p:cNvSpPr txBox="1"/>
            <p:nvPr/>
          </p:nvSpPr>
          <p:spPr>
            <a:xfrm>
              <a:off x="3846086" y="1478064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توسيع نطاق التواصل بين الأطر التربوية وآباء وأولياء التلميذات والتلاميذ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46166" y="3641139"/>
            <a:ext cx="4398322" cy="473357"/>
            <a:chOff x="3846086" y="1429115"/>
            <a:chExt cx="4398322" cy="473357"/>
          </a:xfrm>
        </p:grpSpPr>
        <p:sp>
          <p:nvSpPr>
            <p:cNvPr id="40" name="TextBox 39"/>
            <p:cNvSpPr txBox="1"/>
            <p:nvPr/>
          </p:nvSpPr>
          <p:spPr>
            <a:xfrm>
              <a:off x="3846086" y="1429115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توفير تتبع سلس وشامل للمسار التحصيلي للبنات والأبناء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4"/>
          <p:cNvSpPr txBox="1"/>
          <p:nvPr/>
        </p:nvSpPr>
        <p:spPr>
          <a:xfrm>
            <a:off x="-180528" y="1195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E</a:t>
            </a:r>
            <a:r>
              <a:rPr lang="en-US" altLang="ko-KR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C</a:t>
            </a:r>
            <a:r>
              <a:rPr lang="en-US" altLang="ko-KR" sz="1600" dirty="0" smtClean="0">
                <a:solidFill>
                  <a:srgbClr val="FFC000"/>
                </a:solidFill>
                <a:cs typeface="Arial" pitchFamily="34" charset="0"/>
              </a:rPr>
              <a:t>O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.M</a:t>
            </a:r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A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0494E-6 L -0.00364 -0.330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20928" y="273890"/>
            <a:ext cx="1183521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AE" altLang="ko-KR" sz="1600" b="1" dirty="0">
                <a:solidFill>
                  <a:schemeClr val="bg1"/>
                </a:solidFill>
                <a:cs typeface="Arial" pitchFamily="34" charset="0"/>
              </a:rPr>
              <a:t>مقترحات لدروس الدعم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1655676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1660876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798350"/>
            <a:ext cx="6261565" cy="36004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87575"/>
            <a:ext cx="4896544" cy="30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384280" y="273890"/>
            <a:ext cx="1260140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AE" altLang="ko-KR" sz="1600" b="1" dirty="0">
                <a:solidFill>
                  <a:schemeClr val="bg1"/>
                </a:solidFill>
                <a:cs typeface="Arial" pitchFamily="34" charset="0"/>
              </a:rPr>
              <a:t>بيانات المستوى التحصيلي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1655676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1660876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798350"/>
            <a:ext cx="6261565" cy="36004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87574"/>
            <a:ext cx="4896544" cy="30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364143" y="201455"/>
            <a:ext cx="1183521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ar-AE" altLang="ko-KR" sz="1600" b="1" dirty="0">
                <a:solidFill>
                  <a:schemeClr val="bg1"/>
                </a:solidFill>
                <a:cs typeface="Arial" pitchFamily="34" charset="0"/>
              </a:rPr>
              <a:t>الأنشطة المدرسية</a:t>
            </a:r>
            <a:r>
              <a:rPr lang="fr-FR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جدول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1655676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1660876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798350"/>
            <a:ext cx="6261565" cy="36004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12681"/>
            <a:ext cx="4896544" cy="31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91680" y="134761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05010" y="227301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77656" y="2669058"/>
            <a:ext cx="270619" cy="304824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77668" y="352276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altLang="ko-KR" sz="1200" b="1" dirty="0">
                <a:solidFill>
                  <a:schemeClr val="bg1"/>
                </a:solidFill>
                <a:cs typeface="Arial" pitchFamily="34" charset="0"/>
              </a:rPr>
              <a:t>الأطر التربوية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2770" y="162205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ko-KR" sz="1200" b="1" dirty="0">
                <a:solidFill>
                  <a:schemeClr val="bg1"/>
                </a:solidFill>
                <a:cs typeface="Arial" pitchFamily="34" charset="0"/>
              </a:rPr>
              <a:t>الآباء والأمهات وأولياء التلاميذ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ound Same Side Corner Rectangle 8"/>
          <p:cNvSpPr/>
          <p:nvPr/>
        </p:nvSpPr>
        <p:spPr>
          <a:xfrm>
            <a:off x="2618024" y="2594255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 Same Side Corner Rectangle 8"/>
          <p:cNvSpPr/>
          <p:nvPr/>
        </p:nvSpPr>
        <p:spPr>
          <a:xfrm>
            <a:off x="6076075" y="2494011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2800" dirty="0" smtClean="0"/>
              <a:t>Merci pour </a:t>
            </a:r>
            <a:r>
              <a:rPr lang="en-US" altLang="ko-KR" sz="2800" dirty="0" err="1" smtClean="0"/>
              <a:t>votre</a:t>
            </a:r>
            <a:r>
              <a:rPr lang="en-US" altLang="ko-KR" sz="2800" dirty="0" smtClean="0"/>
              <a:t> attention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60" y="3147814"/>
            <a:ext cx="4312860" cy="576064"/>
          </a:xfrm>
        </p:spPr>
        <p:txBody>
          <a:bodyPr/>
          <a:lstStyle/>
          <a:p>
            <a:r>
              <a:rPr lang="ar-SA" b="1" dirty="0"/>
              <a:t>فضاء أمهات وآباء وأولياء التلميذات والتلاميذ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/>
              <a:t>الخدمات المتاحة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وذلك ليتم تقريب الآباء والأمهات وأولياء التلاميذ من الأطر التربوية وإسهام كل من الطرفين في تنمية وإنجاح المسار الدراسي للتلاميذ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SA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تنظيم </a:t>
              </a:r>
              <a:r>
                <a:rPr lang="ar-SA" altLang="ko-KR" sz="1600" b="1" dirty="0">
                  <a:solidFill>
                    <a:schemeClr val="bg1"/>
                  </a:solidFill>
                  <a:cs typeface="Arial" pitchFamily="34" charset="0"/>
                </a:rPr>
                <a:t>مقابلات مع الأساتذة</a:t>
              </a:r>
              <a:r>
                <a:rPr lang="fr-FR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تمكن هذه المنظومة من إرسال إشعارات في حالة التغيب أو </a:t>
              </a:r>
              <a:r>
                <a:rPr lang="ar-AE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التأخر عن </a:t>
              </a:r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الفصول الدراسية وذلك من شأنه أن يوفر للآباء مراقبة مستمرة لأبنائهم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إشعارات </a:t>
              </a:r>
              <a:r>
                <a:rPr lang="ar-AE" altLang="ko-KR" sz="1600" b="1" dirty="0">
                  <a:solidFill>
                    <a:schemeClr val="bg1"/>
                  </a:solidFill>
                  <a:cs typeface="Arial" pitchFamily="34" charset="0"/>
                </a:rPr>
                <a:t>آنية بالغياب أو التأخر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257763" y="1584144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توفر هذه </a:t>
              </a:r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المنظومة رسوم بيانية </a:t>
              </a:r>
              <a:r>
                <a:rPr lang="ar-AE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مفصلة وشمولية عن المسار التحصيلي </a:t>
              </a:r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والدراسي </a:t>
              </a:r>
              <a:r>
                <a:rPr lang="ar-AE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للأبناء وذلك </a:t>
              </a:r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لكي يتم مواكبة مكتسباتهم المعرفية ومعاينة توجهاتهم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SA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تتبع نقط المراقبة المستمرة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تمنح هذه الخدمة للآباء جل المعلومات المتعلقة بفترة </a:t>
              </a:r>
              <a:r>
                <a:rPr lang="ar-AE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الامتحانات </a:t>
              </a:r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مما سيمكنهم من تتبع سيرورة التقويم ومجرياته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SA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جدول </a:t>
              </a:r>
              <a:r>
                <a:rPr lang="ar-SA" altLang="ko-KR" sz="1600" b="1" dirty="0">
                  <a:solidFill>
                    <a:schemeClr val="bg1"/>
                  </a:solidFill>
                  <a:cs typeface="Arial" pitchFamily="34" charset="0"/>
                </a:rPr>
                <a:t>الامتحانات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وذلك من خلال تسليط الضوء على المواد والجزئيات التي يواجه فيها التلميذ بعض الصعوبات وقد يحتاج فيها إلى مزيد من التأطير و الدعم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SA" altLang="ko-KR" sz="1600" b="1" dirty="0">
                  <a:solidFill>
                    <a:schemeClr val="bg1"/>
                  </a:solidFill>
                  <a:cs typeface="Arial" pitchFamily="34" charset="0"/>
                </a:rPr>
                <a:t>تحديد حاجيات التلاميذ 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9" name="Group 10"/>
          <p:cNvGrpSpPr/>
          <p:nvPr/>
        </p:nvGrpSpPr>
        <p:grpSpPr>
          <a:xfrm>
            <a:off x="5896719" y="1584144"/>
            <a:ext cx="2664296" cy="929628"/>
            <a:chOff x="803640" y="3362835"/>
            <a:chExt cx="2059657" cy="929628"/>
          </a:xfrm>
        </p:grpSpPr>
        <p:sp>
          <p:nvSpPr>
            <p:cNvPr id="40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تتيح المنظومة </a:t>
              </a:r>
              <a:r>
                <a:rPr lang="ar-AE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للآباء </a:t>
              </a:r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إمكانية معرفة أوقات ومواضيع الفصول الدراسية وذلك من أجل </a:t>
              </a:r>
              <a:r>
                <a:rPr lang="ar-AE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تأطير جيد </a:t>
              </a:r>
              <a:r>
                <a:rPr lang="ar-AE" altLang="ko-KR" sz="1200" dirty="0">
                  <a:solidFill>
                    <a:schemeClr val="bg1"/>
                  </a:solidFill>
                  <a:cs typeface="Arial" pitchFamily="34" charset="0"/>
                </a:rPr>
                <a:t>لأبنائهم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SA" altLang="ko-KR" sz="1600" b="1" dirty="0">
                  <a:solidFill>
                    <a:schemeClr val="bg1"/>
                  </a:solidFill>
                  <a:cs typeface="Arial" pitchFamily="34" charset="0"/>
                </a:rPr>
                <a:t>جدول الحصص الدراسية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5" y="195486"/>
            <a:ext cx="8289033" cy="4766194"/>
          </a:xfrm>
          <a:prstGeom prst="rect">
            <a:avLst/>
          </a:prstGeom>
        </p:spPr>
      </p:pic>
      <p:pic>
        <p:nvPicPr>
          <p:cNvPr id="10" name="Espace réservé pour une image 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17" y="429766"/>
            <a:ext cx="6356768" cy="401759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18" y="428277"/>
            <a:ext cx="6356768" cy="4019079"/>
          </a:xfrm>
          <a:prstGeom prst="rect">
            <a:avLst/>
          </a:prstGeom>
        </p:spPr>
      </p:pic>
      <p:sp>
        <p:nvSpPr>
          <p:cNvPr id="15" name="TextBox 4"/>
          <p:cNvSpPr txBox="1"/>
          <p:nvPr/>
        </p:nvSpPr>
        <p:spPr>
          <a:xfrm>
            <a:off x="1979712" y="1153076"/>
            <a:ext cx="1512168" cy="338554"/>
          </a:xfrm>
          <a:prstGeom prst="rect">
            <a:avLst/>
          </a:prstGeom>
          <a:solidFill>
            <a:srgbClr val="32AEB8"/>
          </a:solidFill>
          <a:effectLst>
            <a:outerShdw blurRad="63500" sx="102000" sy="102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E</a:t>
            </a:r>
            <a:r>
              <a:rPr lang="en-US" altLang="ko-KR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C</a:t>
            </a:r>
            <a:r>
              <a:rPr lang="en-US" altLang="ko-KR" sz="1600" dirty="0" smtClean="0">
                <a:solidFill>
                  <a:srgbClr val="FFC000"/>
                </a:solidFill>
                <a:cs typeface="Arial" pitchFamily="34" charset="0"/>
              </a:rPr>
              <a:t>O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.M</a:t>
            </a:r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A</a:t>
            </a:r>
            <a:endParaRPr lang="ko-KR" altLang="en-US" sz="1600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77167" y="273890"/>
            <a:ext cx="1183521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جدول الحصص الدراسية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7911915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7917115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771550"/>
            <a:ext cx="6261565" cy="36004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2" y="926310"/>
            <a:ext cx="4915065" cy="30992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44" y="1563638"/>
            <a:ext cx="1015220" cy="1080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 droite 3"/>
          <p:cNvSpPr/>
          <p:nvPr/>
        </p:nvSpPr>
        <p:spPr>
          <a:xfrm>
            <a:off x="2614012" y="1779662"/>
            <a:ext cx="805860" cy="72008"/>
          </a:xfrm>
          <a:prstGeom prst="rightArrow">
            <a:avLst/>
          </a:prstGeom>
          <a:solidFill>
            <a:srgbClr val="B3E5FC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7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77167" y="273890"/>
            <a:ext cx="1183521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جدول الامتحانات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7911915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7917115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771550"/>
            <a:ext cx="6261565" cy="36004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98298"/>
            <a:ext cx="4896544" cy="31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77167" y="273890"/>
            <a:ext cx="1183521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تحديد حاجيات التلاميذ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7911915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7917115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771550"/>
            <a:ext cx="6261565" cy="36004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24746"/>
            <a:ext cx="4896545" cy="30871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9632" y="2571750"/>
            <a:ext cx="3888432" cy="14967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771550"/>
            <a:ext cx="6261565" cy="3600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04" y="912681"/>
            <a:ext cx="4920481" cy="3106570"/>
          </a:xfrm>
          <a:prstGeom prst="rect">
            <a:avLst/>
          </a:prstGeom>
        </p:spPr>
      </p:pic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20249" y="180686"/>
            <a:ext cx="1250653" cy="6387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altLang="ko-KR" sz="1600" b="1" dirty="0">
                <a:solidFill>
                  <a:schemeClr val="bg1"/>
                </a:solidFill>
                <a:cs typeface="Arial" pitchFamily="34" charset="0"/>
              </a:rPr>
              <a:t>تتبع نقط المراقبة المستمرة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>
            <a:off x="7911915" y="264609"/>
            <a:ext cx="648072" cy="64807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35"/>
          <p:cNvSpPr txBox="1"/>
          <p:nvPr/>
        </p:nvSpPr>
        <p:spPr>
          <a:xfrm>
            <a:off x="7917115" y="35781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03" y="2379628"/>
            <a:ext cx="4920481" cy="163962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791"/>
          <a:stretch/>
        </p:blipFill>
        <p:spPr>
          <a:xfrm>
            <a:off x="991226" y="912680"/>
            <a:ext cx="4876918" cy="15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22985</TotalTime>
  <Words>302</Words>
  <Application>Microsoft Office PowerPoint</Application>
  <PresentationFormat>Affichage à l'écran (16:9)</PresentationFormat>
  <Paragraphs>77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Adil Bouktaib</cp:lastModifiedBy>
  <cp:revision>183</cp:revision>
  <dcterms:created xsi:type="dcterms:W3CDTF">2016-12-05T23:26:54Z</dcterms:created>
  <dcterms:modified xsi:type="dcterms:W3CDTF">2019-10-12T08:46:19Z</dcterms:modified>
</cp:coreProperties>
</file>