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handoutMasterIdLst>
    <p:handoutMasterId r:id="rId15"/>
  </p:handoutMasterIdLst>
  <p:sldIdLst>
    <p:sldId id="260" r:id="rId3"/>
    <p:sldId id="264" r:id="rId4"/>
    <p:sldId id="299" r:id="rId5"/>
    <p:sldId id="309" r:id="rId6"/>
    <p:sldId id="310" r:id="rId7"/>
    <p:sldId id="311" r:id="rId8"/>
    <p:sldId id="312" r:id="rId9"/>
    <p:sldId id="313" r:id="rId11"/>
    <p:sldId id="314" r:id="rId12"/>
    <p:sldId id="315" r:id="rId13"/>
    <p:sldId id="283" r:id="rId14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95" userDrawn="1">
          <p15:clr>
            <a:srgbClr val="A4A3A4"/>
          </p15:clr>
        </p15:guide>
        <p15:guide id="2" pos="389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9619"/>
    <a:srgbClr val="75ACCA"/>
    <a:srgbClr val="D9955E"/>
    <a:srgbClr val="73BBA9"/>
    <a:srgbClr val="E18723"/>
    <a:srgbClr val="F0F0F0"/>
    <a:srgbClr val="D5C38F"/>
    <a:srgbClr val="FCDF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3947"/>
    <p:restoredTop sz="94660"/>
  </p:normalViewPr>
  <p:slideViewPr>
    <p:cSldViewPr snapToGrid="0" showGuides="1">
      <p:cViewPr varScale="1">
        <p:scale>
          <a:sx n="92" d="100"/>
          <a:sy n="92" d="100"/>
        </p:scale>
        <p:origin x="-117" y="-57"/>
      </p:cViewPr>
      <p:guideLst>
        <p:guide orient="horz" pos="1695"/>
        <p:guide pos="3890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150" d="100"/>
        <a:sy n="1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0F9B84EA-7D68-4D60-9CB1-D50884785D1C}" type="datetimeFigureOut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8D4E0FC9-F1F8-4FAE-9988-3BA365CFD46F}" type="slidenum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z="1200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-14287"/>
            <a:ext cx="12192000" cy="39528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6604000"/>
            <a:ext cx="12192000" cy="254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日期占位符 1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页脚占位符 2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-14287"/>
            <a:ext cx="12192000" cy="39528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6604000"/>
            <a:ext cx="12192000" cy="254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1361738" y="6327775"/>
            <a:ext cx="433388" cy="43338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11376025" y="6361113"/>
            <a:ext cx="403225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ctr" fontAlgn="base"/>
            <a:fld id="{9A0DB2DC-4C9A-4742-B13C-FB6460FD3503}" type="slidenum">
              <a:rPr lang="zh-CN" altLang="en-US" strike="noStrike" noProof="1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rPr>
            </a:fld>
            <a:endParaRPr lang="zh-CN" altLang="en-US" strike="noStrike" noProof="1" dirty="0">
              <a:solidFill>
                <a:schemeClr val="bg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11" name="日期占位符 1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页脚占位符 2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indent="-22860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2860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>
    <p:fade/>
  </p:transition>
  <p:hf sldNum="0"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Microsoft YaHei Light" panose="020B0502040204020203" pitchFamily="34" charset="-122"/>
          <a:ea typeface="Microsoft YaHei Light" panose="020B0502040204020203" pitchFamily="34" charset="-122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YaHei Light" panose="020B0502040204020203" pitchFamily="34" charset="-122"/>
          <a:ea typeface="Microsoft YaHei Light" panose="020B0502040204020203" pitchFamily="34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YaHei Light" panose="020B0502040204020203" pitchFamily="34" charset="-122"/>
          <a:ea typeface="Microsoft YaHei Light" panose="020B0502040204020203" pitchFamily="34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YaHei Light" panose="020B0502040204020203" pitchFamily="34" charset="-122"/>
          <a:ea typeface="Microsoft YaHei Light" panose="020B0502040204020203" pitchFamily="34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YaHei Light" panose="020B0502040204020203" pitchFamily="34" charset="-122"/>
          <a:ea typeface="Microsoft YaHei Light" panose="020B0502040204020203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YaHei Light" panose="020B0502040204020203" pitchFamily="34" charset="-122"/>
          <a:ea typeface="Microsoft YaHei Light" panose="020B0502040204020203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YaHei Light" panose="020B0502040204020203" pitchFamily="34" charset="-122"/>
          <a:ea typeface="Microsoft YaHei Light" panose="020B0502040204020203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YaHei Light" panose="020B0502040204020203" pitchFamily="34" charset="-122"/>
          <a:ea typeface="Microsoft YaHei Light" panose="020B0502040204020203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YaHei Light" panose="020B0502040204020203" pitchFamily="34" charset="-122"/>
          <a:ea typeface="Microsoft YaHei Light" panose="020B0502040204020203" pitchFamily="34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icrosoft YaHei Light" panose="020B0502040204020203" pitchFamily="34" charset="-122"/>
          <a:ea typeface="Microsoft YaHei Light" panose="020B0502040204020203" pitchFamily="34" charset="-122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icrosoft YaHei Light" panose="020B0502040204020203" pitchFamily="34" charset="-122"/>
          <a:ea typeface="Microsoft YaHei Light" panose="020B0502040204020203" pitchFamily="34" charset="-122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icrosoft YaHei Light" panose="020B0502040204020203" pitchFamily="34" charset="-122"/>
          <a:ea typeface="Microsoft YaHei Light" panose="020B0502040204020203" pitchFamily="34" charset="-122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icrosoft YaHei Light" panose="020B0502040204020203" pitchFamily="34" charset="-122"/>
          <a:ea typeface="Microsoft YaHei Light" panose="020B0502040204020203" pitchFamily="34" charset="-122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icrosoft YaHei Light" panose="020B0502040204020203" pitchFamily="34" charset="-122"/>
          <a:ea typeface="Microsoft YaHei Light" panose="020B0502040204020203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9.png"/><Relationship Id="rId3" Type="http://schemas.openxmlformats.org/officeDocument/2006/relationships/image" Target="../media/image6.png"/><Relationship Id="rId2" Type="http://schemas.openxmlformats.org/officeDocument/2006/relationships/image" Target="../media/image18.png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0" y="0"/>
            <a:ext cx="12192000" cy="97726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0" y="5586413"/>
            <a:ext cx="12192000" cy="12827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0" name="组合 7"/>
          <p:cNvGrpSpPr/>
          <p:nvPr/>
        </p:nvGrpSpPr>
        <p:grpSpPr>
          <a:xfrm>
            <a:off x="5514975" y="4960938"/>
            <a:ext cx="1162050" cy="1162050"/>
            <a:chOff x="5515039" y="4961671"/>
            <a:chExt cx="1161921" cy="1161920"/>
          </a:xfrm>
        </p:grpSpPr>
        <p:sp>
          <p:nvSpPr>
            <p:cNvPr id="6" name="椭圆 5"/>
            <p:cNvSpPr/>
            <p:nvPr/>
          </p:nvSpPr>
          <p:spPr>
            <a:xfrm>
              <a:off x="5515039" y="4961671"/>
              <a:ext cx="1161921" cy="11619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162" name="文本框 6"/>
            <p:cNvSpPr txBox="1"/>
            <p:nvPr/>
          </p:nvSpPr>
          <p:spPr>
            <a:xfrm>
              <a:off x="5515039" y="5222718"/>
              <a:ext cx="1161921" cy="6463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algn="ctr"/>
              <a:r>
                <a:rPr lang="en-US" altLang="zh-CN" sz="3600" dirty="0">
                  <a:solidFill>
                    <a:schemeClr val="accent1"/>
                  </a:solidFill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Start</a:t>
              </a:r>
              <a:endParaRPr lang="zh-CN" altLang="en-US" sz="3600" dirty="0">
                <a:solidFill>
                  <a:schemeClr val="accent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endParaRPr>
            </a:p>
          </p:txBody>
        </p:sp>
      </p:grpSp>
      <p:grpSp>
        <p:nvGrpSpPr>
          <p:cNvPr id="11" name="组合 9"/>
          <p:cNvGrpSpPr/>
          <p:nvPr/>
        </p:nvGrpSpPr>
        <p:grpSpPr>
          <a:xfrm>
            <a:off x="536575" y="1587500"/>
            <a:ext cx="7018020" cy="2860040"/>
            <a:chOff x="440046" y="1186994"/>
            <a:chExt cx="7017877" cy="2860714"/>
          </a:xfrm>
        </p:grpSpPr>
        <p:sp>
          <p:nvSpPr>
            <p:cNvPr id="6164" name="文本框 15"/>
            <p:cNvSpPr txBox="1"/>
            <p:nvPr/>
          </p:nvSpPr>
          <p:spPr>
            <a:xfrm>
              <a:off x="440046" y="1770697"/>
              <a:ext cx="7017877" cy="227701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r>
                <a:rPr lang="en-US" altLang="zh-CN" sz="4400" dirty="0">
                  <a:solidFill>
                    <a:schemeClr val="bg1"/>
                  </a:solidFill>
                  <a:latin typeface="Arial Black" panose="020B0A04020102020204" charset="0"/>
                  <a:cs typeface="Arial Black" panose="020B0A04020102020204" charset="0"/>
                </a:rPr>
                <a:t>Horizontal database scalling </a:t>
              </a:r>
              <a:endParaRPr lang="en-US" altLang="zh-CN" sz="4400" dirty="0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endParaRPr>
            </a:p>
            <a:p>
              <a:r>
                <a:rPr lang="en-US" altLang="zh-CN" sz="5400" dirty="0">
                  <a:solidFill>
                    <a:schemeClr val="bg1"/>
                  </a:solidFill>
                </a:rPr>
                <a:t>Partie3: PostgreSQL </a:t>
              </a:r>
              <a:endParaRPr lang="en-US" altLang="zh-CN" sz="5400" dirty="0">
                <a:solidFill>
                  <a:schemeClr val="bg1"/>
                </a:solidFill>
              </a:endParaRPr>
            </a:p>
          </p:txBody>
        </p:sp>
        <p:sp>
          <p:nvSpPr>
            <p:cNvPr id="6165" name="文本框 18"/>
            <p:cNvSpPr txBox="1"/>
            <p:nvPr/>
          </p:nvSpPr>
          <p:spPr>
            <a:xfrm>
              <a:off x="440046" y="1186994"/>
              <a:ext cx="309866" cy="58370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endParaRPr lang="zh-CN" altLang="en-US" sz="32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440511" y="1917416"/>
              <a:ext cx="5656010" cy="0"/>
            </a:xfrm>
            <a:prstGeom prst="line">
              <a:avLst/>
            </a:prstGeom>
            <a:ln>
              <a:solidFill>
                <a:schemeClr val="bg1"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任意多边形 29"/>
          <p:cNvSpPr/>
          <p:nvPr/>
        </p:nvSpPr>
        <p:spPr>
          <a:xfrm rot="2700000" flipH="1">
            <a:off x="5994400" y="6219825"/>
            <a:ext cx="203200" cy="203200"/>
          </a:xfrm>
          <a:custGeom>
            <a:avLst/>
            <a:gdLst>
              <a:gd name="connsiteX0" fmla="*/ 612 w 1175689"/>
              <a:gd name="connsiteY0" fmla="*/ 0 h 1175689"/>
              <a:gd name="connsiteX1" fmla="*/ 612 w 1175689"/>
              <a:gd name="connsiteY1" fmla="*/ 1023043 h 1175689"/>
              <a:gd name="connsiteX2" fmla="*/ 0 w 1175689"/>
              <a:gd name="connsiteY2" fmla="*/ 1023043 h 1175689"/>
              <a:gd name="connsiteX3" fmla="*/ 0 w 1175689"/>
              <a:gd name="connsiteY3" fmla="*/ 1175077 h 1175689"/>
              <a:gd name="connsiteX4" fmla="*/ 612 w 1175689"/>
              <a:gd name="connsiteY4" fmla="*/ 1175077 h 1175689"/>
              <a:gd name="connsiteX5" fmla="*/ 612 w 1175689"/>
              <a:gd name="connsiteY5" fmla="*/ 1175689 h 1175689"/>
              <a:gd name="connsiteX6" fmla="*/ 152646 w 1175689"/>
              <a:gd name="connsiteY6" fmla="*/ 1175689 h 1175689"/>
              <a:gd name="connsiteX7" fmla="*/ 152646 w 1175689"/>
              <a:gd name="connsiteY7" fmla="*/ 1175077 h 1175689"/>
              <a:gd name="connsiteX8" fmla="*/ 1175689 w 1175689"/>
              <a:gd name="connsiteY8" fmla="*/ 1175077 h 1175689"/>
              <a:gd name="connsiteX9" fmla="*/ 1175689 w 1175689"/>
              <a:gd name="connsiteY9" fmla="*/ 1023043 h 1175689"/>
              <a:gd name="connsiteX10" fmla="*/ 152646 w 1175689"/>
              <a:gd name="connsiteY10" fmla="*/ 1023043 h 1175689"/>
              <a:gd name="connsiteX11" fmla="*/ 152646 w 1175689"/>
              <a:gd name="connsiteY11" fmla="*/ 0 h 1175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5689" h="1175689">
                <a:moveTo>
                  <a:pt x="612" y="0"/>
                </a:moveTo>
                <a:lnTo>
                  <a:pt x="612" y="1023043"/>
                </a:lnTo>
                <a:lnTo>
                  <a:pt x="0" y="1023043"/>
                </a:lnTo>
                <a:lnTo>
                  <a:pt x="0" y="1175077"/>
                </a:lnTo>
                <a:lnTo>
                  <a:pt x="612" y="1175077"/>
                </a:lnTo>
                <a:lnTo>
                  <a:pt x="612" y="1175689"/>
                </a:lnTo>
                <a:lnTo>
                  <a:pt x="152646" y="1175689"/>
                </a:lnTo>
                <a:lnTo>
                  <a:pt x="152646" y="1175077"/>
                </a:lnTo>
                <a:lnTo>
                  <a:pt x="1175689" y="1175077"/>
                </a:lnTo>
                <a:lnTo>
                  <a:pt x="1175689" y="1023043"/>
                </a:lnTo>
                <a:lnTo>
                  <a:pt x="152646" y="1023043"/>
                </a:lnTo>
                <a:lnTo>
                  <a:pt x="15264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7554595" y="5868670"/>
            <a:ext cx="1793875" cy="11430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noAutofit/>
          </a:bodyPr>
          <a:p>
            <a:pPr algn="l"/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Présentée par</a:t>
            </a:r>
            <a:r>
              <a:rPr lang="en-US" altLang="zh-CN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:</a:t>
            </a:r>
            <a:r>
              <a:rPr lang="en-US" altLang="zh-CN" sz="16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    Mohamed Ammaha</a:t>
            </a:r>
            <a:endParaRPr lang="en-US" altLang="zh-CN" sz="1600" dirty="0">
              <a:solidFill>
                <a:schemeClr val="bg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algn="l"/>
            <a:r>
              <a:rPr lang="en-US" altLang="zh-CN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Encadrée par   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:   </a:t>
            </a:r>
            <a:r>
              <a:rPr lang="en-US" altLang="zh-CN" sz="16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M. Oussama AIT ALLA</a:t>
            </a:r>
            <a:endParaRPr lang="en-US" altLang="zh-CN" sz="1600" dirty="0">
              <a:solidFill>
                <a:schemeClr val="bg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algn="l"/>
            <a:endParaRPr lang="en-US" altLang="zh-CN" sz="1600" dirty="0">
              <a:solidFill>
                <a:schemeClr val="bg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algn="l"/>
            <a:endParaRPr lang="en-US" altLang="zh-CN" sz="1600" dirty="0">
              <a:solidFill>
                <a:schemeClr val="bg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algn="l"/>
            <a:endParaRPr lang="en-US" altLang="zh-CN" sz="1600" dirty="0">
              <a:solidFill>
                <a:schemeClr val="bg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endParaRPr lang="en-US" altLang="zh-CN" sz="1600" dirty="0">
              <a:solidFill>
                <a:schemeClr val="bg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pic>
        <p:nvPicPr>
          <p:cNvPr id="7" name="Picture 6" descr="Adria-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635"/>
            <a:ext cx="2857500" cy="930910"/>
          </a:xfrm>
          <a:prstGeom prst="rect">
            <a:avLst/>
          </a:prstGeom>
        </p:spPr>
      </p:pic>
      <p:pic>
        <p:nvPicPr>
          <p:cNvPr id="8" name="Picture 7" descr="1813098_7cbb-removebg-preview (1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3155" y="751205"/>
            <a:ext cx="5998210" cy="4161790"/>
          </a:xfrm>
          <a:prstGeom prst="rect">
            <a:avLst/>
          </a:prstGeom>
        </p:spPr>
      </p:pic>
      <p:pic>
        <p:nvPicPr>
          <p:cNvPr id="12" name="Picture 11" descr="pg-commander-ico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9450" y="1547495"/>
            <a:ext cx="2205355" cy="220535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5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2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187325" y="934085"/>
            <a:ext cx="103251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Architecture de développement</a:t>
            </a:r>
            <a:endParaRPr lang="en-US" sz="2400" b="1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grpSp>
        <p:nvGrpSpPr>
          <p:cNvPr id="5" name="组合 13"/>
          <p:cNvGrpSpPr/>
          <p:nvPr/>
        </p:nvGrpSpPr>
        <p:grpSpPr>
          <a:xfrm>
            <a:off x="9147810" y="-20320"/>
            <a:ext cx="3143250" cy="400050"/>
            <a:chOff x="344" y="0"/>
            <a:chExt cx="2752494" cy="400050"/>
          </a:xfrm>
        </p:grpSpPr>
        <p:sp>
          <p:nvSpPr>
            <p:cNvPr id="6" name="矩形 14"/>
            <p:cNvSpPr/>
            <p:nvPr/>
          </p:nvSpPr>
          <p:spPr>
            <a:xfrm>
              <a:off x="539" y="0"/>
              <a:ext cx="2628928" cy="4000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" name="文本框 15"/>
            <p:cNvSpPr txBox="1"/>
            <p:nvPr/>
          </p:nvSpPr>
          <p:spPr>
            <a:xfrm>
              <a:off x="344" y="20955"/>
              <a:ext cx="2752494" cy="3683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pPr algn="l"/>
              <a:r>
                <a:rPr lang="en-US" altLang="zh-CN" b="1" dirty="0">
                  <a:solidFill>
                    <a:schemeClr val="bg1"/>
                  </a:solidFill>
                  <a:latin typeface="Microsoft YaHei Light" panose="020B0502040204020203" pitchFamily="34" charset="-122"/>
                  <a:ea typeface="Microsoft YaHei Light" panose="020B0502040204020203" pitchFamily="34" charset="-122"/>
                  <a:sym typeface="+mn-ea"/>
                </a:rPr>
                <a:t>04 </a:t>
              </a:r>
              <a:r>
                <a:rPr lang="en-US" altLang="zh-CN" b="1" dirty="0">
                  <a:solidFill>
                    <a:schemeClr val="bg1"/>
                  </a:solidFill>
                  <a:latin typeface="Microsoft YaHei Light" panose="020B0502040204020203" pitchFamily="34" charset="-122"/>
                  <a:ea typeface="Microsoft YaHei Light" panose="020B0502040204020203" pitchFamily="34" charset="-122"/>
                  <a:sym typeface="+mn-ea"/>
                </a:rPr>
                <a:t>GitOps (CD)</a:t>
              </a:r>
              <a:endParaRPr lang="en-US" altLang="zh-CN" b="1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sym typeface="+mn-ea"/>
              </a:endParaRPr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19960" y="1394460"/>
            <a:ext cx="7924800" cy="501967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28674" name="组合 12"/>
          <p:cNvGrpSpPr/>
          <p:nvPr/>
        </p:nvGrpSpPr>
        <p:grpSpPr>
          <a:xfrm>
            <a:off x="5318125" y="1471613"/>
            <a:ext cx="6865938" cy="3621087"/>
            <a:chOff x="5317434" y="1471969"/>
            <a:chExt cx="6866217" cy="3620226"/>
          </a:xfrm>
        </p:grpSpPr>
        <p:sp>
          <p:nvSpPr>
            <p:cNvPr id="4" name="矩形 3"/>
            <p:cNvSpPr/>
            <p:nvPr/>
          </p:nvSpPr>
          <p:spPr>
            <a:xfrm>
              <a:off x="6880955" y="1977850"/>
              <a:ext cx="3746275" cy="2693504"/>
            </a:xfrm>
            <a:prstGeom prst="rect">
              <a:avLst/>
            </a:prstGeom>
            <a:solidFill>
              <a:schemeClr val="tx1">
                <a:alpha val="49000"/>
              </a:schemeClr>
            </a:solidFill>
            <a:ln>
              <a:noFill/>
            </a:ln>
            <a:effectLst>
              <a:softEdge rad="241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28676" name="图片 37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5317434" y="1471969"/>
              <a:ext cx="6617909" cy="3620226"/>
            </a:xfrm>
            <a:prstGeom prst="rect">
              <a:avLst/>
            </a:prstGeom>
            <a:noFill/>
            <a:ln w="9525">
              <a:noFill/>
            </a:ln>
          </p:spPr>
        </p:pic>
        <p:grpSp>
          <p:nvGrpSpPr>
            <p:cNvPr id="28677" name="组合 25"/>
            <p:cNvGrpSpPr/>
            <p:nvPr/>
          </p:nvGrpSpPr>
          <p:grpSpPr>
            <a:xfrm rot="-2011673">
              <a:off x="11066964" y="2500533"/>
              <a:ext cx="782726" cy="1044745"/>
              <a:chOff x="4080956" y="3122019"/>
              <a:chExt cx="883690" cy="1305928"/>
            </a:xfrm>
          </p:grpSpPr>
          <p:sp>
            <p:nvSpPr>
              <p:cNvPr id="17" name="椭圆 16"/>
              <p:cNvSpPr/>
              <p:nvPr/>
            </p:nvSpPr>
            <p:spPr>
              <a:xfrm>
                <a:off x="4083426" y="3121962"/>
                <a:ext cx="880042" cy="8253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alpha val="40000"/>
                    </a:schemeClr>
                  </a:gs>
                  <a:gs pos="98000">
                    <a:schemeClr val="tx1"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4082504" y="3118980"/>
                <a:ext cx="883627" cy="1122887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alpha val="40000"/>
                    </a:schemeClr>
                  </a:gs>
                  <a:gs pos="98000">
                    <a:schemeClr val="tx1"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4246647" y="3122364"/>
                <a:ext cx="553835" cy="1305406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alpha val="40000"/>
                    </a:schemeClr>
                  </a:gs>
                  <a:gs pos="98000">
                    <a:schemeClr val="tx1"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grpSp>
          <p:nvGrpSpPr>
            <p:cNvPr id="28681" name="组合 27"/>
            <p:cNvGrpSpPr/>
            <p:nvPr/>
          </p:nvGrpSpPr>
          <p:grpSpPr>
            <a:xfrm rot="38452" flipH="1">
              <a:off x="10701236" y="1810106"/>
              <a:ext cx="1482415" cy="1501178"/>
              <a:chOff x="1759408" y="2307244"/>
              <a:chExt cx="1498065" cy="1517028"/>
            </a:xfrm>
          </p:grpSpPr>
          <p:sp>
            <p:nvSpPr>
              <p:cNvPr id="27" name="椭圆 26"/>
              <p:cNvSpPr/>
              <p:nvPr/>
            </p:nvSpPr>
            <p:spPr>
              <a:xfrm>
                <a:off x="2154793" y="3000283"/>
                <a:ext cx="774700" cy="774700"/>
              </a:xfrm>
              <a:prstGeom prst="ellipse">
                <a:avLst/>
              </a:prstGeom>
              <a:solidFill>
                <a:schemeClr val="tx1">
                  <a:alpha val="75000"/>
                </a:schemeClr>
              </a:solidFill>
              <a:ln>
                <a:noFill/>
              </a:ln>
              <a:effectLst>
                <a:softEdge rad="1016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pic>
            <p:nvPicPr>
              <p:cNvPr id="28683" name="图片 20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759408" y="2307244"/>
                <a:ext cx="1498065" cy="1517028"/>
              </a:xfrm>
              <a:prstGeom prst="rect">
                <a:avLst/>
              </a:prstGeom>
              <a:noFill/>
              <a:ln w="9525">
                <a:noFill/>
              </a:ln>
            </p:spPr>
          </p:pic>
        </p:grpSp>
        <p:pic>
          <p:nvPicPr>
            <p:cNvPr id="23" name="图片 2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419487">
              <a:off x="10265873" y="3220978"/>
              <a:ext cx="1251001" cy="125223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51000"/>
                </a:prstClr>
              </a:outerShdw>
            </a:effectLst>
          </p:spPr>
        </p:pic>
        <p:pic>
          <p:nvPicPr>
            <p:cNvPr id="2" name="图片 1"/>
            <p:cNvPicPr>
              <a:picLocks noChangeAspect="1"/>
            </p:cNvPicPr>
            <p:nvPr/>
          </p:nvPicPr>
          <p:blipFill rotWithShape="1">
            <a:blip r:embed="rId4"/>
            <a:srcRect l="36022" r="37077"/>
            <a:stretch>
              <a:fillRect/>
            </a:stretch>
          </p:blipFill>
          <p:spPr>
            <a:xfrm rot="21306189">
              <a:off x="5796878" y="3235262"/>
              <a:ext cx="649314" cy="1431585"/>
            </a:xfrm>
            <a:prstGeom prst="rect">
              <a:avLst/>
            </a:prstGeom>
            <a:effectLst>
              <a:outerShdw blurRad="114300" dist="38100" dir="2700000" algn="tl" rotWithShape="0">
                <a:prstClr val="black">
                  <a:alpha val="70000"/>
                </a:prstClr>
              </a:outerShdw>
            </a:effectLst>
          </p:spPr>
        </p:pic>
      </p:grpSp>
      <p:sp>
        <p:nvSpPr>
          <p:cNvPr id="5" name="矩形 4"/>
          <p:cNvSpPr/>
          <p:nvPr/>
        </p:nvSpPr>
        <p:spPr>
          <a:xfrm>
            <a:off x="0" y="0"/>
            <a:ext cx="12192000" cy="5334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0" y="5586413"/>
            <a:ext cx="12192000" cy="12827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8" name="组合 9"/>
          <p:cNvGrpSpPr/>
          <p:nvPr/>
        </p:nvGrpSpPr>
        <p:grpSpPr>
          <a:xfrm>
            <a:off x="528638" y="1587500"/>
            <a:ext cx="6905625" cy="3284538"/>
            <a:chOff x="432573" y="1186994"/>
            <a:chExt cx="6905765" cy="3285940"/>
          </a:xfrm>
        </p:grpSpPr>
        <p:sp>
          <p:nvSpPr>
            <p:cNvPr id="28689" name="文本框 15"/>
            <p:cNvSpPr txBox="1"/>
            <p:nvPr/>
          </p:nvSpPr>
          <p:spPr>
            <a:xfrm>
              <a:off x="432573" y="1332851"/>
              <a:ext cx="6905765" cy="314008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r>
                <a:rPr lang="en-US" altLang="zh-CN" sz="6600" dirty="0">
                  <a:solidFill>
                    <a:schemeClr val="bg1"/>
                  </a:solidFill>
                  <a:latin typeface="Microsoft YaHei Light" panose="020B0502040204020203" pitchFamily="34" charset="-122"/>
                  <a:ea typeface="Aharoni" pitchFamily="2" charset="-79"/>
                </a:rPr>
                <a:t>Thanks</a:t>
              </a:r>
              <a:endParaRPr lang="en-US" altLang="zh-CN" sz="6600" dirty="0">
                <a:solidFill>
                  <a:schemeClr val="bg1"/>
                </a:solidFill>
                <a:latin typeface="Microsoft YaHei Light" panose="020B0502040204020203" pitchFamily="34" charset="-122"/>
                <a:ea typeface="Aharoni" pitchFamily="2" charset="-79"/>
              </a:endParaRPr>
            </a:p>
            <a:p>
              <a:r>
                <a:rPr lang="en-US" altLang="zh-CN" sz="6600" dirty="0">
                  <a:solidFill>
                    <a:schemeClr val="bg1"/>
                  </a:solidFill>
                  <a:latin typeface="Microsoft YaHei Light" panose="020B0502040204020203" pitchFamily="34" charset="-122"/>
                  <a:ea typeface="Aharoni" pitchFamily="2" charset="-79"/>
                </a:rPr>
                <a:t>for your </a:t>
              </a:r>
              <a:r>
                <a:rPr lang="en-US" altLang="zh-CN" sz="6600" b="1" dirty="0">
                  <a:solidFill>
                    <a:schemeClr val="bg1"/>
                  </a:solidFill>
                  <a:latin typeface="Microsoft YaHei" panose="020B0503020204020204" charset="-122"/>
                  <a:ea typeface="Microsoft YaHei" panose="020B0503020204020204" charset="-122"/>
                </a:rPr>
                <a:t>Attention</a:t>
              </a:r>
              <a:endParaRPr lang="zh-CN" altLang="en-US" sz="6600" b="1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endParaRPr>
            </a:p>
          </p:txBody>
        </p:sp>
        <p:sp>
          <p:nvSpPr>
            <p:cNvPr id="28690" name="文本框 18"/>
            <p:cNvSpPr txBox="1"/>
            <p:nvPr/>
          </p:nvSpPr>
          <p:spPr>
            <a:xfrm>
              <a:off x="440046" y="1186994"/>
              <a:ext cx="309897" cy="58370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endParaRPr lang="zh-CN" altLang="en-US" sz="32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440510" y="1917416"/>
              <a:ext cx="5654988" cy="0"/>
            </a:xfrm>
            <a:prstGeom prst="line">
              <a:avLst/>
            </a:prstGeom>
            <a:ln>
              <a:solidFill>
                <a:schemeClr val="bg1"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" name="矩形 40"/>
          <p:cNvSpPr/>
          <p:nvPr/>
        </p:nvSpPr>
        <p:spPr>
          <a:xfrm>
            <a:off x="0" y="0"/>
            <a:ext cx="12192000" cy="39528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0" y="6604000"/>
            <a:ext cx="12192000" cy="254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7171" name="组合 87"/>
          <p:cNvGrpSpPr/>
          <p:nvPr/>
        </p:nvGrpSpPr>
        <p:grpSpPr>
          <a:xfrm rot="5400000" flipV="1">
            <a:off x="-1770062" y="1900238"/>
            <a:ext cx="6515100" cy="3435350"/>
            <a:chOff x="5317434" y="1471969"/>
            <a:chExt cx="6866217" cy="3620226"/>
          </a:xfrm>
        </p:grpSpPr>
        <p:sp>
          <p:nvSpPr>
            <p:cNvPr id="89" name="矩形 88"/>
            <p:cNvSpPr/>
            <p:nvPr/>
          </p:nvSpPr>
          <p:spPr>
            <a:xfrm>
              <a:off x="6880955" y="1977850"/>
              <a:ext cx="3746275" cy="2693504"/>
            </a:xfrm>
            <a:prstGeom prst="rect">
              <a:avLst/>
            </a:prstGeom>
            <a:solidFill>
              <a:schemeClr val="tx1">
                <a:alpha val="49000"/>
              </a:schemeClr>
            </a:solidFill>
            <a:ln>
              <a:noFill/>
            </a:ln>
            <a:effectLst>
              <a:softEdge rad="241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7173" name="图片 89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5317434" y="1471969"/>
              <a:ext cx="6617909" cy="3620226"/>
            </a:xfrm>
            <a:prstGeom prst="rect">
              <a:avLst/>
            </a:prstGeom>
            <a:noFill/>
            <a:ln w="9525">
              <a:noFill/>
            </a:ln>
          </p:spPr>
        </p:pic>
        <p:grpSp>
          <p:nvGrpSpPr>
            <p:cNvPr id="7174" name="组合 90"/>
            <p:cNvGrpSpPr/>
            <p:nvPr/>
          </p:nvGrpSpPr>
          <p:grpSpPr>
            <a:xfrm rot="-2011673">
              <a:off x="11066964" y="2500533"/>
              <a:ext cx="782726" cy="1044745"/>
              <a:chOff x="4080956" y="3122019"/>
              <a:chExt cx="883690" cy="1305928"/>
            </a:xfrm>
          </p:grpSpPr>
          <p:sp>
            <p:nvSpPr>
              <p:cNvPr id="97" name="椭圆 96"/>
              <p:cNvSpPr/>
              <p:nvPr/>
            </p:nvSpPr>
            <p:spPr>
              <a:xfrm>
                <a:off x="4084878" y="3119510"/>
                <a:ext cx="876432" cy="821826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alpha val="40000"/>
                    </a:schemeClr>
                  </a:gs>
                  <a:gs pos="98000">
                    <a:schemeClr val="tx1"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98" name="椭圆 97"/>
              <p:cNvSpPr/>
              <p:nvPr/>
            </p:nvSpPr>
            <p:spPr>
              <a:xfrm>
                <a:off x="4081279" y="3120504"/>
                <a:ext cx="880210" cy="1120861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alpha val="40000"/>
                    </a:schemeClr>
                  </a:gs>
                  <a:gs pos="98000">
                    <a:schemeClr val="tx1"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99" name="椭圆 98"/>
              <p:cNvSpPr/>
              <p:nvPr/>
            </p:nvSpPr>
            <p:spPr>
              <a:xfrm>
                <a:off x="4246216" y="3122445"/>
                <a:ext cx="553436" cy="13048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alpha val="40000"/>
                    </a:schemeClr>
                  </a:gs>
                  <a:gs pos="98000">
                    <a:schemeClr val="tx1"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grpSp>
          <p:nvGrpSpPr>
            <p:cNvPr id="7178" name="组合 91"/>
            <p:cNvGrpSpPr/>
            <p:nvPr/>
          </p:nvGrpSpPr>
          <p:grpSpPr>
            <a:xfrm rot="38452" flipH="1">
              <a:off x="10701236" y="1810106"/>
              <a:ext cx="1482415" cy="1501178"/>
              <a:chOff x="1759408" y="2307244"/>
              <a:chExt cx="1498065" cy="1517028"/>
            </a:xfrm>
          </p:grpSpPr>
          <p:sp>
            <p:nvSpPr>
              <p:cNvPr id="95" name="椭圆 94"/>
              <p:cNvSpPr/>
              <p:nvPr/>
            </p:nvSpPr>
            <p:spPr>
              <a:xfrm>
                <a:off x="2154793" y="3000283"/>
                <a:ext cx="774700" cy="774700"/>
              </a:xfrm>
              <a:prstGeom prst="ellipse">
                <a:avLst/>
              </a:prstGeom>
              <a:solidFill>
                <a:schemeClr val="tx1">
                  <a:alpha val="75000"/>
                </a:schemeClr>
              </a:solidFill>
              <a:ln>
                <a:noFill/>
              </a:ln>
              <a:effectLst>
                <a:softEdge rad="1016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pic>
            <p:nvPicPr>
              <p:cNvPr id="7180" name="图片 9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759408" y="2307244"/>
                <a:ext cx="1498065" cy="1517028"/>
              </a:xfrm>
              <a:prstGeom prst="rect">
                <a:avLst/>
              </a:prstGeom>
              <a:noFill/>
              <a:ln w="9525">
                <a:noFill/>
              </a:ln>
            </p:spPr>
          </p:pic>
        </p:grpSp>
        <p:pic>
          <p:nvPicPr>
            <p:cNvPr id="93" name="图片 9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419487">
              <a:off x="10266331" y="3221856"/>
              <a:ext cx="1251445" cy="125135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51000"/>
                </a:prstClr>
              </a:outerShdw>
            </a:effectLst>
          </p:spPr>
        </p:pic>
        <p:pic>
          <p:nvPicPr>
            <p:cNvPr id="94" name="图片 93"/>
            <p:cNvPicPr>
              <a:picLocks noChangeAspect="1"/>
            </p:cNvPicPr>
            <p:nvPr/>
          </p:nvPicPr>
          <p:blipFill rotWithShape="1">
            <a:blip r:embed="rId4"/>
            <a:srcRect l="36022" r="37077"/>
            <a:stretch>
              <a:fillRect/>
            </a:stretch>
          </p:blipFill>
          <p:spPr>
            <a:xfrm rot="21306189">
              <a:off x="5799274" y="3231894"/>
              <a:ext cx="649145" cy="1432030"/>
            </a:xfrm>
            <a:prstGeom prst="rect">
              <a:avLst/>
            </a:prstGeom>
            <a:effectLst>
              <a:outerShdw blurRad="114300" dist="38100" dir="2700000" algn="tl" rotWithShape="0">
                <a:prstClr val="black">
                  <a:alpha val="70000"/>
                </a:prstClr>
              </a:outerShdw>
            </a:effectLst>
          </p:spPr>
        </p:pic>
      </p:grpSp>
      <p:grpSp>
        <p:nvGrpSpPr>
          <p:cNvPr id="5" name="组合 130"/>
          <p:cNvGrpSpPr/>
          <p:nvPr/>
        </p:nvGrpSpPr>
        <p:grpSpPr>
          <a:xfrm>
            <a:off x="3741738" y="1044575"/>
            <a:ext cx="3787140" cy="1334974"/>
            <a:chOff x="3741953" y="1306252"/>
            <a:chExt cx="3786002" cy="1337059"/>
          </a:xfrm>
        </p:grpSpPr>
        <p:sp>
          <p:nvSpPr>
            <p:cNvPr id="103" name="矩形 102"/>
            <p:cNvSpPr/>
            <p:nvPr/>
          </p:nvSpPr>
          <p:spPr>
            <a:xfrm>
              <a:off x="3741953" y="1306252"/>
              <a:ext cx="947452" cy="133705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185" name="文本框 103"/>
            <p:cNvSpPr txBox="1"/>
            <p:nvPr/>
          </p:nvSpPr>
          <p:spPr>
            <a:xfrm>
              <a:off x="3798246" y="1384905"/>
              <a:ext cx="835485" cy="9233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algn="ctr"/>
              <a:r>
                <a:rPr lang="en-US" altLang="zh-CN" sz="5400" dirty="0">
                  <a:solidFill>
                    <a:schemeClr val="bg1"/>
                  </a:solidFill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01</a:t>
              </a:r>
              <a:endParaRPr lang="zh-CN" altLang="en-US" sz="5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endParaRPr>
            </a:p>
          </p:txBody>
        </p:sp>
        <p:sp>
          <p:nvSpPr>
            <p:cNvPr id="7186" name="文本框 114"/>
            <p:cNvSpPr txBox="1"/>
            <p:nvPr/>
          </p:nvSpPr>
          <p:spPr>
            <a:xfrm>
              <a:off x="4633860" y="1542841"/>
              <a:ext cx="2894095" cy="95462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pPr algn="l"/>
              <a:r>
                <a:rPr lang="en-US" altLang="zh-CN" sz="2800" b="1" dirty="0">
                  <a:solidFill>
                    <a:schemeClr val="accent1"/>
                  </a:solidFill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Patroni &amp; PgBouncer</a:t>
              </a:r>
              <a:endParaRPr lang="en-US" altLang="zh-CN" sz="2800" b="1" dirty="0">
                <a:solidFill>
                  <a:schemeClr val="accent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endParaRPr>
            </a:p>
          </p:txBody>
        </p:sp>
        <p:sp>
          <p:nvSpPr>
            <p:cNvPr id="7187" name="文本框 115"/>
            <p:cNvSpPr txBox="1"/>
            <p:nvPr/>
          </p:nvSpPr>
          <p:spPr>
            <a:xfrm>
              <a:off x="4689622" y="1739190"/>
              <a:ext cx="309818" cy="36861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endParaRPr lang="zh-CN" altLang="en-US" b="1" dirty="0">
                <a:solidFill>
                  <a:schemeClr val="accent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endParaRPr>
            </a:p>
          </p:txBody>
        </p:sp>
      </p:grpSp>
      <p:grpSp>
        <p:nvGrpSpPr>
          <p:cNvPr id="6" name="组合 3"/>
          <p:cNvGrpSpPr/>
          <p:nvPr/>
        </p:nvGrpSpPr>
        <p:grpSpPr>
          <a:xfrm>
            <a:off x="7643813" y="1063625"/>
            <a:ext cx="4134485" cy="1334974"/>
            <a:chOff x="7643278" y="1062886"/>
            <a:chExt cx="4134091" cy="1337059"/>
          </a:xfrm>
        </p:grpSpPr>
        <p:sp>
          <p:nvSpPr>
            <p:cNvPr id="107" name="矩形 106"/>
            <p:cNvSpPr/>
            <p:nvPr/>
          </p:nvSpPr>
          <p:spPr>
            <a:xfrm>
              <a:off x="7646453" y="1062886"/>
              <a:ext cx="947647" cy="133705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191" name="文本框 107"/>
            <p:cNvSpPr txBox="1"/>
            <p:nvPr/>
          </p:nvSpPr>
          <p:spPr>
            <a:xfrm>
              <a:off x="7643278" y="1141539"/>
              <a:ext cx="954107" cy="9233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algn="ctr"/>
              <a:r>
                <a:rPr lang="en-US" altLang="zh-CN" sz="5400" dirty="0">
                  <a:solidFill>
                    <a:schemeClr val="bg1"/>
                  </a:solidFill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02</a:t>
              </a:r>
              <a:endParaRPr lang="zh-CN" altLang="en-US" sz="5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endParaRPr>
            </a:p>
          </p:txBody>
        </p:sp>
        <p:sp>
          <p:nvSpPr>
            <p:cNvPr id="7192" name="文本框 117"/>
            <p:cNvSpPr txBox="1"/>
            <p:nvPr/>
          </p:nvSpPr>
          <p:spPr>
            <a:xfrm>
              <a:off x="8515050" y="1279123"/>
              <a:ext cx="3262319" cy="95462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pPr algn="l"/>
              <a:r>
                <a:rPr lang="en-US" altLang="zh-CN" sz="2800" b="1" dirty="0">
                  <a:solidFill>
                    <a:schemeClr val="accent1"/>
                  </a:solidFill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PG-Cluster </a:t>
              </a:r>
              <a:endParaRPr lang="en-US" altLang="zh-CN" sz="2800" b="1" dirty="0">
                <a:solidFill>
                  <a:schemeClr val="accent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endParaRPr>
            </a:p>
            <a:p>
              <a:pPr algn="l"/>
              <a:r>
                <a:rPr lang="en-US" altLang="zh-CN" sz="2800" b="1" dirty="0">
                  <a:solidFill>
                    <a:schemeClr val="accent1"/>
                  </a:solidFill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Architecture</a:t>
              </a:r>
              <a:endParaRPr lang="en-US" altLang="zh-CN" sz="2800" b="1" dirty="0">
                <a:solidFill>
                  <a:schemeClr val="accent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endParaRPr>
            </a:p>
          </p:txBody>
        </p:sp>
        <p:sp>
          <p:nvSpPr>
            <p:cNvPr id="7193" name="文本框 118"/>
            <p:cNvSpPr txBox="1"/>
            <p:nvPr/>
          </p:nvSpPr>
          <p:spPr>
            <a:xfrm>
              <a:off x="8603796" y="1495824"/>
              <a:ext cx="309898" cy="36861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endParaRPr lang="zh-CN" altLang="en-US" b="1" dirty="0">
                <a:solidFill>
                  <a:schemeClr val="accent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endParaRPr>
            </a:p>
          </p:txBody>
        </p:sp>
      </p:grpSp>
      <p:grpSp>
        <p:nvGrpSpPr>
          <p:cNvPr id="7" name="组合 4"/>
          <p:cNvGrpSpPr/>
          <p:nvPr/>
        </p:nvGrpSpPr>
        <p:grpSpPr>
          <a:xfrm>
            <a:off x="3738880" y="3632200"/>
            <a:ext cx="3420110" cy="1334770"/>
            <a:chOff x="3738533" y="3632339"/>
            <a:chExt cx="3316836" cy="1336306"/>
          </a:xfrm>
        </p:grpSpPr>
        <p:sp>
          <p:nvSpPr>
            <p:cNvPr id="110" name="矩形 109"/>
            <p:cNvSpPr/>
            <p:nvPr/>
          </p:nvSpPr>
          <p:spPr>
            <a:xfrm>
              <a:off x="3741707" y="3632339"/>
              <a:ext cx="947440" cy="133630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197" name="文本框 110"/>
            <p:cNvSpPr txBox="1"/>
            <p:nvPr/>
          </p:nvSpPr>
          <p:spPr>
            <a:xfrm>
              <a:off x="3738533" y="3710237"/>
              <a:ext cx="954107" cy="92308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pPr algn="ctr"/>
              <a:r>
                <a:rPr lang="en-US" altLang="zh-CN" sz="5400" dirty="0">
                  <a:solidFill>
                    <a:schemeClr val="bg1"/>
                  </a:solidFill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03</a:t>
              </a:r>
              <a:endParaRPr lang="zh-CN" altLang="en-US" sz="5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endParaRPr>
            </a:p>
          </p:txBody>
        </p:sp>
        <p:sp>
          <p:nvSpPr>
            <p:cNvPr id="7198" name="文本框 120"/>
            <p:cNvSpPr txBox="1"/>
            <p:nvPr/>
          </p:nvSpPr>
          <p:spPr>
            <a:xfrm>
              <a:off x="4633603" y="3883414"/>
              <a:ext cx="2421766" cy="52257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pPr algn="l"/>
              <a:r>
                <a:rPr lang="en-US" altLang="zh-CN" sz="2800" b="1" dirty="0">
                  <a:solidFill>
                    <a:schemeClr val="accent1"/>
                  </a:solidFill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DBA</a:t>
              </a:r>
              <a:endParaRPr lang="en-US" altLang="zh-CN" sz="2800" b="1" dirty="0">
                <a:solidFill>
                  <a:schemeClr val="accent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endParaRPr>
            </a:p>
          </p:txBody>
        </p:sp>
        <p:sp>
          <p:nvSpPr>
            <p:cNvPr id="7199" name="文本框 121"/>
            <p:cNvSpPr txBox="1"/>
            <p:nvPr/>
          </p:nvSpPr>
          <p:spPr>
            <a:xfrm>
              <a:off x="4689622" y="4062100"/>
              <a:ext cx="309841" cy="36840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endParaRPr lang="zh-CN" altLang="en-US" b="1" dirty="0">
                <a:solidFill>
                  <a:schemeClr val="accent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endParaRPr>
            </a:p>
          </p:txBody>
        </p:sp>
      </p:grpSp>
      <p:grpSp>
        <p:nvGrpSpPr>
          <p:cNvPr id="8" name="组合 5"/>
          <p:cNvGrpSpPr/>
          <p:nvPr/>
        </p:nvGrpSpPr>
        <p:grpSpPr>
          <a:xfrm>
            <a:off x="7637463" y="3641864"/>
            <a:ext cx="4504690" cy="1334868"/>
            <a:chOff x="7636865" y="3632339"/>
            <a:chExt cx="4506645" cy="1336306"/>
          </a:xfrm>
        </p:grpSpPr>
        <p:sp>
          <p:nvSpPr>
            <p:cNvPr id="113" name="矩形 112"/>
            <p:cNvSpPr/>
            <p:nvPr/>
          </p:nvSpPr>
          <p:spPr>
            <a:xfrm>
              <a:off x="7646394" y="3632339"/>
              <a:ext cx="948130" cy="133630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203" name="文本框 113"/>
            <p:cNvSpPr txBox="1"/>
            <p:nvPr/>
          </p:nvSpPr>
          <p:spPr>
            <a:xfrm>
              <a:off x="7636865" y="3710237"/>
              <a:ext cx="966931" cy="9233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algn="ctr"/>
              <a:r>
                <a:rPr lang="en-US" altLang="zh-CN" sz="5400" dirty="0">
                  <a:solidFill>
                    <a:schemeClr val="bg1"/>
                  </a:solidFill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04</a:t>
              </a:r>
              <a:endParaRPr lang="zh-CN" altLang="en-US" sz="5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endParaRPr>
            </a:p>
          </p:txBody>
        </p:sp>
        <p:sp>
          <p:nvSpPr>
            <p:cNvPr id="7204" name="文本框 123"/>
            <p:cNvSpPr txBox="1"/>
            <p:nvPr/>
          </p:nvSpPr>
          <p:spPr>
            <a:xfrm>
              <a:off x="8527521" y="3945731"/>
              <a:ext cx="3615989" cy="75646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noAutofit/>
            </a:bodyPr>
            <a:p>
              <a:pPr algn="l"/>
              <a:r>
                <a:rPr lang="en-US" altLang="zh-CN" sz="2800" b="1" dirty="0">
                  <a:solidFill>
                    <a:schemeClr val="accent1"/>
                  </a:solidFill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GitOps (CD)</a:t>
              </a:r>
              <a:endParaRPr lang="en-US" altLang="zh-CN" sz="2800" b="1" dirty="0">
                <a:solidFill>
                  <a:schemeClr val="accent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endParaRPr>
            </a:p>
          </p:txBody>
        </p:sp>
        <p:sp>
          <p:nvSpPr>
            <p:cNvPr id="7205" name="文本框 124"/>
            <p:cNvSpPr txBox="1"/>
            <p:nvPr/>
          </p:nvSpPr>
          <p:spPr>
            <a:xfrm>
              <a:off x="8603796" y="4062100"/>
              <a:ext cx="309977" cy="36840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endParaRPr lang="zh-CN" altLang="en-US" b="1" dirty="0">
                <a:solidFill>
                  <a:schemeClr val="accent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endParaRPr>
            </a:p>
          </p:txBody>
        </p:sp>
      </p:grpSp>
      <p:grpSp>
        <p:nvGrpSpPr>
          <p:cNvPr id="9" name="组合 2"/>
          <p:cNvGrpSpPr/>
          <p:nvPr/>
        </p:nvGrpSpPr>
        <p:grpSpPr>
          <a:xfrm>
            <a:off x="2644141" y="457835"/>
            <a:ext cx="922972" cy="5681028"/>
            <a:chOff x="2644774" y="457180"/>
            <a:chExt cx="922378" cy="5681672"/>
          </a:xfrm>
        </p:grpSpPr>
        <p:cxnSp>
          <p:nvCxnSpPr>
            <p:cNvPr id="130" name="直接连接符 129"/>
            <p:cNvCxnSpPr/>
            <p:nvPr/>
          </p:nvCxnSpPr>
          <p:spPr>
            <a:xfrm>
              <a:off x="3567152" y="681995"/>
              <a:ext cx="0" cy="5456857"/>
            </a:xfrm>
            <a:prstGeom prst="line">
              <a:avLst/>
            </a:prstGeom>
            <a:ln w="317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09" name="文本框 127"/>
            <p:cNvSpPr txBox="1"/>
            <p:nvPr/>
          </p:nvSpPr>
          <p:spPr>
            <a:xfrm rot="5400000">
              <a:off x="1564644" y="1537310"/>
              <a:ext cx="3081686" cy="92142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/>
              <a:r>
                <a:rPr lang="en-US" altLang="zh-CN" sz="5400" dirty="0">
                  <a:solidFill>
                    <a:srgbClr val="404040"/>
                  </a:solidFill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Contenu</a:t>
              </a:r>
              <a:endParaRPr lang="en-US" altLang="zh-CN" sz="5400" dirty="0">
                <a:solidFill>
                  <a:srgbClr val="40404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endParaRPr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21" name="灯片编号占位符 3"/>
          <p:cNvSpPr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wrap="square" lIns="91440" tIns="45720" rIns="91440" bIns="45720" anchor="ctr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cs typeface="+mn-cs"/>
              </a:defRPr>
            </a:lvl5pPr>
          </a:lstStyle>
          <a:p>
            <a:pPr lvl="0" indent="0" algn="ctr">
              <a:buFont typeface="Arial" panose="020B0604020202020204" pitchFamily="34" charset="0"/>
              <a:buChar char="•"/>
            </a:pPr>
            <a:fld id="{9A0DB2DC-4C9A-4742-B13C-FB6460FD3503}" type="slidenum">
              <a:rPr lang="zh-CN" altLang="en-US" sz="12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</a:fld>
            <a:endParaRPr lang="zh-CN" altLang="en-US" sz="1200" dirty="0">
              <a:solidFill>
                <a:schemeClr val="bg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grpSp>
        <p:nvGrpSpPr>
          <p:cNvPr id="4" name="组合 13"/>
          <p:cNvGrpSpPr/>
          <p:nvPr/>
        </p:nvGrpSpPr>
        <p:grpSpPr>
          <a:xfrm>
            <a:off x="0" y="-20955"/>
            <a:ext cx="3143250" cy="666115"/>
            <a:chOff x="344" y="0"/>
            <a:chExt cx="2752494" cy="666115"/>
          </a:xfrm>
        </p:grpSpPr>
        <p:sp>
          <p:nvSpPr>
            <p:cNvPr id="12" name="矩形 14"/>
            <p:cNvSpPr/>
            <p:nvPr/>
          </p:nvSpPr>
          <p:spPr>
            <a:xfrm>
              <a:off x="539" y="0"/>
              <a:ext cx="2628928" cy="4000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344" y="20955"/>
              <a:ext cx="2752494" cy="64516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pPr algn="l"/>
              <a:r>
                <a:rPr lang="en-US" altLang="zh-CN" b="1" dirty="0">
                  <a:solidFill>
                    <a:schemeClr val="bg1"/>
                  </a:solidFill>
                  <a:latin typeface="Microsoft YaHei Light" panose="020B0502040204020203" pitchFamily="34" charset="-122"/>
                  <a:ea typeface="Microsoft YaHei Light" panose="020B0502040204020203" pitchFamily="34" charset="-122"/>
                  <a:sym typeface="+mn-ea"/>
                </a:rPr>
                <a:t>01 </a:t>
              </a:r>
              <a:r>
                <a:rPr lang="en-US" altLang="zh-CN" b="1" dirty="0">
                  <a:solidFill>
                    <a:schemeClr val="bg1"/>
                  </a:solidFill>
                  <a:latin typeface="Microsoft YaHei Light" panose="020B0502040204020203" pitchFamily="34" charset="-122"/>
                  <a:ea typeface="Microsoft YaHei Light" panose="020B0502040204020203" pitchFamily="34" charset="-122"/>
                  <a:sym typeface="+mn-ea"/>
                </a:rPr>
                <a:t>Patroni &amp; PgBouncer</a:t>
              </a:r>
              <a:endParaRPr lang="en-US" altLang="zh-CN" b="1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endParaRPr>
            </a:p>
            <a:p>
              <a:pPr algn="l"/>
              <a:endParaRPr lang="en-US" altLang="zh-CN" b="1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sym typeface="+mn-ea"/>
              </a:endParaRPr>
            </a:p>
          </p:txBody>
        </p:sp>
      </p:grpSp>
      <p:sp>
        <p:nvSpPr>
          <p:cNvPr id="36" name="Text Box 35"/>
          <p:cNvSpPr txBox="1"/>
          <p:nvPr/>
        </p:nvSpPr>
        <p:spPr>
          <a:xfrm>
            <a:off x="0" y="1696085"/>
            <a:ext cx="7713345" cy="405447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sz="28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Patroni: permet la réplication synchrone des données. </a:t>
            </a:r>
            <a:endParaRPr lang="en-US" sz="2800" b="1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endParaRPr lang="en-US" sz="2800" b="1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r>
              <a:rPr lang="en-US" sz="24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Gestion du cluster Postgres:</a:t>
            </a:r>
            <a:endParaRPr lang="en-US" sz="2400" b="1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endParaRPr lang="en-US" b="1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endParaRPr lang="en-US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endParaRPr lang="en-US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endParaRPr lang="en-US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endParaRPr lang="en-US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endParaRPr lang="en-US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endParaRPr lang="en-US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37" name="Text Box 36"/>
          <p:cNvSpPr txBox="1"/>
          <p:nvPr/>
        </p:nvSpPr>
        <p:spPr>
          <a:xfrm>
            <a:off x="247015" y="3442970"/>
            <a:ext cx="645795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Microsoft YaHei Light" panose="020B0502040204020203" pitchFamily="34" charset="-122"/>
                <a:ea typeface="Microsoft YaHei Light" panose="020B0502040204020203" pitchFamily="34" charset="-122"/>
                <a:sym typeface="+mn-ea"/>
              </a:rPr>
              <a:t>Initialisation</a:t>
            </a:r>
            <a:r>
              <a:rPr lang="en-US" dirty="0">
                <a:latin typeface="Microsoft YaHei Light" panose="020B0502040204020203" pitchFamily="34" charset="-122"/>
                <a:ea typeface="Microsoft YaHei Light" panose="020B0502040204020203" pitchFamily="34" charset="-122"/>
                <a:sym typeface="+mn-ea"/>
              </a:rPr>
              <a:t> : Configuration de Patroni sur chaque nœud, enregistrement dans etcd.</a:t>
            </a:r>
            <a:endParaRPr lang="en-US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Microsoft YaHei Light" panose="020B0502040204020203" pitchFamily="34" charset="-122"/>
                <a:ea typeface="Microsoft YaHei Light" panose="020B0502040204020203" pitchFamily="34" charset="-122"/>
                <a:sym typeface="+mn-ea"/>
              </a:rPr>
              <a:t>Élection du Leader</a:t>
            </a:r>
            <a:r>
              <a:rPr lang="en-US" dirty="0">
                <a:latin typeface="Microsoft YaHei Light" panose="020B0502040204020203" pitchFamily="34" charset="-122"/>
                <a:ea typeface="Microsoft YaHei Light" panose="020B0502040204020203" pitchFamily="34" charset="-122"/>
                <a:sym typeface="+mn-ea"/>
              </a:rPr>
              <a:t> : Patroni vérifie etcd pour un leader existant, sinon déclenche une élection.</a:t>
            </a:r>
            <a:endParaRPr lang="en-US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Microsoft YaHei Light" panose="020B0502040204020203" pitchFamily="34" charset="-122"/>
                <a:ea typeface="Microsoft YaHei Light" panose="020B0502040204020203" pitchFamily="34" charset="-122"/>
                <a:sym typeface="+mn-ea"/>
              </a:rPr>
              <a:t>Vérifications de Santé</a:t>
            </a:r>
            <a:r>
              <a:rPr lang="en-US" dirty="0">
                <a:latin typeface="Microsoft YaHei Light" panose="020B0502040204020203" pitchFamily="34" charset="-122"/>
                <a:ea typeface="Microsoft YaHei Light" panose="020B0502040204020203" pitchFamily="34" charset="-122"/>
                <a:sym typeface="+mn-ea"/>
              </a:rPr>
              <a:t> : Patroni surveille la santé de PostgreSQL et met à jour son statut dans etcd.</a:t>
            </a:r>
            <a:endParaRPr lang="en-US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Microsoft YaHei Light" panose="020B0502040204020203" pitchFamily="34" charset="-122"/>
                <a:ea typeface="Microsoft YaHei Light" panose="020B0502040204020203" pitchFamily="34" charset="-122"/>
                <a:sym typeface="+mn-ea"/>
              </a:rPr>
              <a:t>Failover Automatique</a:t>
            </a:r>
            <a:r>
              <a:rPr lang="en-US" dirty="0">
                <a:latin typeface="Microsoft YaHei Light" panose="020B0502040204020203" pitchFamily="34" charset="-122"/>
                <a:ea typeface="Microsoft YaHei Light" panose="020B0502040204020203" pitchFamily="34" charset="-122"/>
                <a:sym typeface="+mn-ea"/>
              </a:rPr>
              <a:t> : En cas de défaillance du leader, un nouveau est élu via etcd et la promotion d'une réplique.</a:t>
            </a:r>
            <a:endParaRPr lang="en-US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62090" y="2389505"/>
            <a:ext cx="5506720" cy="3629025"/>
          </a:xfrm>
          <a:prstGeom prst="rect">
            <a:avLst/>
          </a:prstGeom>
        </p:spPr>
      </p:pic>
      <p:sp>
        <p:nvSpPr>
          <p:cNvPr id="39" name="Text Box 38"/>
          <p:cNvSpPr txBox="1"/>
          <p:nvPr/>
        </p:nvSpPr>
        <p:spPr>
          <a:xfrm>
            <a:off x="0" y="540385"/>
            <a:ext cx="609600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4000" b="1" dirty="0">
                <a:solidFill>
                  <a:schemeClr val="accent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sym typeface="+mn-ea"/>
              </a:rPr>
              <a:t>Patroni </a:t>
            </a:r>
            <a:endParaRPr lang="en-US" altLang="zh-CN" sz="4000" b="1" dirty="0">
              <a:solidFill>
                <a:schemeClr val="accent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  <a:sym typeface="+mn-ea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21" name="灯片编号占位符 3"/>
          <p:cNvSpPr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wrap="square" lIns="91440" tIns="45720" rIns="91440" bIns="45720" anchor="ctr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cs typeface="+mn-cs"/>
              </a:defRPr>
            </a:lvl5pPr>
          </a:lstStyle>
          <a:p>
            <a:pPr lvl="0" indent="0" algn="ctr">
              <a:buFont typeface="Arial" panose="020B0604020202020204" pitchFamily="34" charset="0"/>
              <a:buChar char="•"/>
            </a:pPr>
            <a:fld id="{9A0DB2DC-4C9A-4742-B13C-FB6460FD3503}" type="slidenum">
              <a:rPr lang="zh-CN" altLang="en-US" sz="12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</a:fld>
            <a:endParaRPr lang="zh-CN" altLang="en-US" sz="1200" dirty="0">
              <a:solidFill>
                <a:schemeClr val="bg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grpSp>
        <p:nvGrpSpPr>
          <p:cNvPr id="4" name="组合 13"/>
          <p:cNvGrpSpPr/>
          <p:nvPr/>
        </p:nvGrpSpPr>
        <p:grpSpPr>
          <a:xfrm>
            <a:off x="0" y="-20955"/>
            <a:ext cx="3143250" cy="666115"/>
            <a:chOff x="344" y="0"/>
            <a:chExt cx="2752494" cy="666115"/>
          </a:xfrm>
        </p:grpSpPr>
        <p:sp>
          <p:nvSpPr>
            <p:cNvPr id="12" name="矩形 14"/>
            <p:cNvSpPr/>
            <p:nvPr/>
          </p:nvSpPr>
          <p:spPr>
            <a:xfrm>
              <a:off x="539" y="0"/>
              <a:ext cx="2628928" cy="4000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344" y="20955"/>
              <a:ext cx="2752494" cy="64516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pPr algn="l"/>
              <a:r>
                <a:rPr lang="en-US" altLang="zh-CN" b="1" dirty="0">
                  <a:solidFill>
                    <a:schemeClr val="bg1"/>
                  </a:solidFill>
                  <a:latin typeface="Microsoft YaHei Light" panose="020B0502040204020203" pitchFamily="34" charset="-122"/>
                  <a:ea typeface="Microsoft YaHei Light" panose="020B0502040204020203" pitchFamily="34" charset="-122"/>
                  <a:sym typeface="+mn-ea"/>
                </a:rPr>
                <a:t>01 </a:t>
              </a:r>
              <a:r>
                <a:rPr lang="en-US" altLang="zh-CN" b="1" dirty="0">
                  <a:solidFill>
                    <a:schemeClr val="bg1"/>
                  </a:solidFill>
                  <a:latin typeface="Microsoft YaHei Light" panose="020B0502040204020203" pitchFamily="34" charset="-122"/>
                  <a:ea typeface="Microsoft YaHei Light" panose="020B0502040204020203" pitchFamily="34" charset="-122"/>
                  <a:sym typeface="+mn-ea"/>
                </a:rPr>
                <a:t>Patroni &amp; PgBouncer</a:t>
              </a:r>
              <a:endParaRPr lang="en-US" altLang="zh-CN" b="1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endParaRPr>
            </a:p>
            <a:p>
              <a:pPr algn="l"/>
              <a:endParaRPr lang="en-US" altLang="zh-CN" b="1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sym typeface="+mn-ea"/>
              </a:endParaRPr>
            </a:p>
          </p:txBody>
        </p:sp>
      </p:grpSp>
      <p:sp>
        <p:nvSpPr>
          <p:cNvPr id="39" name="Text Box 38"/>
          <p:cNvSpPr txBox="1"/>
          <p:nvPr/>
        </p:nvSpPr>
        <p:spPr>
          <a:xfrm>
            <a:off x="0" y="540385"/>
            <a:ext cx="609600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4000" b="1" dirty="0">
                <a:solidFill>
                  <a:schemeClr val="accent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sym typeface="+mn-ea"/>
              </a:rPr>
              <a:t>PgBouncer</a:t>
            </a:r>
            <a:endParaRPr lang="en-US" altLang="zh-CN" sz="4000" b="1" dirty="0">
              <a:solidFill>
                <a:schemeClr val="accent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  <a:sym typeface="+mn-ea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86865" y="2459355"/>
            <a:ext cx="9305925" cy="362966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481965" y="1438275"/>
            <a:ext cx="877316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La connexion à une base de données postgres nécessite:</a:t>
            </a:r>
            <a:endParaRPr lang="en-US" sz="2400" b="1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21" name="灯片编号占位符 3"/>
          <p:cNvSpPr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wrap="square" lIns="91440" tIns="45720" rIns="91440" bIns="45720" anchor="ctr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cs typeface="+mn-cs"/>
              </a:defRPr>
            </a:lvl5pPr>
          </a:lstStyle>
          <a:p>
            <a:pPr lvl="0" indent="0" algn="ctr">
              <a:buFont typeface="Arial" panose="020B0604020202020204" pitchFamily="34" charset="0"/>
              <a:buChar char="•"/>
            </a:pPr>
            <a:fld id="{9A0DB2DC-4C9A-4742-B13C-FB6460FD3503}" type="slidenum">
              <a:rPr lang="zh-CN" altLang="en-US" sz="12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</a:fld>
            <a:endParaRPr lang="zh-CN" altLang="en-US" sz="1200" dirty="0">
              <a:solidFill>
                <a:schemeClr val="bg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grpSp>
        <p:nvGrpSpPr>
          <p:cNvPr id="4" name="组合 13"/>
          <p:cNvGrpSpPr/>
          <p:nvPr/>
        </p:nvGrpSpPr>
        <p:grpSpPr>
          <a:xfrm>
            <a:off x="0" y="-20955"/>
            <a:ext cx="3143250" cy="666115"/>
            <a:chOff x="344" y="0"/>
            <a:chExt cx="2752494" cy="666115"/>
          </a:xfrm>
        </p:grpSpPr>
        <p:sp>
          <p:nvSpPr>
            <p:cNvPr id="12" name="矩形 14"/>
            <p:cNvSpPr/>
            <p:nvPr/>
          </p:nvSpPr>
          <p:spPr>
            <a:xfrm>
              <a:off x="539" y="0"/>
              <a:ext cx="2628928" cy="4000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344" y="20955"/>
              <a:ext cx="2752494" cy="64516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pPr algn="l"/>
              <a:r>
                <a:rPr lang="en-US" altLang="zh-CN" b="1" dirty="0">
                  <a:solidFill>
                    <a:schemeClr val="bg1"/>
                  </a:solidFill>
                  <a:latin typeface="Microsoft YaHei Light" panose="020B0502040204020203" pitchFamily="34" charset="-122"/>
                  <a:ea typeface="Microsoft YaHei Light" panose="020B0502040204020203" pitchFamily="34" charset="-122"/>
                  <a:sym typeface="+mn-ea"/>
                </a:rPr>
                <a:t>01 </a:t>
              </a:r>
              <a:r>
                <a:rPr lang="en-US" altLang="zh-CN" b="1" dirty="0">
                  <a:solidFill>
                    <a:schemeClr val="bg1"/>
                  </a:solidFill>
                  <a:latin typeface="Microsoft YaHei Light" panose="020B0502040204020203" pitchFamily="34" charset="-122"/>
                  <a:ea typeface="Microsoft YaHei Light" panose="020B0502040204020203" pitchFamily="34" charset="-122"/>
                  <a:sym typeface="+mn-ea"/>
                </a:rPr>
                <a:t>Patroni &amp; PgBouncer</a:t>
              </a:r>
              <a:endParaRPr lang="en-US" altLang="zh-CN" b="1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endParaRPr>
            </a:p>
            <a:p>
              <a:pPr algn="l"/>
              <a:endParaRPr lang="en-US" altLang="zh-CN" b="1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sym typeface="+mn-ea"/>
              </a:endParaRPr>
            </a:p>
          </p:txBody>
        </p:sp>
      </p:grpSp>
      <p:sp>
        <p:nvSpPr>
          <p:cNvPr id="39" name="Text Box 38"/>
          <p:cNvSpPr txBox="1"/>
          <p:nvPr/>
        </p:nvSpPr>
        <p:spPr>
          <a:xfrm>
            <a:off x="0" y="540385"/>
            <a:ext cx="609600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4000" b="1" dirty="0">
                <a:solidFill>
                  <a:schemeClr val="accent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sym typeface="+mn-ea"/>
              </a:rPr>
              <a:t>PgBouncer</a:t>
            </a:r>
            <a:endParaRPr lang="en-US" altLang="zh-CN" sz="4000" b="1" dirty="0">
              <a:solidFill>
                <a:schemeClr val="accent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  <a:sym typeface="+mn-ea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481965" y="1438275"/>
            <a:ext cx="877316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Avec PgBouncer:</a:t>
            </a:r>
            <a:endParaRPr lang="en-US" sz="2400" b="1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08370" y="2136775"/>
            <a:ext cx="5770880" cy="3992880"/>
          </a:xfrm>
          <a:prstGeom prst="rect">
            <a:avLst/>
          </a:prstGeom>
        </p:spPr>
      </p:pic>
      <p:grpSp>
        <p:nvGrpSpPr>
          <p:cNvPr id="29" name="组合 11"/>
          <p:cNvGrpSpPr/>
          <p:nvPr/>
        </p:nvGrpSpPr>
        <p:grpSpPr>
          <a:xfrm>
            <a:off x="6008370" y="1179195"/>
            <a:ext cx="76200" cy="5561330"/>
            <a:chOff x="7228113" y="1727200"/>
            <a:chExt cx="68037" cy="2971800"/>
          </a:xfrm>
        </p:grpSpPr>
        <p:cxnSp>
          <p:nvCxnSpPr>
            <p:cNvPr id="30" name="直接连接符 12"/>
            <p:cNvCxnSpPr/>
            <p:nvPr/>
          </p:nvCxnSpPr>
          <p:spPr>
            <a:xfrm>
              <a:off x="7228113" y="1727200"/>
              <a:ext cx="0" cy="297180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矩形 13"/>
            <p:cNvSpPr/>
            <p:nvPr/>
          </p:nvSpPr>
          <p:spPr>
            <a:xfrm>
              <a:off x="7228113" y="1727200"/>
              <a:ext cx="68037" cy="51161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7" name="Text Box 6"/>
          <p:cNvSpPr txBox="1"/>
          <p:nvPr/>
        </p:nvSpPr>
        <p:spPr>
          <a:xfrm>
            <a:off x="297815" y="2089785"/>
            <a:ext cx="5500370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Authentification</a:t>
            </a:r>
            <a:r>
              <a:rPr lang="en-US" sz="16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: PgBouncer effectue l'authentification des clients au nom du serveur PostgreSQL en vérifiant les informations d'identification.</a:t>
            </a:r>
            <a:endParaRPr lang="en-US" sz="16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endParaRPr lang="en-US" sz="16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r>
              <a:rPr lang="en-US" sz="16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Gestion des Connexions</a:t>
            </a:r>
            <a:r>
              <a:rPr lang="en-US" sz="16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: Il maintient un pool de connexions vers PostgreSQL pour réduire la charge sur le serveur.</a:t>
            </a:r>
            <a:endParaRPr lang="en-US" sz="16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endParaRPr lang="en-US" sz="1600" b="1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r>
              <a:rPr lang="en-US" sz="16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Retour de Connexion</a:t>
            </a:r>
            <a:r>
              <a:rPr lang="en-US" sz="16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: PgBouncer cherche d'abord une connexion mise en cache, sinon il en crée une nouvelle selon les restrictions de configuration.</a:t>
            </a:r>
            <a:endParaRPr lang="en-US" sz="16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endParaRPr lang="en-US" sz="1600" b="1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r>
              <a:rPr lang="en-US" sz="16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Mode de Pooling</a:t>
            </a:r>
            <a:r>
              <a:rPr lang="en-US" sz="16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: Selon le mode de pooling configuré (session, transaction ou statement), PgBouncer retourne la connexion au pool au bon moment.</a:t>
            </a:r>
            <a:endParaRPr lang="en-US" sz="16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endParaRPr lang="en-US" sz="16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endParaRPr lang="en-US" sz="16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endParaRPr lang="en-US" sz="16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endParaRPr lang="en-US" sz="16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endParaRPr lang="en-US" sz="16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endParaRPr lang="en-US" sz="16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4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21" name="灯片编号占位符 3"/>
          <p:cNvSpPr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wrap="square" lIns="91440" tIns="45720" rIns="91440" bIns="45720" anchor="ctr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cs typeface="+mn-cs"/>
              </a:defRPr>
            </a:lvl5pPr>
          </a:lstStyle>
          <a:p>
            <a:pPr lvl="0" indent="0" algn="ctr">
              <a:buFont typeface="Arial" panose="020B0604020202020204" pitchFamily="34" charset="0"/>
              <a:buChar char="•"/>
            </a:pPr>
            <a:fld id="{9A0DB2DC-4C9A-4742-B13C-FB6460FD3503}" type="slidenum">
              <a:rPr lang="zh-CN" altLang="en-US" sz="12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</a:fld>
            <a:endParaRPr lang="zh-CN" altLang="en-US" sz="1200" dirty="0">
              <a:solidFill>
                <a:schemeClr val="bg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grpSp>
        <p:nvGrpSpPr>
          <p:cNvPr id="4" name="组合 13"/>
          <p:cNvGrpSpPr/>
          <p:nvPr/>
        </p:nvGrpSpPr>
        <p:grpSpPr>
          <a:xfrm>
            <a:off x="0" y="-20955"/>
            <a:ext cx="3143250" cy="666115"/>
            <a:chOff x="344" y="0"/>
            <a:chExt cx="2752494" cy="666115"/>
          </a:xfrm>
        </p:grpSpPr>
        <p:sp>
          <p:nvSpPr>
            <p:cNvPr id="12" name="矩形 14"/>
            <p:cNvSpPr/>
            <p:nvPr/>
          </p:nvSpPr>
          <p:spPr>
            <a:xfrm>
              <a:off x="539" y="0"/>
              <a:ext cx="2628928" cy="4000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344" y="20955"/>
              <a:ext cx="2752494" cy="64516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pPr algn="l"/>
              <a:r>
                <a:rPr lang="en-US" altLang="zh-CN" b="1" dirty="0">
                  <a:solidFill>
                    <a:schemeClr val="bg1"/>
                  </a:solidFill>
                  <a:latin typeface="Microsoft YaHei Light" panose="020B0502040204020203" pitchFamily="34" charset="-122"/>
                  <a:ea typeface="Microsoft YaHei Light" panose="020B0502040204020203" pitchFamily="34" charset="-122"/>
                  <a:sym typeface="+mn-ea"/>
                </a:rPr>
                <a:t>01 </a:t>
              </a:r>
              <a:r>
                <a:rPr lang="en-US" altLang="zh-CN" b="1" dirty="0">
                  <a:solidFill>
                    <a:schemeClr val="bg1"/>
                  </a:solidFill>
                  <a:latin typeface="Microsoft YaHei Light" panose="020B0502040204020203" pitchFamily="34" charset="-122"/>
                  <a:ea typeface="Microsoft YaHei Light" panose="020B0502040204020203" pitchFamily="34" charset="-122"/>
                  <a:sym typeface="+mn-ea"/>
                </a:rPr>
                <a:t>Patroni &amp; PgBouncer</a:t>
              </a:r>
              <a:endParaRPr lang="en-US" altLang="zh-CN" b="1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endParaRPr>
            </a:p>
            <a:p>
              <a:pPr algn="l"/>
              <a:endParaRPr lang="en-US" altLang="zh-CN" b="1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sym typeface="+mn-ea"/>
              </a:endParaRPr>
            </a:p>
          </p:txBody>
        </p:sp>
      </p:grpSp>
      <p:sp>
        <p:nvSpPr>
          <p:cNvPr id="39" name="Text Box 38"/>
          <p:cNvSpPr txBox="1"/>
          <p:nvPr/>
        </p:nvSpPr>
        <p:spPr>
          <a:xfrm>
            <a:off x="0" y="540385"/>
            <a:ext cx="609600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4000" b="1" dirty="0">
                <a:solidFill>
                  <a:schemeClr val="accent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sym typeface="+mn-ea"/>
              </a:rPr>
              <a:t>PgBouncer</a:t>
            </a:r>
            <a:endParaRPr lang="en-US" altLang="zh-CN" sz="4000" b="1" dirty="0">
              <a:solidFill>
                <a:schemeClr val="accent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  <a:sym typeface="+mn-ea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481965" y="1438275"/>
            <a:ext cx="877316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Benchmarking:  Avant et </a:t>
            </a:r>
            <a:r>
              <a:rPr lang="en-US" sz="2400" b="1" dirty="0">
                <a:latin typeface="Microsoft YaHei Light" panose="020B0502040204020203" pitchFamily="34" charset="-122"/>
                <a:ea typeface="Microsoft YaHei Light" panose="020B0502040204020203" pitchFamily="34" charset="-122"/>
                <a:sym typeface="+mn-ea"/>
              </a:rPr>
              <a:t>après </a:t>
            </a:r>
            <a:r>
              <a:rPr lang="en-US" sz="24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l'utilisation de PgBouncer.</a:t>
            </a:r>
            <a:endParaRPr lang="en-US" sz="2400" b="1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graphicFrame>
        <p:nvGraphicFramePr>
          <p:cNvPr id="9" name="Table 8"/>
          <p:cNvGraphicFramePr/>
          <p:nvPr/>
        </p:nvGraphicFramePr>
        <p:xfrm>
          <a:off x="1106805" y="3706495"/>
          <a:ext cx="9008745" cy="140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2915"/>
                <a:gridCol w="3002915"/>
                <a:gridCol w="300291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Nombre de connections =500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sym typeface="+mn-ea"/>
                        </a:rPr>
                        <a:t>Avant </a:t>
                      </a:r>
                      <a:endParaRPr lang="en-US" sz="1800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sym typeface="+mn-ea"/>
                        </a:rPr>
                        <a:t>après 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TPS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46.5</a:t>
                      </a:r>
                      <a:endParaRPr lang="en-US" sz="1800"/>
                    </a:p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60.7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Latency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10.75s</a:t>
                      </a:r>
                      <a:endParaRPr lang="en-US" sz="1800"/>
                    </a:p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8sec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组合 13"/>
          <p:cNvGrpSpPr/>
          <p:nvPr/>
        </p:nvGrpSpPr>
        <p:grpSpPr>
          <a:xfrm>
            <a:off x="3002280" y="-20955"/>
            <a:ext cx="3143250" cy="400050"/>
            <a:chOff x="344" y="0"/>
            <a:chExt cx="2752494" cy="400050"/>
          </a:xfrm>
        </p:grpSpPr>
        <p:sp>
          <p:nvSpPr>
            <p:cNvPr id="12" name="矩形 14"/>
            <p:cNvSpPr/>
            <p:nvPr/>
          </p:nvSpPr>
          <p:spPr>
            <a:xfrm>
              <a:off x="539" y="0"/>
              <a:ext cx="2628928" cy="4000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344" y="20955"/>
              <a:ext cx="2752494" cy="3683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pPr algn="l"/>
              <a:r>
                <a:rPr lang="en-US" altLang="zh-CN" b="1" dirty="0">
                  <a:solidFill>
                    <a:schemeClr val="bg1"/>
                  </a:solidFill>
                  <a:latin typeface="Microsoft YaHei Light" panose="020B0502040204020203" pitchFamily="34" charset="-122"/>
                  <a:ea typeface="Microsoft YaHei Light" panose="020B0502040204020203" pitchFamily="34" charset="-122"/>
                  <a:sym typeface="+mn-ea"/>
                </a:rPr>
                <a:t>02 </a:t>
              </a:r>
              <a:r>
                <a:rPr lang="en-US" altLang="zh-CN" b="1" dirty="0">
                  <a:solidFill>
                    <a:schemeClr val="bg1"/>
                  </a:solidFill>
                  <a:latin typeface="Microsoft YaHei Light" panose="020B0502040204020203" pitchFamily="34" charset="-122"/>
                  <a:ea typeface="Microsoft YaHei Light" panose="020B0502040204020203" pitchFamily="34" charset="-122"/>
                  <a:sym typeface="+mn-ea"/>
                </a:rPr>
                <a:t>PG-Cluster Architecture</a:t>
              </a:r>
              <a:endParaRPr lang="en-US" altLang="zh-CN" b="1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sym typeface="+mn-ea"/>
              </a:endParaRPr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2480" y="758190"/>
            <a:ext cx="10335895" cy="5514340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10274300" y="2830830"/>
            <a:ext cx="210566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1 master node</a:t>
            </a:r>
            <a:endParaRPr lang="en-US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r>
              <a:rPr lang="en-U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2 Worker nodes</a:t>
            </a:r>
            <a:endParaRPr lang="en-US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endParaRPr lang="en-US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r>
              <a:rPr lang="en-U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8GB+ RAM/node</a:t>
            </a:r>
            <a:endParaRPr lang="en-US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r>
              <a:rPr lang="en-U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4 vCPUs/node</a:t>
            </a:r>
            <a:endParaRPr lang="en-US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endParaRPr lang="en-US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endParaRPr lang="en-US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组合 13"/>
          <p:cNvGrpSpPr/>
          <p:nvPr/>
        </p:nvGrpSpPr>
        <p:grpSpPr>
          <a:xfrm>
            <a:off x="6004560" y="-10160"/>
            <a:ext cx="3143250" cy="400050"/>
            <a:chOff x="344" y="0"/>
            <a:chExt cx="2752494" cy="400050"/>
          </a:xfrm>
        </p:grpSpPr>
        <p:sp>
          <p:nvSpPr>
            <p:cNvPr id="12" name="矩形 14"/>
            <p:cNvSpPr/>
            <p:nvPr/>
          </p:nvSpPr>
          <p:spPr>
            <a:xfrm>
              <a:off x="539" y="0"/>
              <a:ext cx="2628928" cy="4000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344" y="20955"/>
              <a:ext cx="2752494" cy="3683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pPr algn="l"/>
              <a:r>
                <a:rPr lang="en-US" altLang="zh-CN" b="1" dirty="0">
                  <a:solidFill>
                    <a:schemeClr val="bg1"/>
                  </a:solidFill>
                  <a:latin typeface="Microsoft YaHei Light" panose="020B0502040204020203" pitchFamily="34" charset="-122"/>
                  <a:ea typeface="Microsoft YaHei Light" panose="020B0502040204020203" pitchFamily="34" charset="-122"/>
                  <a:sym typeface="+mn-ea"/>
                </a:rPr>
                <a:t>03 </a:t>
              </a:r>
              <a:r>
                <a:rPr lang="en-US" altLang="zh-CN" b="1" dirty="0">
                  <a:solidFill>
                    <a:schemeClr val="bg1"/>
                  </a:solidFill>
                  <a:latin typeface="Microsoft YaHei Light" panose="020B0502040204020203" pitchFamily="34" charset="-122"/>
                  <a:ea typeface="Microsoft YaHei Light" panose="020B0502040204020203" pitchFamily="34" charset="-122"/>
                  <a:sym typeface="+mn-ea"/>
                </a:rPr>
                <a:t>DBA</a:t>
              </a:r>
              <a:endParaRPr lang="en-US" altLang="zh-CN" b="1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sym typeface="+mn-ea"/>
              </a:endParaRPr>
            </a:p>
          </p:txBody>
        </p:sp>
      </p:grpSp>
      <p:sp>
        <p:nvSpPr>
          <p:cNvPr id="2" name="Text Box 1"/>
          <p:cNvSpPr txBox="1"/>
          <p:nvPr/>
        </p:nvSpPr>
        <p:spPr>
          <a:xfrm>
            <a:off x="187325" y="934085"/>
            <a:ext cx="1032510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Qui est le DBA dans notre cas d'utilisation et comment peut-il gérer la base de données ?</a:t>
            </a:r>
            <a:endParaRPr lang="en-US" sz="2400" b="1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903730" y="3063240"/>
            <a:ext cx="931799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DBA est le même l'ingénieur  DevOps.</a:t>
            </a:r>
            <a:endParaRPr lang="en-US" sz="18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>
              <a:buFont typeface="Arial" panose="020B0604020202020204" pitchFamily="34" charset="0"/>
            </a:pPr>
            <a:endParaRPr lang="en-US" sz="18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Utiliser la méthodologie GitOps et personnaliser le cluster à l'aide de Kustomize. </a:t>
            </a:r>
            <a:endParaRPr lang="en-US" sz="18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组合 13"/>
          <p:cNvGrpSpPr/>
          <p:nvPr/>
        </p:nvGrpSpPr>
        <p:grpSpPr>
          <a:xfrm>
            <a:off x="9147810" y="-20320"/>
            <a:ext cx="3143250" cy="400050"/>
            <a:chOff x="344" y="0"/>
            <a:chExt cx="2752494" cy="400050"/>
          </a:xfrm>
        </p:grpSpPr>
        <p:sp>
          <p:nvSpPr>
            <p:cNvPr id="12" name="矩形 14"/>
            <p:cNvSpPr/>
            <p:nvPr/>
          </p:nvSpPr>
          <p:spPr>
            <a:xfrm>
              <a:off x="539" y="0"/>
              <a:ext cx="2628928" cy="4000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344" y="20955"/>
              <a:ext cx="2752494" cy="3683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pPr algn="l"/>
              <a:r>
                <a:rPr lang="en-US" altLang="zh-CN" b="1" dirty="0">
                  <a:solidFill>
                    <a:schemeClr val="bg1"/>
                  </a:solidFill>
                  <a:latin typeface="Microsoft YaHei Light" panose="020B0502040204020203" pitchFamily="34" charset="-122"/>
                  <a:ea typeface="Microsoft YaHei Light" panose="020B0502040204020203" pitchFamily="34" charset="-122"/>
                  <a:sym typeface="+mn-ea"/>
                </a:rPr>
                <a:t>04 </a:t>
              </a:r>
              <a:r>
                <a:rPr lang="en-US" altLang="zh-CN" b="1" dirty="0">
                  <a:solidFill>
                    <a:schemeClr val="bg1"/>
                  </a:solidFill>
                  <a:latin typeface="Microsoft YaHei Light" panose="020B0502040204020203" pitchFamily="34" charset="-122"/>
                  <a:ea typeface="Microsoft YaHei Light" panose="020B0502040204020203" pitchFamily="34" charset="-122"/>
                  <a:sym typeface="+mn-ea"/>
                </a:rPr>
                <a:t>GitOps (CD)</a:t>
              </a:r>
              <a:endParaRPr lang="en-US" altLang="zh-CN" b="1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sym typeface="+mn-ea"/>
              </a:endParaRPr>
            </a:p>
          </p:txBody>
        </p:sp>
      </p:grpSp>
      <p:sp>
        <p:nvSpPr>
          <p:cNvPr id="2" name="Text Box 1"/>
          <p:cNvSpPr txBox="1"/>
          <p:nvPr/>
        </p:nvSpPr>
        <p:spPr>
          <a:xfrm>
            <a:off x="187325" y="934085"/>
            <a:ext cx="11402060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Pourquoi GitOps? </a:t>
            </a:r>
            <a:endParaRPr lang="en-US" sz="2400" b="1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simplifie les déploiements grâce à </a:t>
            </a:r>
            <a:r>
              <a:rPr lang="en-US" sz="24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l'automatisation depuis Git</a:t>
            </a:r>
            <a:r>
              <a:rPr lang="en-US" sz="2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, garantit une </a:t>
            </a:r>
            <a:r>
              <a:rPr lang="en-US" sz="24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traçabilité totale des modifications</a:t>
            </a:r>
            <a:r>
              <a:rPr lang="en-US" sz="2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et renforce la </a:t>
            </a:r>
            <a:r>
              <a:rPr lang="en-US" sz="24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sécurité des déploiements</a:t>
            </a:r>
            <a:r>
              <a:rPr lang="en-US" sz="2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.</a:t>
            </a:r>
            <a:endParaRPr lang="en-US" sz="24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pic>
        <p:nvPicPr>
          <p:cNvPr id="5" name="Picture 4" descr="argo-header-logo-2da8b7ad32cb8a36d97f570496546fc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10865" y="3255010"/>
            <a:ext cx="1562100" cy="1888490"/>
          </a:xfrm>
          <a:prstGeom prst="rect">
            <a:avLst/>
          </a:prstGeom>
        </p:spPr>
      </p:pic>
      <p:pic>
        <p:nvPicPr>
          <p:cNvPr id="6" name="Picture 5" descr="Bitbucket-Logo.wine"/>
          <p:cNvPicPr>
            <a:picLocks noChangeAspect="1"/>
          </p:cNvPicPr>
          <p:nvPr/>
        </p:nvPicPr>
        <p:blipFill>
          <a:blip r:embed="rId2"/>
          <a:srcRect t="34204" r="9870" b="33704"/>
          <a:stretch>
            <a:fillRect/>
          </a:stretch>
        </p:blipFill>
        <p:spPr>
          <a:xfrm>
            <a:off x="187325" y="3662045"/>
            <a:ext cx="2200275" cy="699135"/>
          </a:xfrm>
          <a:prstGeom prst="rect">
            <a:avLst/>
          </a:prstGeom>
        </p:spPr>
      </p:pic>
      <p:pic>
        <p:nvPicPr>
          <p:cNvPr id="7" name="Picture 6" descr="png-transparent-kustomize-logo-thumbnail-tech-companies-thumbnail-removebg-preview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0705" y="3426460"/>
            <a:ext cx="1852295" cy="771525"/>
          </a:xfrm>
          <a:prstGeom prst="rect">
            <a:avLst/>
          </a:prstGeom>
        </p:spPr>
      </p:pic>
      <p:pic>
        <p:nvPicPr>
          <p:cNvPr id="8" name="Picture 7" descr="Screenshot_2024-04-04_021506-removebg-preview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0740" y="3023235"/>
            <a:ext cx="2359660" cy="23552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1690" y="5295265"/>
            <a:ext cx="933450" cy="926465"/>
          </a:xfrm>
          <a:prstGeom prst="rect">
            <a:avLst/>
          </a:prstGeom>
        </p:spPr>
      </p:pic>
      <p:cxnSp>
        <p:nvCxnSpPr>
          <p:cNvPr id="11" name="Straight Arrow Connector 10"/>
          <p:cNvCxnSpPr>
            <a:stCxn id="5" idx="3"/>
            <a:endCxn id="8" idx="1"/>
          </p:cNvCxnSpPr>
          <p:nvPr/>
        </p:nvCxnSpPr>
        <p:spPr>
          <a:xfrm>
            <a:off x="4672965" y="4199255"/>
            <a:ext cx="3787775" cy="190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440940" y="4197350"/>
            <a:ext cx="1010920" cy="63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6" idx="2"/>
          </p:cNvCxnSpPr>
          <p:nvPr/>
        </p:nvCxnSpPr>
        <p:spPr>
          <a:xfrm flipV="1">
            <a:off x="1280795" y="4361180"/>
            <a:ext cx="6985" cy="88138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8" name="Text Box 17"/>
          <p:cNvSpPr txBox="1"/>
          <p:nvPr/>
        </p:nvSpPr>
        <p:spPr>
          <a:xfrm>
            <a:off x="683895" y="6221730"/>
            <a:ext cx="877316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/>
            <a:r>
              <a:rPr lang="en-US" sz="24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DevOps</a:t>
            </a:r>
            <a:endParaRPr lang="en-US" sz="2400" b="1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19" name="Text Box 18"/>
          <p:cNvSpPr txBox="1"/>
          <p:nvPr/>
        </p:nvSpPr>
        <p:spPr>
          <a:xfrm rot="16200000">
            <a:off x="-170815" y="4824730"/>
            <a:ext cx="16160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8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Pull Request</a:t>
            </a:r>
            <a:endParaRPr lang="en-US" sz="18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20" name="Text Box 19"/>
          <p:cNvSpPr txBox="1"/>
          <p:nvPr/>
        </p:nvSpPr>
        <p:spPr>
          <a:xfrm>
            <a:off x="2566670" y="3662045"/>
            <a:ext cx="10236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Sync</a:t>
            </a:r>
            <a:endParaRPr lang="en-US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21" name="Text Box 20"/>
          <p:cNvSpPr txBox="1"/>
          <p:nvPr/>
        </p:nvSpPr>
        <p:spPr>
          <a:xfrm>
            <a:off x="5203825" y="4202430"/>
            <a:ext cx="29724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Deploy With Kustomize</a:t>
            </a:r>
            <a:endParaRPr lang="en-US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微软雅黑">
  <a:themeElements>
    <a:clrScheme name="自定义 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A9619"/>
      </a:accent1>
      <a:accent2>
        <a:srgbClr val="3A3838"/>
      </a:accent2>
      <a:accent3>
        <a:srgbClr val="75ACCA"/>
      </a:accent3>
      <a:accent4>
        <a:srgbClr val="BF5A5A"/>
      </a:accent4>
      <a:accent5>
        <a:srgbClr val="4E5C71"/>
      </a:accent5>
      <a:accent6>
        <a:srgbClr val="000000"/>
      </a:accent6>
      <a:hlink>
        <a:srgbClr val="EB7513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>
            <a:latin typeface="Microsoft YaHei Light" panose="020B0502040204020203" pitchFamily="34" charset="-122"/>
            <a:ea typeface="Microsoft YaHei Light" panose="020B0502040204020203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0</TotalTime>
  <Words>2136</Words>
  <Application>WPS Presentation</Application>
  <PresentationFormat>自定义</PresentationFormat>
  <Paragraphs>159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5" baseType="lpstr">
      <vt:lpstr>Arial</vt:lpstr>
      <vt:lpstr>SimSun</vt:lpstr>
      <vt:lpstr>Wingdings</vt:lpstr>
      <vt:lpstr>Calibri</vt:lpstr>
      <vt:lpstr>Microsoft YaHei Light</vt:lpstr>
      <vt:lpstr>Arial Black</vt:lpstr>
      <vt:lpstr>黑体</vt:lpstr>
      <vt:lpstr>Century Gothic</vt:lpstr>
      <vt:lpstr>Arial</vt:lpstr>
      <vt:lpstr>Aharoni</vt:lpstr>
      <vt:lpstr>Segoe Print</vt:lpstr>
      <vt:lpstr>Microsoft YaHei</vt:lpstr>
      <vt:lpstr>Arial Unicode MS</vt:lpstr>
      <vt:lpstr>微软雅黑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杨桉楠</dc:creator>
  <cp:lastModifiedBy>sk09</cp:lastModifiedBy>
  <cp:revision>66</cp:revision>
  <dcterms:created xsi:type="dcterms:W3CDTF">2015-02-04T03:55:00Z</dcterms:created>
  <dcterms:modified xsi:type="dcterms:W3CDTF">2024-04-04T02:43:52Z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1033-12.2.0.16703</vt:lpwstr>
  </property>
  <property fmtid="{D5CDD505-2E9C-101B-9397-08002B2CF9AE}" pid="3" name="ICV">
    <vt:lpwstr>51997B64E6BE494186B0DA6E1EBDDA9C_12</vt:lpwstr>
  </property>
</Properties>
</file>