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7" r:id="rId2"/>
    <p:sldId id="258" r:id="rId3"/>
    <p:sldId id="259" r:id="rId4"/>
    <p:sldId id="260" r:id="rId5"/>
    <p:sldId id="262" r:id="rId6"/>
    <p:sldId id="263" r:id="rId7"/>
    <p:sldId id="264" r:id="rId8"/>
    <p:sldId id="281" r:id="rId9"/>
    <p:sldId id="282" r:id="rId10"/>
    <p:sldId id="283" r:id="rId11"/>
    <p:sldId id="285" r:id="rId12"/>
    <p:sldId id="286" r:id="rId13"/>
    <p:sldId id="287" r:id="rId14"/>
    <p:sldId id="288" r:id="rId15"/>
    <p:sldId id="289" r:id="rId16"/>
    <p:sldId id="266" r:id="rId17"/>
    <p:sldId id="291" r:id="rId18"/>
    <p:sldId id="271" r:id="rId19"/>
    <p:sldId id="273" r:id="rId20"/>
    <p:sldId id="292" r:id="rId21"/>
    <p:sldId id="294" r:id="rId22"/>
    <p:sldId id="295" r:id="rId23"/>
    <p:sldId id="293" r:id="rId24"/>
    <p:sldId id="296" r:id="rId25"/>
    <p:sldId id="274" r:id="rId26"/>
    <p:sldId id="275" r:id="rId27"/>
    <p:sldId id="278" r:id="rId28"/>
    <p:sldId id="297" r:id="rId29"/>
    <p:sldId id="28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horzBarState="maximized">
    <p:restoredLeft sz="15620" autoAdjust="0"/>
    <p:restoredTop sz="94660" autoAdjust="0"/>
  </p:normalViewPr>
  <p:slideViewPr>
    <p:cSldViewPr>
      <p:cViewPr varScale="1">
        <p:scale>
          <a:sx n="88" d="100"/>
          <a:sy n="88" d="100"/>
        </p:scale>
        <p:origin x="-1853"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53D961B-E3BB-4E5A-8469-2406E71DE979}" type="datetimeFigureOut">
              <a:rPr lang="en-US" smtClean="0"/>
              <a:pPr/>
              <a:t>09-Apr-18</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44C0DEE2-D8DE-4399-B2B1-6ECCD568CB72}"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3D961B-E3BB-4E5A-8469-2406E71DE979}" type="datetimeFigureOut">
              <a:rPr lang="en-US" smtClean="0"/>
              <a:pPr/>
              <a:t>09-Apr-18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4C0DEE2-D8DE-4399-B2B1-6ECCD568CB7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3D961B-E3BB-4E5A-8469-2406E71DE979}" type="datetimeFigureOut">
              <a:rPr lang="en-US" smtClean="0"/>
              <a:pPr/>
              <a:t>09-Apr-18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4C0DEE2-D8DE-4399-B2B1-6ECCD568CB7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3D961B-E3BB-4E5A-8469-2406E71DE979}" type="datetimeFigureOut">
              <a:rPr lang="en-US" smtClean="0"/>
              <a:pPr/>
              <a:t>09-Apr-18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4C0DEE2-D8DE-4399-B2B1-6ECCD568CB7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53D961B-E3BB-4E5A-8469-2406E71DE979}" type="datetimeFigureOut">
              <a:rPr lang="en-US" smtClean="0"/>
              <a:pPr/>
              <a:t>09-Apr-18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4C0DEE2-D8DE-4399-B2B1-6ECCD568CB72}"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3D961B-E3BB-4E5A-8469-2406E71DE979}" type="datetimeFigureOut">
              <a:rPr lang="en-US" smtClean="0"/>
              <a:pPr/>
              <a:t>09-Apr-18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4C0DEE2-D8DE-4399-B2B1-6ECCD568CB7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53D961B-E3BB-4E5A-8469-2406E71DE979}" type="datetimeFigureOut">
              <a:rPr lang="en-US" smtClean="0"/>
              <a:pPr/>
              <a:t>09-Apr-18</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4C0DEE2-D8DE-4399-B2B1-6ECCD568CB7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53D961B-E3BB-4E5A-8469-2406E71DE979}" type="datetimeFigureOut">
              <a:rPr lang="en-US" smtClean="0"/>
              <a:pPr/>
              <a:t>09-Apr-18</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4C0DEE2-D8DE-4399-B2B1-6ECCD568CB7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753D961B-E3BB-4E5A-8469-2406E71DE979}" type="datetimeFigureOut">
              <a:rPr lang="en-US" smtClean="0"/>
              <a:pPr/>
              <a:t>09-Apr-18</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44C0DEE2-D8DE-4399-B2B1-6ECCD568CB72}"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3D961B-E3BB-4E5A-8469-2406E71DE979}" type="datetimeFigureOut">
              <a:rPr lang="en-US" smtClean="0"/>
              <a:pPr/>
              <a:t>09-Apr-18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4C0DEE2-D8DE-4399-B2B1-6ECCD568CB7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53D961B-E3BB-4E5A-8469-2406E71DE979}" type="datetimeFigureOut">
              <a:rPr lang="en-US" smtClean="0"/>
              <a:pPr/>
              <a:t>09-Apr-18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4C0DEE2-D8DE-4399-B2B1-6ECCD568CB72}"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53D961B-E3BB-4E5A-8469-2406E71DE979}" type="datetimeFigureOut">
              <a:rPr lang="en-US" smtClean="0"/>
              <a:pPr/>
              <a:t>09-Apr-18</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4C0DEE2-D8DE-4399-B2B1-6ECCD568CB72}"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8382000" cy="2362199"/>
          </a:xfrm>
        </p:spPr>
        <p:txBody>
          <a:bodyPr>
            <a:normAutofit fontScale="90000"/>
          </a:bodyPr>
          <a:lstStyle/>
          <a:p>
            <a:pPr algn="ctr"/>
            <a:r>
              <a:rPr lang="en-IN" sz="3100" b="1" dirty="0">
                <a:latin typeface="Bookman Old Style" pitchFamily="18" charset="0"/>
              </a:rPr>
              <a:t>ADVANCED VEHICLE SECURITY SYSTEM WITH THEFT CONTROL AND ACCIDENT NOTIFICATION USING GSM AND GPS TECHNOLOGY</a:t>
            </a:r>
            <a:r>
              <a:rPr lang="en-US" sz="3200" b="1" dirty="0">
                <a:latin typeface="Bookman Old Style" pitchFamily="18" charset="0"/>
              </a:rPr>
              <a:t/>
            </a:r>
            <a:br>
              <a:rPr lang="en-US" sz="3200" b="1" dirty="0">
                <a:latin typeface="Bookman Old Style" pitchFamily="18" charset="0"/>
              </a:rPr>
            </a:br>
            <a:endParaRPr lang="en-US" sz="3200" dirty="0">
              <a:latin typeface="Bookman Old Style" pitchFamily="18" charset="0"/>
            </a:endParaRPr>
          </a:p>
        </p:txBody>
      </p:sp>
      <p:sp>
        <p:nvSpPr>
          <p:cNvPr id="3" name="Subtitle 2"/>
          <p:cNvSpPr>
            <a:spLocks noGrp="1"/>
          </p:cNvSpPr>
          <p:nvPr>
            <p:ph type="subTitle" idx="1"/>
          </p:nvPr>
        </p:nvSpPr>
        <p:spPr>
          <a:xfrm>
            <a:off x="381000" y="3352800"/>
            <a:ext cx="8763000" cy="2667000"/>
          </a:xfrm>
        </p:spPr>
        <p:txBody>
          <a:bodyPr>
            <a:noAutofit/>
          </a:bodyPr>
          <a:lstStyle/>
          <a:p>
            <a:r>
              <a:rPr lang="en-US" sz="1600" b="1" dirty="0" smtClean="0">
                <a:solidFill>
                  <a:schemeClr val="tx1"/>
                </a:solidFill>
                <a:latin typeface="Bookman Old Style" pitchFamily="18" charset="0"/>
              </a:rPr>
              <a:t>          PROJECT GUIDE:</a:t>
            </a:r>
          </a:p>
          <a:p>
            <a:r>
              <a:rPr lang="en-US" sz="1600" b="1" dirty="0" smtClean="0">
                <a:solidFill>
                  <a:schemeClr val="tx1"/>
                </a:solidFill>
                <a:latin typeface="Bookman Old Style" pitchFamily="18" charset="0"/>
              </a:rPr>
              <a:t>         MR.M.SAMBASIVA </a:t>
            </a:r>
            <a:r>
              <a:rPr lang="en-US" sz="1600" b="1" dirty="0" smtClean="0">
                <a:solidFill>
                  <a:schemeClr val="tx1"/>
                </a:solidFill>
                <a:latin typeface="Bookman Old Style" pitchFamily="18" charset="0"/>
              </a:rPr>
              <a:t>REDDY,</a:t>
            </a:r>
            <a:endParaRPr lang="en-US" sz="1600" b="1" dirty="0" smtClean="0">
              <a:solidFill>
                <a:schemeClr val="tx1"/>
              </a:solidFill>
              <a:latin typeface="Bookman Old Style" pitchFamily="18" charset="0"/>
            </a:endParaRPr>
          </a:p>
          <a:p>
            <a:r>
              <a:rPr lang="en-US" sz="1600" b="1" dirty="0" smtClean="0">
                <a:solidFill>
                  <a:schemeClr val="tx1"/>
                </a:solidFill>
                <a:latin typeface="Bookman Old Style" pitchFamily="18" charset="0"/>
              </a:rPr>
              <a:t>            ASST.PROFESSOR.                                                         </a:t>
            </a:r>
          </a:p>
          <a:p>
            <a:r>
              <a:rPr lang="en-US" sz="1600" b="1" dirty="0" smtClean="0">
                <a:solidFill>
                  <a:schemeClr val="tx1"/>
                </a:solidFill>
                <a:latin typeface="Bookman Old Style" pitchFamily="18" charset="0"/>
              </a:rPr>
              <a:t>                                                                      TEAM MEMBERS: </a:t>
            </a:r>
          </a:p>
          <a:p>
            <a:r>
              <a:rPr lang="en-US" sz="1600" b="1" dirty="0" smtClean="0">
                <a:solidFill>
                  <a:schemeClr val="tx1"/>
                </a:solidFill>
                <a:latin typeface="Bookman Old Style" pitchFamily="18" charset="0"/>
              </a:rPr>
              <a:t>                                                               M.SAIKRISHNA - 14761A0493,</a:t>
            </a:r>
            <a:r>
              <a:rPr lang="en-IN" sz="1600" b="1" dirty="0" smtClean="0">
                <a:solidFill>
                  <a:schemeClr val="tx1"/>
                </a:solidFill>
                <a:latin typeface="Bookman Old Style" pitchFamily="18" charset="0"/>
              </a:rPr>
              <a:t>                                                                                                     </a:t>
            </a:r>
          </a:p>
          <a:p>
            <a:r>
              <a:rPr lang="en-IN" sz="1600" b="1" dirty="0" smtClean="0">
                <a:solidFill>
                  <a:schemeClr val="tx1"/>
                </a:solidFill>
                <a:latin typeface="Bookman Old Style" pitchFamily="18" charset="0"/>
              </a:rPr>
              <a:t>                                                               A.SURESH BABU-14761A0461,</a:t>
            </a:r>
          </a:p>
          <a:p>
            <a:r>
              <a:rPr lang="en-US" sz="1600" b="1" dirty="0" smtClean="0">
                <a:solidFill>
                  <a:schemeClr val="tx1"/>
                </a:solidFill>
                <a:latin typeface="Bookman Old Style" pitchFamily="18" charset="0"/>
              </a:rPr>
              <a:t>                                                               K.MOHANREDDY-14761A0482.</a:t>
            </a:r>
            <a:endParaRPr lang="en-IN" sz="1600" b="1" dirty="0" smtClean="0">
              <a:solidFill>
                <a:schemeClr val="tx1"/>
              </a:solidFill>
              <a:latin typeface="Bookman Old Style" pitchFamily="18" charset="0"/>
            </a:endParaRPr>
          </a:p>
          <a:p>
            <a:endParaRPr lang="en-US" sz="1800" dirty="0">
              <a:latin typeface="Bookman Old Styl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ookman Old Style" pitchFamily="18" charset="0"/>
              </a:rPr>
              <a:t>2.GSM</a:t>
            </a:r>
            <a:endParaRPr lang="en-US" sz="3200" b="1" dirty="0">
              <a:latin typeface="Bookman Old Style" pitchFamily="18" charset="0"/>
            </a:endParaRPr>
          </a:p>
        </p:txBody>
      </p:sp>
      <p:sp>
        <p:nvSpPr>
          <p:cNvPr id="3" name="Content Placeholder 2"/>
          <p:cNvSpPr>
            <a:spLocks noGrp="1"/>
          </p:cNvSpPr>
          <p:nvPr>
            <p:ph idx="1"/>
          </p:nvPr>
        </p:nvSpPr>
        <p:spPr/>
        <p:txBody>
          <a:bodyPr>
            <a:noAutofit/>
          </a:bodyPr>
          <a:lstStyle/>
          <a:p>
            <a:r>
              <a:rPr lang="en-US" sz="2000" dirty="0" smtClean="0">
                <a:latin typeface="Bookman Old Style" pitchFamily="18" charset="0"/>
              </a:rPr>
              <a:t>GSM (Global System for Mobile communications) is an open, digital cellular technology used for transmitting mobile voice and data services.</a:t>
            </a:r>
          </a:p>
          <a:p>
            <a:r>
              <a:rPr lang="en-US" sz="2000" dirty="0" smtClean="0">
                <a:latin typeface="Bookman Old Style" pitchFamily="18" charset="0"/>
              </a:rPr>
              <a:t>GSM (Global System for Mobile communication) is a digital mobile telephone system that is widely used in Europe and other parts of the world</a:t>
            </a:r>
          </a:p>
          <a:p>
            <a:endParaRPr lang="en-US" sz="2000" dirty="0">
              <a:latin typeface="Bookman Old Style" pitchFamily="18" charset="0"/>
            </a:endParaRPr>
          </a:p>
        </p:txBody>
      </p:sp>
      <p:pic>
        <p:nvPicPr>
          <p:cNvPr id="1026" name="Picture 28"/>
          <p:cNvPicPr>
            <a:picLocks noChangeAspect="1" noChangeArrowheads="1"/>
          </p:cNvPicPr>
          <p:nvPr/>
        </p:nvPicPr>
        <p:blipFill>
          <a:blip r:embed="rId2"/>
          <a:srcRect/>
          <a:stretch>
            <a:fillRect/>
          </a:stretch>
        </p:blipFill>
        <p:spPr bwMode="auto">
          <a:xfrm>
            <a:off x="2286000" y="3657600"/>
            <a:ext cx="4051300" cy="18669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ookman Old Style" pitchFamily="18" charset="0"/>
              </a:rPr>
              <a:t>3. ATMEGA 89S52 microcontroller</a:t>
            </a:r>
            <a:endParaRPr lang="en-US" sz="3200" b="1" dirty="0">
              <a:latin typeface="Bookman Old Style" pitchFamily="18" charset="0"/>
            </a:endParaRPr>
          </a:p>
        </p:txBody>
      </p:sp>
      <p:sp>
        <p:nvSpPr>
          <p:cNvPr id="3" name="Content Placeholder 2"/>
          <p:cNvSpPr>
            <a:spLocks noGrp="1"/>
          </p:cNvSpPr>
          <p:nvPr>
            <p:ph idx="1"/>
          </p:nvPr>
        </p:nvSpPr>
        <p:spPr/>
        <p:txBody>
          <a:bodyPr>
            <a:normAutofit/>
          </a:bodyPr>
          <a:lstStyle/>
          <a:p>
            <a:r>
              <a:rPr lang="en-US" sz="2000" dirty="0" smtClean="0">
                <a:latin typeface="Bookman Old Style" pitchFamily="18" charset="0"/>
              </a:rPr>
              <a:t>The AT89S52 is a low-power, high-performance CMOS 8-bit microcontroller with 4k bytes of Flash Programmable and erasable read only memory (EROM)</a:t>
            </a:r>
          </a:p>
          <a:p>
            <a:r>
              <a:rPr lang="en-US" sz="2000" dirty="0" smtClean="0">
                <a:latin typeface="Bookman Old Style" pitchFamily="18" charset="0"/>
              </a:rPr>
              <a:t>80C51 based architecture</a:t>
            </a:r>
          </a:p>
          <a:p>
            <a:r>
              <a:rPr lang="en-US" sz="2000" dirty="0" smtClean="0">
                <a:latin typeface="Bookman Old Style" pitchFamily="18" charset="0"/>
              </a:rPr>
              <a:t>4-Kbytes of on-chip Reprogrammable Flash Memory</a:t>
            </a:r>
          </a:p>
          <a:p>
            <a:r>
              <a:rPr lang="en-US" sz="2000" dirty="0" smtClean="0">
                <a:latin typeface="Bookman Old Style" pitchFamily="18" charset="0"/>
              </a:rPr>
              <a:t>128 x 8 RAM</a:t>
            </a:r>
          </a:p>
          <a:p>
            <a:r>
              <a:rPr lang="en-US" sz="2000" dirty="0" smtClean="0">
                <a:latin typeface="Bookman Old Style" pitchFamily="18" charset="0"/>
              </a:rPr>
              <a:t>Two 16-bit Timer/Counters</a:t>
            </a:r>
          </a:p>
          <a:p>
            <a:r>
              <a:rPr lang="en-US" sz="2000" dirty="0" smtClean="0">
                <a:latin typeface="Bookman Old Style" pitchFamily="18" charset="0"/>
              </a:rPr>
              <a:t>Full duplex serial channel</a:t>
            </a:r>
          </a:p>
          <a:p>
            <a:r>
              <a:rPr lang="en-US" sz="2000" dirty="0" smtClean="0">
                <a:latin typeface="Bookman Old Style" pitchFamily="18" charset="0"/>
              </a:rPr>
              <a:t>Boolean processor</a:t>
            </a:r>
          </a:p>
          <a:p>
            <a:r>
              <a:rPr lang="en-US" sz="2000" dirty="0" smtClean="0">
                <a:latin typeface="Bookman Old Style" pitchFamily="18" charset="0"/>
              </a:rPr>
              <a:t>Four 8-bit I/O ports, 32 I/O lines</a:t>
            </a:r>
          </a:p>
          <a:p>
            <a:r>
              <a:rPr lang="en-US" sz="2000" dirty="0" smtClean="0">
                <a:latin typeface="Bookman Old Style" pitchFamily="18" charset="0"/>
              </a:rPr>
              <a:t>Memory addressing capability</a:t>
            </a:r>
          </a:p>
          <a:p>
            <a:r>
              <a:rPr lang="en-US" sz="2000" dirty="0" smtClean="0">
                <a:latin typeface="Bookman Old Style" pitchFamily="18" charset="0"/>
              </a:rPr>
              <a:t>64K ROM and 64K RAM</a:t>
            </a:r>
          </a:p>
          <a:p>
            <a:endParaRPr lang="en-US" sz="2000" dirty="0">
              <a:latin typeface="Bookman Old Style"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ookman Old Style" pitchFamily="18" charset="0"/>
              </a:rPr>
              <a:t>4.LCD DISPLAY</a:t>
            </a:r>
            <a:endParaRPr lang="en-US" sz="3200" b="1" dirty="0">
              <a:latin typeface="Bookman Old Style" pitchFamily="18" charset="0"/>
            </a:endParaRPr>
          </a:p>
        </p:txBody>
      </p:sp>
      <p:sp>
        <p:nvSpPr>
          <p:cNvPr id="3" name="Content Placeholder 2"/>
          <p:cNvSpPr>
            <a:spLocks noGrp="1"/>
          </p:cNvSpPr>
          <p:nvPr>
            <p:ph idx="1"/>
          </p:nvPr>
        </p:nvSpPr>
        <p:spPr/>
        <p:txBody>
          <a:bodyPr>
            <a:normAutofit/>
          </a:bodyPr>
          <a:lstStyle/>
          <a:p>
            <a:r>
              <a:rPr lang="en-US" sz="2000" dirty="0" smtClean="0">
                <a:latin typeface="Bookman Old Style" pitchFamily="18" charset="0"/>
              </a:rPr>
              <a:t>A liquid crystal display (LCD) is a thin, flat display device made up of any number of color or monochrome pixels arrayed in front of a light source or reflector. </a:t>
            </a:r>
          </a:p>
          <a:p>
            <a:r>
              <a:rPr lang="en-US" sz="2000" dirty="0" smtClean="0">
                <a:latin typeface="Bookman Old Style" pitchFamily="18" charset="0"/>
              </a:rPr>
              <a:t>Some of the most common LCDs connected to the controllers are 16X1, 16x2 and 20x2 displays. This means 16 characters per line by 1 line 16 characters per line by 2 lines and 20 characters per line by 2 lines, respectively.</a:t>
            </a:r>
            <a:endParaRPr lang="en-US" sz="2000" dirty="0">
              <a:latin typeface="Bookman Old Style"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ookman Old Style" pitchFamily="18" charset="0"/>
              </a:rPr>
              <a:t>5.POWER SUPPLY</a:t>
            </a:r>
            <a:endParaRPr lang="en-US" sz="3200" b="1" dirty="0">
              <a:latin typeface="Bookman Old Style" pitchFamily="18" charset="0"/>
            </a:endParaRPr>
          </a:p>
        </p:txBody>
      </p:sp>
      <p:sp>
        <p:nvSpPr>
          <p:cNvPr id="3" name="Content Placeholder 2"/>
          <p:cNvSpPr>
            <a:spLocks noGrp="1"/>
          </p:cNvSpPr>
          <p:nvPr>
            <p:ph idx="1"/>
          </p:nvPr>
        </p:nvSpPr>
        <p:spPr/>
        <p:txBody>
          <a:bodyPr>
            <a:normAutofit/>
          </a:bodyPr>
          <a:lstStyle/>
          <a:p>
            <a:r>
              <a:rPr lang="en-US" sz="2000" dirty="0" smtClean="0">
                <a:latin typeface="Bookman Old Style" pitchFamily="18" charset="0"/>
              </a:rPr>
              <a:t>The power supply consists of </a:t>
            </a:r>
          </a:p>
          <a:p>
            <a:endParaRPr lang="en-US" sz="2000" dirty="0" smtClean="0">
              <a:latin typeface="Bookman Old Style" pitchFamily="18" charset="0"/>
            </a:endParaRPr>
          </a:p>
          <a:p>
            <a:r>
              <a:rPr lang="en-US" sz="2000" dirty="0" smtClean="0">
                <a:latin typeface="Bookman Old Style" pitchFamily="18" charset="0"/>
              </a:rPr>
              <a:t>Transformer</a:t>
            </a:r>
            <a:endParaRPr lang="en-US" sz="2000" dirty="0" smtClean="0">
              <a:latin typeface="Bookman Old Style" pitchFamily="18" charset="0"/>
            </a:endParaRPr>
          </a:p>
          <a:p>
            <a:endParaRPr lang="en-US" sz="2000" dirty="0" smtClean="0">
              <a:latin typeface="Bookman Old Style" pitchFamily="18" charset="0"/>
            </a:endParaRPr>
          </a:p>
          <a:p>
            <a:r>
              <a:rPr lang="en-US" sz="2000" dirty="0" smtClean="0">
                <a:latin typeface="Bookman Old Style" pitchFamily="18" charset="0"/>
              </a:rPr>
              <a:t>Rectifier</a:t>
            </a:r>
            <a:endParaRPr lang="en-US" sz="2000" dirty="0" smtClean="0">
              <a:latin typeface="Bookman Old Style" pitchFamily="18" charset="0"/>
            </a:endParaRPr>
          </a:p>
          <a:p>
            <a:endParaRPr lang="en-US" sz="2000" dirty="0" smtClean="0">
              <a:latin typeface="Bookman Old Style" pitchFamily="18" charset="0"/>
            </a:endParaRPr>
          </a:p>
          <a:p>
            <a:r>
              <a:rPr lang="en-US" sz="2000" dirty="0" smtClean="0">
                <a:latin typeface="Bookman Old Style" pitchFamily="18" charset="0"/>
              </a:rPr>
              <a:t>Filter</a:t>
            </a:r>
            <a:endParaRPr lang="en-US" sz="2000" dirty="0">
              <a:latin typeface="Bookman Old Style"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ookman Old Style" pitchFamily="18" charset="0"/>
              </a:rPr>
              <a:t>6.VIBRATION SENSOR AND IR SENSORS</a:t>
            </a:r>
            <a:endParaRPr lang="en-US" sz="3200" b="1" dirty="0">
              <a:latin typeface="Bookman Old Style" pitchFamily="18" charset="0"/>
            </a:endParaRPr>
          </a:p>
        </p:txBody>
      </p:sp>
      <p:sp>
        <p:nvSpPr>
          <p:cNvPr id="3" name="Content Placeholder 2"/>
          <p:cNvSpPr>
            <a:spLocks noGrp="1"/>
          </p:cNvSpPr>
          <p:nvPr>
            <p:ph idx="1"/>
          </p:nvPr>
        </p:nvSpPr>
        <p:spPr/>
        <p:txBody>
          <a:bodyPr>
            <a:normAutofit/>
          </a:bodyPr>
          <a:lstStyle/>
          <a:p>
            <a:r>
              <a:rPr lang="en-US" sz="2000" dirty="0" smtClean="0">
                <a:latin typeface="Bookman Old Style" pitchFamily="18" charset="0"/>
              </a:rPr>
              <a:t>Critical to vibration  monitoring  and  analysis  is the machine  mounted sensor. Three parameters representing motion detected by vibration monitors are displacement, velocity, and acceleration.</a:t>
            </a:r>
          </a:p>
          <a:p>
            <a:r>
              <a:rPr lang="en-US" sz="2000" dirty="0" smtClean="0">
                <a:latin typeface="Bookman Old Style" pitchFamily="18" charset="0"/>
              </a:rPr>
              <a:t>IR sensor consists of </a:t>
            </a:r>
            <a:r>
              <a:rPr lang="en-US" sz="2000" dirty="0" err="1" smtClean="0">
                <a:latin typeface="Bookman Old Style" pitchFamily="18" charset="0"/>
              </a:rPr>
              <a:t>ir</a:t>
            </a:r>
            <a:r>
              <a:rPr lang="en-US" sz="2000" dirty="0" smtClean="0">
                <a:latin typeface="Bookman Old Style" pitchFamily="18" charset="0"/>
              </a:rPr>
              <a:t> transmitter  and </a:t>
            </a:r>
            <a:r>
              <a:rPr lang="en-US" sz="2000" dirty="0" err="1" smtClean="0">
                <a:latin typeface="Bookman Old Style" pitchFamily="18" charset="0"/>
              </a:rPr>
              <a:t>ir</a:t>
            </a:r>
            <a:r>
              <a:rPr lang="en-US" sz="2000" dirty="0" smtClean="0">
                <a:latin typeface="Bookman Old Style" pitchFamily="18" charset="0"/>
              </a:rPr>
              <a:t> receiver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ookman Old Style" pitchFamily="18" charset="0"/>
              </a:rPr>
              <a:t>7.MOTOR</a:t>
            </a:r>
            <a:endParaRPr lang="en-US" sz="3200" b="1" dirty="0">
              <a:latin typeface="Bookman Old Style" pitchFamily="18" charset="0"/>
            </a:endParaRPr>
          </a:p>
        </p:txBody>
      </p:sp>
      <p:sp>
        <p:nvSpPr>
          <p:cNvPr id="3" name="Content Placeholder 2"/>
          <p:cNvSpPr>
            <a:spLocks noGrp="1"/>
          </p:cNvSpPr>
          <p:nvPr>
            <p:ph idx="1"/>
          </p:nvPr>
        </p:nvSpPr>
        <p:spPr/>
        <p:txBody>
          <a:bodyPr>
            <a:normAutofit/>
          </a:bodyPr>
          <a:lstStyle/>
          <a:p>
            <a:r>
              <a:rPr lang="en-US" sz="2000" dirty="0" smtClean="0">
                <a:latin typeface="Bookman Old Style" pitchFamily="18" charset="0"/>
              </a:rPr>
              <a:t>Motor is a device that creates motion, not an engine; it usually refers to either an electrical motor or an internal combustion </a:t>
            </a:r>
            <a:r>
              <a:rPr lang="en-US" sz="2000" dirty="0" smtClean="0">
                <a:latin typeface="Bookman Old Style" pitchFamily="18" charset="0"/>
              </a:rPr>
              <a:t>engine</a:t>
            </a:r>
          </a:p>
          <a:p>
            <a:r>
              <a:rPr lang="en-US" sz="2000" dirty="0" smtClean="0">
                <a:latin typeface="Bookman Old Style" pitchFamily="18" charset="0"/>
              </a:rPr>
              <a:t>Here </a:t>
            </a:r>
            <a:r>
              <a:rPr lang="en-US" sz="2000" dirty="0" smtClean="0">
                <a:latin typeface="Bookman Old Style" pitchFamily="18" charset="0"/>
              </a:rPr>
              <a:t>it uses a DC motor</a:t>
            </a:r>
          </a:p>
          <a:p>
            <a:r>
              <a:rPr lang="en-US" sz="2000" dirty="0" smtClean="0">
                <a:latin typeface="Bookman Old Style" pitchFamily="18" charset="0"/>
              </a:rPr>
              <a:t>It consists of 3 parts:</a:t>
            </a:r>
          </a:p>
          <a:p>
            <a:pPr>
              <a:buNone/>
            </a:pPr>
            <a:r>
              <a:rPr lang="en-US" sz="2000" dirty="0" smtClean="0">
                <a:latin typeface="Bookman Old Style" pitchFamily="18" charset="0"/>
              </a:rPr>
              <a:t>     Armature,</a:t>
            </a:r>
          </a:p>
          <a:p>
            <a:pPr>
              <a:buNone/>
            </a:pPr>
            <a:r>
              <a:rPr lang="en-US" sz="2000" dirty="0" smtClean="0">
                <a:latin typeface="Bookman Old Style" pitchFamily="18" charset="0"/>
              </a:rPr>
              <a:t> </a:t>
            </a:r>
            <a:r>
              <a:rPr lang="en-US" sz="2000" dirty="0" smtClean="0">
                <a:latin typeface="Bookman Old Style" pitchFamily="18" charset="0"/>
              </a:rPr>
              <a:t>    </a:t>
            </a:r>
            <a:r>
              <a:rPr lang="en-US" sz="2000" dirty="0" smtClean="0">
                <a:latin typeface="Bookman Old Style" pitchFamily="18" charset="0"/>
              </a:rPr>
              <a:t>Commutator</a:t>
            </a:r>
            <a:r>
              <a:rPr lang="en-US" sz="2000" dirty="0" smtClean="0">
                <a:latin typeface="Bookman Old Style" pitchFamily="18" charset="0"/>
              </a:rPr>
              <a:t> and </a:t>
            </a:r>
          </a:p>
          <a:p>
            <a:pPr>
              <a:buNone/>
            </a:pPr>
            <a:r>
              <a:rPr lang="en-US" sz="2000" dirty="0" smtClean="0">
                <a:latin typeface="Bookman Old Style" pitchFamily="18" charset="0"/>
              </a:rPr>
              <a:t> </a:t>
            </a:r>
            <a:r>
              <a:rPr lang="en-US" sz="2000" dirty="0" smtClean="0">
                <a:latin typeface="Bookman Old Style" pitchFamily="18" charset="0"/>
              </a:rPr>
              <a:t>     Brushes</a:t>
            </a:r>
          </a:p>
          <a:p>
            <a:pPr>
              <a:buNone/>
            </a:pPr>
            <a:r>
              <a:rPr lang="en-US" sz="2000" dirty="0" smtClean="0">
                <a:latin typeface="Bookman Old Style" pitchFamily="18" charset="0"/>
              </a:rPr>
              <a:t> </a:t>
            </a:r>
            <a:r>
              <a:rPr lang="en-US" sz="2000" dirty="0" smtClean="0">
                <a:latin typeface="Bookman Old Style" pitchFamily="18" charset="0"/>
              </a:rPr>
              <a:t>       </a:t>
            </a:r>
            <a:endParaRPr lang="en-US" sz="2000" dirty="0">
              <a:latin typeface="Bookman Old Style"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0"/>
            <a:ext cx="7498080" cy="1143000"/>
          </a:xfrm>
        </p:spPr>
        <p:txBody>
          <a:bodyPr>
            <a:normAutofit fontScale="90000"/>
          </a:bodyPr>
          <a:lstStyle/>
          <a:p>
            <a:r>
              <a:rPr lang="en-US" sz="3600" b="1" dirty="0" smtClean="0">
                <a:latin typeface="Bookman Old Style" pitchFamily="18" charset="0"/>
              </a:rPr>
              <a:t>Methodology</a:t>
            </a:r>
            <a:r>
              <a:rPr lang="en-US" dirty="0" smtClean="0"/>
              <a:t/>
            </a:r>
            <a:br>
              <a:rPr lang="en-US" dirty="0" smtClean="0"/>
            </a:br>
            <a:r>
              <a:rPr lang="en-US" dirty="0" smtClean="0"/>
              <a:t/>
            </a:r>
            <a:br>
              <a:rPr lang="en-US" dirty="0" smtClean="0"/>
            </a:br>
            <a:endParaRPr lang="en-US" dirty="0"/>
          </a:p>
        </p:txBody>
      </p:sp>
      <p:sp>
        <p:nvSpPr>
          <p:cNvPr id="5" name="Content Placeholder 4"/>
          <p:cNvSpPr>
            <a:spLocks noGrp="1"/>
          </p:cNvSpPr>
          <p:nvPr>
            <p:ph idx="1"/>
          </p:nvPr>
        </p:nvSpPr>
        <p:spPr/>
        <p:txBody>
          <a:bodyPr>
            <a:normAutofit/>
          </a:bodyPr>
          <a:lstStyle/>
          <a:p>
            <a:r>
              <a:rPr lang="en-US" sz="2000" b="1" dirty="0" smtClean="0">
                <a:latin typeface="Bookman Old Style" pitchFamily="18" charset="0"/>
              </a:rPr>
              <a:t>SYSTEM </a:t>
            </a:r>
            <a:r>
              <a:rPr lang="en-US" sz="2000" b="1" dirty="0" smtClean="0">
                <a:latin typeface="Bookman Old Style" pitchFamily="18" charset="0"/>
              </a:rPr>
              <a:t>SOFTWARE: </a:t>
            </a:r>
          </a:p>
          <a:p>
            <a:pPr>
              <a:buNone/>
            </a:pPr>
            <a:r>
              <a:rPr lang="en-US" sz="2000" dirty="0" smtClean="0">
                <a:latin typeface="Bookman Old Style" pitchFamily="18" charset="0"/>
              </a:rPr>
              <a:t>     </a:t>
            </a:r>
            <a:r>
              <a:rPr lang="en-US" sz="2000" dirty="0" smtClean="0">
                <a:latin typeface="Bookman Old Style" pitchFamily="18" charset="0"/>
              </a:rPr>
              <a:t>KEIL SOFTWARE TOOL:</a:t>
            </a:r>
          </a:p>
          <a:p>
            <a:r>
              <a:rPr lang="en-US" sz="2000" dirty="0" smtClean="0">
                <a:latin typeface="Bookman Old Style" pitchFamily="18" charset="0"/>
              </a:rPr>
              <a:t>µVision3 is an IDE (Integrated Development Environment) that helps you write, compile, and debug embedded programs. It encapsulates the following components:</a:t>
            </a:r>
          </a:p>
          <a:p>
            <a:pPr lvl="0"/>
            <a:r>
              <a:rPr lang="en-US" sz="2000" dirty="0" smtClean="0">
                <a:latin typeface="Bookman Old Style" pitchFamily="18" charset="0"/>
              </a:rPr>
              <a:t>A project manager.</a:t>
            </a:r>
          </a:p>
          <a:p>
            <a:pPr lvl="0"/>
            <a:r>
              <a:rPr lang="en-US" sz="2000" dirty="0" smtClean="0">
                <a:latin typeface="Bookman Old Style" pitchFamily="18" charset="0"/>
              </a:rPr>
              <a:t>A make facility.</a:t>
            </a:r>
          </a:p>
          <a:p>
            <a:pPr lvl="0"/>
            <a:r>
              <a:rPr lang="en-US" sz="2000" dirty="0" smtClean="0">
                <a:latin typeface="Bookman Old Style" pitchFamily="18" charset="0"/>
              </a:rPr>
              <a:t>Tool configuration.</a:t>
            </a:r>
          </a:p>
          <a:p>
            <a:pPr lvl="0"/>
            <a:r>
              <a:rPr lang="en-US" sz="2000" dirty="0" smtClean="0">
                <a:latin typeface="Bookman Old Style" pitchFamily="18" charset="0"/>
              </a:rPr>
              <a:t>Editor.</a:t>
            </a:r>
          </a:p>
          <a:p>
            <a:pPr lvl="0"/>
            <a:r>
              <a:rPr lang="en-US" sz="2000" dirty="0" smtClean="0">
                <a:latin typeface="Bookman Old Style" pitchFamily="18" charset="0"/>
              </a:rPr>
              <a:t>A powerful debugger.</a:t>
            </a:r>
          </a:p>
          <a:p>
            <a:pPr>
              <a:buNone/>
            </a:pPr>
            <a:endParaRPr lang="en-US" sz="2000" dirty="0" smtClean="0">
              <a:latin typeface="Bookman Old Style" pitchFamily="18" charset="0"/>
            </a:endParaRPr>
          </a:p>
          <a:p>
            <a:r>
              <a:rPr lang="en-US" sz="2000" b="1" dirty="0" smtClean="0">
                <a:latin typeface="Bookman Old Style" pitchFamily="18" charset="0"/>
              </a:rPr>
              <a:t>SOURCE CODE</a:t>
            </a:r>
            <a:endParaRPr lang="en-US" sz="2000" b="1" dirty="0">
              <a:latin typeface="Bookman Old Style"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088" y="-9144"/>
            <a:ext cx="7498080" cy="1417638"/>
          </a:xfrm>
        </p:spPr>
        <p:txBody>
          <a:bodyPr/>
          <a:lstStyle/>
          <a:p>
            <a:r>
              <a:rPr lang="en-US" dirty="0" smtClean="0"/>
              <a:t> </a:t>
            </a:r>
            <a:r>
              <a:rPr lang="en-US" sz="3200" b="1" dirty="0" smtClean="0">
                <a:latin typeface="Bookman Old Style" pitchFamily="18" charset="0"/>
              </a:rPr>
              <a:t>Block </a:t>
            </a:r>
            <a:r>
              <a:rPr lang="en-US" sz="3200" b="1" dirty="0" smtClean="0">
                <a:latin typeface="Bookman Old Style" pitchFamily="18" charset="0"/>
              </a:rPr>
              <a:t>Diagram</a:t>
            </a:r>
            <a:endParaRPr lang="en-US" sz="3200" b="1" dirty="0">
              <a:latin typeface="Bookman Old Style" pitchFamily="18" charset="0"/>
            </a:endParaRPr>
          </a:p>
        </p:txBody>
      </p:sp>
      <p:sp>
        <p:nvSpPr>
          <p:cNvPr id="3" name="Content Placeholder 2"/>
          <p:cNvSpPr>
            <a:spLocks noGrp="1"/>
          </p:cNvSpPr>
          <p:nvPr>
            <p:ph idx="1"/>
          </p:nvPr>
        </p:nvSpPr>
        <p:spPr>
          <a:xfrm>
            <a:off x="1219200" y="990600"/>
            <a:ext cx="7714488" cy="5257800"/>
          </a:xfrm>
        </p:spPr>
        <p:txBody>
          <a:bodyPr/>
          <a:lstStyle/>
          <a:p>
            <a:pPr>
              <a:buNone/>
            </a:pPr>
            <a:endParaRPr lang="en-US" dirty="0"/>
          </a:p>
        </p:txBody>
      </p:sp>
      <p:sp>
        <p:nvSpPr>
          <p:cNvPr id="4" name="Rectangle 3"/>
          <p:cNvSpPr/>
          <p:nvPr/>
        </p:nvSpPr>
        <p:spPr>
          <a:xfrm>
            <a:off x="1447800" y="1143000"/>
            <a:ext cx="12954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Power supply</a:t>
            </a:r>
            <a:endParaRPr lang="en-US" sz="1600" dirty="0">
              <a:solidFill>
                <a:schemeClr val="tx1"/>
              </a:solidFill>
            </a:endParaRPr>
          </a:p>
        </p:txBody>
      </p:sp>
      <p:sp>
        <p:nvSpPr>
          <p:cNvPr id="5" name="Rectangle 4"/>
          <p:cNvSpPr/>
          <p:nvPr/>
        </p:nvSpPr>
        <p:spPr>
          <a:xfrm>
            <a:off x="1447800" y="2209800"/>
            <a:ext cx="9144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GSM</a:t>
            </a:r>
            <a:endParaRPr lang="en-US" dirty="0">
              <a:solidFill>
                <a:schemeClr val="tx1"/>
              </a:solidFill>
            </a:endParaRPr>
          </a:p>
        </p:txBody>
      </p:sp>
      <p:sp>
        <p:nvSpPr>
          <p:cNvPr id="6" name="Rectangle 5"/>
          <p:cNvSpPr/>
          <p:nvPr/>
        </p:nvSpPr>
        <p:spPr>
          <a:xfrm>
            <a:off x="1447800" y="3200400"/>
            <a:ext cx="9144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GPS</a:t>
            </a:r>
            <a:endParaRPr lang="en-US" dirty="0">
              <a:solidFill>
                <a:schemeClr val="tx1"/>
              </a:solidFill>
            </a:endParaRPr>
          </a:p>
        </p:txBody>
      </p:sp>
      <p:sp>
        <p:nvSpPr>
          <p:cNvPr id="7" name="Rectangle 6"/>
          <p:cNvSpPr/>
          <p:nvPr/>
        </p:nvSpPr>
        <p:spPr>
          <a:xfrm>
            <a:off x="1447800" y="4267200"/>
            <a:ext cx="10668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IR SENSOR</a:t>
            </a:r>
            <a:endParaRPr lang="en-US" dirty="0">
              <a:solidFill>
                <a:schemeClr val="tx1"/>
              </a:solidFill>
            </a:endParaRPr>
          </a:p>
        </p:txBody>
      </p:sp>
      <p:sp>
        <p:nvSpPr>
          <p:cNvPr id="8" name="Rectangle 7"/>
          <p:cNvSpPr/>
          <p:nvPr/>
        </p:nvSpPr>
        <p:spPr>
          <a:xfrm>
            <a:off x="3276600" y="5257800"/>
            <a:ext cx="15240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VIBRATION SENSOR</a:t>
            </a:r>
            <a:endParaRPr lang="en-US" dirty="0">
              <a:solidFill>
                <a:schemeClr val="tx1"/>
              </a:solidFill>
            </a:endParaRPr>
          </a:p>
        </p:txBody>
      </p:sp>
      <p:sp>
        <p:nvSpPr>
          <p:cNvPr id="9" name="Rectangle 8"/>
          <p:cNvSpPr/>
          <p:nvPr/>
        </p:nvSpPr>
        <p:spPr>
          <a:xfrm>
            <a:off x="4343400" y="1828800"/>
            <a:ext cx="1143000" cy="304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AT89S52</a:t>
            </a:r>
            <a:endParaRPr lang="en-US" dirty="0">
              <a:solidFill>
                <a:schemeClr val="tx1"/>
              </a:solidFill>
            </a:endParaRPr>
          </a:p>
        </p:txBody>
      </p:sp>
      <p:sp>
        <p:nvSpPr>
          <p:cNvPr id="10" name="Rectangle 9"/>
          <p:cNvSpPr/>
          <p:nvPr/>
        </p:nvSpPr>
        <p:spPr>
          <a:xfrm>
            <a:off x="6858000" y="2209800"/>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LCD</a:t>
            </a:r>
            <a:endParaRPr lang="en-US" dirty="0">
              <a:solidFill>
                <a:schemeClr val="tx1"/>
              </a:solidFill>
            </a:endParaRPr>
          </a:p>
        </p:txBody>
      </p:sp>
      <p:sp>
        <p:nvSpPr>
          <p:cNvPr id="11" name="Rectangle 10"/>
          <p:cNvSpPr/>
          <p:nvPr/>
        </p:nvSpPr>
        <p:spPr>
          <a:xfrm>
            <a:off x="6858000" y="3886200"/>
            <a:ext cx="10668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MOTOR</a:t>
            </a:r>
            <a:endParaRPr lang="en-US" dirty="0">
              <a:solidFill>
                <a:schemeClr val="tx1"/>
              </a:solidFill>
            </a:endParaRPr>
          </a:p>
        </p:txBody>
      </p:sp>
      <p:cxnSp>
        <p:nvCxnSpPr>
          <p:cNvPr id="13" name="Straight Arrow Connector 12"/>
          <p:cNvCxnSpPr/>
          <p:nvPr/>
        </p:nvCxnSpPr>
        <p:spPr>
          <a:xfrm>
            <a:off x="2819400" y="1600200"/>
            <a:ext cx="1524000" cy="6477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362200" y="2514600"/>
            <a:ext cx="1981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362200" y="3733800"/>
            <a:ext cx="1981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p:cNvCxnSpPr>
          <p:nvPr/>
        </p:nvCxnSpPr>
        <p:spPr>
          <a:xfrm flipV="1">
            <a:off x="2514600" y="44958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3"/>
          </p:cNvCxnSpPr>
          <p:nvPr/>
        </p:nvCxnSpPr>
        <p:spPr>
          <a:xfrm flipV="1">
            <a:off x="4800600" y="4876800"/>
            <a:ext cx="304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0" idx="1"/>
          </p:cNvCxnSpPr>
          <p:nvPr/>
        </p:nvCxnSpPr>
        <p:spPr>
          <a:xfrm flipV="1">
            <a:off x="5504688" y="2667000"/>
            <a:ext cx="1353312" cy="48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1" idx="1"/>
          </p:cNvCxnSpPr>
          <p:nvPr/>
        </p:nvCxnSpPr>
        <p:spPr>
          <a:xfrm>
            <a:off x="5486400" y="4114800"/>
            <a:ext cx="1371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ookman Old Style" pitchFamily="18" charset="0"/>
              </a:rPr>
              <a:t>Circuit </a:t>
            </a:r>
            <a:r>
              <a:rPr lang="en-US" sz="3200" b="1" dirty="0" smtClean="0">
                <a:latin typeface="Bookman Old Style" pitchFamily="18" charset="0"/>
              </a:rPr>
              <a:t>Connection</a:t>
            </a:r>
            <a:endParaRPr lang="en-US" sz="3200" b="1" dirty="0">
              <a:latin typeface="Bookman Old Style" pitchFamily="18" charset="0"/>
            </a:endParaRPr>
          </a:p>
        </p:txBody>
      </p:sp>
      <p:pic>
        <p:nvPicPr>
          <p:cNvPr id="6" name="Content Placeholder 5" descr="IMG_20180404_081553 (1).jpg"/>
          <p:cNvPicPr>
            <a:picLocks noGrp="1" noChangeAspect="1"/>
          </p:cNvPicPr>
          <p:nvPr>
            <p:ph idx="1"/>
          </p:nvPr>
        </p:nvPicPr>
        <p:blipFill>
          <a:blip r:embed="rId2" cstate="print"/>
          <a:stretch>
            <a:fillRect/>
          </a:stretch>
        </p:blipFill>
        <p:spPr>
          <a:xfrm>
            <a:off x="1984375" y="1447800"/>
            <a:ext cx="6400800" cy="48006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Bookman Old Style" pitchFamily="18" charset="0"/>
              </a:rPr>
              <a:t>  RESULTS</a:t>
            </a:r>
            <a:r>
              <a:rPr lang="en-US" sz="2700" dirty="0" smtClean="0"/>
              <a:t/>
            </a:r>
            <a:br>
              <a:rPr lang="en-US" sz="2700" dirty="0" smtClean="0"/>
            </a:br>
            <a:endParaRPr lang="en-IN" dirty="0"/>
          </a:p>
        </p:txBody>
      </p:sp>
      <p:pic>
        <p:nvPicPr>
          <p:cNvPr id="5" name="Content Placeholder 4" descr="Captured.JPG"/>
          <p:cNvPicPr>
            <a:picLocks noGrp="1" noChangeAspect="1"/>
          </p:cNvPicPr>
          <p:nvPr>
            <p:ph idx="1"/>
          </p:nvPr>
        </p:nvPicPr>
        <p:blipFill>
          <a:blip r:embed="rId2"/>
          <a:stretch>
            <a:fillRect/>
          </a:stretch>
        </p:blipFill>
        <p:spPr>
          <a:xfrm>
            <a:off x="2574925" y="1924050"/>
            <a:ext cx="5219700" cy="38481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498080" cy="1143000"/>
          </a:xfrm>
        </p:spPr>
        <p:txBody>
          <a:bodyPr>
            <a:normAutofit/>
          </a:bodyPr>
          <a:lstStyle/>
          <a:p>
            <a:r>
              <a:rPr lang="en-US" sz="3200" b="1" dirty="0" smtClean="0">
                <a:latin typeface="Bookman Old Style" pitchFamily="18" charset="0"/>
                <a:cs typeface="Times New Roman" pitchFamily="18" charset="0"/>
              </a:rPr>
              <a:t>Contents</a:t>
            </a:r>
            <a:endParaRPr lang="en-US" sz="3200" dirty="0">
              <a:latin typeface="Bookman Old Style" pitchFamily="18" charset="0"/>
            </a:endParaRPr>
          </a:p>
        </p:txBody>
      </p:sp>
      <p:sp>
        <p:nvSpPr>
          <p:cNvPr id="3" name="Content Placeholder 2"/>
          <p:cNvSpPr>
            <a:spLocks noGrp="1"/>
          </p:cNvSpPr>
          <p:nvPr>
            <p:ph idx="1"/>
          </p:nvPr>
        </p:nvSpPr>
        <p:spPr/>
        <p:txBody>
          <a:bodyPr>
            <a:noAutofit/>
          </a:bodyPr>
          <a:lstStyle/>
          <a:p>
            <a:r>
              <a:rPr lang="en-IN" sz="2000" dirty="0" smtClean="0">
                <a:solidFill>
                  <a:srgbClr val="000000"/>
                </a:solidFill>
                <a:latin typeface="Bookman Old Style" pitchFamily="18" charset="0"/>
              </a:rPr>
              <a:t>Introduction</a:t>
            </a:r>
          </a:p>
          <a:p>
            <a:r>
              <a:rPr lang="en-IN" sz="2000" dirty="0" smtClean="0">
                <a:solidFill>
                  <a:srgbClr val="000000"/>
                </a:solidFill>
                <a:latin typeface="Bookman Old Style" pitchFamily="18" charset="0"/>
              </a:rPr>
              <a:t>Objective</a:t>
            </a:r>
          </a:p>
          <a:p>
            <a:r>
              <a:rPr lang="en-IN" sz="2000" dirty="0" smtClean="0">
                <a:solidFill>
                  <a:srgbClr val="000000"/>
                </a:solidFill>
                <a:latin typeface="Bookman Old Style" pitchFamily="18" charset="0"/>
              </a:rPr>
              <a:t>Existing methods</a:t>
            </a:r>
          </a:p>
          <a:p>
            <a:r>
              <a:rPr lang="en-IN" sz="2000" dirty="0" smtClean="0">
                <a:solidFill>
                  <a:srgbClr val="000000"/>
                </a:solidFill>
                <a:latin typeface="Bookman Old Style" pitchFamily="18" charset="0"/>
              </a:rPr>
              <a:t>Drawbacks of existing methods</a:t>
            </a:r>
          </a:p>
          <a:p>
            <a:r>
              <a:rPr lang="en-IN" sz="2000" dirty="0" smtClean="0">
                <a:solidFill>
                  <a:srgbClr val="000000"/>
                </a:solidFill>
                <a:latin typeface="Bookman Old Style" pitchFamily="18" charset="0"/>
              </a:rPr>
              <a:t>Proposed method</a:t>
            </a:r>
          </a:p>
          <a:p>
            <a:r>
              <a:rPr lang="en-IN" sz="2000" dirty="0" smtClean="0">
                <a:solidFill>
                  <a:srgbClr val="000000"/>
                </a:solidFill>
                <a:latin typeface="Bookman Old Style" pitchFamily="18" charset="0"/>
              </a:rPr>
              <a:t>Components and Description</a:t>
            </a:r>
          </a:p>
          <a:p>
            <a:r>
              <a:rPr lang="en-IN" sz="2000" dirty="0" smtClean="0">
                <a:solidFill>
                  <a:srgbClr val="000000"/>
                </a:solidFill>
                <a:latin typeface="Bookman Old Style" pitchFamily="18" charset="0"/>
              </a:rPr>
              <a:t>Methodology</a:t>
            </a:r>
          </a:p>
          <a:p>
            <a:r>
              <a:rPr lang="en-IN" sz="2000" dirty="0" smtClean="0">
                <a:solidFill>
                  <a:srgbClr val="000000"/>
                </a:solidFill>
                <a:latin typeface="Bookman Old Style" pitchFamily="18" charset="0"/>
              </a:rPr>
              <a:t>Results</a:t>
            </a:r>
          </a:p>
          <a:p>
            <a:r>
              <a:rPr lang="en-IN" sz="2000" dirty="0" smtClean="0">
                <a:solidFill>
                  <a:srgbClr val="000000"/>
                </a:solidFill>
                <a:latin typeface="Bookman Old Style" pitchFamily="18" charset="0"/>
              </a:rPr>
              <a:t>Applications</a:t>
            </a:r>
          </a:p>
          <a:p>
            <a:r>
              <a:rPr lang="en-IN" sz="2000" dirty="0" smtClean="0">
                <a:solidFill>
                  <a:srgbClr val="000000"/>
                </a:solidFill>
                <a:latin typeface="Bookman Old Style" pitchFamily="18" charset="0"/>
              </a:rPr>
              <a:t>Advantages</a:t>
            </a:r>
            <a:endParaRPr lang="en-IN" sz="2000" dirty="0" smtClean="0">
              <a:solidFill>
                <a:srgbClr val="000000"/>
              </a:solidFill>
              <a:latin typeface="Bookman Old Style" pitchFamily="18" charset="0"/>
            </a:endParaRPr>
          </a:p>
          <a:p>
            <a:r>
              <a:rPr lang="en-IN" sz="2000" dirty="0" smtClean="0">
                <a:solidFill>
                  <a:srgbClr val="000000"/>
                </a:solidFill>
                <a:latin typeface="Bookman Old Style" pitchFamily="18" charset="0"/>
              </a:rPr>
              <a:t>Conclusion</a:t>
            </a:r>
          </a:p>
          <a:p>
            <a:r>
              <a:rPr lang="en-IN" sz="2000" dirty="0" smtClean="0">
                <a:solidFill>
                  <a:srgbClr val="000000"/>
                </a:solidFill>
                <a:latin typeface="Bookman Old Style" pitchFamily="18" charset="0"/>
              </a:rPr>
              <a:t>Future Scope</a:t>
            </a:r>
          </a:p>
          <a:p>
            <a:r>
              <a:rPr lang="en-IN" sz="2000" dirty="0" smtClean="0">
                <a:solidFill>
                  <a:srgbClr val="000000"/>
                </a:solidFill>
                <a:latin typeface="Bookman Old Style" pitchFamily="18" charset="0"/>
              </a:rPr>
              <a:t>References</a:t>
            </a:r>
          </a:p>
          <a:p>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Capturef.JPG"/>
          <p:cNvPicPr>
            <a:picLocks noGrp="1" noChangeAspect="1"/>
          </p:cNvPicPr>
          <p:nvPr>
            <p:ph idx="1"/>
          </p:nvPr>
        </p:nvPicPr>
        <p:blipFill>
          <a:blip r:embed="rId2"/>
          <a:stretch>
            <a:fillRect/>
          </a:stretch>
        </p:blipFill>
        <p:spPr>
          <a:xfrm>
            <a:off x="2677795" y="1737360"/>
            <a:ext cx="5013960" cy="422148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CaptureM.JPG"/>
          <p:cNvPicPr>
            <a:picLocks noGrp="1" noChangeAspect="1"/>
          </p:cNvPicPr>
          <p:nvPr>
            <p:ph idx="1"/>
          </p:nvPr>
        </p:nvPicPr>
        <p:blipFill>
          <a:blip r:embed="rId2"/>
          <a:stretch>
            <a:fillRect/>
          </a:stretch>
        </p:blipFill>
        <p:spPr>
          <a:xfrm>
            <a:off x="2132965" y="1581150"/>
            <a:ext cx="6103620" cy="45339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Capture.JPG"/>
          <p:cNvPicPr>
            <a:picLocks noGrp="1" noChangeAspect="1"/>
          </p:cNvPicPr>
          <p:nvPr>
            <p:ph idx="1"/>
          </p:nvPr>
        </p:nvPicPr>
        <p:blipFill>
          <a:blip r:embed="rId2"/>
          <a:stretch>
            <a:fillRect/>
          </a:stretch>
        </p:blipFill>
        <p:spPr>
          <a:xfrm>
            <a:off x="1713865" y="2339340"/>
            <a:ext cx="6941820" cy="301752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ookman Old Style" pitchFamily="18" charset="0"/>
              </a:rPr>
              <a:t>Applications</a:t>
            </a:r>
            <a:endParaRPr lang="en-US" sz="3200" dirty="0"/>
          </a:p>
        </p:txBody>
      </p:sp>
      <p:sp>
        <p:nvSpPr>
          <p:cNvPr id="3" name="Content Placeholder 2"/>
          <p:cNvSpPr>
            <a:spLocks noGrp="1"/>
          </p:cNvSpPr>
          <p:nvPr>
            <p:ph idx="1"/>
          </p:nvPr>
        </p:nvSpPr>
        <p:spPr>
          <a:xfrm>
            <a:off x="1435608" y="1524000"/>
            <a:ext cx="7498080" cy="4800600"/>
          </a:xfrm>
        </p:spPr>
        <p:txBody>
          <a:bodyPr>
            <a:normAutofit/>
          </a:bodyPr>
          <a:lstStyle/>
          <a:p>
            <a:pPr>
              <a:buNone/>
            </a:pPr>
            <a:r>
              <a:rPr lang="en-IN" sz="2200" dirty="0" smtClean="0">
                <a:latin typeface="Bookman Old Style" pitchFamily="18" charset="0"/>
              </a:rPr>
              <a:t> This project is applicable in following fields: </a:t>
            </a:r>
          </a:p>
          <a:p>
            <a:pPr>
              <a:buNone/>
            </a:pPr>
            <a:r>
              <a:rPr lang="en-IN" sz="2200" dirty="0" smtClean="0">
                <a:latin typeface="Bookman Old Style" pitchFamily="18" charset="0"/>
              </a:rPr>
              <a:t> 1. GPS Car theft detection can be used in transportation vehicles of Companies, schools, colleges and industries.</a:t>
            </a:r>
          </a:p>
          <a:p>
            <a:pPr>
              <a:buNone/>
            </a:pPr>
            <a:r>
              <a:rPr lang="en-IN" sz="2200" dirty="0" smtClean="0">
                <a:latin typeface="Bookman Old Style" pitchFamily="18" charset="0"/>
              </a:rPr>
              <a:t> 2. This project can be used in our cars and even in bikes. </a:t>
            </a:r>
          </a:p>
          <a:p>
            <a:pPr>
              <a:buNone/>
            </a:pPr>
            <a:r>
              <a:rPr lang="en-IN" sz="2200" dirty="0" smtClean="0">
                <a:latin typeface="Bookman Old Style" pitchFamily="18" charset="0"/>
              </a:rPr>
              <a:t> 3. VIP vehicle tracking </a:t>
            </a:r>
          </a:p>
          <a:p>
            <a:pPr>
              <a:buNone/>
            </a:pPr>
            <a:r>
              <a:rPr lang="en-IN" sz="2200" dirty="0" smtClean="0">
                <a:latin typeface="Bookman Old Style" pitchFamily="18" charset="0"/>
              </a:rPr>
              <a:t> 4. Can also be used for Child or animal tracking</a:t>
            </a:r>
          </a:p>
          <a:p>
            <a:pPr>
              <a:buNone/>
            </a:pPr>
            <a:r>
              <a:rPr lang="en-IN" sz="2200" dirty="0" smtClean="0">
                <a:latin typeface="Bookman Old Style" pitchFamily="18" charset="0"/>
              </a:rPr>
              <a:t> 5. Vehicle Security Applications </a:t>
            </a:r>
          </a:p>
          <a:p>
            <a:pPr>
              <a:buNone/>
            </a:pPr>
            <a:r>
              <a:rPr lang="en-IN" sz="2200" dirty="0" smtClean="0">
                <a:latin typeface="Bookman Old Style" pitchFamily="18" charset="0"/>
              </a:rPr>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ookman Old Style" pitchFamily="18" charset="0"/>
              </a:rPr>
              <a:t>Advantages</a:t>
            </a:r>
            <a:endParaRPr lang="en-US" sz="3200" b="1" dirty="0">
              <a:latin typeface="Bookman Old Style" pitchFamily="18" charset="0"/>
            </a:endParaRPr>
          </a:p>
        </p:txBody>
      </p:sp>
      <p:sp>
        <p:nvSpPr>
          <p:cNvPr id="3" name="Content Placeholder 2"/>
          <p:cNvSpPr>
            <a:spLocks noGrp="1"/>
          </p:cNvSpPr>
          <p:nvPr>
            <p:ph idx="1"/>
          </p:nvPr>
        </p:nvSpPr>
        <p:spPr/>
        <p:txBody>
          <a:bodyPr>
            <a:normAutofit/>
          </a:bodyPr>
          <a:lstStyle/>
          <a:p>
            <a:r>
              <a:rPr lang="en-US" sz="2000" dirty="0" smtClean="0">
                <a:latin typeface="Bookman Old Style" pitchFamily="18" charset="0"/>
              </a:rPr>
              <a:t>1. The cost of implementation of the project was low</a:t>
            </a:r>
          </a:p>
          <a:p>
            <a:r>
              <a:rPr lang="en-US" sz="2000" dirty="0" smtClean="0">
                <a:latin typeface="Bookman Old Style" pitchFamily="18" charset="0"/>
              </a:rPr>
              <a:t>2. Better security will be provided for the vehicle</a:t>
            </a:r>
          </a:p>
          <a:p>
            <a:r>
              <a:rPr lang="en-US" sz="2000" dirty="0" smtClean="0">
                <a:latin typeface="Bookman Old Style" pitchFamily="18" charset="0"/>
              </a:rPr>
              <a:t>3. Tracking of the vehicle  can be done easily</a:t>
            </a:r>
          </a:p>
          <a:p>
            <a:r>
              <a:rPr lang="en-US" sz="2000" dirty="0" smtClean="0">
                <a:latin typeface="Bookman Old Style" pitchFamily="18" charset="0"/>
              </a:rPr>
              <a:t>4. Remote communication using GSM modem from any where in world. </a:t>
            </a:r>
          </a:p>
          <a:p>
            <a:r>
              <a:rPr lang="en-US" sz="2000" dirty="0" smtClean="0">
                <a:latin typeface="Bookman Old Style" pitchFamily="18" charset="0"/>
              </a:rPr>
              <a:t>5. GPS based location Identification. </a:t>
            </a:r>
          </a:p>
          <a:p>
            <a:r>
              <a:rPr lang="en-US" sz="2000" dirty="0" smtClean="0">
                <a:latin typeface="Bookman Old Style" pitchFamily="18" charset="0"/>
              </a:rPr>
              <a:t>6. Sends location in the form of latitude and longitude.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latin typeface="Bookman Old Style" pitchFamily="18" charset="0"/>
                <a:cs typeface="Times New Roman" panose="02020603050405020304" pitchFamily="18" charset="0"/>
              </a:rPr>
              <a:t>Conclusion</a:t>
            </a:r>
            <a:endParaRPr lang="en-US" sz="3200" dirty="0">
              <a:latin typeface="Bookman Old Style" pitchFamily="18" charset="0"/>
            </a:endParaRPr>
          </a:p>
        </p:txBody>
      </p:sp>
      <p:sp>
        <p:nvSpPr>
          <p:cNvPr id="3" name="Content Placeholder 2"/>
          <p:cNvSpPr>
            <a:spLocks noGrp="1"/>
          </p:cNvSpPr>
          <p:nvPr>
            <p:ph idx="1"/>
          </p:nvPr>
        </p:nvSpPr>
        <p:spPr/>
        <p:txBody>
          <a:bodyPr>
            <a:normAutofit/>
          </a:bodyPr>
          <a:lstStyle/>
          <a:p>
            <a:r>
              <a:rPr lang="en-US" sz="2000" dirty="0" smtClean="0">
                <a:latin typeface="Bookman Old Style" pitchFamily="18" charset="0"/>
              </a:rPr>
              <a:t>Thus this project provide security, safety   and tracking operations in  a vehicle. </a:t>
            </a:r>
            <a:endParaRPr lang="en-US" sz="2000" dirty="0" smtClean="0">
              <a:latin typeface="Bookman Old Style" pitchFamily="18" charset="0"/>
            </a:endParaRPr>
          </a:p>
          <a:p>
            <a:r>
              <a:rPr lang="en-US" sz="2000" dirty="0" smtClean="0">
                <a:latin typeface="Bookman Old Style" pitchFamily="18" charset="0"/>
              </a:rPr>
              <a:t>The </a:t>
            </a:r>
            <a:r>
              <a:rPr lang="en-US" sz="2000" dirty="0" smtClean="0">
                <a:latin typeface="Bookman Old Style" pitchFamily="18" charset="0"/>
              </a:rPr>
              <a:t>vehicle tracking can be done at any anytime from any location. </a:t>
            </a:r>
            <a:endParaRPr lang="en-US" sz="2000" dirty="0" smtClean="0">
              <a:latin typeface="Bookman Old Style" pitchFamily="18" charset="0"/>
            </a:endParaRPr>
          </a:p>
          <a:p>
            <a:r>
              <a:rPr lang="en-US" sz="2000" dirty="0" smtClean="0">
                <a:latin typeface="Bookman Old Style" pitchFamily="18" charset="0"/>
              </a:rPr>
              <a:t>Accident occurred in a vehicle was detected and notification was send </a:t>
            </a:r>
            <a:r>
              <a:rPr lang="en-US" sz="2000" dirty="0" smtClean="0">
                <a:latin typeface="Bookman Old Style" pitchFamily="18" charset="0"/>
              </a:rPr>
              <a:t>as </a:t>
            </a:r>
            <a:r>
              <a:rPr lang="en-US" sz="2000" dirty="0" smtClean="0">
                <a:latin typeface="Bookman Old Style" pitchFamily="18" charset="0"/>
              </a:rPr>
              <a:t>sms</a:t>
            </a:r>
            <a:endParaRPr lang="en-US" sz="2000" dirty="0" smtClean="0">
              <a:latin typeface="Bookman Old Style" pitchFamily="18" charset="0"/>
            </a:endParaRPr>
          </a:p>
          <a:p>
            <a:r>
              <a:rPr lang="en-US" sz="2000" dirty="0" smtClean="0">
                <a:latin typeface="Bookman Old Style" pitchFamily="18" charset="0"/>
              </a:rPr>
              <a:t>This provides the security to vehicle </a:t>
            </a:r>
            <a:r>
              <a:rPr lang="en-US" sz="2000" dirty="0" smtClean="0">
                <a:latin typeface="Bookman Old Style" pitchFamily="18" charset="0"/>
              </a:rPr>
              <a:t>using </a:t>
            </a:r>
            <a:r>
              <a:rPr lang="en-US" sz="2000" dirty="0" smtClean="0">
                <a:latin typeface="Bookman Old Style" pitchFamily="18" charset="0"/>
              </a:rPr>
              <a:t>IR </a:t>
            </a:r>
            <a:r>
              <a:rPr lang="en-US" sz="2000" dirty="0" smtClean="0">
                <a:latin typeface="Bookman Old Style" pitchFamily="18" charset="0"/>
              </a:rPr>
              <a:t>sensors</a:t>
            </a:r>
          </a:p>
          <a:p>
            <a:r>
              <a:rPr lang="en-US" sz="2000" dirty="0" smtClean="0">
                <a:latin typeface="Bookman Old Style" pitchFamily="18" charset="0"/>
              </a:rPr>
              <a:t>The </a:t>
            </a:r>
            <a:r>
              <a:rPr lang="en-US" sz="2000" dirty="0" smtClean="0">
                <a:latin typeface="Bookman Old Style" pitchFamily="18" charset="0"/>
              </a:rPr>
              <a:t>vehicle is controlled from remote location.</a:t>
            </a:r>
          </a:p>
          <a:p>
            <a:endParaRPr lang="en-US" sz="24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latin typeface="Bookman Old Style" pitchFamily="18" charset="0"/>
                <a:cs typeface="Times New Roman" panose="02020603050405020304" pitchFamily="18" charset="0"/>
              </a:rPr>
              <a:t>Future </a:t>
            </a:r>
            <a:r>
              <a:rPr lang="en-GB" sz="3200" b="1" dirty="0" smtClean="0">
                <a:latin typeface="Bookman Old Style" pitchFamily="18" charset="0"/>
                <a:cs typeface="Times New Roman" panose="02020603050405020304" pitchFamily="18" charset="0"/>
              </a:rPr>
              <a:t>scope</a:t>
            </a:r>
            <a:endParaRPr lang="en-US" sz="3200" dirty="0">
              <a:latin typeface="Bookman Old Style" pitchFamily="18" charset="0"/>
            </a:endParaRPr>
          </a:p>
        </p:txBody>
      </p:sp>
      <p:sp>
        <p:nvSpPr>
          <p:cNvPr id="3" name="Content Placeholder 2"/>
          <p:cNvSpPr>
            <a:spLocks noGrp="1"/>
          </p:cNvSpPr>
          <p:nvPr>
            <p:ph idx="1"/>
          </p:nvPr>
        </p:nvSpPr>
        <p:spPr/>
        <p:txBody>
          <a:bodyPr>
            <a:normAutofit/>
          </a:bodyPr>
          <a:lstStyle/>
          <a:p>
            <a:r>
              <a:rPr lang="en-US" sz="2000" dirty="0" smtClean="0">
                <a:latin typeface="Bookman Old Style" pitchFamily="18" charset="0"/>
              </a:rPr>
              <a:t>The project can be implemented with internet facility and  More security can be provided further The project will be extended to work in remote locations when there were no signals to the GSM module</a:t>
            </a:r>
            <a:endParaRPr lang="en-US" sz="2000" dirty="0">
              <a:latin typeface="Bookman Old Style"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6908"/>
          </a:xfrm>
        </p:spPr>
        <p:txBody>
          <a:bodyPr>
            <a:normAutofit/>
          </a:bodyPr>
          <a:lstStyle/>
          <a:p>
            <a:r>
              <a:rPr lang="en-US" sz="3200" b="1" smtClean="0">
                <a:latin typeface="Bookman Old Style" pitchFamily="18" charset="0"/>
              </a:rPr>
              <a:t>Refernences</a:t>
            </a:r>
            <a:endParaRPr lang="en-IN" sz="3200" b="1" dirty="0">
              <a:latin typeface="Bookman Old Style" pitchFamily="18" charset="0"/>
            </a:endParaRPr>
          </a:p>
        </p:txBody>
      </p:sp>
      <p:sp>
        <p:nvSpPr>
          <p:cNvPr id="3" name="Content Placeholder 2"/>
          <p:cNvSpPr>
            <a:spLocks noGrp="1"/>
          </p:cNvSpPr>
          <p:nvPr>
            <p:ph idx="1"/>
          </p:nvPr>
        </p:nvSpPr>
        <p:spPr>
          <a:xfrm>
            <a:off x="1435608" y="1071546"/>
            <a:ext cx="7498080" cy="5176854"/>
          </a:xfrm>
        </p:spPr>
        <p:txBody>
          <a:bodyPr>
            <a:noAutofit/>
          </a:bodyPr>
          <a:lstStyle/>
          <a:p>
            <a:pPr>
              <a:buNone/>
            </a:pPr>
            <a:r>
              <a:rPr lang="en-IN" sz="1600" dirty="0" smtClean="0">
                <a:latin typeface="Bookman Old Style" pitchFamily="18" charset="0"/>
              </a:rPr>
              <a:t>1. Kevin King, S.W. Yoon, N.C. Perkins, K. Ajani, “Wireless MEMS inertial sensor system for golf swing dynamics”, Sensors and Actuators A:</a:t>
            </a:r>
          </a:p>
          <a:p>
            <a:pPr>
              <a:buNone/>
            </a:pPr>
            <a:r>
              <a:rPr lang="en-IN" sz="1600" dirty="0" smtClean="0">
                <a:latin typeface="Bookman Old Style" pitchFamily="18" charset="0"/>
              </a:rPr>
              <a:t>Physical, vol.141,pg 2, 2008.</a:t>
            </a:r>
          </a:p>
          <a:p>
            <a:pPr>
              <a:buNone/>
            </a:pPr>
            <a:r>
              <a:rPr lang="en-IN" sz="1600" dirty="0" smtClean="0">
                <a:latin typeface="Bookman Old Style" pitchFamily="18" charset="0"/>
              </a:rPr>
              <a:t>2.Jorge Salivary, Carlos T. Caliphate, Juan Carlos Cano,Pietro Manzoni” Providing Accident Detection in VehicularNetworks Through OBD-II</a:t>
            </a:r>
          </a:p>
          <a:p>
            <a:pPr>
              <a:buNone/>
            </a:pPr>
            <a:r>
              <a:rPr lang="en-IN" sz="1600" dirty="0" smtClean="0">
                <a:latin typeface="Bookman Old Style" pitchFamily="18" charset="0"/>
              </a:rPr>
              <a:t>Devices and Android-based Smartphones” in 5th IEEE Workshop On User MObility and Vehicular Networks 2011 pp no : 978-1- 61284 928- 7</a:t>
            </a:r>
          </a:p>
          <a:p>
            <a:pPr>
              <a:buNone/>
            </a:pPr>
            <a:r>
              <a:rPr lang="en-IN" sz="1600" dirty="0" smtClean="0">
                <a:latin typeface="Bookman Old Style" pitchFamily="18" charset="0"/>
              </a:rPr>
              <a:t>3. Md. Syedul Amin, Jubayer Jalil, M. B. I. Reaz “AccidentDetection and Reporting System using GPS, GPRS and GSM Technology” in</a:t>
            </a:r>
          </a:p>
          <a:p>
            <a:pPr>
              <a:buNone/>
            </a:pPr>
            <a:r>
              <a:rPr lang="en-IN" sz="1600" dirty="0" smtClean="0">
                <a:latin typeface="Bookman Old Style" pitchFamily="18" charset="0"/>
              </a:rPr>
              <a:t>IEEE/OSA/IAPR International Conference on Informatics, Electronics &amp;amp; Vision in 2012 pp no : 978-1- 4673-1154- 0/12.</a:t>
            </a:r>
          </a:p>
          <a:p>
            <a:pPr>
              <a:buNone/>
            </a:pPr>
            <a:r>
              <a:rPr lang="en-IN" sz="1600" dirty="0" smtClean="0">
                <a:latin typeface="Bookman Old Style" pitchFamily="18" charset="0"/>
              </a:rPr>
              <a:t>3.R. Rathinakumar and D. Manivannan “Wireless AccidentInformation System Using GSM and GPS” in ResearchJournal of Applied Sciences,</a:t>
            </a:r>
          </a:p>
          <a:p>
            <a:pPr>
              <a:buNone/>
            </a:pPr>
            <a:r>
              <a:rPr lang="en-IN" sz="1600" dirty="0" smtClean="0">
                <a:latin typeface="Bookman Old Style" pitchFamily="18" charset="0"/>
              </a:rPr>
              <a:t>Engineering and Technology 4(18): 3323-3326, 2012, ISSN: 2040-7467</a:t>
            </a:r>
            <a:r>
              <a:rPr lang="en-IN" sz="1600" dirty="0" smtClean="0">
                <a:latin typeface="Bookman Old Style" pitchFamily="18" charset="0"/>
              </a:rPr>
              <a:t>.</a:t>
            </a:r>
            <a:endParaRPr lang="en-IN" sz="1600" dirty="0" smtClean="0">
              <a:latin typeface="Bookman Old Style"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buNone/>
            </a:pPr>
            <a:r>
              <a:rPr lang="en-IN" sz="2600" dirty="0" smtClean="0">
                <a:latin typeface="Bookman Old Style" pitchFamily="18" charset="0"/>
              </a:rPr>
              <a:t>4. </a:t>
            </a:r>
            <a:r>
              <a:rPr lang="en-IN" sz="2600" dirty="0" smtClean="0">
                <a:latin typeface="Bookman Old Style" pitchFamily="18" charset="0"/>
              </a:rPr>
              <a:t>C.Vidya</a:t>
            </a:r>
            <a:r>
              <a:rPr lang="en-IN" sz="2600" dirty="0" smtClean="0">
                <a:latin typeface="Bookman Old Style" pitchFamily="18" charset="0"/>
              </a:rPr>
              <a:t> </a:t>
            </a:r>
            <a:r>
              <a:rPr lang="en-IN" sz="2600" dirty="0" err="1" smtClean="0">
                <a:latin typeface="Bookman Old Style" pitchFamily="18" charset="0"/>
              </a:rPr>
              <a:t>Lakshmi</a:t>
            </a:r>
            <a:r>
              <a:rPr lang="en-IN" sz="2600" dirty="0" smtClean="0">
                <a:latin typeface="Bookman Old Style" pitchFamily="18" charset="0"/>
              </a:rPr>
              <a:t>, </a:t>
            </a:r>
            <a:r>
              <a:rPr lang="en-IN" sz="2600" dirty="0" err="1" smtClean="0">
                <a:latin typeface="Bookman Old Style" pitchFamily="18" charset="0"/>
              </a:rPr>
              <a:t>J.R.Balakrishnan</a:t>
            </a:r>
            <a:r>
              <a:rPr lang="en-IN" sz="2600" dirty="0" smtClean="0">
                <a:latin typeface="Bookman Old Style" pitchFamily="18" charset="0"/>
              </a:rPr>
              <a:t> “Automatic Accident Detection via Embedded GSM message interface </a:t>
            </a:r>
            <a:r>
              <a:rPr lang="en-IN" sz="2600" dirty="0" err="1" smtClean="0">
                <a:latin typeface="Bookman Old Style" pitchFamily="18" charset="0"/>
              </a:rPr>
              <a:t>withSensor</a:t>
            </a:r>
            <a:r>
              <a:rPr lang="en-IN" sz="2600" dirty="0" smtClean="0">
                <a:latin typeface="Bookman Old Style" pitchFamily="18" charset="0"/>
              </a:rPr>
              <a:t> Technology” in</a:t>
            </a:r>
          </a:p>
          <a:p>
            <a:pPr>
              <a:buNone/>
            </a:pPr>
            <a:r>
              <a:rPr lang="en-IN" sz="2600" dirty="0" smtClean="0">
                <a:latin typeface="Bookman Old Style" pitchFamily="18" charset="0"/>
              </a:rPr>
              <a:t>International Journal of Scientific and Research Publications,Volume2,Issue1.</a:t>
            </a:r>
          </a:p>
          <a:p>
            <a:pPr>
              <a:buNone/>
            </a:pPr>
            <a:r>
              <a:rPr lang="en-IN" sz="2600" dirty="0" smtClean="0">
                <a:latin typeface="Bookman Old Style" pitchFamily="18" charset="0"/>
              </a:rPr>
              <a:t>5. </a:t>
            </a:r>
            <a:r>
              <a:rPr lang="en-IN" sz="2600" dirty="0" err="1" smtClean="0">
                <a:latin typeface="Bookman Old Style" pitchFamily="18" charset="0"/>
              </a:rPr>
              <a:t>N.Watthanawisuth,T.LomasandA.Tuantranont</a:t>
            </a:r>
            <a:r>
              <a:rPr lang="en-IN" sz="2600" dirty="0" smtClean="0">
                <a:latin typeface="Bookman Old Style" pitchFamily="18" charset="0"/>
              </a:rPr>
              <a:t>, ―Wireless Black Box Using MEMS Accelerometer and GPS Tracking for Accidental Monitoring</a:t>
            </a:r>
          </a:p>
          <a:p>
            <a:pPr>
              <a:buNone/>
            </a:pPr>
            <a:r>
              <a:rPr lang="en-IN" sz="2600" dirty="0" smtClean="0">
                <a:latin typeface="Bookman Old Style" pitchFamily="18" charset="0"/>
              </a:rPr>
              <a:t>of Vehicles‖, Proceedings of the IEEE-EMBS International Conference on Biomedical and Health Informatics (BHI 2012) Hong Kong and</a:t>
            </a:r>
          </a:p>
          <a:p>
            <a:pPr>
              <a:buNone/>
            </a:pPr>
            <a:r>
              <a:rPr lang="en-IN" sz="2600" dirty="0" smtClean="0">
                <a:latin typeface="Bookman Old Style" pitchFamily="18" charset="0"/>
              </a:rPr>
              <a:t>Shenzhen, China, 2-7 Jan 2012.</a:t>
            </a:r>
          </a:p>
          <a:p>
            <a:pPr>
              <a:buNone/>
            </a:pPr>
            <a:r>
              <a:rPr lang="en-IN" sz="2600" dirty="0" smtClean="0">
                <a:latin typeface="Bookman Old Style" pitchFamily="18" charset="0"/>
              </a:rPr>
              <a:t>6. </a:t>
            </a:r>
            <a:r>
              <a:rPr lang="en-IN" sz="2600" dirty="0" err="1" smtClean="0">
                <a:latin typeface="Bookman Old Style" pitchFamily="18" charset="0"/>
              </a:rPr>
              <a:t>Chulhwa</a:t>
            </a:r>
            <a:r>
              <a:rPr lang="en-IN" sz="2600" dirty="0" smtClean="0">
                <a:latin typeface="Bookman Old Style" pitchFamily="18" charset="0"/>
              </a:rPr>
              <a:t> Hong, Truong Le, </a:t>
            </a:r>
            <a:r>
              <a:rPr lang="en-IN" sz="2600" dirty="0" err="1" smtClean="0">
                <a:latin typeface="Bookman Old Style" pitchFamily="18" charset="0"/>
              </a:rPr>
              <a:t>Kangsuk</a:t>
            </a:r>
            <a:r>
              <a:rPr lang="en-IN" sz="2600" dirty="0" smtClean="0">
                <a:latin typeface="Bookman Old Style" pitchFamily="18" charset="0"/>
              </a:rPr>
              <a:t> </a:t>
            </a:r>
            <a:r>
              <a:rPr lang="en-IN" sz="2600" dirty="0" err="1" smtClean="0">
                <a:latin typeface="Bookman Old Style" pitchFamily="18" charset="0"/>
              </a:rPr>
              <a:t>Chae</a:t>
            </a:r>
            <a:r>
              <a:rPr lang="en-IN" sz="2600" dirty="0" smtClean="0">
                <a:latin typeface="Bookman Old Style" pitchFamily="18" charset="0"/>
              </a:rPr>
              <a:t>, and </a:t>
            </a:r>
            <a:r>
              <a:rPr lang="en-IN" sz="2600" dirty="0" err="1" smtClean="0">
                <a:latin typeface="Bookman Old Style" pitchFamily="18" charset="0"/>
              </a:rPr>
              <a:t>Souhwan</a:t>
            </a:r>
            <a:r>
              <a:rPr lang="en-IN" sz="2600" dirty="0" smtClean="0">
                <a:latin typeface="Bookman Old Style" pitchFamily="18" charset="0"/>
              </a:rPr>
              <a:t> Jung. ―Evidence Collection from Car Black Boxes using Smartphone&amp;#39;s‖. 2011</a:t>
            </a:r>
          </a:p>
          <a:p>
            <a:pPr>
              <a:buNone/>
            </a:pPr>
            <a:r>
              <a:rPr lang="en-IN" sz="2600" dirty="0" smtClean="0">
                <a:latin typeface="Bookman Old Style" pitchFamily="18" charset="0"/>
              </a:rPr>
              <a:t>IEEE, Annual IEEE Consumer Communications and Networking Conference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71d75115cc1904666320fb4cf25e99f4_0914-thank-you-note-with-blue-pen-on-white-background-stock-photo-thank-you-for-your-attention-clipart-for-powerpoint_2500-2000.jpeg"/>
          <p:cNvPicPr>
            <a:picLocks noGrp="1" noChangeAspect="1"/>
          </p:cNvPicPr>
          <p:nvPr>
            <p:ph idx="1"/>
          </p:nvPr>
        </p:nvPicPr>
        <p:blipFill>
          <a:blip r:embed="rId2" cstate="print"/>
          <a:stretch>
            <a:fillRect/>
          </a:stretch>
        </p:blipFill>
        <p:spPr>
          <a:xfrm>
            <a:off x="754380" y="809898"/>
            <a:ext cx="8389620" cy="5514703"/>
          </a:xfrm>
        </p:spPr>
      </p:pic>
      <p:pic>
        <p:nvPicPr>
          <p:cNvPr id="2" name="Picture 1"/>
          <p:cNvPicPr>
            <a:picLocks noChangeAspect="1"/>
          </p:cNvPicPr>
          <p:nvPr/>
        </p:nvPicPr>
        <p:blipFill>
          <a:blip r:embed="rId3" cstate="print"/>
          <a:stretch>
            <a:fillRect/>
          </a:stretch>
        </p:blipFill>
        <p:spPr>
          <a:xfrm>
            <a:off x="754380" y="935059"/>
            <a:ext cx="3033084" cy="27998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200" b="1" dirty="0" smtClean="0">
                <a:solidFill>
                  <a:schemeClr val="tx2"/>
                </a:solidFill>
                <a:latin typeface="Bookman Old Style" pitchFamily="18" charset="0"/>
                <a:cs typeface="Times New Roman" pitchFamily="18" charset="0"/>
              </a:rPr>
              <a:t>Introduction</a:t>
            </a:r>
            <a:r>
              <a:rPr lang="en-IN" sz="3200" dirty="0">
                <a:solidFill>
                  <a:schemeClr val="tx2"/>
                </a:solidFill>
                <a:latin typeface="Bookman Old Style" pitchFamily="18" charset="0"/>
                <a:cs typeface="Times New Roman" pitchFamily="18" charset="0"/>
              </a:rPr>
              <a:t/>
            </a:r>
            <a:br>
              <a:rPr lang="en-IN" sz="3200" dirty="0">
                <a:solidFill>
                  <a:schemeClr val="tx2"/>
                </a:solidFill>
                <a:latin typeface="Bookman Old Style" pitchFamily="18" charset="0"/>
                <a:cs typeface="Times New Roman" pitchFamily="18" charset="0"/>
              </a:rPr>
            </a:br>
            <a:endParaRPr lang="en-US" sz="3200" dirty="0">
              <a:latin typeface="Bookman Old Style" pitchFamily="18" charset="0"/>
            </a:endParaRPr>
          </a:p>
        </p:txBody>
      </p:sp>
      <p:sp>
        <p:nvSpPr>
          <p:cNvPr id="3" name="Content Placeholder 2"/>
          <p:cNvSpPr>
            <a:spLocks noGrp="1"/>
          </p:cNvSpPr>
          <p:nvPr>
            <p:ph idx="1"/>
          </p:nvPr>
        </p:nvSpPr>
        <p:spPr/>
        <p:txBody>
          <a:bodyPr>
            <a:normAutofit/>
          </a:bodyPr>
          <a:lstStyle/>
          <a:p>
            <a:r>
              <a:rPr lang="en-US" sz="2000" dirty="0" smtClean="0">
                <a:latin typeface="Bookman Old Style" pitchFamily="18" charset="0"/>
              </a:rPr>
              <a:t>As the accidents are occurring more due to certain conditons.There is a necessity to save the accident victims and security is the major requirement for a vehicle</a:t>
            </a:r>
          </a:p>
          <a:p>
            <a:r>
              <a:rPr lang="en-US" sz="2000" dirty="0" smtClean="0">
                <a:latin typeface="Bookman Old Style" pitchFamily="18" charset="0"/>
              </a:rPr>
              <a:t>There are existing methods of intimating the accident location</a:t>
            </a:r>
          </a:p>
          <a:p>
            <a:r>
              <a:rPr lang="en-US" sz="2000" dirty="0" smtClean="0">
                <a:latin typeface="Bookman Old Style" pitchFamily="18" charset="0"/>
              </a:rPr>
              <a:t>Here  proposed a model of accident detection and theft control for the vehicle and tracking of vehicle and providing the security to the vehicle</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409688" cy="1417638"/>
          </a:xfrm>
        </p:spPr>
        <p:txBody>
          <a:bodyPr>
            <a:normAutofit fontScale="90000"/>
          </a:bodyPr>
          <a:lstStyle/>
          <a:p>
            <a:pPr lvl="0"/>
            <a:r>
              <a:rPr lang="en-IN" sz="4400" b="1" dirty="0" smtClean="0">
                <a:solidFill>
                  <a:schemeClr val="tx2"/>
                </a:solidFill>
                <a:latin typeface="Times New Roman" pitchFamily="18" charset="0"/>
                <a:cs typeface="Times New Roman" pitchFamily="18" charset="0"/>
              </a:rPr>
              <a:t/>
            </a:r>
            <a:br>
              <a:rPr lang="en-IN" sz="4400" b="1" dirty="0" smtClean="0">
                <a:solidFill>
                  <a:schemeClr val="tx2"/>
                </a:solidFill>
                <a:latin typeface="Times New Roman" pitchFamily="18" charset="0"/>
                <a:cs typeface="Times New Roman" pitchFamily="18" charset="0"/>
              </a:rPr>
            </a:br>
            <a:r>
              <a:rPr lang="en-IN" sz="3600" b="1" dirty="0" smtClean="0">
                <a:solidFill>
                  <a:schemeClr val="tx2"/>
                </a:solidFill>
                <a:latin typeface="Bookman Old Style" pitchFamily="18" charset="0"/>
                <a:cs typeface="Times New Roman" pitchFamily="18" charset="0"/>
              </a:rPr>
              <a:t>Objective</a:t>
            </a:r>
            <a:r>
              <a:rPr lang="en-IN" sz="3600" dirty="0" smtClean="0">
                <a:solidFill>
                  <a:schemeClr val="tx2"/>
                </a:solidFill>
                <a:effectLst/>
              </a:rPr>
              <a:t/>
            </a:r>
            <a:br>
              <a:rPr lang="en-IN" sz="3600" dirty="0" smtClean="0">
                <a:solidFill>
                  <a:schemeClr val="tx2"/>
                </a:solidFill>
                <a:effectLst/>
              </a:rPr>
            </a:br>
            <a:r>
              <a:rPr lang="en-IN" sz="3600" dirty="0" smtClean="0">
                <a:solidFill>
                  <a:schemeClr val="tx2"/>
                </a:solidFill>
                <a:effectLst/>
              </a:rPr>
              <a:t/>
            </a:r>
            <a:br>
              <a:rPr lang="en-IN" sz="3600" dirty="0" smtClean="0">
                <a:solidFill>
                  <a:schemeClr val="tx2"/>
                </a:solidFill>
                <a:effectLst/>
              </a:rPr>
            </a:br>
            <a:endParaRPr lang="en-US" dirty="0"/>
          </a:p>
        </p:txBody>
      </p:sp>
      <p:sp>
        <p:nvSpPr>
          <p:cNvPr id="3" name="Content Placeholder 2"/>
          <p:cNvSpPr>
            <a:spLocks noGrp="1"/>
          </p:cNvSpPr>
          <p:nvPr>
            <p:ph idx="1"/>
          </p:nvPr>
        </p:nvSpPr>
        <p:spPr/>
        <p:txBody>
          <a:bodyPr>
            <a:normAutofit/>
          </a:bodyPr>
          <a:lstStyle/>
          <a:p>
            <a:r>
              <a:rPr lang="en-US" sz="2000" dirty="0" smtClean="0">
                <a:latin typeface="Bookman Old Style" pitchFamily="18" charset="0"/>
              </a:rPr>
              <a:t>To monitor the accident location and intimate the accident location through sums service </a:t>
            </a:r>
          </a:p>
          <a:p>
            <a:r>
              <a:rPr lang="en-US" sz="2000" dirty="0" smtClean="0">
                <a:latin typeface="Bookman Old Style" pitchFamily="18" charset="0"/>
              </a:rPr>
              <a:t>To provide security to vehicle</a:t>
            </a:r>
          </a:p>
          <a:p>
            <a:r>
              <a:rPr lang="en-US" sz="2000" dirty="0" smtClean="0">
                <a:latin typeface="Bookman Old Style" pitchFamily="18" charset="0"/>
              </a:rPr>
              <a:t>To track the location of vehicle </a:t>
            </a:r>
          </a:p>
          <a:p>
            <a:r>
              <a:rPr lang="en-US" sz="2000" dirty="0" smtClean="0">
                <a:latin typeface="Bookman Old Style" pitchFamily="18" charset="0"/>
              </a:rPr>
              <a:t>To control the vehicle from remote location</a:t>
            </a:r>
            <a:endParaRPr lang="en-US" sz="2000" dirty="0">
              <a:latin typeface="Bookman Old Styl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857232"/>
          </a:xfrm>
        </p:spPr>
        <p:txBody>
          <a:bodyPr>
            <a:normAutofit/>
          </a:bodyPr>
          <a:lstStyle/>
          <a:p>
            <a:r>
              <a:rPr lang="en-US" sz="3200" b="1" dirty="0" smtClean="0">
                <a:latin typeface="Bookman Old Style" pitchFamily="18" charset="0"/>
              </a:rPr>
              <a:t>Existing Method </a:t>
            </a:r>
            <a:endParaRPr lang="en-IN" sz="3200" b="1" dirty="0">
              <a:latin typeface="Bookman Old Style" pitchFamily="18" charset="0"/>
            </a:endParaRPr>
          </a:p>
        </p:txBody>
      </p:sp>
      <p:sp>
        <p:nvSpPr>
          <p:cNvPr id="3" name="Content Placeholder 2"/>
          <p:cNvSpPr>
            <a:spLocks noGrp="1"/>
          </p:cNvSpPr>
          <p:nvPr>
            <p:ph idx="1"/>
          </p:nvPr>
        </p:nvSpPr>
        <p:spPr>
          <a:xfrm>
            <a:off x="1288730" y="714356"/>
            <a:ext cx="7855270" cy="6143644"/>
          </a:xfrm>
        </p:spPr>
        <p:txBody>
          <a:bodyPr/>
          <a:lstStyle/>
          <a:p>
            <a:pPr>
              <a:buNone/>
            </a:pPr>
            <a:r>
              <a:rPr lang="en-IN" b="1" dirty="0" smtClean="0">
                <a:latin typeface="Times New Roman"/>
                <a:cs typeface="Times New Roman"/>
              </a:rPr>
              <a:t> </a:t>
            </a:r>
            <a:r>
              <a:rPr lang="en-IN" sz="2000" dirty="0" smtClean="0">
                <a:latin typeface="Bookman Old Style" pitchFamily="18" charset="0"/>
                <a:cs typeface="Times New Roman"/>
              </a:rPr>
              <a:t>Wireless Black Box Tracking for Accidental Monitoring of</a:t>
            </a:r>
            <a:r>
              <a:rPr lang="en-IN" sz="2000" spc="200" dirty="0" smtClean="0">
                <a:latin typeface="Bookman Old Style" pitchFamily="18" charset="0"/>
                <a:cs typeface="Times New Roman"/>
              </a:rPr>
              <a:t> </a:t>
            </a:r>
            <a:r>
              <a:rPr lang="en-IN" sz="2000" spc="-20" dirty="0" smtClean="0">
                <a:latin typeface="Bookman Old Style" pitchFamily="18" charset="0"/>
                <a:cs typeface="Times New Roman"/>
              </a:rPr>
              <a:t>Vehicles     </a:t>
            </a:r>
          </a:p>
          <a:p>
            <a:pPr>
              <a:buNone/>
            </a:pPr>
            <a:r>
              <a:rPr lang="en-US" sz="2000" b="1" spc="-20" dirty="0" smtClean="0">
                <a:latin typeface="Bookman Old Style" pitchFamily="18" charset="0"/>
                <a:cs typeface="Times New Roman"/>
              </a:rPr>
              <a:t>    </a:t>
            </a:r>
            <a:endParaRPr lang="en-IN" sz="2000" dirty="0">
              <a:latin typeface="Bookman Old Style" pitchFamily="18" charset="0"/>
            </a:endParaRPr>
          </a:p>
        </p:txBody>
      </p:sp>
      <p:sp>
        <p:nvSpPr>
          <p:cNvPr id="7" name="object 5"/>
          <p:cNvSpPr txBox="1"/>
          <p:nvPr/>
        </p:nvSpPr>
        <p:spPr>
          <a:xfrm>
            <a:off x="3857620" y="2786058"/>
            <a:ext cx="3714776" cy="275717"/>
          </a:xfrm>
          <a:prstGeom prst="rect">
            <a:avLst/>
          </a:prstGeom>
        </p:spPr>
        <p:txBody>
          <a:bodyPr vert="horz" wrap="square" lIns="0" tIns="13970" rIns="0" bIns="0" rtlCol="0">
            <a:spAutoFit/>
          </a:bodyPr>
          <a:lstStyle/>
          <a:p>
            <a:pPr marL="12700">
              <a:lnSpc>
                <a:spcPct val="100000"/>
              </a:lnSpc>
              <a:spcBef>
                <a:spcPts val="110"/>
              </a:spcBef>
            </a:pPr>
            <a:r>
              <a:rPr lang="en-US" sz="1700" b="1" dirty="0" smtClean="0">
                <a:latin typeface="Times New Roman"/>
                <a:cs typeface="Times New Roman"/>
              </a:rPr>
              <a:t>       </a:t>
            </a:r>
            <a:endParaRPr sz="1400">
              <a:latin typeface="Times New Roman"/>
              <a:cs typeface="Times New Roman"/>
            </a:endParaRPr>
          </a:p>
        </p:txBody>
      </p:sp>
      <p:sp>
        <p:nvSpPr>
          <p:cNvPr id="5" name="object 3"/>
          <p:cNvSpPr/>
          <p:nvPr/>
        </p:nvSpPr>
        <p:spPr>
          <a:xfrm>
            <a:off x="2514600" y="1371600"/>
            <a:ext cx="5500726" cy="49452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latin typeface="Bookman Old Style" pitchFamily="18" charset="0"/>
                <a:cs typeface="Times New Roman" panose="02020603050405020304" pitchFamily="18" charset="0"/>
              </a:rPr>
              <a:t>Drawbacks in existing </a:t>
            </a:r>
            <a:r>
              <a:rPr lang="en-GB" sz="3200" b="1" dirty="0" smtClean="0">
                <a:latin typeface="Bookman Old Style" pitchFamily="18" charset="0"/>
                <a:cs typeface="Times New Roman" panose="02020603050405020304" pitchFamily="18" charset="0"/>
              </a:rPr>
              <a:t>methods</a:t>
            </a:r>
            <a:endParaRPr lang="en-US" sz="3200" dirty="0">
              <a:latin typeface="Bookman Old Style" pitchFamily="18" charset="0"/>
            </a:endParaRPr>
          </a:p>
        </p:txBody>
      </p:sp>
      <p:sp>
        <p:nvSpPr>
          <p:cNvPr id="3" name="Content Placeholder 2"/>
          <p:cNvSpPr>
            <a:spLocks noGrp="1"/>
          </p:cNvSpPr>
          <p:nvPr>
            <p:ph idx="1"/>
          </p:nvPr>
        </p:nvSpPr>
        <p:spPr/>
        <p:txBody>
          <a:bodyPr/>
          <a:lstStyle/>
          <a:p>
            <a:r>
              <a:rPr lang="en-US" sz="2000" dirty="0" smtClean="0">
                <a:latin typeface="Bookman Old Style" pitchFamily="18" charset="0"/>
              </a:rPr>
              <a:t>There was security problem for vehicle </a:t>
            </a:r>
          </a:p>
          <a:p>
            <a:r>
              <a:rPr lang="en-US" sz="2000" dirty="0" smtClean="0">
                <a:latin typeface="Bookman Old Style" pitchFamily="18" charset="0"/>
              </a:rPr>
              <a:t>Controlling of vehicle from remote location wasn’t possible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smtClean="0">
                <a:latin typeface="Bookman Old Style" pitchFamily="18" charset="0"/>
              </a:rPr>
              <a:t>Proposed </a:t>
            </a:r>
            <a:r>
              <a:rPr lang="en-IN" sz="3600" b="1" dirty="0" smtClean="0">
                <a:latin typeface="Bookman Old Style" pitchFamily="18" charset="0"/>
              </a:rPr>
              <a:t>Method</a:t>
            </a:r>
            <a:r>
              <a:rPr lang="en-IN" sz="4000" b="1" dirty="0" smtClean="0">
                <a:solidFill>
                  <a:srgbClr val="000000"/>
                </a:solidFill>
                <a:latin typeface="Times New Roman" panose="02020603050405020304" pitchFamily="18" charset="0"/>
              </a:rPr>
              <a:t/>
            </a:r>
            <a:br>
              <a:rPr lang="en-IN" sz="4000" b="1" dirty="0" smtClean="0">
                <a:solidFill>
                  <a:srgbClr val="000000"/>
                </a:solidFill>
                <a:latin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r>
              <a:rPr lang="en-US" sz="2000" dirty="0" smtClean="0">
                <a:latin typeface="Bookman Old Style" pitchFamily="18" charset="0"/>
              </a:rPr>
              <a:t>This system consists of </a:t>
            </a:r>
            <a:r>
              <a:rPr lang="en-US" sz="2000" dirty="0" err="1" smtClean="0">
                <a:latin typeface="Bookman Old Style" pitchFamily="18" charset="0"/>
              </a:rPr>
              <a:t>ir</a:t>
            </a:r>
            <a:r>
              <a:rPr lang="en-US" sz="2000" dirty="0" smtClean="0">
                <a:latin typeface="Bookman Old Style" pitchFamily="18" charset="0"/>
              </a:rPr>
              <a:t> sensors for providing security to the vehicle and also accident notification </a:t>
            </a:r>
          </a:p>
          <a:p>
            <a:r>
              <a:rPr lang="en-US" sz="2000" dirty="0" smtClean="0">
                <a:latin typeface="Bookman Old Style" pitchFamily="18" charset="0"/>
              </a:rPr>
              <a:t>The vehicle tracking and controlling of vehicle is done through a </a:t>
            </a:r>
            <a:r>
              <a:rPr lang="en-US" sz="2000" dirty="0" err="1" smtClean="0">
                <a:latin typeface="Bookman Old Style" pitchFamily="18" charset="0"/>
              </a:rPr>
              <a:t>sms</a:t>
            </a:r>
            <a:r>
              <a:rPr lang="en-US" sz="2000" dirty="0" smtClean="0">
                <a:latin typeface="Bookman Old Style" pitchFamily="18" charset="0"/>
              </a:rPr>
              <a:t> service</a:t>
            </a:r>
            <a:endParaRPr lang="en-US" sz="2000" dirty="0">
              <a:latin typeface="Bookman Old Style"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Bookman Old Style" pitchFamily="18" charset="0"/>
              </a:rPr>
              <a:t>Components And Description</a:t>
            </a:r>
            <a:endParaRPr lang="en-US" sz="3200" dirty="0"/>
          </a:p>
        </p:txBody>
      </p:sp>
      <p:sp>
        <p:nvSpPr>
          <p:cNvPr id="3" name="Content Placeholder 2"/>
          <p:cNvSpPr>
            <a:spLocks noGrp="1"/>
          </p:cNvSpPr>
          <p:nvPr>
            <p:ph idx="1"/>
          </p:nvPr>
        </p:nvSpPr>
        <p:spPr/>
        <p:txBody>
          <a:bodyPr/>
          <a:lstStyle/>
          <a:p>
            <a:pPr>
              <a:buNone/>
            </a:pPr>
            <a:endParaRPr lang="en-US" dirty="0" smtClean="0"/>
          </a:p>
          <a:p>
            <a:pPr>
              <a:buNone/>
            </a:pPr>
            <a:r>
              <a:rPr lang="en-US" sz="2000" dirty="0" smtClean="0">
                <a:latin typeface="Bookman Old Style" pitchFamily="18" charset="0"/>
              </a:rPr>
              <a:t>1.GPS module</a:t>
            </a:r>
          </a:p>
          <a:p>
            <a:pPr>
              <a:buNone/>
            </a:pPr>
            <a:r>
              <a:rPr lang="en-US" sz="2000" dirty="0" smtClean="0">
                <a:latin typeface="Bookman Old Style" pitchFamily="18" charset="0"/>
              </a:rPr>
              <a:t>2.GSM module</a:t>
            </a:r>
          </a:p>
          <a:p>
            <a:pPr>
              <a:buNone/>
            </a:pPr>
            <a:r>
              <a:rPr lang="en-US" sz="2000" dirty="0" smtClean="0">
                <a:latin typeface="Bookman Old Style" pitchFamily="18" charset="0"/>
              </a:rPr>
              <a:t>3.ATMEGA 89S52 microcontroller</a:t>
            </a:r>
          </a:p>
          <a:p>
            <a:pPr>
              <a:buNone/>
            </a:pPr>
            <a:r>
              <a:rPr lang="en-US" sz="2000" dirty="0" smtClean="0">
                <a:latin typeface="Bookman Old Style" pitchFamily="18" charset="0"/>
              </a:rPr>
              <a:t>4.Lcd display</a:t>
            </a:r>
          </a:p>
          <a:p>
            <a:pPr>
              <a:buNone/>
            </a:pPr>
            <a:r>
              <a:rPr lang="en-US" sz="2000" dirty="0" smtClean="0">
                <a:latin typeface="Bookman Old Style" pitchFamily="18" charset="0"/>
              </a:rPr>
              <a:t>5.Power supply</a:t>
            </a:r>
          </a:p>
          <a:p>
            <a:pPr>
              <a:buNone/>
            </a:pPr>
            <a:r>
              <a:rPr lang="en-US" sz="2000" dirty="0" smtClean="0">
                <a:latin typeface="Bookman Old Style" pitchFamily="18" charset="0"/>
              </a:rPr>
              <a:t>6.Vibration sensor, IR sensors</a:t>
            </a:r>
          </a:p>
          <a:p>
            <a:pPr>
              <a:buNone/>
            </a:pPr>
            <a:r>
              <a:rPr lang="en-US" sz="2000" dirty="0" smtClean="0">
                <a:latin typeface="Bookman Old Style" pitchFamily="18" charset="0"/>
              </a:rPr>
              <a:t>7.Motor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ookman Old Style" pitchFamily="18" charset="0"/>
              </a:rPr>
              <a:t>1.GPS</a:t>
            </a:r>
            <a:endParaRPr lang="en-US" sz="3200" b="1" dirty="0">
              <a:latin typeface="Bookman Old Style" pitchFamily="18" charset="0"/>
            </a:endParaRPr>
          </a:p>
        </p:txBody>
      </p:sp>
      <p:sp>
        <p:nvSpPr>
          <p:cNvPr id="3" name="Content Placeholder 2"/>
          <p:cNvSpPr>
            <a:spLocks noGrp="1"/>
          </p:cNvSpPr>
          <p:nvPr>
            <p:ph idx="1"/>
          </p:nvPr>
        </p:nvSpPr>
        <p:spPr/>
        <p:txBody>
          <a:bodyPr>
            <a:normAutofit/>
          </a:bodyPr>
          <a:lstStyle/>
          <a:p>
            <a:pPr>
              <a:buNone/>
            </a:pPr>
            <a:endParaRPr lang="en-US" dirty="0" smtClean="0"/>
          </a:p>
          <a:p>
            <a:r>
              <a:rPr lang="en-US" sz="2000" dirty="0" smtClean="0">
                <a:latin typeface="Bookman Old Style" pitchFamily="18" charset="0"/>
              </a:rPr>
              <a:t>A GPS receiver calculates its position by precisely timing the signals sent by GPS  satellite high above the Earth. Each satellite continually transmits messages that include</a:t>
            </a:r>
          </a:p>
          <a:p>
            <a:pPr lvl="0"/>
            <a:r>
              <a:rPr lang="en-US" sz="2000" dirty="0" smtClean="0">
                <a:latin typeface="Bookman Old Style" pitchFamily="18" charset="0"/>
              </a:rPr>
              <a:t>the time the message was transmitted</a:t>
            </a:r>
          </a:p>
          <a:p>
            <a:pPr lvl="0"/>
            <a:r>
              <a:rPr lang="en-US" sz="2000" dirty="0" smtClean="0">
                <a:latin typeface="Bookman Old Style" pitchFamily="18" charset="0"/>
              </a:rPr>
              <a:t>precise orbital information (the ephemeris)</a:t>
            </a:r>
          </a:p>
          <a:p>
            <a:pPr lvl="0"/>
            <a:r>
              <a:rPr lang="en-US" sz="2000" dirty="0" smtClean="0">
                <a:latin typeface="Bookman Old Style" pitchFamily="18" charset="0"/>
              </a:rPr>
              <a:t>the general system health and rough orbits of all GPS satellites (the almanac</a:t>
            </a:r>
            <a:r>
              <a:rPr lang="en-US" sz="2400" dirty="0" smtClean="0">
                <a:latin typeface="Bookman Old Style" pitchFamily="18" charset="0"/>
              </a:rPr>
              <a:t>).</a:t>
            </a:r>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634</TotalTime>
  <Words>1119</Words>
  <Application>Microsoft Office PowerPoint</Application>
  <PresentationFormat>On-screen Show (4:3)</PresentationFormat>
  <Paragraphs>153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Solstice</vt:lpstr>
      <vt:lpstr>ADVANCED VEHICLE SECURITY SYSTEM WITH THEFT CONTROL AND ACCIDENT NOTIFICATION USING GSM AND GPS TECHNOLOGY </vt:lpstr>
      <vt:lpstr>Contents</vt:lpstr>
      <vt:lpstr>Introduction </vt:lpstr>
      <vt:lpstr> Objective  </vt:lpstr>
      <vt:lpstr>Existing Method </vt:lpstr>
      <vt:lpstr>Drawbacks in existing methods</vt:lpstr>
      <vt:lpstr>Proposed Method </vt:lpstr>
      <vt:lpstr>Components And Description</vt:lpstr>
      <vt:lpstr>1.GPS</vt:lpstr>
      <vt:lpstr>2.GSM</vt:lpstr>
      <vt:lpstr>3. ATMEGA 89S52 microcontroller</vt:lpstr>
      <vt:lpstr>4.LCD DISPLAY</vt:lpstr>
      <vt:lpstr>5.POWER SUPPLY</vt:lpstr>
      <vt:lpstr>6.VIBRATION SENSOR AND IR SENSORS</vt:lpstr>
      <vt:lpstr>7.MOTOR</vt:lpstr>
      <vt:lpstr>Methodology  </vt:lpstr>
      <vt:lpstr> Block Diagram</vt:lpstr>
      <vt:lpstr>Circuit Connection</vt:lpstr>
      <vt:lpstr>  RESULTS </vt:lpstr>
      <vt:lpstr>Slide 20</vt:lpstr>
      <vt:lpstr>Slide 21</vt:lpstr>
      <vt:lpstr>Slide 22</vt:lpstr>
      <vt:lpstr>Applications</vt:lpstr>
      <vt:lpstr>Advantages</vt:lpstr>
      <vt:lpstr>Conclusion</vt:lpstr>
      <vt:lpstr>Future scope</vt:lpstr>
      <vt:lpstr>Refernences</vt:lpstr>
      <vt:lpstr>Slide 28</vt:lpstr>
      <vt:lpstr>Slide 29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VEHICLE SECURITY SYSTEM WITH THEFT CONTROL AND ACCIDENT NOTIFICATION USING GSM AND GPS TECHNOLOGY</dc:title>
  <dc:creator>SAIKRISHNA MEDA</dc:creator>
  <cp:lastModifiedBy>SAIKRISHNA MEDA</cp:lastModifiedBy>
  <cp:revision>79</cp:revision>
  <dcterms:created xsi:type="dcterms:W3CDTF">2018-03-21T04:13:39Z</dcterms:created>
  <dcterms:modified xsi:type="dcterms:W3CDTF">2018-04-10T00:09:45Z</dcterms:modified>
</cp:coreProperties>
</file>