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61" r:id="rId4"/>
    <p:sldId id="262" r:id="rId6"/>
    <p:sldId id="258" r:id="rId7"/>
    <p:sldId id="2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tags" Target="../tags/tag68.xml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487801"/>
            <a:ext cx="10852237" cy="1400912"/>
          </a:xfrm>
        </p:spPr>
        <p:txBody>
          <a:bodyPr lIns="90170" tIns="46990" rIns="90170" bIns="46990" anchor="t" anchorCtr="0">
            <a:noAutofit/>
          </a:bodyPr>
          <a:lstStyle>
            <a:lvl1pPr algn="ctr">
              <a:defRPr sz="8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26415" y="5890222"/>
            <a:ext cx="1656000" cy="432000"/>
          </a:xfrm>
        </p:spPr>
        <p:txBody>
          <a:bodyPr lIns="90170" tIns="46990" rIns="90170" bIns="4699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b="1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CxnSpPr/>
          <p:nvPr userDrawn="1">
            <p:custDataLst>
              <p:tags r:id="rId7"/>
            </p:custDataLst>
          </p:nvPr>
        </p:nvCxnSpPr>
        <p:spPr>
          <a:xfrm>
            <a:off x="0" y="5776686"/>
            <a:ext cx="12192000" cy="0"/>
          </a:xfrm>
          <a:prstGeom prst="line">
            <a:avLst/>
          </a:prstGeom>
          <a:ln w="12700">
            <a:solidFill>
              <a:srgbClr val="EF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GrpSpPr/>
          <p:nvPr userDrawn="1">
            <p:custDataLst>
              <p:tags r:id="rId8"/>
            </p:custDataLst>
          </p:nvPr>
        </p:nvGrpSpPr>
        <p:grpSpPr>
          <a:xfrm>
            <a:off x="646112" y="203990"/>
            <a:ext cx="207206" cy="190501"/>
            <a:chOff x="2200274" y="342899"/>
            <a:chExt cx="321168" cy="295275"/>
          </a:xfrm>
        </p:grpSpPr>
        <p:sp>
          <p:nvSpPr>
            <p:cNvPr id="9" name="椭圆 8"/>
            <p:cNvSpPr/>
            <p:nvPr>
              <p:custDataLst>
                <p:tags r:id="rId9"/>
              </p:custDataLst>
            </p:nvPr>
          </p:nvSpPr>
          <p:spPr>
            <a:xfrm>
              <a:off x="2265758" y="408383"/>
              <a:ext cx="164306" cy="1643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弧形 9"/>
            <p:cNvSpPr/>
            <p:nvPr>
              <p:custDataLst>
                <p:tags r:id="rId10"/>
              </p:custDataLst>
            </p:nvPr>
          </p:nvSpPr>
          <p:spPr>
            <a:xfrm>
              <a:off x="2200274" y="342899"/>
              <a:ext cx="295275" cy="295275"/>
            </a:xfrm>
            <a:prstGeom prst="arc">
              <a:avLst>
                <a:gd name="adj1" fmla="val 1987375"/>
                <a:gd name="adj2" fmla="val 19638772"/>
              </a:avLst>
            </a:prstGeom>
            <a:ln w="317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11"/>
              </p:custDataLst>
            </p:nvPr>
          </p:nvSpPr>
          <p:spPr>
            <a:xfrm>
              <a:off x="2469651" y="466724"/>
              <a:ext cx="51791" cy="517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12"/>
            </p:custDataLst>
          </p:nvPr>
        </p:nvGrpSpPr>
        <p:grpSpPr>
          <a:xfrm>
            <a:off x="5454650" y="6008370"/>
            <a:ext cx="1160780" cy="139700"/>
            <a:chOff x="5454650" y="6370320"/>
            <a:chExt cx="1160780" cy="139700"/>
          </a:xfrm>
        </p:grpSpPr>
        <p:sp>
          <p:nvSpPr>
            <p:cNvPr id="13" name="矩形 1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  <p:cNvSpPr/>
            <p:nvPr>
              <p:custDataLst>
                <p:tags r:id="rId13"/>
              </p:custDataLst>
            </p:nvPr>
          </p:nvSpPr>
          <p:spPr>
            <a:xfrm>
              <a:off x="5454650" y="6370320"/>
              <a:ext cx="65405" cy="139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  <p:cNvSpPr/>
            <p:nvPr>
              <p:custDataLst>
                <p:tags r:id="rId14"/>
              </p:custDataLst>
            </p:nvPr>
          </p:nvSpPr>
          <p:spPr>
            <a:xfrm>
              <a:off x="5728335" y="6370320"/>
              <a:ext cx="65405" cy="13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  <p:cNvSpPr/>
            <p:nvPr>
              <p:custDataLst>
                <p:tags r:id="rId15"/>
              </p:custDataLst>
            </p:nvPr>
          </p:nvSpPr>
          <p:spPr>
            <a:xfrm>
              <a:off x="6002020" y="6370320"/>
              <a:ext cx="65405" cy="139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  <p:cNvSpPr/>
            <p:nvPr>
              <p:custDataLst>
                <p:tags r:id="rId16"/>
              </p:custDataLst>
            </p:nvPr>
          </p:nvSpPr>
          <p:spPr>
            <a:xfrm>
              <a:off x="6276340" y="6370320"/>
              <a:ext cx="65405" cy="139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  <p:cNvSpPr/>
            <p:nvPr>
              <p:custDataLst>
                <p:tags r:id="rId17"/>
              </p:custDataLst>
            </p:nvPr>
          </p:nvSpPr>
          <p:spPr>
            <a:xfrm>
              <a:off x="6550025" y="6370320"/>
              <a:ext cx="65405" cy="139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GrpSpPr/>
          <p:nvPr userDrawn="1">
            <p:custDataLst>
              <p:tags r:id="rId18"/>
            </p:custDataLst>
          </p:nvPr>
        </p:nvGrpSpPr>
        <p:grpSpPr>
          <a:xfrm>
            <a:off x="11390143" y="209240"/>
            <a:ext cx="180351" cy="180000"/>
            <a:chOff x="9660731" y="540544"/>
            <a:chExt cx="1090613" cy="945192"/>
          </a:xfrm>
          <a:solidFill>
            <a:srgbClr val="EB6100"/>
          </a:solidFill>
        </p:grpSpPr>
        <p:sp>
          <p:nvSpPr>
            <p:cNvPr id="22" name="圆角矩形 34"/>
            <p:cNvSpPr/>
            <p:nvPr>
              <p:custDataLst>
                <p:tags r:id="rId19"/>
              </p:custDataLst>
            </p:nvPr>
          </p:nvSpPr>
          <p:spPr>
            <a:xfrm>
              <a:off x="9951244" y="540544"/>
              <a:ext cx="800100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35"/>
            <p:cNvSpPr/>
            <p:nvPr>
              <p:custDataLst>
                <p:tags r:id="rId20"/>
              </p:custDataLst>
            </p:nvPr>
          </p:nvSpPr>
          <p:spPr>
            <a:xfrm>
              <a:off x="9660731" y="907887"/>
              <a:ext cx="1090613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36"/>
            <p:cNvSpPr/>
            <p:nvPr>
              <p:custDataLst>
                <p:tags r:id="rId21"/>
              </p:custDataLst>
            </p:nvPr>
          </p:nvSpPr>
          <p:spPr>
            <a:xfrm>
              <a:off x="9951244" y="1276186"/>
              <a:ext cx="800100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0105230" y="5893477"/>
            <a:ext cx="1656000" cy="432000"/>
          </a:xfrm>
        </p:spPr>
        <p:txBody>
          <a:bodyPr lIns="90170" tIns="46990" rIns="90170" bIns="46990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905000" y="3054985"/>
            <a:ext cx="8382000" cy="739140"/>
          </a:xfrm>
        </p:spPr>
        <p:txBody>
          <a:bodyPr lIns="90170" tIns="46990" rIns="90170" bIns="46990" anchor="b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05010" y="3844693"/>
            <a:ext cx="8382068" cy="1077985"/>
          </a:xfrm>
        </p:spPr>
        <p:txBody>
          <a:bodyPr lIns="90170" tIns="46990" rIns="90170" bIns="46990">
            <a:noAutofit/>
          </a:bodyPr>
          <a:lstStyle>
            <a:lvl1pPr marL="0" indent="0" algn="ctr" eaLnBrk="1" fontAlgn="auto" latinLnBrk="0" hangingPunct="1"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CxnSpPr/>
          <p:nvPr userDrawn="1">
            <p:custDataLst>
              <p:tags r:id="rId2"/>
            </p:custDataLst>
          </p:nvPr>
        </p:nvCxnSpPr>
        <p:spPr>
          <a:xfrm>
            <a:off x="0" y="5776686"/>
            <a:ext cx="12192000" cy="0"/>
          </a:xfrm>
          <a:prstGeom prst="line">
            <a:avLst/>
          </a:prstGeom>
          <a:ln w="12700">
            <a:solidFill>
              <a:srgbClr val="EF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GrpSpPr/>
          <p:nvPr userDrawn="1">
            <p:custDataLst>
              <p:tags r:id="rId3"/>
            </p:custDataLst>
          </p:nvPr>
        </p:nvGrpSpPr>
        <p:grpSpPr>
          <a:xfrm>
            <a:off x="646112" y="203990"/>
            <a:ext cx="207206" cy="190501"/>
            <a:chOff x="2200274" y="342899"/>
            <a:chExt cx="321168" cy="295275"/>
          </a:xfrm>
        </p:grpSpPr>
        <p:sp>
          <p:nvSpPr>
            <p:cNvPr id="8" name="椭圆 7"/>
            <p:cNvSpPr/>
            <p:nvPr>
              <p:custDataLst>
                <p:tags r:id="rId4"/>
              </p:custDataLst>
            </p:nvPr>
          </p:nvSpPr>
          <p:spPr>
            <a:xfrm>
              <a:off x="2265758" y="408383"/>
              <a:ext cx="164306" cy="1643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>
              <p:custDataLst>
                <p:tags r:id="rId5"/>
              </p:custDataLst>
            </p:nvPr>
          </p:nvSpPr>
          <p:spPr>
            <a:xfrm>
              <a:off x="2200274" y="342899"/>
              <a:ext cx="295275" cy="295275"/>
            </a:xfrm>
            <a:prstGeom prst="arc">
              <a:avLst>
                <a:gd name="adj1" fmla="val 1987375"/>
                <a:gd name="adj2" fmla="val 19638772"/>
              </a:avLst>
            </a:prstGeom>
            <a:ln w="317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2469651" y="466724"/>
              <a:ext cx="51791" cy="517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SpPr/>
          <p:nvPr userDrawn="1">
            <p:custDataLst>
              <p:tags r:id="rId7"/>
            </p:custDataLst>
          </p:nvPr>
        </p:nvSpPr>
        <p:spPr>
          <a:xfrm>
            <a:off x="5454650" y="5998845"/>
            <a:ext cx="65405" cy="139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SpPr/>
          <p:nvPr userDrawn="1">
            <p:custDataLst>
              <p:tags r:id="rId8"/>
            </p:custDataLst>
          </p:nvPr>
        </p:nvSpPr>
        <p:spPr>
          <a:xfrm>
            <a:off x="5728335" y="5998845"/>
            <a:ext cx="65405" cy="13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SpPr/>
          <p:nvPr userDrawn="1">
            <p:custDataLst>
              <p:tags r:id="rId9"/>
            </p:custDataLst>
          </p:nvPr>
        </p:nvSpPr>
        <p:spPr>
          <a:xfrm>
            <a:off x="6002020" y="5998845"/>
            <a:ext cx="65405" cy="139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SpPr/>
          <p:nvPr userDrawn="1">
            <p:custDataLst>
              <p:tags r:id="rId10"/>
            </p:custDataLst>
          </p:nvPr>
        </p:nvSpPr>
        <p:spPr>
          <a:xfrm>
            <a:off x="6276340" y="5998845"/>
            <a:ext cx="65405" cy="139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SpPr/>
          <p:nvPr userDrawn="1">
            <p:custDataLst>
              <p:tags r:id="rId11"/>
            </p:custDataLst>
          </p:nvPr>
        </p:nvSpPr>
        <p:spPr>
          <a:xfrm>
            <a:off x="6550025" y="5998845"/>
            <a:ext cx="65405" cy="139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GrpSpPr/>
          <p:nvPr userDrawn="1">
            <p:custDataLst>
              <p:tags r:id="rId12"/>
            </p:custDataLst>
          </p:nvPr>
        </p:nvGrpSpPr>
        <p:grpSpPr>
          <a:xfrm>
            <a:off x="11390143" y="209240"/>
            <a:ext cx="180351" cy="180000"/>
            <a:chOff x="9660731" y="540544"/>
            <a:chExt cx="1090613" cy="945192"/>
          </a:xfrm>
          <a:solidFill>
            <a:srgbClr val="EB6100"/>
          </a:solidFill>
        </p:grpSpPr>
        <p:sp>
          <p:nvSpPr>
            <p:cNvPr id="17" name="圆角矩形 34"/>
            <p:cNvSpPr/>
            <p:nvPr>
              <p:custDataLst>
                <p:tags r:id="rId13"/>
              </p:custDataLst>
            </p:nvPr>
          </p:nvSpPr>
          <p:spPr>
            <a:xfrm>
              <a:off x="9951244" y="540544"/>
              <a:ext cx="800100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35"/>
            <p:cNvSpPr/>
            <p:nvPr>
              <p:custDataLst>
                <p:tags r:id="rId14"/>
              </p:custDataLst>
            </p:nvPr>
          </p:nvSpPr>
          <p:spPr>
            <a:xfrm>
              <a:off x="9660731" y="907887"/>
              <a:ext cx="1090613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36"/>
            <p:cNvSpPr/>
            <p:nvPr>
              <p:custDataLst>
                <p:tags r:id="rId15"/>
              </p:custDataLst>
            </p:nvPr>
          </p:nvSpPr>
          <p:spPr>
            <a:xfrm>
              <a:off x="9951244" y="1276186"/>
              <a:ext cx="800100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6"/>
            </p:custDataLst>
          </p:nvPr>
        </p:nvSpPr>
        <p:spPr>
          <a:xfrm>
            <a:off x="669882" y="2588281"/>
            <a:ext cx="10852237" cy="1697965"/>
          </a:xfrm>
        </p:spPr>
        <p:txBody>
          <a:bodyPr vert="horz" lIns="90170" tIns="46990" rIns="90170" bIns="4699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534591" y="5888235"/>
            <a:ext cx="1620000" cy="432000"/>
          </a:xfrm>
        </p:spPr>
        <p:txBody>
          <a:bodyPr lIns="90170" tIns="46990" rIns="90170" bIns="46990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10022630" y="5888235"/>
            <a:ext cx="1656000" cy="432000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>
              <a:defRPr>
                <a:solidFill>
                  <a:srgbClr val="EF8032"/>
                </a:solidFill>
              </a:defRPr>
            </a:lvl2pPr>
            <a:lvl3pPr>
              <a:defRPr>
                <a:solidFill>
                  <a:srgbClr val="EF8032"/>
                </a:solidFill>
              </a:defRPr>
            </a:lvl3pPr>
            <a:lvl4pPr>
              <a:defRPr>
                <a:solidFill>
                  <a:srgbClr val="EF8032"/>
                </a:solidFill>
              </a:defRPr>
            </a:lvl4pPr>
            <a:lvl5pPr>
              <a:defRPr>
                <a:solidFill>
                  <a:srgbClr val="EF8032"/>
                </a:solidFill>
              </a:defRPr>
            </a:lvl5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34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和堆内存总结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晓明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汇报日期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702310" y="86360"/>
            <a:ext cx="10785475" cy="1639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SerialGC</a:t>
            </a: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: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蘋果儷中黑" charset="0"/>
                <a:ea typeface="蘋果儷中黑" charset="0"/>
              </a:rPr>
              <a:t>java -XX:+PrintGCDetails -XX:+PrintGCDateStamps -Xmx1g -Xms1g -XX:+UseSerialGC   -Xloggc:gc.serial.log  GCLogAnalysis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串行GC使用单线程回收垃圾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1秒内内存使用峰值达到0.98g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吞吐量52%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gc停顿时间抖动大，平均停顿22ms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full gc次数3次，最大停顿时间80ms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3871595" y="-91440"/>
            <a:ext cx="4901565" cy="462915"/>
          </a:xfrm>
          <a:prstGeom prst="rect">
            <a:avLst/>
          </a:prstGeom>
        </p:spPr>
        <p:txBody>
          <a:bodyPr wrap="square" anchor="ctr">
            <a:normAutofit fontScale="80000"/>
          </a:bodyPr>
          <a:p>
            <a:pPr algn="ctr">
              <a:lnSpc>
                <a:spcPct val="120000"/>
              </a:lnSpc>
            </a:pPr>
            <a:r>
              <a:rPr lang="en-US" altLang="zh-CN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GC</a:t>
            </a:r>
            <a:r>
              <a:rPr lang="zh-CN" altLang="en-US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日志分析（M</a:t>
            </a:r>
            <a:r>
              <a:rPr lang="en-US" altLang="zh-CN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ACP</a:t>
            </a:r>
            <a:r>
              <a:rPr lang="zh-CN" altLang="en-US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ro</a:t>
            </a:r>
            <a:r>
              <a:rPr lang="en-US" altLang="zh-CN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m1</a:t>
            </a:r>
            <a:r>
              <a:rPr lang="en-US" altLang="zh-CN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8核</a:t>
            </a:r>
            <a:r>
              <a:rPr lang="en-US" altLang="zh-CN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16g</a:t>
            </a:r>
            <a:r>
              <a:rPr lang="en-US" altLang="zh-CN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/gceasy.io</a:t>
            </a:r>
            <a:r>
              <a:rPr lang="zh-CN" altLang="en-US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）</a:t>
            </a:r>
            <a:endParaRPr lang="zh-CN" altLang="en-US" sz="1400" b="1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702945" y="1725930"/>
            <a:ext cx="10785475" cy="1639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ParallelGC</a:t>
            </a: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: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蘋果儷中黑" charset="0"/>
                <a:ea typeface="蘋果儷中黑" charset="0"/>
              </a:rPr>
              <a:t>java -XX:+PrintGCDetails -XX:+PrintGCDateStamps -Xmx1g -Xms1g -XX:+UseParallelGC  -Xloggc:gc.parallel.log  GCLogAnalysis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使用多线程回收垃圾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内存使用峰值达到0.82g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吞吐量53%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gc时间抖动大，平均停顿时间11ms，优于SerialGC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full gc次数3次，停顿时间稳定在20ms  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02310" y="3365500"/>
            <a:ext cx="107854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CMSGC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蘋果儷中黑" charset="0"/>
                <a:ea typeface="蘋果儷中黑" charset="0"/>
              </a:rPr>
              <a:t>java -XX:+PrintGCDetails -XX:+PrintGCDateStamps -Xmx1g -Xms1g -XX:+UseConcMarkSweepGC  -Xloggc:gc.cms.log  GCLogAnalysis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年轻代用多线程并行回收垃圾，老年代并发回收垃圾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内存使用峰值达到0.9g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吞吐量58%，由于并发机制，默认1/4线程处理gc，应用线程有更多线程资源运行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gc时间抖动大，平均停顿时间16ms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full gc次数2次，平均时间30ms，最大停顿时间40ms。full gc可能出现不可预测的暂停时间，由于老年代使用标记清理算法，取消了压缩过程，会产生碎片。  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02945" y="5226685"/>
            <a:ext cx="10785475" cy="1639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G1GC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蘋果儷中黑" charset="0"/>
                <a:ea typeface="蘋果儷中黑" charset="0"/>
              </a:rPr>
              <a:t>java -XX:+PrintGCDetails -XX:+PrintGCDateStamps -Xmx1g -Xms1g -XX:+UseG1GC  -Xloggc:gc.g1.log  GCLogAnalysis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优先回收垃圾比例占据比较大的小块，实现增量的垃圾回收，控制每次垃圾回收的停顿时间在期望数字内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内存使用峰值达到0.89g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吞吐量70%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gc时间平稳，平均停顿时间4.2ms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Full gc次数0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/>
          <p:cNvSpPr txBox="1"/>
          <p:nvPr>
            <p:custDataLst>
              <p:tags r:id="rId1"/>
            </p:custDataLst>
          </p:nvPr>
        </p:nvSpPr>
        <p:spPr>
          <a:xfrm>
            <a:off x="218440" y="739775"/>
            <a:ext cx="5367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SerialGC</a:t>
            </a: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: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  <a:p>
            <a:pPr lvl="0" algn="just">
              <a:lnSpc>
                <a:spcPct val="120000"/>
              </a:lnSpc>
              <a:defRPr/>
            </a:pP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3702685" y="5080"/>
            <a:ext cx="4901565" cy="462915"/>
          </a:xfrm>
          <a:prstGeom prst="rect">
            <a:avLst/>
          </a:prstGeom>
        </p:spPr>
        <p:txBody>
          <a:bodyPr wrap="square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压力测试</a:t>
            </a:r>
            <a:endParaRPr lang="zh-CN" altLang="en-US" sz="1400" b="1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130925" y="739775"/>
            <a:ext cx="50895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ParallelGC</a:t>
            </a:r>
            <a:r>
              <a:rPr lang="zh-CN" altLang="en-US" sz="12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: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18440" y="2813050"/>
            <a:ext cx="508952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CMSGC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130925" y="2813050"/>
            <a:ext cx="540194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G1GC</a:t>
            </a:r>
            <a:endParaRPr lang="zh-CN" altLang="en-US" sz="1200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7" name="图片 6" descr="6E00D874-DA13-4559-9991-6EA63E0256C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54075"/>
            <a:ext cx="6130925" cy="1962785"/>
          </a:xfrm>
          <a:prstGeom prst="rect">
            <a:avLst/>
          </a:prstGeom>
        </p:spPr>
      </p:pic>
      <p:pic>
        <p:nvPicPr>
          <p:cNvPr id="8" name="图片 7" descr="EDAA5874-2379-4869-A017-CA2B0FAACB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0580" y="850265"/>
            <a:ext cx="6281420" cy="1962785"/>
          </a:xfrm>
          <a:prstGeom prst="rect">
            <a:avLst/>
          </a:prstGeom>
        </p:spPr>
      </p:pic>
      <p:pic>
        <p:nvPicPr>
          <p:cNvPr id="9" name="图片 8" descr="5E97B51F-8D55-4B98-AA32-7B927474EF4B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2390" y="2904490"/>
            <a:ext cx="6193790" cy="1928495"/>
          </a:xfrm>
          <a:prstGeom prst="rect">
            <a:avLst/>
          </a:prstGeom>
        </p:spPr>
      </p:pic>
      <p:pic>
        <p:nvPicPr>
          <p:cNvPr id="10" name="图片 9" descr="20AF063E-74CE-4819-A0C6-9B8DED930F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0580" y="2904490"/>
            <a:ext cx="6281420" cy="195072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3606165" y="5535930"/>
            <a:ext cx="5089525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20000"/>
              </a:lnSpc>
              <a:defRPr/>
            </a:pPr>
            <a:r>
              <a:rPr lang="zh-CN" altLang="en-US" sz="1400" b="1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使用wrk进行压测，不同的gc对压测效果影响不大</a:t>
            </a:r>
            <a:endParaRPr lang="zh-CN" altLang="en-US" sz="1400" b="1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>
            <p:custDataLst>
              <p:tags r:id="rId1"/>
            </p:custDataLst>
          </p:nvPr>
        </p:nvSpPr>
        <p:spPr>
          <a:xfrm>
            <a:off x="3171825" y="-115570"/>
            <a:ext cx="4901565" cy="462915"/>
          </a:xfrm>
          <a:prstGeom prst="rect">
            <a:avLst/>
          </a:prstGeom>
        </p:spPr>
        <p:txBody>
          <a:bodyPr wrap="square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-122"/>
                <a:ea typeface="微软雅黑" charset="-122"/>
              </a:rPr>
              <a:t>堆内存分析</a:t>
            </a:r>
            <a:endParaRPr lang="zh-CN" altLang="en-US" sz="1400" b="1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46075" y="6336030"/>
            <a:ext cx="508952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分配速率高，young gc/Minor GC的次数增加，被填满的时间间隔缩短，gc开销大，性能低</a:t>
            </a:r>
            <a:endParaRPr lang="zh-CN" altLang="en-US" sz="1200" b="1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" y="111125"/>
            <a:ext cx="5719445" cy="3237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3037205"/>
            <a:ext cx="5718810" cy="3362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280" y="111125"/>
            <a:ext cx="6343015" cy="32143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9280" y="3037205"/>
            <a:ext cx="6334760" cy="338518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5988685" y="6324600"/>
            <a:ext cx="508952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just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charset="-122"/>
                <a:ea typeface="微软雅黑" charset="-122"/>
              </a:rPr>
              <a:t>晋升速率高，major GC/Full GC频繁发生，暂停时间过长，影响系统吞吐量</a:t>
            </a:r>
            <a:endParaRPr lang="zh-CN" altLang="en-US" sz="1200" b="1" spc="150" dirty="0">
              <a:solidFill>
                <a:srgbClr val="000000">
                  <a:lumMod val="65000"/>
                  <a:lumOff val="35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1"/>
  <p:tag name="KSO_WM_TEMPLATE_THUMBS_INDEX" val="1、4、6、7、10、14、16、18、20、22、2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汇报模板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641_1*a*1"/>
  <p:tag name="KSO_WM_TEMPLATE_CATEGORY" val="custom"/>
  <p:tag name="KSO_WM_TEMPLATE_INDEX" val="20218641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SUBTYPE" val="b"/>
  <p:tag name="KSO_WM_UNIT_PRESET_TEXT" val="汇报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641_1*f*1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VALUE" val="6"/>
</p:tagLst>
</file>

<file path=ppt/tags/tag142.xml><?xml version="1.0" encoding="utf-8"?>
<p:tagLst xmlns:p="http://schemas.openxmlformats.org/presentationml/2006/main">
  <p:tag name="KSO_WM_UNIT_SUBTYPE" val="c"/>
  <p:tag name="KSO_WM_UNIT_PRESET_TEXT" val="汇报日期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18641_1*f*2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VALUE" val="6"/>
</p:tagLst>
</file>

<file path=ppt/tags/tag143.xml><?xml version="1.0" encoding="utf-8"?>
<p:tagLst xmlns:p="http://schemas.openxmlformats.org/presentationml/2006/main">
  <p:tag name="KSO_WM_SLIDE_ID" val="custom20218641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641"/>
  <p:tag name="KSO_WM_SLIDE_LAYOUT" val="a_f"/>
  <p:tag name="KSO_WM_SLIDE_LAYOUT_CNT" val="1_2"/>
  <p:tag name="KSO_WM_TEMPLATE_THUMBS_INDEX" val="1、4、6、7、10、14、16、18、20、22、23"/>
</p:tagLst>
</file>

<file path=ppt/tags/tag14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199035_2*f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VALUE" val="50"/>
  <p:tag name="KSO_WM_UNIT_USESOURCEFORMAT_APPLY" val="1"/>
</p:tagLst>
</file>

<file path=ppt/tags/tag145.xml><?xml version="1.0" encoding="utf-8"?>
<p:tagLst xmlns:p="http://schemas.openxmlformats.org/presentationml/2006/main">
  <p:tag name="KSO_WM_UNIT_ISCONTENTS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99035_2*a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199035_2*f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VALUE" val="50"/>
  <p:tag name="KSO_WM_UNIT_USESOURCEFORMAT_APPLY" val="1"/>
</p:tagLst>
</file>

<file path=ppt/tags/tag14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199035_2*f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VALUE" val="50"/>
  <p:tag name="KSO_WM_UNIT_USESOURCEFORMAT_APPLY" val="1"/>
</p:tagLst>
</file>

<file path=ppt/tags/tag14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199035_2*f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VALUE" val="50"/>
  <p:tag name="KSO_WM_UNIT_USESOURCEFORMAT_APPLY" val="1"/>
</p:tagLst>
</file>

<file path=ppt/tags/tag149.xml><?xml version="1.0" encoding="utf-8"?>
<p:tagLst xmlns:p="http://schemas.openxmlformats.org/presentationml/2006/main">
  <p:tag name="KSO_WM_SLIDE_ID" val="diagram20199035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9035"/>
  <p:tag name="KSO_WM_SLIDE_TYPE" val="text"/>
  <p:tag name="KSO_WM_SLIDE_SUBTYPE" val="diag"/>
  <p:tag name="KSO_WM_SLIDE_SIZE" val="324.837*374.94"/>
  <p:tag name="KSO_WM_SLIDE_POSITION" val="551.99*98.7646"/>
  <p:tag name="KSO_WM_DIAGRAM_GROUP_CODE" val="q1-1"/>
  <p:tag name="KSO_WM_SLIDE_DIAGTYPE" val="q"/>
  <p:tag name="KSO_WM_SLIDE_LAYOUT" val="a_f_q"/>
  <p:tag name="KSO_WM_SLIDE_LAYOUT_CNT" val="1_2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199035_2*f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VALUE" val="50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99035_2*a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199035_2*f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VALUE" val="50"/>
  <p:tag name="KSO_WM_UNIT_USESOURCEFORMAT_APPLY" val="1"/>
</p:tagLst>
</file>

<file path=ppt/tags/tag15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199035_2*f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VALUE" val="50"/>
  <p:tag name="KSO_WM_UNIT_USESOURCEFORMAT_APPLY" val="1"/>
</p:tagLst>
</file>

<file path=ppt/tags/tag15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199035_2*f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VALUE" val="50"/>
  <p:tag name="KSO_WM_UNIT_USESOURCEFORMAT_APPLY" val="1"/>
</p:tagLst>
</file>

<file path=ppt/tags/tag15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199035_2*f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VALUE" val="50"/>
  <p:tag name="KSO_WM_UNIT_USESOURCEFORMAT_APPLY" val="1"/>
</p:tagLst>
</file>

<file path=ppt/tags/tag156.xml><?xml version="1.0" encoding="utf-8"?>
<p:tagLst xmlns:p="http://schemas.openxmlformats.org/presentationml/2006/main">
  <p:tag name="KSO_WM_SLIDE_ID" val="diagram20199035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9035"/>
  <p:tag name="KSO_WM_SLIDE_TYPE" val="text"/>
  <p:tag name="KSO_WM_SLIDE_SUBTYPE" val="diag"/>
  <p:tag name="KSO_WM_SLIDE_SIZE" val="324.837*374.94"/>
  <p:tag name="KSO_WM_SLIDE_POSITION" val="551.99*98.7646"/>
  <p:tag name="KSO_WM_DIAGRAM_GROUP_CODE" val="q1-1"/>
  <p:tag name="KSO_WM_SLIDE_DIAGTYPE" val="q"/>
  <p:tag name="KSO_WM_SLIDE_LAYOUT" val="a_f_q"/>
  <p:tag name="KSO_WM_SLIDE_LAYOUT_CNT" val="1_2_1"/>
</p:tagLst>
</file>

<file path=ppt/tags/tag157.xml><?xml version="1.0" encoding="utf-8"?>
<p:tagLst xmlns:p="http://schemas.openxmlformats.org/presentationml/2006/main">
  <p:tag name="KSO_WM_UNIT_ISCONTENTS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199035_2*a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199035_2*f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VALUE" val="50"/>
  <p:tag name="KSO_WM_UNIT_USESOURCEFORMAT_APPLY" val="1"/>
</p:tagLst>
</file>

<file path=ppt/tags/tag15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f"/>
  <p:tag name="KSO_WM_UNIT_INDEX" val="1"/>
  <p:tag name="KSO_WM_UNIT_ID" val="diagram20199035_2*f*1"/>
  <p:tag name="KSO_WM_TEMPLATE_CATEGORY" val="diagram"/>
  <p:tag name="KSO_WM_TEMPLATE_INDEX" val="20199035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VALUE" val="50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diagram20199035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9035"/>
  <p:tag name="KSO_WM_SLIDE_TYPE" val="text"/>
  <p:tag name="KSO_WM_SLIDE_SUBTYPE" val="diag"/>
  <p:tag name="KSO_WM_SLIDE_SIZE" val="324.837*374.94"/>
  <p:tag name="KSO_WM_SLIDE_POSITION" val="551.99*98.7646"/>
  <p:tag name="KSO_WM_DIAGRAM_GROUP_CODE" val="q1-1"/>
  <p:tag name="KSO_WM_SLIDE_DIAGTYPE" val="q"/>
  <p:tag name="KSO_WM_SLIDE_LAYOUT" val="a_f_q"/>
  <p:tag name="KSO_WM_SLIDE_LAYOUT_CNT" val="1_2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第3套">
      <a:dk1>
        <a:sysClr val="windowText" lastClr="000000"/>
      </a:dk1>
      <a:lt1>
        <a:sysClr val="window" lastClr="FFFFFF"/>
      </a:lt1>
      <a:dk2>
        <a:srgbClr val="F9FAFC"/>
      </a:dk2>
      <a:lt2>
        <a:srgbClr val="FFFFFF"/>
      </a:lt2>
      <a:accent1>
        <a:srgbClr val="E65F00"/>
      </a:accent1>
      <a:accent2>
        <a:srgbClr val="DD7125"/>
      </a:accent2>
      <a:accent3>
        <a:srgbClr val="D4834A"/>
      </a:accent3>
      <a:accent4>
        <a:srgbClr val="CC9670"/>
      </a:accent4>
      <a:accent5>
        <a:srgbClr val="C3A895"/>
      </a:accent5>
      <a:accent6>
        <a:srgbClr val="BABAB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WPS 表格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3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汉仪旗黑-85S</vt:lpstr>
      <vt:lpstr>苹方-简</vt:lpstr>
      <vt:lpstr>(使用中文字体)</vt:lpstr>
      <vt:lpstr>Thonburi</vt:lpstr>
      <vt:lpstr>Segoe UI Semibold</vt:lpstr>
      <vt:lpstr>微软雅黑</vt:lpstr>
      <vt:lpstr>PingFang HK Regular</vt:lpstr>
      <vt:lpstr>PingFang SC Regular</vt:lpstr>
      <vt:lpstr>蘋果儷細宋</vt:lpstr>
      <vt:lpstr>Hannotate TC Regular</vt:lpstr>
      <vt:lpstr>蘋果儷中黑</vt:lpstr>
      <vt:lpstr>魏碑-简</vt:lpstr>
      <vt:lpstr>隶变-繁</vt:lpstr>
      <vt:lpstr>Lantinghei TC Extralight</vt:lpstr>
      <vt:lpstr>儷黑 Pro</vt:lpstr>
      <vt:lpstr>隶变-简</vt:lpstr>
      <vt:lpstr>娃娃体-繁</vt:lpstr>
      <vt:lpstr>Songti TC Regular</vt:lpstr>
      <vt:lpstr>Office 主题</vt:lpstr>
      <vt:lpstr>1_Office 主题​​</vt:lpstr>
      <vt:lpstr>简约工作汇报模板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meda0719</dc:creator>
  <cp:lastModifiedBy>meda0719</cp:lastModifiedBy>
  <cp:revision>7</cp:revision>
  <dcterms:created xsi:type="dcterms:W3CDTF">2021-09-25T12:09:31Z</dcterms:created>
  <dcterms:modified xsi:type="dcterms:W3CDTF">2021-09-25T12:09:31Z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