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bookmarkIdSeed="2">
  <p:sldMasterIdLst>
    <p:sldMasterId id="2147483648" r:id="rId1"/>
  </p:sldMasterIdLst>
  <p:notesMasterIdLst>
    <p:notesMasterId r:id="rId19"/>
  </p:notesMasterIdLst>
  <p:sldIdLst>
    <p:sldId id="257" r:id="rId2"/>
    <p:sldId id="256" r:id="rId3"/>
    <p:sldId id="258" r:id="rId4"/>
    <p:sldId id="265" r:id="rId5"/>
    <p:sldId id="266" r:id="rId6"/>
    <p:sldId id="259" r:id="rId7"/>
    <p:sldId id="263" r:id="rId8"/>
    <p:sldId id="262" r:id="rId9"/>
    <p:sldId id="261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4" r:id="rId18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E00C0"/>
    <a:srgbClr val="FF00FF"/>
    <a:srgbClr val="0F4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06799F8-075E-4A3A-A7F6-7FBC6576F1A4}" styleName="סגנון ערכת נושא 2 - הדגשה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סגנון ערכת נושא 1 - הדגשה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סגנון כהה 1 - הדגשה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סגנון כהה 1 - הדגשה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סגנון כהה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סגנון ביניים 4 - הדגשה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סגנון ביניים 4 - הדגשה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31" autoAdjust="0"/>
    <p:restoredTop sz="94660"/>
  </p:normalViewPr>
  <p:slideViewPr>
    <p:cSldViewPr showGuides="1">
      <p:cViewPr>
        <p:scale>
          <a:sx n="66" d="100"/>
          <a:sy n="66" d="100"/>
        </p:scale>
        <p:origin x="264" y="4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3322788-22E3-4B6A-9E97-6845AA0E4AC1}" type="datetimeFigureOut">
              <a:rPr lang="he-IL" smtClean="0"/>
              <a:t>י"ג/תשרי/תשפ"ב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1790079-7DAD-4235-81B0-45E97EA42E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1223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59ED-8D3D-4052-AE83-6375FDA263E7}" type="datetimeFigureOut">
              <a:rPr lang="he-IL" smtClean="0"/>
              <a:t>י"ג/תשרי/תשפ"ב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29DE-CEB2-45E0-B638-EFEE6272DC9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411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59ED-8D3D-4052-AE83-6375FDA263E7}" type="datetimeFigureOut">
              <a:rPr lang="he-IL" smtClean="0"/>
              <a:t>י"ג/תשרי/תשפ"ב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29DE-CEB2-45E0-B638-EFEE6272DC9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283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59ED-8D3D-4052-AE83-6375FDA263E7}" type="datetimeFigureOut">
              <a:rPr lang="he-IL" smtClean="0"/>
              <a:t>י"ג/תשרי/תשפ"ב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29DE-CEB2-45E0-B638-EFEE6272DC9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74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59ED-8D3D-4052-AE83-6375FDA263E7}" type="datetimeFigureOut">
              <a:rPr lang="he-IL" smtClean="0"/>
              <a:t>י"ג/תשרי/תשפ"ב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29DE-CEB2-45E0-B638-EFEE6272DC9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690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59ED-8D3D-4052-AE83-6375FDA263E7}" type="datetimeFigureOut">
              <a:rPr lang="he-IL" smtClean="0"/>
              <a:t>י"ג/תשרי/תשפ"ב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29DE-CEB2-45E0-B638-EFEE6272DC9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617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59ED-8D3D-4052-AE83-6375FDA263E7}" type="datetimeFigureOut">
              <a:rPr lang="he-IL" smtClean="0"/>
              <a:t>י"ג/תשרי/תשפ"ב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29DE-CEB2-45E0-B638-EFEE6272DC9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240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59ED-8D3D-4052-AE83-6375FDA263E7}" type="datetimeFigureOut">
              <a:rPr lang="he-IL" smtClean="0"/>
              <a:t>י"ג/תשרי/תשפ"ב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29DE-CEB2-45E0-B638-EFEE6272DC9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451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59ED-8D3D-4052-AE83-6375FDA263E7}" type="datetimeFigureOut">
              <a:rPr lang="he-IL" smtClean="0"/>
              <a:t>י"ג/תשרי/תשפ"ב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29DE-CEB2-45E0-B638-EFEE6272DC9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7127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59ED-8D3D-4052-AE83-6375FDA263E7}" type="datetimeFigureOut">
              <a:rPr lang="he-IL" smtClean="0"/>
              <a:t>י"ג/תשרי/תשפ"ב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29DE-CEB2-45E0-B638-EFEE6272DC9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889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59ED-8D3D-4052-AE83-6375FDA263E7}" type="datetimeFigureOut">
              <a:rPr lang="he-IL" smtClean="0"/>
              <a:t>י"ג/תשרי/תשפ"ב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29DE-CEB2-45E0-B638-EFEE6272DC9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491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59ED-8D3D-4052-AE83-6375FDA263E7}" type="datetimeFigureOut">
              <a:rPr lang="he-IL" smtClean="0"/>
              <a:t>י"ג/תשרי/תשפ"ב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29DE-CEB2-45E0-B638-EFEE6272DC9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332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59ED-8D3D-4052-AE83-6375FDA263E7}" type="datetimeFigureOut">
              <a:rPr lang="he-IL" smtClean="0"/>
              <a:t>י"ג/תשרי/תשפ"ב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629DE-CEB2-45E0-B638-EFEE6272DC9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135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#E_BLOCK_8"/><Relationship Id="rId13" Type="http://schemas.openxmlformats.org/officeDocument/2006/relationships/hyperlink" Target="#E_Declaration_5"/><Relationship Id="rId3" Type="http://schemas.openxmlformats.org/officeDocument/2006/relationships/hyperlink" Target="#E_FC_1"/><Relationship Id="rId7" Type="http://schemas.openxmlformats.org/officeDocument/2006/relationships/hyperlink" Target="#E_BLOCK_7"/><Relationship Id="rId12" Type="http://schemas.openxmlformats.org/officeDocument/2006/relationships/hyperlink" Target="#E_Declaration_4"/><Relationship Id="rId2" Type="http://schemas.openxmlformats.org/officeDocument/2006/relationships/hyperlink" Target="#E_V_12"/><Relationship Id="rId1" Type="http://schemas.openxmlformats.org/officeDocument/2006/relationships/slideLayout" Target="../slideLayouts/slideLayout2.xml"/><Relationship Id="rId6" Type="http://schemas.openxmlformats.org/officeDocument/2006/relationships/hyperlink" Target="#E_BLOCK_3"/><Relationship Id="rId11" Type="http://schemas.openxmlformats.org/officeDocument/2006/relationships/hyperlink" Target="#E_Declaration_3"/><Relationship Id="rId5" Type="http://schemas.openxmlformats.org/officeDocument/2006/relationships/hyperlink" Target="#E_BLOCK_2"/><Relationship Id="rId10" Type="http://schemas.openxmlformats.org/officeDocument/2006/relationships/hyperlink" Target="#E_Declaration_2"/><Relationship Id="rId4" Type="http://schemas.openxmlformats.org/officeDocument/2006/relationships/hyperlink" Target="#E_BLOCK_1"/><Relationship Id="rId9" Type="http://schemas.openxmlformats.org/officeDocument/2006/relationships/hyperlink" Target="#E_Declaration_1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#E_1200_4"/><Relationship Id="rId13" Type="http://schemas.openxmlformats.org/officeDocument/2006/relationships/hyperlink" Target="#E_Annotation"/><Relationship Id="rId3" Type="http://schemas.openxmlformats.org/officeDocument/2006/relationships/hyperlink" Target="#E_Declaration_7"/><Relationship Id="rId7" Type="http://schemas.openxmlformats.org/officeDocument/2006/relationships/hyperlink" Target="#E_1200_3"/><Relationship Id="rId12" Type="http://schemas.openxmlformats.org/officeDocument/2006/relationships/hyperlink" Target="#E_Curves"/><Relationship Id="rId2" Type="http://schemas.openxmlformats.org/officeDocument/2006/relationships/hyperlink" Target="#E_Declaration_6"/><Relationship Id="rId1" Type="http://schemas.openxmlformats.org/officeDocument/2006/relationships/slideLayout" Target="../slideLayouts/slideLayout2.xml"/><Relationship Id="rId6" Type="http://schemas.openxmlformats.org/officeDocument/2006/relationships/hyperlink" Target="#E_1200_2"/><Relationship Id="rId11" Type="http://schemas.openxmlformats.org/officeDocument/2006/relationships/hyperlink" Target="#E_1300_3"/><Relationship Id="rId5" Type="http://schemas.openxmlformats.org/officeDocument/2006/relationships/hyperlink" Target="#E_1200_1"/><Relationship Id="rId15" Type="http://schemas.openxmlformats.org/officeDocument/2006/relationships/hyperlink" Target="#E_CRS_1"/><Relationship Id="rId10" Type="http://schemas.openxmlformats.org/officeDocument/2006/relationships/hyperlink" Target="#E_1300_2"/><Relationship Id="rId4" Type="http://schemas.openxmlformats.org/officeDocument/2006/relationships/hyperlink" Target="#E_Declaration_8"/><Relationship Id="rId9" Type="http://schemas.openxmlformats.org/officeDocument/2006/relationships/hyperlink" Target="#E_1300_1"/><Relationship Id="rId14" Type="http://schemas.openxmlformats.org/officeDocument/2006/relationships/hyperlink" Target="#E_Annotation_2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he-IL" dirty="0" smtClean="0">
                <a:solidFill>
                  <a:srgbClr val="0070C0"/>
                </a:solidFill>
              </a:rPr>
              <a:t>מציאת בעיות בקבצי מודדים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כותרת משנה 2"/>
          <p:cNvSpPr txBox="1">
            <a:spLocks/>
          </p:cNvSpPr>
          <p:nvPr/>
        </p:nvSpPr>
        <p:spPr>
          <a:xfrm>
            <a:off x="3501870" y="4437112"/>
            <a:ext cx="2140260" cy="64807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000" dirty="0" smtClean="0">
                <a:solidFill>
                  <a:srgbClr val="0070C0"/>
                </a:solidFill>
              </a:rPr>
              <a:t>אגף טכנולוגיות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699792" y="1700808"/>
            <a:ext cx="3754760" cy="648072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>
                <a:solidFill>
                  <a:srgbClr val="0070C0"/>
                </a:solidFill>
              </a:rPr>
              <a:t>המרכז למיפוי ישראל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Cloud 8"/>
          <p:cNvSpPr/>
          <p:nvPr/>
        </p:nvSpPr>
        <p:spPr>
          <a:xfrm>
            <a:off x="3995936" y="2890226"/>
            <a:ext cx="1872208" cy="133086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3205364"/>
            <a:ext cx="920304" cy="71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9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75719"/>
              </p:ext>
            </p:extLst>
          </p:nvPr>
        </p:nvGraphicFramePr>
        <p:xfrm>
          <a:off x="539552" y="272232"/>
          <a:ext cx="6408712" cy="6325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3868">
                  <a:extLst>
                    <a:ext uri="{9D8B030D-6E8A-4147-A177-3AD203B41FA5}">
                      <a16:colId xmlns:a16="http://schemas.microsoft.com/office/drawing/2014/main" val="1743555820"/>
                    </a:ext>
                  </a:extLst>
                </a:gridCol>
                <a:gridCol w="4844844">
                  <a:extLst>
                    <a:ext uri="{9D8B030D-6E8A-4147-A177-3AD203B41FA5}">
                      <a16:colId xmlns:a16="http://schemas.microsoft.com/office/drawing/2014/main" val="1216219426"/>
                    </a:ext>
                  </a:extLst>
                </a:gridCol>
              </a:tblGrid>
              <a:tr h="333430"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Error_ID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7" marR="43017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800">
                          <a:effectLst/>
                        </a:rPr>
                        <a:t>שגיאה ודרך פתרון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7" marR="43017" marT="0" marB="0"/>
                </a:tc>
                <a:extLst>
                  <a:ext uri="{0D108BD9-81ED-4DB2-BD59-A6C34878D82A}">
                    <a16:rowId xmlns:a16="http://schemas.microsoft.com/office/drawing/2014/main" val="2205704162"/>
                  </a:ext>
                </a:extLst>
              </a:tr>
              <a:tr h="460899"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u="sng">
                          <a:effectLst/>
                          <a:hlinkClick r:id="rId2" action="ppaction://hlinkfile"/>
                        </a:rPr>
                        <a:t>E_Version_1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7" marR="43017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800">
                          <a:effectLst/>
                        </a:rPr>
                        <a:t>גרסת האוטוקד אינה נכונה, יש לשמור את הקובץ בגרסה 2004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7" marR="43017" marT="0" marB="0"/>
                </a:tc>
                <a:extLst>
                  <a:ext uri="{0D108BD9-81ED-4DB2-BD59-A6C34878D82A}">
                    <a16:rowId xmlns:a16="http://schemas.microsoft.com/office/drawing/2014/main" val="361211791"/>
                  </a:ext>
                </a:extLst>
              </a:tr>
              <a:tr h="460899"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u="sng">
                          <a:effectLst/>
                          <a:hlinkClick r:id="rId2" action="ppaction://hlinkfile"/>
                        </a:rPr>
                        <a:t>E_Version_2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7" marR="43017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800">
                          <a:effectLst/>
                        </a:rPr>
                        <a:t>גרסת האוטוקד אינה נכונה, יש לשמור את הקובץ בגרסה 2004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7" marR="43017" marT="0" marB="0"/>
                </a:tc>
                <a:extLst>
                  <a:ext uri="{0D108BD9-81ED-4DB2-BD59-A6C34878D82A}">
                    <a16:rowId xmlns:a16="http://schemas.microsoft.com/office/drawing/2014/main" val="1794221450"/>
                  </a:ext>
                </a:extLst>
              </a:tr>
              <a:tr h="460899"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u="sng">
                          <a:effectLst/>
                          <a:hlinkClick r:id="rId3" action="ppaction://hlinkfile"/>
                        </a:rPr>
                        <a:t>E_FC_1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7" marR="43017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800">
                          <a:effectLst/>
                        </a:rPr>
                        <a:t>קיימת שגיאה קריטית בקובץ, נא להפנות את הקובץ לבדיקה מעמיקה מול מפ"י דרך מרכז התמיכה.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7" marR="43017" marT="0" marB="0"/>
                </a:tc>
                <a:extLst>
                  <a:ext uri="{0D108BD9-81ED-4DB2-BD59-A6C34878D82A}">
                    <a16:rowId xmlns:a16="http://schemas.microsoft.com/office/drawing/2014/main" val="1968888242"/>
                  </a:ext>
                </a:extLst>
              </a:tr>
              <a:tr h="460899"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u="sng">
                          <a:effectLst/>
                          <a:hlinkClick r:id="rId4" action="ppaction://hlinkfile"/>
                        </a:rPr>
                        <a:t>E_BLOCK_1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7" marR="43017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800">
                          <a:effectLst/>
                        </a:rPr>
                        <a:t>יש למחוק בלוקים מחוץ למסגרת ההדפסה </a:t>
                      </a:r>
                      <a:r>
                        <a:rPr lang="en-US" sz="800">
                          <a:effectLst/>
                        </a:rPr>
                        <a:t>M1300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7" marR="43017" marT="0" marB="0"/>
                </a:tc>
                <a:extLst>
                  <a:ext uri="{0D108BD9-81ED-4DB2-BD59-A6C34878D82A}">
                    <a16:rowId xmlns:a16="http://schemas.microsoft.com/office/drawing/2014/main" val="2637134062"/>
                  </a:ext>
                </a:extLst>
              </a:tr>
              <a:tr h="460899"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u="sng">
                          <a:effectLst/>
                          <a:hlinkClick r:id="rId5" action="ppaction://hlinkfile"/>
                        </a:rPr>
                        <a:t>E_BLOCK_2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7" marR="43017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800">
                          <a:effectLst/>
                        </a:rPr>
                        <a:t>נא למחוק או להזיז את הבלוקים בקואורדינטות (0,0)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7" marR="43017" marT="0" marB="0"/>
                </a:tc>
                <a:extLst>
                  <a:ext uri="{0D108BD9-81ED-4DB2-BD59-A6C34878D82A}">
                    <a16:rowId xmlns:a16="http://schemas.microsoft.com/office/drawing/2014/main" val="3062266523"/>
                  </a:ext>
                </a:extLst>
              </a:tr>
              <a:tr h="460899"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u="sng">
                          <a:effectLst/>
                          <a:hlinkClick r:id="rId6" action="ppaction://hlinkfile"/>
                        </a:rPr>
                        <a:t>E_BLOCK_3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7" marR="43017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800">
                          <a:effectLst/>
                        </a:rPr>
                        <a:t>השכבה מכילה בלוק שאחד משמות השדות בו נמצא תו שאינו חוקי, למשל: רווח, נקודה, גרשיים, מקף עליון, קו נטוי לדוגמה: - " /. 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7" marR="43017" marT="0" marB="0"/>
                </a:tc>
                <a:extLst>
                  <a:ext uri="{0D108BD9-81ED-4DB2-BD59-A6C34878D82A}">
                    <a16:rowId xmlns:a16="http://schemas.microsoft.com/office/drawing/2014/main" val="3068881207"/>
                  </a:ext>
                </a:extLst>
              </a:tr>
              <a:tr h="460899"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u="sng">
                          <a:effectLst/>
                          <a:hlinkClick r:id="rId7" action="ppaction://hlinkfile"/>
                        </a:rPr>
                        <a:t>E_BLOCK_7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7" marR="43017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800">
                          <a:effectLst/>
                        </a:rPr>
                        <a:t>בלוקים לא עוברים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7" marR="43017" marT="0" marB="0"/>
                </a:tc>
                <a:extLst>
                  <a:ext uri="{0D108BD9-81ED-4DB2-BD59-A6C34878D82A}">
                    <a16:rowId xmlns:a16="http://schemas.microsoft.com/office/drawing/2014/main" val="3292164433"/>
                  </a:ext>
                </a:extLst>
              </a:tr>
              <a:tr h="460899"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u="sng">
                          <a:effectLst/>
                          <a:hlinkClick r:id="rId8" action="ppaction://hlinkfile"/>
                        </a:rPr>
                        <a:t>E_BLOCK_8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7" marR="43017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800">
                          <a:effectLst/>
                        </a:rPr>
                        <a:t>יש להדליק את השכבות לפני שמירת הקובץ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7" marR="43017" marT="0" marB="0"/>
                </a:tc>
                <a:extLst>
                  <a:ext uri="{0D108BD9-81ED-4DB2-BD59-A6C34878D82A}">
                    <a16:rowId xmlns:a16="http://schemas.microsoft.com/office/drawing/2014/main" val="2293986328"/>
                  </a:ext>
                </a:extLst>
              </a:tr>
              <a:tr h="460899"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u="sng">
                          <a:effectLst/>
                          <a:hlinkClick r:id="rId9" action="ppaction://hlinkfile"/>
                        </a:rPr>
                        <a:t>E_Declaration_1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7" marR="43017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800">
                          <a:effectLst/>
                        </a:rPr>
                        <a:t>קיימים מספר בלוקים ב- </a:t>
                      </a:r>
                      <a:r>
                        <a:rPr lang="en-US" sz="800">
                          <a:effectLst/>
                        </a:rPr>
                        <a:t>Declaration</a:t>
                      </a:r>
                      <a:r>
                        <a:rPr lang="he-IL" sz="800">
                          <a:effectLst/>
                        </a:rPr>
                        <a:t>, יש למחוק את הבלוקים המיותרים, חשוב לוודא שיש ב-</a:t>
                      </a:r>
                      <a:r>
                        <a:rPr lang="en-US" sz="800">
                          <a:effectLst/>
                        </a:rPr>
                        <a:t>Declaration</a:t>
                      </a:r>
                      <a:r>
                        <a:rPr lang="he-IL" sz="800">
                          <a:effectLst/>
                        </a:rPr>
                        <a:t> את השדות המתאימים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7" marR="43017" marT="0" marB="0"/>
                </a:tc>
                <a:extLst>
                  <a:ext uri="{0D108BD9-81ED-4DB2-BD59-A6C34878D82A}">
                    <a16:rowId xmlns:a16="http://schemas.microsoft.com/office/drawing/2014/main" val="3329326042"/>
                  </a:ext>
                </a:extLst>
              </a:tr>
              <a:tr h="460899"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u="sng">
                          <a:effectLst/>
                          <a:hlinkClick r:id="rId10" action="ppaction://hlinkfile"/>
                        </a:rPr>
                        <a:t>E_Declaration_2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7" marR="43017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800">
                          <a:effectLst/>
                        </a:rPr>
                        <a:t>נא למקם את בלוק ה- </a:t>
                      </a:r>
                      <a:r>
                        <a:rPr lang="en-US" sz="800">
                          <a:effectLst/>
                        </a:rPr>
                        <a:t>Declaration</a:t>
                      </a:r>
                      <a:r>
                        <a:rPr lang="he-IL" sz="800">
                          <a:effectLst/>
                        </a:rPr>
                        <a:t> בתוך מסגרת </a:t>
                      </a:r>
                      <a:r>
                        <a:rPr lang="en-US" sz="800">
                          <a:effectLst/>
                        </a:rPr>
                        <a:t>M1300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7" marR="43017" marT="0" marB="0"/>
                </a:tc>
                <a:extLst>
                  <a:ext uri="{0D108BD9-81ED-4DB2-BD59-A6C34878D82A}">
                    <a16:rowId xmlns:a16="http://schemas.microsoft.com/office/drawing/2014/main" val="3703300083"/>
                  </a:ext>
                </a:extLst>
              </a:tr>
              <a:tr h="460899"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u="sng">
                          <a:effectLst/>
                          <a:hlinkClick r:id="rId11" action="ppaction://hlinkfile"/>
                        </a:rPr>
                        <a:t>E_Declaration_3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7" marR="43017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800">
                          <a:effectLst/>
                        </a:rPr>
                        <a:t>יש להזיז את בלוק ה-</a:t>
                      </a:r>
                      <a:r>
                        <a:rPr lang="en-US" sz="800">
                          <a:effectLst/>
                        </a:rPr>
                        <a:t>Declaration</a:t>
                      </a:r>
                      <a:r>
                        <a:rPr lang="he-IL" sz="800">
                          <a:effectLst/>
                        </a:rPr>
                        <a:t> לאזור העבודה (בתחום שכבת </a:t>
                      </a:r>
                      <a:r>
                        <a:rPr lang="en-US" sz="800">
                          <a:effectLst/>
                        </a:rPr>
                        <a:t>M1300</a:t>
                      </a:r>
                      <a:r>
                        <a:rPr lang="he-IL" sz="800">
                          <a:effectLst/>
                        </a:rPr>
                        <a:t>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7" marR="43017" marT="0" marB="0"/>
                </a:tc>
                <a:extLst>
                  <a:ext uri="{0D108BD9-81ED-4DB2-BD59-A6C34878D82A}">
                    <a16:rowId xmlns:a16="http://schemas.microsoft.com/office/drawing/2014/main" val="3275079343"/>
                  </a:ext>
                </a:extLst>
              </a:tr>
              <a:tr h="460899"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u="sng">
                          <a:effectLst/>
                          <a:hlinkClick r:id="rId12" action="ppaction://hlinkfile"/>
                        </a:rPr>
                        <a:t>E_Declaration_4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7" marR="43017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800">
                          <a:effectLst/>
                        </a:rPr>
                        <a:t>חסרים נתונים קריטים בבלוק של הצהרת המודד (</a:t>
                      </a:r>
                      <a:r>
                        <a:rPr lang="en-US" sz="800">
                          <a:effectLst/>
                        </a:rPr>
                        <a:t>Declaration</a:t>
                      </a:r>
                      <a:r>
                        <a:rPr lang="he-IL" sz="800">
                          <a:effectLst/>
                        </a:rPr>
                        <a:t>), יש למלא את השדות </a:t>
                      </a:r>
                      <a:r>
                        <a:rPr lang="en-US" sz="800">
                          <a:effectLst/>
                        </a:rPr>
                        <a:t>SURVEYOR\ACCURACY_VER\ACCURACY_HOR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7" marR="43017" marT="0" marB="0"/>
                </a:tc>
                <a:extLst>
                  <a:ext uri="{0D108BD9-81ED-4DB2-BD59-A6C34878D82A}">
                    <a16:rowId xmlns:a16="http://schemas.microsoft.com/office/drawing/2014/main" val="3254960983"/>
                  </a:ext>
                </a:extLst>
              </a:tr>
              <a:tr h="460899"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u="sng">
                          <a:effectLst/>
                          <a:hlinkClick r:id="rId13" action="ppaction://hlinkfile"/>
                        </a:rPr>
                        <a:t>E_Declaration_5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7" marR="43017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800" dirty="0">
                          <a:effectLst/>
                        </a:rPr>
                        <a:t>בשכבת  </a:t>
                      </a:r>
                      <a:r>
                        <a:rPr lang="en-US" sz="800" dirty="0">
                          <a:effectLst/>
                        </a:rPr>
                        <a:t>Declaration</a:t>
                      </a:r>
                      <a:r>
                        <a:rPr lang="he-IL" sz="800" dirty="0">
                          <a:effectLst/>
                        </a:rPr>
                        <a:t> יש להזין את הערכים לפי מבנה -    שנה: </a:t>
                      </a:r>
                      <a:r>
                        <a:rPr lang="en-US" sz="800" dirty="0">
                          <a:effectLst/>
                        </a:rPr>
                        <a:t>YYYY</a:t>
                      </a:r>
                      <a:r>
                        <a:rPr lang="he-IL" sz="800" dirty="0">
                          <a:effectLst/>
                        </a:rPr>
                        <a:t>     חודש: </a:t>
                      </a:r>
                      <a:r>
                        <a:rPr lang="en-US" sz="800" dirty="0">
                          <a:effectLst/>
                        </a:rPr>
                        <a:t>MM</a:t>
                      </a:r>
                      <a:r>
                        <a:rPr lang="he-IL" sz="800" dirty="0">
                          <a:effectLst/>
                        </a:rPr>
                        <a:t>      יום: </a:t>
                      </a:r>
                      <a:r>
                        <a:rPr lang="en-US" sz="800" dirty="0">
                          <a:effectLst/>
                        </a:rPr>
                        <a:t>DD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7" marR="43017" marT="0" marB="0"/>
                </a:tc>
                <a:extLst>
                  <a:ext uri="{0D108BD9-81ED-4DB2-BD59-A6C34878D82A}">
                    <a16:rowId xmlns:a16="http://schemas.microsoft.com/office/drawing/2014/main" val="1929183143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948264" y="404664"/>
            <a:ext cx="2016224" cy="67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1600" b="0" i="0" u="none" strike="noStrike" cap="none" normalizeH="0" baseline="0" dirty="0" smtClean="0">
                <a:ln>
                  <a:noFill/>
                </a:ln>
                <a:solidFill>
                  <a:srgbClr val="2E74B5"/>
                </a:solidFill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פ</a:t>
            </a:r>
            <a:r>
              <a:rPr kumimoji="0" lang="he-IL" altLang="en-US" sz="1600" b="0" i="0" u="none" strike="noStrike" cap="none" normalizeH="0" baseline="0" dirty="0" smtClean="0" bmk="">
                <a:ln>
                  <a:noFill/>
                </a:ln>
                <a:solidFill>
                  <a:srgbClr val="2E74B5"/>
                </a:solidFill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ירוט ההתראות בדו"ח 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061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452320" y="519087"/>
            <a:ext cx="1512168" cy="923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1600" b="0" i="0" u="none" strike="noStrike" cap="none" normalizeH="0" baseline="0" dirty="0" smtClean="0">
                <a:ln>
                  <a:noFill/>
                </a:ln>
                <a:solidFill>
                  <a:srgbClr val="2E74B5"/>
                </a:solidFill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פ</a:t>
            </a:r>
            <a:r>
              <a:rPr kumimoji="0" lang="he-IL" altLang="en-US" sz="1600" b="0" i="0" u="none" strike="noStrike" cap="none" normalizeH="0" baseline="0" dirty="0" smtClean="0" bmk="">
                <a:ln>
                  <a:noFill/>
                </a:ln>
                <a:solidFill>
                  <a:srgbClr val="2E74B5"/>
                </a:solidFill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ירוט ההתראות בדו"ח 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94895"/>
              </p:ext>
            </p:extLst>
          </p:nvPr>
        </p:nvGraphicFramePr>
        <p:xfrm>
          <a:off x="179512" y="188645"/>
          <a:ext cx="7056784" cy="64087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2013">
                  <a:extLst>
                    <a:ext uri="{9D8B030D-6E8A-4147-A177-3AD203B41FA5}">
                      <a16:colId xmlns:a16="http://schemas.microsoft.com/office/drawing/2014/main" val="3501800962"/>
                    </a:ext>
                  </a:extLst>
                </a:gridCol>
                <a:gridCol w="5334771">
                  <a:extLst>
                    <a:ext uri="{9D8B030D-6E8A-4147-A177-3AD203B41FA5}">
                      <a16:colId xmlns:a16="http://schemas.microsoft.com/office/drawing/2014/main" val="3814700969"/>
                    </a:ext>
                  </a:extLst>
                </a:gridCol>
              </a:tblGrid>
              <a:tr h="402351"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Error_ID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92" marR="38392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700">
                          <a:effectLst/>
                        </a:rPr>
                        <a:t>שגיאה ודרך פתרון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92" marR="38392" marT="0" marB="0"/>
                </a:tc>
                <a:extLst>
                  <a:ext uri="{0D108BD9-81ED-4DB2-BD59-A6C34878D82A}">
                    <a16:rowId xmlns:a16="http://schemas.microsoft.com/office/drawing/2014/main" val="3939640846"/>
                  </a:ext>
                </a:extLst>
              </a:tr>
              <a:tr h="508076"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u="sng">
                          <a:effectLst/>
                          <a:hlinkClick r:id="rId2" action="ppaction://hlinkfile"/>
                        </a:rPr>
                        <a:t>E_Declaration_6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92" marR="38392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700">
                          <a:effectLst/>
                        </a:rPr>
                        <a:t>בשכבת  </a:t>
                      </a:r>
                      <a:r>
                        <a:rPr lang="en-US" sz="700">
                          <a:effectLst/>
                        </a:rPr>
                        <a:t>Declaration</a:t>
                      </a:r>
                      <a:r>
                        <a:rPr lang="he-IL" sz="700">
                          <a:effectLst/>
                        </a:rPr>
                        <a:t> יש להזין רק ערכים מספריים ע"פ מבנה -  שנה: </a:t>
                      </a:r>
                      <a:r>
                        <a:rPr lang="en-US" sz="700">
                          <a:effectLst/>
                        </a:rPr>
                        <a:t>YYYY</a:t>
                      </a:r>
                      <a:r>
                        <a:rPr lang="he-IL" sz="700">
                          <a:effectLst/>
                        </a:rPr>
                        <a:t>     חודש: </a:t>
                      </a:r>
                      <a:r>
                        <a:rPr lang="en-US" sz="700">
                          <a:effectLst/>
                        </a:rPr>
                        <a:t>MM</a:t>
                      </a:r>
                      <a:r>
                        <a:rPr lang="he-IL" sz="700">
                          <a:effectLst/>
                        </a:rPr>
                        <a:t>      יום: </a:t>
                      </a:r>
                      <a:r>
                        <a:rPr lang="en-US" sz="700">
                          <a:effectLst/>
                        </a:rPr>
                        <a:t>DD 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92" marR="38392" marT="0" marB="0"/>
                </a:tc>
                <a:extLst>
                  <a:ext uri="{0D108BD9-81ED-4DB2-BD59-A6C34878D82A}">
                    <a16:rowId xmlns:a16="http://schemas.microsoft.com/office/drawing/2014/main" val="3420296504"/>
                  </a:ext>
                </a:extLst>
              </a:tr>
              <a:tr h="402351"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u="sng">
                          <a:effectLst/>
                          <a:hlinkClick r:id="rId3" action="ppaction://hlinkfile"/>
                        </a:rPr>
                        <a:t>E_Declaration_7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92" marR="38392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700">
                          <a:effectLst/>
                        </a:rPr>
                        <a:t>נמצאה שכבה של </a:t>
                      </a:r>
                      <a:r>
                        <a:rPr lang="en-US" sz="700">
                          <a:effectLst/>
                        </a:rPr>
                        <a:t>declaration</a:t>
                      </a:r>
                      <a:r>
                        <a:rPr lang="he-IL" sz="700">
                          <a:effectLst/>
                        </a:rPr>
                        <a:t> אבל היא ריקה, יש להוסיף בלוק של הצהרת מודד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92" marR="38392" marT="0" marB="0"/>
                </a:tc>
                <a:extLst>
                  <a:ext uri="{0D108BD9-81ED-4DB2-BD59-A6C34878D82A}">
                    <a16:rowId xmlns:a16="http://schemas.microsoft.com/office/drawing/2014/main" val="2089147745"/>
                  </a:ext>
                </a:extLst>
              </a:tr>
              <a:tr h="402351"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u="sng">
                          <a:effectLst/>
                          <a:hlinkClick r:id="rId4" action="ppaction://hlinkfile"/>
                        </a:rPr>
                        <a:t>E_Declaration_8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92" marR="38392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700">
                          <a:effectLst/>
                        </a:rPr>
                        <a:t>יש לייצר מחדש את בלוק ה- </a:t>
                      </a:r>
                      <a:r>
                        <a:rPr lang="en-US" sz="700">
                          <a:effectLst/>
                        </a:rPr>
                        <a:t>Declaration</a:t>
                      </a:r>
                      <a:r>
                        <a:rPr lang="he-IL" sz="700">
                          <a:effectLst/>
                        </a:rPr>
                        <a:t>, ולמלא את השדות בבלוק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92" marR="38392" marT="0" marB="0"/>
                </a:tc>
                <a:extLst>
                  <a:ext uri="{0D108BD9-81ED-4DB2-BD59-A6C34878D82A}">
                    <a16:rowId xmlns:a16="http://schemas.microsoft.com/office/drawing/2014/main" val="3170929148"/>
                  </a:ext>
                </a:extLst>
              </a:tr>
              <a:tr h="402351"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u="sng">
                          <a:effectLst/>
                          <a:hlinkClick r:id="rId5" action="ppaction://hlinkfile"/>
                        </a:rPr>
                        <a:t>E_1200_1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92" marR="38392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700">
                          <a:effectLst/>
                        </a:rPr>
                        <a:t>לא נמצא שכבה </a:t>
                      </a:r>
                      <a:r>
                        <a:rPr lang="en-US" sz="700">
                          <a:effectLst/>
                        </a:rPr>
                        <a:t>M1200</a:t>
                      </a:r>
                      <a:r>
                        <a:rPr lang="he-IL" sz="700">
                          <a:effectLst/>
                        </a:rPr>
                        <a:t>, נא לייצר שכבה </a:t>
                      </a:r>
                      <a:r>
                        <a:rPr lang="en-US" sz="700">
                          <a:effectLst/>
                        </a:rPr>
                        <a:t>M1200</a:t>
                      </a:r>
                      <a:r>
                        <a:rPr lang="he-IL" sz="700">
                          <a:effectLst/>
                        </a:rPr>
                        <a:t> עם פוליגון סגור דו מימדי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92" marR="38392" marT="0" marB="0"/>
                </a:tc>
                <a:extLst>
                  <a:ext uri="{0D108BD9-81ED-4DB2-BD59-A6C34878D82A}">
                    <a16:rowId xmlns:a16="http://schemas.microsoft.com/office/drawing/2014/main" val="1508189671"/>
                  </a:ext>
                </a:extLst>
              </a:tr>
              <a:tr h="402351"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u="sng">
                          <a:effectLst/>
                          <a:hlinkClick r:id="rId6" action="ppaction://hlinkfile"/>
                        </a:rPr>
                        <a:t>E_1200_2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92" marR="38392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700">
                          <a:effectLst/>
                        </a:rPr>
                        <a:t>נא לוודא שקיים פוליגון סגור יחיד בשכבה </a:t>
                      </a:r>
                      <a:r>
                        <a:rPr lang="en-US" sz="700">
                          <a:effectLst/>
                        </a:rPr>
                        <a:t>M1200</a:t>
                      </a:r>
                      <a:r>
                        <a:rPr lang="he-IL" sz="700">
                          <a:effectLst/>
                        </a:rPr>
                        <a:t>, ולמחוק את שאר הפוליגונים בשכבה זו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92" marR="38392" marT="0" marB="0"/>
                </a:tc>
                <a:extLst>
                  <a:ext uri="{0D108BD9-81ED-4DB2-BD59-A6C34878D82A}">
                    <a16:rowId xmlns:a16="http://schemas.microsoft.com/office/drawing/2014/main" val="2064168537"/>
                  </a:ext>
                </a:extLst>
              </a:tr>
              <a:tr h="460403"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u="sng">
                          <a:effectLst/>
                          <a:hlinkClick r:id="rId7" action="ppaction://hlinkfile"/>
                        </a:rPr>
                        <a:t>E_1200_3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92" marR="38392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700">
                          <a:effectLst/>
                        </a:rPr>
                        <a:t>יש לייצר מחדש את הפוליגון </a:t>
                      </a:r>
                      <a:r>
                        <a:rPr lang="en-US" sz="700">
                          <a:effectLst/>
                        </a:rPr>
                        <a:t>M1200</a:t>
                      </a:r>
                      <a:r>
                        <a:rPr lang="he-IL" sz="700">
                          <a:effectLst/>
                        </a:rPr>
                        <a:t> עם הדגשים הבאים: 1. פוליגון סגור 2. ללא קשתות 3.ללא נקודות שיושבות אחת לשניה (מרחק של פחות מסנטימטר)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92" marR="38392" marT="0" marB="0"/>
                </a:tc>
                <a:extLst>
                  <a:ext uri="{0D108BD9-81ED-4DB2-BD59-A6C34878D82A}">
                    <a16:rowId xmlns:a16="http://schemas.microsoft.com/office/drawing/2014/main" val="3991164217"/>
                  </a:ext>
                </a:extLst>
              </a:tr>
              <a:tr h="402351"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u="sng">
                          <a:effectLst/>
                          <a:hlinkClick r:id="rId8" action="ppaction://hlinkfile"/>
                        </a:rPr>
                        <a:t>E_1200_4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92" marR="38392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700">
                          <a:effectLst/>
                        </a:rPr>
                        <a:t>יש לוודא סגירת פוליגון בשכבות </a:t>
                      </a:r>
                      <a:r>
                        <a:rPr lang="en-US" sz="700">
                          <a:effectLst/>
                        </a:rPr>
                        <a:t>M1200</a:t>
                      </a:r>
                      <a:r>
                        <a:rPr lang="he-IL" sz="700">
                          <a:effectLst/>
                        </a:rPr>
                        <a:t> ושכבה </a:t>
                      </a:r>
                      <a:r>
                        <a:rPr lang="en-US" sz="700">
                          <a:effectLst/>
                        </a:rPr>
                        <a:t>M1300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92" marR="38392" marT="0" marB="0"/>
                </a:tc>
                <a:extLst>
                  <a:ext uri="{0D108BD9-81ED-4DB2-BD59-A6C34878D82A}">
                    <a16:rowId xmlns:a16="http://schemas.microsoft.com/office/drawing/2014/main" val="120182074"/>
                  </a:ext>
                </a:extLst>
              </a:tr>
              <a:tr h="402351"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u="sng">
                          <a:effectLst/>
                          <a:hlinkClick r:id="rId9" action="ppaction://hlinkfile"/>
                        </a:rPr>
                        <a:t>E_1300_1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92" marR="3839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700">
                          <a:effectLst/>
                        </a:rPr>
                        <a:t>לא נמצא שכבה </a:t>
                      </a:r>
                      <a:r>
                        <a:rPr lang="en-US" sz="700">
                          <a:effectLst/>
                        </a:rPr>
                        <a:t>M1300</a:t>
                      </a:r>
                      <a:r>
                        <a:rPr lang="he-IL" sz="700">
                          <a:effectLst/>
                        </a:rPr>
                        <a:t>, נא לייצר שכבה סגורה  בשם </a:t>
                      </a:r>
                      <a:r>
                        <a:rPr lang="en-US" sz="700">
                          <a:effectLst/>
                        </a:rPr>
                        <a:t>M1300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92" marR="38392" marT="0" marB="0"/>
                </a:tc>
                <a:extLst>
                  <a:ext uri="{0D108BD9-81ED-4DB2-BD59-A6C34878D82A}">
                    <a16:rowId xmlns:a16="http://schemas.microsoft.com/office/drawing/2014/main" val="1321416773"/>
                  </a:ext>
                </a:extLst>
              </a:tr>
              <a:tr h="402351"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u="sng">
                          <a:effectLst/>
                          <a:hlinkClick r:id="rId10" action="ppaction://hlinkfile"/>
                        </a:rPr>
                        <a:t>E_1300_2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92" marR="38392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700">
                          <a:effectLst/>
                        </a:rPr>
                        <a:t>נא לוודא שקיים פוליגון סגור יחיד בשכבה </a:t>
                      </a:r>
                      <a:r>
                        <a:rPr lang="en-US" sz="700">
                          <a:effectLst/>
                        </a:rPr>
                        <a:t>M1300</a:t>
                      </a:r>
                      <a:r>
                        <a:rPr lang="he-IL" sz="700">
                          <a:effectLst/>
                        </a:rPr>
                        <a:t>, ולמחוק את שאר הפוליגונים בשכבה זו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92" marR="38392" marT="0" marB="0"/>
                </a:tc>
                <a:extLst>
                  <a:ext uri="{0D108BD9-81ED-4DB2-BD59-A6C34878D82A}">
                    <a16:rowId xmlns:a16="http://schemas.microsoft.com/office/drawing/2014/main" val="622496393"/>
                  </a:ext>
                </a:extLst>
              </a:tr>
              <a:tr h="460403"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u="sng">
                          <a:effectLst/>
                          <a:hlinkClick r:id="rId11" action="ppaction://hlinkfile"/>
                        </a:rPr>
                        <a:t>E_1300_3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92" marR="38392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700">
                          <a:effectLst/>
                        </a:rPr>
                        <a:t>יש לייצר מחדש את הפוליגון </a:t>
                      </a:r>
                      <a:r>
                        <a:rPr lang="en-US" sz="700">
                          <a:effectLst/>
                        </a:rPr>
                        <a:t>M1300</a:t>
                      </a:r>
                      <a:r>
                        <a:rPr lang="he-IL" sz="700">
                          <a:effectLst/>
                        </a:rPr>
                        <a:t> עם הדגשים הבאים: 1. פוליגון סגור 2. ללא קשתות 3.ללא נקודות שיושבות אחת לשניה (מרחק של פחות מסנטימטר)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92" marR="38392" marT="0" marB="0"/>
                </a:tc>
                <a:extLst>
                  <a:ext uri="{0D108BD9-81ED-4DB2-BD59-A6C34878D82A}">
                    <a16:rowId xmlns:a16="http://schemas.microsoft.com/office/drawing/2014/main" val="3756191446"/>
                  </a:ext>
                </a:extLst>
              </a:tr>
              <a:tr h="402351"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u="sng">
                          <a:effectLst/>
                          <a:hlinkClick r:id="rId12" action="ppaction://hlinkfile"/>
                        </a:rPr>
                        <a:t>E_Curves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92" marR="38392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700">
                          <a:effectLst/>
                        </a:rPr>
                        <a:t>פוליגון בשכבה </a:t>
                      </a:r>
                      <a:r>
                        <a:rPr lang="en-US" sz="700">
                          <a:effectLst/>
                        </a:rPr>
                        <a:t>M1300</a:t>
                      </a:r>
                      <a:r>
                        <a:rPr lang="he-IL" sz="700">
                          <a:effectLst/>
                        </a:rPr>
                        <a:t>  או </a:t>
                      </a:r>
                      <a:r>
                        <a:rPr lang="en-US" sz="700">
                          <a:effectLst/>
                        </a:rPr>
                        <a:t>M1200</a:t>
                      </a:r>
                      <a:r>
                        <a:rPr lang="he-IL" sz="700">
                          <a:effectLst/>
                        </a:rPr>
                        <a:t> מכיל קשתות, יש למחוק את הקשת ולייצר את תחום בעבודה מחדש באמצעות קווים. 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92" marR="38392" marT="0" marB="0"/>
                </a:tc>
                <a:extLst>
                  <a:ext uri="{0D108BD9-81ED-4DB2-BD59-A6C34878D82A}">
                    <a16:rowId xmlns:a16="http://schemas.microsoft.com/office/drawing/2014/main" val="2703084982"/>
                  </a:ext>
                </a:extLst>
              </a:tr>
              <a:tr h="402351"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u="sng">
                          <a:effectLst/>
                          <a:hlinkClick r:id="rId13" action="ppaction://hlinkfile"/>
                        </a:rPr>
                        <a:t>E_Annotation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92" marR="38392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700">
                          <a:effectLst/>
                        </a:rPr>
                        <a:t>אחד השדות מכיל מלל ארוך מהמותר, יש לקצר אותו לפחות מ-254 תווים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92" marR="38392" marT="0" marB="0"/>
                </a:tc>
                <a:extLst>
                  <a:ext uri="{0D108BD9-81ED-4DB2-BD59-A6C34878D82A}">
                    <a16:rowId xmlns:a16="http://schemas.microsoft.com/office/drawing/2014/main" val="153997042"/>
                  </a:ext>
                </a:extLst>
              </a:tr>
              <a:tr h="478157"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u="sng">
                          <a:effectLst/>
                          <a:hlinkClick r:id="rId14" action="ppaction://hlinkfile"/>
                        </a:rPr>
                        <a:t>E_Annotation_2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92" marR="38392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700">
                          <a:effectLst/>
                        </a:rPr>
                        <a:t>הקובץ מכיל ישות מסוג </a:t>
                      </a:r>
                      <a:r>
                        <a:rPr lang="en-US" sz="700">
                          <a:effectLst/>
                        </a:rPr>
                        <a:t>MTEXT</a:t>
                      </a:r>
                      <a:r>
                        <a:rPr lang="he-IL" sz="700">
                          <a:effectLst/>
                        </a:rPr>
                        <a:t>, נא למחוק אותה ולהחליפה ב</a:t>
                      </a:r>
                      <a:r>
                        <a:rPr lang="en-US" sz="700">
                          <a:effectLst/>
                        </a:rPr>
                        <a:t>TEXT</a:t>
                      </a:r>
                      <a:r>
                        <a:rPr lang="he-IL" sz="700">
                          <a:effectLst/>
                        </a:rPr>
                        <a:t> מסוג רגיל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92" marR="38392" marT="0" marB="0"/>
                </a:tc>
                <a:extLst>
                  <a:ext uri="{0D108BD9-81ED-4DB2-BD59-A6C34878D82A}">
                    <a16:rowId xmlns:a16="http://schemas.microsoft.com/office/drawing/2014/main" val="1968593244"/>
                  </a:ext>
                </a:extLst>
              </a:tr>
              <a:tr h="478157"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u="sng">
                          <a:effectLst/>
                          <a:hlinkClick r:id="rId15" action="ppaction://hlinkfile"/>
                        </a:rPr>
                        <a:t>E_CRS_1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92" marR="38392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700" dirty="0">
                          <a:effectLst/>
                        </a:rPr>
                        <a:t>קואורדינטות לא מתאימות, יש לשנות את מערכת הקואורדינטות של הקובץ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92" marR="38392" marT="0" marB="0"/>
                </a:tc>
                <a:extLst>
                  <a:ext uri="{0D108BD9-81ED-4DB2-BD59-A6C34878D82A}">
                    <a16:rowId xmlns:a16="http://schemas.microsoft.com/office/drawing/2014/main" val="1274975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725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סיכום הקוד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07" y="2204864"/>
            <a:ext cx="8590786" cy="3993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76256" y="1115790"/>
            <a:ext cx="1656184" cy="646331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r>
              <a:rPr lang="he-IL" dirty="0" smtClean="0"/>
              <a:t>חילוץ השכבות הרלוונטיות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940152" y="1628800"/>
            <a:ext cx="792088" cy="122413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940152" y="1726117"/>
            <a:ext cx="1584176" cy="263898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012160" y="1896385"/>
            <a:ext cx="2168238" cy="376486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08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08720"/>
            <a:ext cx="9037165" cy="53285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76256" y="1115790"/>
            <a:ext cx="2016224" cy="1200329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r>
              <a:rPr lang="he-IL" dirty="0" smtClean="0"/>
              <a:t>הכנסת השכבות ל-</a:t>
            </a:r>
            <a:r>
              <a:rPr lang="en-US" dirty="0" smtClean="0"/>
              <a:t>CLASS</a:t>
            </a:r>
            <a:r>
              <a:rPr lang="he-IL" dirty="0" smtClean="0"/>
              <a:t> המחלץ את הערכים </a:t>
            </a:r>
            <a:r>
              <a:rPr lang="he-IL" dirty="0" err="1" smtClean="0"/>
              <a:t>הגאומטרים</a:t>
            </a:r>
            <a:r>
              <a:rPr lang="he-IL" dirty="0" smtClean="0"/>
              <a:t> </a:t>
            </a:r>
            <a:r>
              <a:rPr lang="he-IL" dirty="0" err="1" smtClean="0"/>
              <a:t>והאלפאנומרים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427984" y="1700809"/>
            <a:ext cx="2376264" cy="14401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123728" y="1844824"/>
            <a:ext cx="4680520" cy="47129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76256" y="2972851"/>
            <a:ext cx="2016224" cy="646331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r>
              <a:rPr lang="he-IL" dirty="0" smtClean="0"/>
              <a:t>מציאת הבעיות בקובץ לפי סוג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914813" y="3325732"/>
            <a:ext cx="866812" cy="23564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03988" y="5157192"/>
            <a:ext cx="2016224" cy="923330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r>
              <a:rPr lang="he-IL" dirty="0" smtClean="0"/>
              <a:t>הכנסת כל המידע לדוחות וויזואליים ומילוליים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148064" y="3325732"/>
            <a:ext cx="1645145" cy="132740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148064" y="5414715"/>
            <a:ext cx="1915604" cy="39054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618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he-IL" dirty="0" smtClean="0"/>
              <a:t>דוגמאות: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992524"/>
            <a:ext cx="5688632" cy="43609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5373216"/>
            <a:ext cx="8569249" cy="125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79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877" y="260648"/>
            <a:ext cx="6672741" cy="51125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5373216"/>
            <a:ext cx="8533456" cy="109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58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60648"/>
            <a:ext cx="6912768" cy="5324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5661247"/>
            <a:ext cx="8640960" cy="66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54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564904"/>
            <a:ext cx="8229600" cy="1143000"/>
          </a:xfrm>
        </p:spPr>
        <p:txBody>
          <a:bodyPr/>
          <a:lstStyle/>
          <a:p>
            <a:r>
              <a:rPr lang="he-IL" dirty="0" smtClean="0"/>
              <a:t>סוף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1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471715" y="6021288"/>
            <a:ext cx="2140260" cy="648072"/>
          </a:xfrm>
        </p:spPr>
        <p:txBody>
          <a:bodyPr>
            <a:normAutofit/>
          </a:bodyPr>
          <a:lstStyle/>
          <a:p>
            <a:r>
              <a:rPr lang="he-IL" sz="1600" dirty="0" smtClean="0">
                <a:solidFill>
                  <a:srgbClr val="0070C0"/>
                </a:solidFill>
              </a:rPr>
              <a:t>מפ"י</a:t>
            </a:r>
          </a:p>
          <a:p>
            <a:r>
              <a:rPr lang="he-IL" sz="1600" dirty="0" smtClean="0">
                <a:solidFill>
                  <a:srgbClr val="0070C0"/>
                </a:solidFill>
              </a:rPr>
              <a:t>אגף טכנולוגיות </a:t>
            </a:r>
          </a:p>
        </p:txBody>
      </p:sp>
      <p:sp>
        <p:nvSpPr>
          <p:cNvPr id="5" name="מלבן 4"/>
          <p:cNvSpPr/>
          <p:nvPr/>
        </p:nvSpPr>
        <p:spPr>
          <a:xfrm>
            <a:off x="2699792" y="1916832"/>
            <a:ext cx="80207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4381513" y="1150784"/>
            <a:ext cx="3575030" cy="346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7075" y="5487171"/>
            <a:ext cx="3575030" cy="346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95705" y="485609"/>
            <a:ext cx="6692280" cy="838352"/>
          </a:xfrm>
        </p:spPr>
        <p:txBody>
          <a:bodyPr>
            <a:noAutofit/>
          </a:bodyPr>
          <a:lstStyle/>
          <a:p>
            <a:r>
              <a:rPr lang="he-IL" b="1" dirty="0" smtClean="0"/>
              <a:t>מבוא</a:t>
            </a:r>
            <a:endParaRPr lang="he-IL" b="1" dirty="0"/>
          </a:p>
        </p:txBody>
      </p:sp>
      <p:sp>
        <p:nvSpPr>
          <p:cNvPr id="10" name="כותרת 1"/>
          <p:cNvSpPr txBox="1">
            <a:spLocks/>
          </p:cNvSpPr>
          <p:nvPr/>
        </p:nvSpPr>
        <p:spPr>
          <a:xfrm>
            <a:off x="323528" y="1497138"/>
            <a:ext cx="8424936" cy="3876078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he-IL" sz="2800" dirty="0" smtClean="0">
                <a:latin typeface="David" panose="020E0502060401010101" pitchFamily="34" charset="-79"/>
                <a:cs typeface="David" panose="020E0502060401010101" pitchFamily="34" charset="-79"/>
              </a:rPr>
              <a:t>במסגרת המעבר של מפ"י למערכת </a:t>
            </a:r>
            <a:r>
              <a:rPr lang="he-IL" sz="2800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הטופוקד</a:t>
            </a:r>
            <a:r>
              <a:rPr lang="he-IL" sz="2800" dirty="0" smtClean="0">
                <a:latin typeface="David" panose="020E0502060401010101" pitchFamily="34" charset="-79"/>
                <a:cs typeface="David" panose="020E0502060401010101" pitchFamily="34" charset="-79"/>
              </a:rPr>
              <a:t>, והטמעתן של מערכות חדשות לקריאת קבצי מודדים בפורמט </a:t>
            </a:r>
            <a:r>
              <a:rPr lang="en-US" sz="2800" dirty="0" smtClean="0">
                <a:latin typeface="David" panose="020E0502060401010101" pitchFamily="34" charset="-79"/>
                <a:cs typeface="David" panose="020E0502060401010101" pitchFamily="34" charset="-79"/>
              </a:rPr>
              <a:t>DWG</a:t>
            </a:r>
            <a:r>
              <a:rPr lang="he-IL" sz="2800" dirty="0" smtClean="0">
                <a:latin typeface="David" panose="020E0502060401010101" pitchFamily="34" charset="-79"/>
                <a:cs typeface="David" panose="020E0502060401010101" pitchFamily="34" charset="-79"/>
              </a:rPr>
              <a:t>, נוצר הצורך לבקר את מפות המודדים, כך שאלו יתאימו בפן המקצועי (שדות, ישויות, מיקום) והן בפן הגאומטרי (</a:t>
            </a:r>
            <a:r>
              <a:rPr lang="he-IL" sz="2800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וורטקסים</a:t>
            </a:r>
            <a:r>
              <a:rPr lang="he-IL" sz="2800" dirty="0" smtClean="0">
                <a:latin typeface="David" panose="020E0502060401010101" pitchFamily="34" charset="-79"/>
                <a:cs typeface="David" panose="020E0502060401010101" pitchFamily="34" charset="-79"/>
              </a:rPr>
              <a:t> צמודים, קשתות וכדומה) למערכת התמרת קבציי  </a:t>
            </a:r>
            <a:r>
              <a:rPr lang="en-US" sz="2800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dwg</a:t>
            </a:r>
            <a:r>
              <a:rPr lang="en-US" sz="2800" dirty="0" smtClean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28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2800" dirty="0" smtClean="0">
                <a:latin typeface="David" panose="020E0502060401010101" pitchFamily="34" charset="-79"/>
                <a:cs typeface="David" panose="020E0502060401010101" pitchFamily="34" charset="-79"/>
              </a:rPr>
              <a:t>ל- </a:t>
            </a:r>
            <a:r>
              <a:rPr lang="en-US" sz="2800" dirty="0" smtClean="0">
                <a:latin typeface="David" panose="020E0502060401010101" pitchFamily="34" charset="-79"/>
                <a:cs typeface="David" panose="020E0502060401010101" pitchFamily="34" charset="-79"/>
              </a:rPr>
              <a:t>GIS</a:t>
            </a:r>
            <a:r>
              <a:rPr lang="he-IL" sz="2800" dirty="0" smtClean="0">
                <a:latin typeface="David" panose="020E0502060401010101" pitchFamily="34" charset="-79"/>
                <a:cs typeface="David" panose="020E0502060401010101" pitchFamily="34" charset="-79"/>
              </a:rPr>
              <a:t> של מפ"י.</a:t>
            </a:r>
          </a:p>
          <a:p>
            <a:pPr algn="just"/>
            <a:r>
              <a:rPr lang="he-IL" sz="2800" dirty="0" smtClean="0">
                <a:latin typeface="David" panose="020E0502060401010101" pitchFamily="34" charset="-79"/>
                <a:cs typeface="David" panose="020E0502060401010101" pitchFamily="34" charset="-79"/>
              </a:rPr>
              <a:t>בשביל לעמוד במשימה זו, פותחה באגף טכנולוגיות כלי לאיתור ופתירת בעיות אלו, בנוסף, נשכרה חברת </a:t>
            </a:r>
            <a:r>
              <a:rPr lang="he-IL" sz="2800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טלדור</a:t>
            </a:r>
            <a:r>
              <a:rPr lang="he-IL" sz="2800" dirty="0" smtClean="0">
                <a:latin typeface="David" panose="020E0502060401010101" pitchFamily="34" charset="-79"/>
                <a:cs typeface="David" panose="020E0502060401010101" pitchFamily="34" charset="-79"/>
              </a:rPr>
              <a:t> כדי להוות נציגת שירות אל מול המודדים.</a:t>
            </a:r>
            <a:endParaRPr lang="he-IL" sz="2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58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111" y="2564904"/>
            <a:ext cx="8229600" cy="2952328"/>
          </a:xfrm>
        </p:spPr>
        <p:txBody>
          <a:bodyPr>
            <a:normAutofit/>
          </a:bodyPr>
          <a:lstStyle/>
          <a:p>
            <a:r>
              <a:rPr lang="he-IL" dirty="0" smtClean="0"/>
              <a:t>כלי למציאת בעיות בקבצי </a:t>
            </a:r>
            <a:r>
              <a:rPr lang="en-US" dirty="0" smtClean="0"/>
              <a:t>CAD</a:t>
            </a:r>
            <a:r>
              <a:rPr lang="he-IL" dirty="0" smtClean="0"/>
              <a:t/>
            </a:r>
            <a:br>
              <a:rPr lang="he-IL" dirty="0" smtClean="0"/>
            </a:br>
            <a:r>
              <a:rPr lang="he-IL" dirty="0" smtClean="0"/>
              <a:t/>
            </a:r>
            <a:br>
              <a:rPr lang="he-IL" dirty="0" smtClean="0"/>
            </a:br>
            <a:r>
              <a:rPr lang="en-US" dirty="0" smtClean="0"/>
              <a:t> </a:t>
            </a:r>
            <a:r>
              <a:rPr lang="he-IL" dirty="0" smtClean="0"/>
              <a:t> (גרסה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93" y="692696"/>
            <a:ext cx="8229600" cy="1180728"/>
          </a:xfrm>
        </p:spPr>
        <p:txBody>
          <a:bodyPr/>
          <a:lstStyle/>
          <a:p>
            <a:r>
              <a:rPr lang="he-IL" dirty="0" smtClean="0"/>
              <a:t>מה נעשה כדי להקל על מציאת הבעיות בקבצי המודדים?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2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2200" y="274637"/>
            <a:ext cx="2314600" cy="1814033"/>
          </a:xfrm>
        </p:spPr>
        <p:txBody>
          <a:bodyPr>
            <a:normAutofit/>
          </a:bodyPr>
          <a:lstStyle/>
          <a:p>
            <a:r>
              <a:rPr lang="he-IL" dirty="0" smtClean="0"/>
              <a:t>מבנה התיקייה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1127" y="1101127"/>
            <a:ext cx="124726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960" y="2491883"/>
            <a:ext cx="114657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66593" y="1409069"/>
            <a:ext cx="1199188" cy="389615"/>
          </a:xfrm>
          <a:prstGeom prst="rect">
            <a:avLst/>
          </a:prstGeom>
        </p:spPr>
        <p:txBody>
          <a:bodyPr vert="horz" lIns="91440" tIns="45720" rIns="91440" bIns="45720" rtlCol="1">
            <a:normAutofit fontScale="55000" lnSpcReduction="2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73283" y="2808049"/>
            <a:ext cx="858982" cy="3643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Temp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8960" y="5247606"/>
            <a:ext cx="1119402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61388" y="3789646"/>
            <a:ext cx="15459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675926" y="2780772"/>
            <a:ext cx="157169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5" idx="3"/>
          </p:cNvCxnSpPr>
          <p:nvPr/>
        </p:nvCxnSpPr>
        <p:spPr>
          <a:xfrm flipV="1">
            <a:off x="1828389" y="1439799"/>
            <a:ext cx="1908693" cy="118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23" idx="1"/>
          </p:cNvCxnSpPr>
          <p:nvPr/>
        </p:nvCxnSpPr>
        <p:spPr>
          <a:xfrm>
            <a:off x="1624853" y="2790311"/>
            <a:ext cx="2036535" cy="1456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/>
          <p:cNvSpPr txBox="1">
            <a:spLocks/>
          </p:cNvSpPr>
          <p:nvPr/>
        </p:nvSpPr>
        <p:spPr>
          <a:xfrm>
            <a:off x="3646116" y="3027545"/>
            <a:ext cx="1601504" cy="487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Errors_Check.csv</a:t>
            </a:r>
            <a:endParaRPr lang="en-US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3737082" y="4066240"/>
            <a:ext cx="1569800" cy="428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Results DWG</a:t>
            </a:r>
            <a:endParaRPr lang="en-US" dirty="0"/>
          </a:p>
        </p:txBody>
      </p:sp>
      <p:cxnSp>
        <p:nvCxnSpPr>
          <p:cNvPr id="37" name="Straight Connector 36"/>
          <p:cNvCxnSpPr>
            <a:endCxn id="24" idx="1"/>
          </p:cNvCxnSpPr>
          <p:nvPr/>
        </p:nvCxnSpPr>
        <p:spPr>
          <a:xfrm>
            <a:off x="1815974" y="1556970"/>
            <a:ext cx="1859952" cy="1681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2"/>
          <p:cNvSpPr txBox="1">
            <a:spLocks/>
          </p:cNvSpPr>
          <p:nvPr/>
        </p:nvSpPr>
        <p:spPr>
          <a:xfrm>
            <a:off x="581944" y="5522652"/>
            <a:ext cx="1166417" cy="3291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err="1" smtClean="0"/>
              <a:t>Toolbox.tbx</a:t>
            </a:r>
            <a:endParaRPr lang="en-US" dirty="0"/>
          </a:p>
        </p:txBody>
      </p:sp>
      <p:sp>
        <p:nvSpPr>
          <p:cNvPr id="58" name="Can 57"/>
          <p:cNvSpPr/>
          <p:nvPr/>
        </p:nvSpPr>
        <p:spPr>
          <a:xfrm>
            <a:off x="3646116" y="925092"/>
            <a:ext cx="1161820" cy="95747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3611364" y="1342066"/>
            <a:ext cx="1196571" cy="456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err="1" smtClean="0"/>
              <a:t>Temp.gdb</a:t>
            </a:r>
            <a:endParaRPr lang="en-US" dirty="0"/>
          </a:p>
        </p:txBody>
      </p:sp>
      <p:cxnSp>
        <p:nvCxnSpPr>
          <p:cNvPr id="59" name="Straight Connector 58"/>
          <p:cNvCxnSpPr>
            <a:stCxn id="5" idx="3"/>
            <a:endCxn id="66" idx="1"/>
          </p:cNvCxnSpPr>
          <p:nvPr/>
        </p:nvCxnSpPr>
        <p:spPr>
          <a:xfrm>
            <a:off x="1828389" y="1558327"/>
            <a:ext cx="1850509" cy="80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Document 64"/>
          <p:cNvSpPr/>
          <p:nvPr/>
        </p:nvSpPr>
        <p:spPr>
          <a:xfrm>
            <a:off x="3661388" y="1968745"/>
            <a:ext cx="1429940" cy="72701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3678898" y="2088671"/>
            <a:ext cx="1586011" cy="555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err="1" smtClean="0"/>
              <a:t>TEMP.aprx</a:t>
            </a:r>
            <a:endParaRPr lang="en-US" dirty="0"/>
          </a:p>
        </p:txBody>
      </p:sp>
      <p:sp>
        <p:nvSpPr>
          <p:cNvPr id="78" name="Vertical Scroll 77"/>
          <p:cNvSpPr/>
          <p:nvPr/>
        </p:nvSpPr>
        <p:spPr>
          <a:xfrm>
            <a:off x="445072" y="3772100"/>
            <a:ext cx="1440160" cy="1090804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81127" y="4187309"/>
            <a:ext cx="1182835" cy="333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Pro_Engine.py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8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88640"/>
            <a:ext cx="8352928" cy="649532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8518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 הכלי עושה?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7638"/>
            <a:ext cx="8291264" cy="4315619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בגרסה החדשה, הכלי יקבל את קובץ המודד ויחזיר שני פלטים:</a:t>
            </a:r>
          </a:p>
          <a:p>
            <a:pPr marL="0" indent="0">
              <a:buNone/>
            </a:pPr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1)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PDF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המכיל דו"ח ויזואלי ודו"ח מילולי בשני עמודים נפרדים. (נשלח למודדים)</a:t>
            </a:r>
          </a:p>
          <a:p>
            <a:pPr marL="0" indent="0">
              <a:buNone/>
            </a:pPr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2)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GDB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עם השכבות הרלוונטיות (לשימוש פנימי)</a:t>
            </a:r>
          </a:p>
        </p:txBody>
      </p:sp>
    </p:spTree>
    <p:extLst>
      <p:ext uri="{BB962C8B-B14F-4D97-AF65-F5344CB8AC3E}">
        <p14:creationId xmlns:p14="http://schemas.microsoft.com/office/powerpoint/2010/main" val="2246791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דרך שימוש בכלי: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712" y="1491594"/>
            <a:ext cx="3400425" cy="495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580112" y="1417639"/>
            <a:ext cx="3106688" cy="64321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e-IL" dirty="0" smtClean="0"/>
              <a:t>א) לחיצה על הכלי-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44291" y="2564904"/>
            <a:ext cx="3106688" cy="64321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e-IL" dirty="0" smtClean="0"/>
              <a:t>ב) הכנסת ה-</a:t>
            </a:r>
            <a:r>
              <a:rPr lang="en-US" dirty="0" smtClean="0"/>
              <a:t>DWG</a:t>
            </a:r>
            <a:endParaRPr lang="he-IL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276872"/>
            <a:ext cx="2952328" cy="16659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490285" y="3647051"/>
            <a:ext cx="6179654" cy="58578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e-IL" dirty="0" smtClean="0"/>
              <a:t>ג) לחיצה על </a:t>
            </a:r>
            <a:r>
              <a:rPr lang="en-US" dirty="0" smtClean="0"/>
              <a:t>RUN </a:t>
            </a:r>
            <a:r>
              <a:rPr lang="he-IL" dirty="0"/>
              <a:t> </a:t>
            </a:r>
            <a:endParaRPr lang="he-IL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507146" y="4671776"/>
            <a:ext cx="6179654" cy="58578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e-IL" dirty="0" smtClean="0"/>
              <a:t>ד) שליחת הקבצים למודדים</a:t>
            </a:r>
            <a:r>
              <a:rPr lang="en-US" dirty="0" smtClean="0"/>
              <a:t> </a:t>
            </a:r>
            <a:r>
              <a:rPr lang="he-IL" dirty="0" smtClean="0"/>
              <a:t> </a:t>
            </a:r>
          </a:p>
        </p:txBody>
      </p:sp>
      <p:sp>
        <p:nvSpPr>
          <p:cNvPr id="10" name="Oval 9"/>
          <p:cNvSpPr/>
          <p:nvPr/>
        </p:nvSpPr>
        <p:spPr>
          <a:xfrm>
            <a:off x="4103948" y="3585821"/>
            <a:ext cx="936104" cy="5020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10" idx="6"/>
          </p:cNvCxnSpPr>
          <p:nvPr/>
        </p:nvCxnSpPr>
        <p:spPr>
          <a:xfrm flipH="1" flipV="1">
            <a:off x="5040052" y="3836836"/>
            <a:ext cx="556921" cy="10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262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6325"/>
          </a:xfrm>
        </p:spPr>
        <p:txBody>
          <a:bodyPr/>
          <a:lstStyle/>
          <a:p>
            <a:r>
              <a:rPr lang="he-IL" dirty="0" smtClean="0"/>
              <a:t>פלט ה-</a:t>
            </a:r>
            <a:r>
              <a:rPr lang="en-US" dirty="0" smtClean="0"/>
              <a:t>PDF</a:t>
            </a:r>
            <a:r>
              <a:rPr lang="he-IL" dirty="0" smtClean="0"/>
              <a:t> אשר נשלח למודדים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820400"/>
              </p:ext>
            </p:extLst>
          </p:nvPr>
        </p:nvGraphicFramePr>
        <p:xfrm>
          <a:off x="5004048" y="3124638"/>
          <a:ext cx="3437802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Acrobat Document" r:id="rId3" imgW="4698852" imgH="3543168" progId="AcroExch.Document.DC">
                  <p:embed/>
                </p:oleObj>
              </mc:Choice>
              <mc:Fallback>
                <p:oleObj name="Acrobat Document" r:id="rId3" imgW="4698852" imgH="3543168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04048" y="3124638"/>
                        <a:ext cx="3437802" cy="259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191029"/>
              </p:ext>
            </p:extLst>
          </p:nvPr>
        </p:nvGraphicFramePr>
        <p:xfrm>
          <a:off x="683567" y="3124638"/>
          <a:ext cx="3745941" cy="2824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Acrobat Document" r:id="rId5" imgW="4698852" imgH="3543168" progId="AcroExch.Document.DC">
                  <p:embed/>
                </p:oleObj>
              </mc:Choice>
              <mc:Fallback>
                <p:oleObj name="Acrobat Document" r:id="rId5" imgW="4698852" imgH="3543168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3567" y="3124638"/>
                        <a:ext cx="3745941" cy="2824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95458" y="2476565"/>
            <a:ext cx="3106688" cy="64807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e-IL" dirty="0" smtClean="0"/>
              <a:t>קובץ תקין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8928" y="2531444"/>
            <a:ext cx="3106688" cy="64807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e-IL" dirty="0" smtClean="0"/>
              <a:t>קובץ לא תקין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 smtClean="0"/>
              <a:t>1) בעמוד הראשון: דו"ח וויזואלי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74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e-IL" dirty="0" smtClean="0"/>
              <a:t>2) בעמוד השני,</a:t>
            </a:r>
            <a:r>
              <a:rPr lang="en-US" dirty="0" smtClean="0"/>
              <a:t> </a:t>
            </a:r>
            <a:r>
              <a:rPr lang="he-IL" dirty="0" smtClean="0"/>
              <a:t>דו"ח מילולי עם פתרונות בעברית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090813"/>
              </p:ext>
            </p:extLst>
          </p:nvPr>
        </p:nvGraphicFramePr>
        <p:xfrm>
          <a:off x="318356" y="2420888"/>
          <a:ext cx="8502115" cy="1967878"/>
        </p:xfrm>
        <a:graphic>
          <a:graphicData uri="http://schemas.openxmlformats.org/drawingml/2006/table">
            <a:tbl>
              <a:tblPr/>
              <a:tblGrid>
                <a:gridCol w="1015500">
                  <a:extLst>
                    <a:ext uri="{9D8B030D-6E8A-4147-A177-3AD203B41FA5}">
                      <a16:colId xmlns:a16="http://schemas.microsoft.com/office/drawing/2014/main" val="3815476540"/>
                    </a:ext>
                  </a:extLst>
                </a:gridCol>
                <a:gridCol w="3338188">
                  <a:extLst>
                    <a:ext uri="{9D8B030D-6E8A-4147-A177-3AD203B41FA5}">
                      <a16:colId xmlns:a16="http://schemas.microsoft.com/office/drawing/2014/main" val="1930384611"/>
                    </a:ext>
                  </a:extLst>
                </a:gridCol>
                <a:gridCol w="529356">
                  <a:extLst>
                    <a:ext uri="{9D8B030D-6E8A-4147-A177-3AD203B41FA5}">
                      <a16:colId xmlns:a16="http://schemas.microsoft.com/office/drawing/2014/main" val="3386897827"/>
                    </a:ext>
                  </a:extLst>
                </a:gridCol>
                <a:gridCol w="3619071">
                  <a:extLst>
                    <a:ext uri="{9D8B030D-6E8A-4147-A177-3AD203B41FA5}">
                      <a16:colId xmlns:a16="http://schemas.microsoft.com/office/drawing/2014/main" val="771499671"/>
                    </a:ext>
                  </a:extLst>
                </a:gridCol>
              </a:tblGrid>
              <a:tr h="19185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8" marR="5228" marT="52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</a:t>
                      </a:r>
                    </a:p>
                  </a:txBody>
                  <a:tcPr marL="5228" marR="5228" marT="52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5228" marR="5228" marT="52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Hebrew_solving</a:t>
                      </a:r>
                    </a:p>
                  </a:txBody>
                  <a:tcPr marL="5228" marR="5228" marT="52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1947700"/>
                  </a:ext>
                </a:extLst>
              </a:tr>
              <a:tr h="5292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E_BLOCK_3</a:t>
                      </a:r>
                    </a:p>
                  </a:txBody>
                  <a:tcPr marL="5228" marR="5228" marT="52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block layers, there is bad Character in fields: ['-',' " ','.']</a:t>
                      </a:r>
                    </a:p>
                  </a:txBody>
                  <a:tcPr marL="5228" marR="5228" marT="52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Critical</a:t>
                      </a:r>
                    </a:p>
                  </a:txBody>
                  <a:tcPr marL="5228" marR="5228" marT="52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השכבה מכילה בלוק שבאחד משמות השדות בו נמצא תו שאינו חוקי, למשל: רווח, נקודה, גרשיים, מקף עליון, קו נטוי לדוגמה: - " /. </a:t>
                      </a:r>
                    </a:p>
                  </a:txBody>
                  <a:tcPr marL="5228" marR="5228" marT="52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4181794"/>
                  </a:ext>
                </a:extLst>
              </a:tr>
              <a:tr h="3837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E_BLOCK_3</a:t>
                      </a:r>
                    </a:p>
                  </a:txBody>
                  <a:tcPr marL="5228" marR="5228" marT="52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block layers, there is bad Character in fields: ['-',' " ','.']</a:t>
                      </a:r>
                    </a:p>
                  </a:txBody>
                  <a:tcPr marL="5228" marR="5228" marT="52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Critical</a:t>
                      </a:r>
                    </a:p>
                  </a:txBody>
                  <a:tcPr marL="5228" marR="5228" marT="52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השכבה מכילה בלוק שבאחד משמות השדות בו נמצא תו שאינו חוקי, למשל: רווח, נקודה, גרשיים, מקף עליון, קו נטוי לדוגמה: - " /. </a:t>
                      </a:r>
                    </a:p>
                  </a:txBody>
                  <a:tcPr marL="5228" marR="5228" marT="52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0537272"/>
                  </a:ext>
                </a:extLst>
              </a:tr>
              <a:tr h="47937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E_BLOCK_5</a:t>
                      </a:r>
                    </a:p>
                  </a:txBody>
                  <a:tcPr marL="5228" marR="5228" marT="52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Features Found in  Block: DEC_AREA_TBL</a:t>
                      </a:r>
                    </a:p>
                  </a:txBody>
                  <a:tcPr marL="5228" marR="5228" marT="52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8" marR="5228" marT="52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יש לבנות שכבה בשם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DEC_AREA_TBL </a:t>
                      </a:r>
                      <a:r>
                        <a:rPr lang="he-I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ולהזין ערכים מספריים בשדה הגושים והחלקות</a:t>
                      </a:r>
                    </a:p>
                  </a:txBody>
                  <a:tcPr marL="5228" marR="5228" marT="52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9829051"/>
                  </a:ext>
                </a:extLst>
              </a:tr>
              <a:tr h="1918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E_Annotation</a:t>
                      </a:r>
                    </a:p>
                  </a:txBody>
                  <a:tcPr marL="5228" marR="5228" marT="52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there is long text in field, more then 254 Characters</a:t>
                      </a:r>
                    </a:p>
                  </a:txBody>
                  <a:tcPr marL="5228" marR="5228" marT="52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Critical</a:t>
                      </a:r>
                    </a:p>
                  </a:txBody>
                  <a:tcPr marL="5228" marR="5228" marT="52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אחד השדות מכיל מלל ארוך מהמותר, יש לקצר אותו למתחת מ-254 תווים</a:t>
                      </a:r>
                    </a:p>
                  </a:txBody>
                  <a:tcPr marL="5228" marR="5228" marT="52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9854261"/>
                  </a:ext>
                </a:extLst>
              </a:tr>
              <a:tr h="1918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E_Annotation_2</a:t>
                      </a:r>
                    </a:p>
                  </a:txBody>
                  <a:tcPr marL="5228" marR="5228" marT="52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There is MText in layers, plz change to text</a:t>
                      </a:r>
                    </a:p>
                  </a:txBody>
                  <a:tcPr marL="5228" marR="5228" marT="52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8" marR="5228" marT="52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הקובץ מכיל ישות מסוג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MTEXT, </a:t>
                      </a:r>
                      <a:r>
                        <a:rPr lang="he-I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נא למחוק אותה ולהחליפה ב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 </a:t>
                      </a:r>
                      <a:r>
                        <a:rPr lang="he-I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מסוג רגיל</a:t>
                      </a:r>
                    </a:p>
                  </a:txBody>
                  <a:tcPr marL="5228" marR="5228" marT="52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6527175"/>
                  </a:ext>
                </a:extLst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6325"/>
          </a:xfrm>
        </p:spPr>
        <p:txBody>
          <a:bodyPr/>
          <a:lstStyle/>
          <a:p>
            <a:r>
              <a:rPr lang="he-IL" dirty="0" smtClean="0"/>
              <a:t>פלט ה-</a:t>
            </a:r>
            <a:r>
              <a:rPr lang="en-US" dirty="0" smtClean="0"/>
              <a:t>PDF</a:t>
            </a:r>
            <a:r>
              <a:rPr lang="he-IL" dirty="0" smtClean="0"/>
              <a:t> אשר נשלח למודדים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0994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18469</TotalTime>
  <Words>862</Words>
  <Application>Microsoft Office PowerPoint</Application>
  <PresentationFormat>On-screen Show (4:3)</PresentationFormat>
  <Paragraphs>124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David</vt:lpstr>
      <vt:lpstr>Times New Roman</vt:lpstr>
      <vt:lpstr>Wingdings 3</vt:lpstr>
      <vt:lpstr>ערכת נושא Office</vt:lpstr>
      <vt:lpstr>Acrobat Document</vt:lpstr>
      <vt:lpstr>מציאת בעיות בקבצי מודדים</vt:lpstr>
      <vt:lpstr>מבוא</vt:lpstr>
      <vt:lpstr>כלי למציאת בעיות בקבצי CAD    (גרסה )</vt:lpstr>
      <vt:lpstr>מבנה התיקייה</vt:lpstr>
      <vt:lpstr>PowerPoint Presentation</vt:lpstr>
      <vt:lpstr>מה הכלי עושה?</vt:lpstr>
      <vt:lpstr>דרך שימוש בכלי:</vt:lpstr>
      <vt:lpstr>פלט ה-PDF אשר נשלח למודדים</vt:lpstr>
      <vt:lpstr>פלט ה-PDF אשר נשלח למודדים</vt:lpstr>
      <vt:lpstr>PowerPoint Presentation</vt:lpstr>
      <vt:lpstr>PowerPoint Presentation</vt:lpstr>
      <vt:lpstr>סיכום הקוד</vt:lpstr>
      <vt:lpstr>PowerPoint Presentation</vt:lpstr>
      <vt:lpstr>דוגמאות:</vt:lpstr>
      <vt:lpstr>PowerPoint Presentation</vt:lpstr>
      <vt:lpstr>PowerPoint Presentation</vt:lpstr>
      <vt:lpstr>סוף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לאה עזרא (פנימי)</dc:creator>
  <cp:lastModifiedBy>Administrator</cp:lastModifiedBy>
  <cp:revision>1126</cp:revision>
  <dcterms:created xsi:type="dcterms:W3CDTF">2018-04-11T12:40:22Z</dcterms:created>
  <dcterms:modified xsi:type="dcterms:W3CDTF">2021-09-19T06:56:12Z</dcterms:modified>
</cp:coreProperties>
</file>