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313" r:id="rId4"/>
    <p:sldId id="294" r:id="rId5"/>
    <p:sldId id="316" r:id="rId6"/>
    <p:sldId id="317" r:id="rId7"/>
    <p:sldId id="318" r:id="rId8"/>
    <p:sldId id="345" r:id="rId9"/>
    <p:sldId id="305" r:id="rId10"/>
    <p:sldId id="260" r:id="rId11"/>
    <p:sldId id="261" r:id="rId12"/>
    <p:sldId id="297" r:id="rId13"/>
    <p:sldId id="295" r:id="rId14"/>
    <p:sldId id="296" r:id="rId15"/>
    <p:sldId id="300" r:id="rId16"/>
    <p:sldId id="315" r:id="rId17"/>
    <p:sldId id="301" r:id="rId18"/>
    <p:sldId id="303" r:id="rId19"/>
    <p:sldId id="312" r:id="rId20"/>
    <p:sldId id="321" r:id="rId21"/>
    <p:sldId id="334" r:id="rId22"/>
    <p:sldId id="326" r:id="rId23"/>
    <p:sldId id="335" r:id="rId24"/>
    <p:sldId id="327" r:id="rId25"/>
    <p:sldId id="328" r:id="rId26"/>
    <p:sldId id="329" r:id="rId27"/>
    <p:sldId id="330" r:id="rId28"/>
    <p:sldId id="346" r:id="rId29"/>
    <p:sldId id="349" r:id="rId30"/>
    <p:sldId id="347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8" r:id="rId41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E5B9D9"/>
    <a:srgbClr val="025198"/>
    <a:srgbClr val="F8F5CA"/>
    <a:srgbClr val="EFC757"/>
    <a:srgbClr val="0C788E"/>
    <a:srgbClr val="422C16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6" autoAdjust="0"/>
    <p:restoredTop sz="90508" autoAdjust="0"/>
  </p:normalViewPr>
  <p:slideViewPr>
    <p:cSldViewPr>
      <p:cViewPr varScale="1">
        <p:scale>
          <a:sx n="66" d="100"/>
          <a:sy n="66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9045" tIns="49523" rIns="99045" bIns="49523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9045" tIns="49523" rIns="99045" bIns="49523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CDA9A9-F4AF-4CC7-BC26-DF74F3A029C7}" type="datetimeFigureOut">
              <a:rPr lang="fr-FR"/>
              <a:pPr>
                <a:defRPr/>
              </a:pPr>
              <a:t>09/09/2013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5" tIns="49523" rIns="99045" bIns="49523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</p:spPr>
        <p:txBody>
          <a:bodyPr vert="horz" lIns="99045" tIns="49523" rIns="99045" bIns="49523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9045" tIns="49523" rIns="99045" bIns="49523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wrap="square" lIns="99045" tIns="49523" rIns="99045" bIns="495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F0B360FB-9218-4F06-9F00-239ECFBECF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chemeClr val="bg1"/>
                </a:solidFill>
              </a:rPr>
              <a:t>Rachat de Sun par Oracle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360FB-9218-4F06-9F00-239ECFBECF7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 smtClean="0"/>
              <a:t>possibilité d'ajouter des annotations @ ou </a:t>
            </a:r>
            <a:r>
              <a:rPr lang="fr-FR" sz="1200" dirty="0" err="1" smtClean="0"/>
              <a:t>metadata</a:t>
            </a:r>
            <a:r>
              <a:rPr lang="fr-FR" sz="1200" dirty="0" smtClean="0"/>
              <a:t> à une 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360FB-9218-4F06-9F00-239ECFBECF7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Pour lire une chaine de caractère </a:t>
            </a: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input.nextLine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360FB-9218-4F06-9F00-239ECFBECF7F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9B849-A3EF-4D10-B753-349EF579DD4C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28B76-665C-4339-9875-E25658DE9BC1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EA12B-3293-48E3-89DA-E82320BB3E68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50AFD-8BDF-4993-8613-40BB641A756C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13412-F861-492D-A114-79D2EF59DAB2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7FA74-4A49-4787-A7F3-C67E04D51FB7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F71E-A259-4B24-B71D-1B38F9B09317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976A-487C-4BF4-95DC-DDB677C94E3A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DF6A5-2190-4079-930B-1240D51773FC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5E491-C5B4-4693-924C-1E80ECF9E7C5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233D1-1DE2-4D50-99E6-59880E63F13A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FE19DD6-9435-486C-8001-D82FCAE527B9}" type="slidenum">
              <a:rPr lang="es-ES"/>
              <a:pPr>
                <a:defRPr/>
              </a:pPr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286250" y="4813300"/>
            <a:ext cx="4427538" cy="544513"/>
          </a:xfrm>
          <a:noFill/>
        </p:spPr>
        <p:txBody>
          <a:bodyPr/>
          <a:lstStyle/>
          <a:p>
            <a:pPr algn="l" eaLnBrk="1" hangingPunct="1"/>
            <a:r>
              <a:rPr lang="es-UY" sz="2800" b="1" smtClean="0">
                <a:solidFill>
                  <a:schemeClr val="bg1"/>
                </a:solidFill>
              </a:rPr>
              <a:t>Equipe JAVA</a:t>
            </a:r>
            <a:endParaRPr lang="es-ES" sz="2800" b="1" smtClean="0">
              <a:solidFill>
                <a:schemeClr val="bg1"/>
              </a:solidFill>
            </a:endParaRPr>
          </a:p>
        </p:txBody>
      </p:sp>
      <p:sp>
        <p:nvSpPr>
          <p:cNvPr id="5" name="Rectangle 110"/>
          <p:cNvSpPr txBox="1">
            <a:spLocks noChangeArrowheads="1"/>
          </p:cNvSpPr>
          <p:nvPr/>
        </p:nvSpPr>
        <p:spPr bwMode="auto">
          <a:xfrm>
            <a:off x="2071688" y="2928938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fr-FR" sz="4000" b="1" dirty="0">
                <a:solidFill>
                  <a:srgbClr val="0070C0"/>
                </a:solidFill>
              </a:rPr>
              <a:t>Introduction  Java</a:t>
            </a: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2" name="Rectangle 122"/>
          <p:cNvSpPr>
            <a:spLocks noChangeArrowheads="1"/>
          </p:cNvSpPr>
          <p:nvPr/>
        </p:nvSpPr>
        <p:spPr bwMode="auto">
          <a:xfrm>
            <a:off x="0" y="4854575"/>
            <a:ext cx="39608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s-UY" b="1">
                <a:solidFill>
                  <a:schemeClr val="bg1"/>
                </a:solidFill>
              </a:rPr>
              <a:t>Année universitaire 2012-2013</a:t>
            </a:r>
            <a:endParaRPr lang="es-ES" b="1">
              <a:solidFill>
                <a:schemeClr val="bg1"/>
              </a:solidFill>
            </a:endParaRPr>
          </a:p>
        </p:txBody>
      </p:sp>
      <p:pic>
        <p:nvPicPr>
          <p:cNvPr id="2053" name="Image 6" descr="logo espri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252413"/>
            <a:ext cx="18669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ZoneTexte 8"/>
          <p:cNvSpPr txBox="1">
            <a:spLocks noChangeArrowheads="1"/>
          </p:cNvSpPr>
          <p:nvPr/>
        </p:nvSpPr>
        <p:spPr bwMode="auto">
          <a:xfrm>
            <a:off x="785813" y="1643063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/>
              <a:t>Conception par Objet et Programmation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285750" y="1428750"/>
            <a:ext cx="8072438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Java est un langage de programmation moderne développé par 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Sun Microsystems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(aujourd'hui racheté par 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Oracle)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des plus grandes forces est son excellente portabilité : un programme java peut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executer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sous Windows, Mac, Linux,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Avec  le langage Java on peut avoir:</a:t>
            </a:r>
          </a:p>
          <a:p>
            <a:pPr lvl="1" indent="441325">
              <a:buFont typeface="Wingdings" pitchFamily="2" charset="2"/>
              <a:buChar char="ü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des applications, sous forme de fenêtre ou de console ;</a:t>
            </a:r>
          </a:p>
          <a:p>
            <a:pPr lvl="1" indent="441325">
              <a:buFont typeface="Wingdings" pitchFamily="2" charset="2"/>
              <a:buChar char="ü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des applets, qui sont des programmes Java incorporés à des pages web </a:t>
            </a:r>
          </a:p>
          <a:p>
            <a:pPr lvl="1" indent="441325">
              <a:buFont typeface="Wingdings" pitchFamily="2" charset="2"/>
              <a:buChar char="ü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des applications pour appareils mobiles, avec J2ME </a:t>
            </a:r>
          </a:p>
          <a:p>
            <a:pPr lvl="1" indent="441325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bien d'autres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J2EE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JMF, J3D pour la 3D...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1115616" y="188640"/>
            <a:ext cx="7072313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fr-FR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Présentation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sp>
        <p:nvSpPr>
          <p:cNvPr id="1127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AC60E-2AB1-4928-A797-E7334F8759EA}" type="slidenum">
              <a:rPr lang="fr-FR" smtClean="0"/>
              <a:pPr/>
              <a:t>10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928688" y="0"/>
            <a:ext cx="7429500" cy="1000125"/>
          </a:xfrm>
        </p:spPr>
        <p:txBody>
          <a:bodyPr/>
          <a:lstStyle/>
          <a:p>
            <a:pPr eaLnBrk="1" hangingPunct="1"/>
            <a:r>
              <a:rPr lang="fr-FR" sz="4000" smtClean="0"/>
              <a:t>Programme JAVA (1)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5922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JAVA</a:t>
            </a: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1000125" y="1785938"/>
            <a:ext cx="642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 eaLnBrk="1" hangingPunct="1"/>
            <a:r>
              <a:rPr lang="fr-BE" sz="2000" b="1"/>
              <a:t>Un programme Java est compilé et interprété</a:t>
            </a:r>
          </a:p>
        </p:txBody>
      </p:sp>
      <p:grpSp>
        <p:nvGrpSpPr>
          <p:cNvPr id="13321" name="Group 8"/>
          <p:cNvGrpSpPr>
            <a:grpSpLocks/>
          </p:cNvGrpSpPr>
          <p:nvPr/>
        </p:nvGrpSpPr>
        <p:grpSpPr bwMode="auto">
          <a:xfrm>
            <a:off x="1751013" y="2965450"/>
            <a:ext cx="4321175" cy="3392488"/>
            <a:chOff x="5258553" y="3059094"/>
            <a:chExt cx="4320480" cy="3392197"/>
          </a:xfrm>
        </p:grpSpPr>
        <p:sp>
          <p:nvSpPr>
            <p:cNvPr id="22" name="L-Shape 3"/>
            <p:cNvSpPr/>
            <p:nvPr/>
          </p:nvSpPr>
          <p:spPr>
            <a:xfrm>
              <a:off x="5258553" y="3059094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5401405" y="3344819"/>
              <a:ext cx="1799935" cy="3698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b="1" dirty="0"/>
                <a:t>Compilé</a:t>
              </a:r>
            </a:p>
          </p:txBody>
        </p:sp>
        <p:sp>
          <p:nvSpPr>
            <p:cNvPr id="13329" name="TextBox 7"/>
            <p:cNvSpPr txBox="1">
              <a:spLocks noChangeArrowheads="1"/>
            </p:cNvSpPr>
            <p:nvPr/>
          </p:nvSpPr>
          <p:spPr bwMode="auto">
            <a:xfrm>
              <a:off x="5261002" y="4845044"/>
              <a:ext cx="4104456" cy="147732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fr-FR"/>
                <a:t>-le code source est soumis à un compilateur, pour en faire un fichier binaire compréhensible par un microprocesseur (une sorte de pré- fichier .exe)</a:t>
              </a:r>
            </a:p>
          </p:txBody>
        </p:sp>
      </p:grpSp>
      <p:grpSp>
        <p:nvGrpSpPr>
          <p:cNvPr id="13322" name="Group 11"/>
          <p:cNvGrpSpPr>
            <a:grpSpLocks/>
          </p:cNvGrpSpPr>
          <p:nvPr/>
        </p:nvGrpSpPr>
        <p:grpSpPr bwMode="auto">
          <a:xfrm>
            <a:off x="4037013" y="2965450"/>
            <a:ext cx="4321175" cy="3392488"/>
            <a:chOff x="3279964" y="3258328"/>
            <a:chExt cx="4320480" cy="3392197"/>
          </a:xfrm>
        </p:grpSpPr>
        <p:sp>
          <p:nvSpPr>
            <p:cNvPr id="26" name="L-Shape 5"/>
            <p:cNvSpPr/>
            <p:nvPr/>
          </p:nvSpPr>
          <p:spPr>
            <a:xfrm rot="10800000">
              <a:off x="3279964" y="3258328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5513217" y="5902876"/>
              <a:ext cx="1799935" cy="3698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b="1" dirty="0"/>
                <a:t>Interprété</a:t>
              </a:r>
            </a:p>
          </p:txBody>
        </p:sp>
        <p:sp>
          <p:nvSpPr>
            <p:cNvPr id="13326" name="TextBox 10"/>
            <p:cNvSpPr txBox="1">
              <a:spLocks noChangeArrowheads="1"/>
            </p:cNvSpPr>
            <p:nvPr/>
          </p:nvSpPr>
          <p:spPr bwMode="auto">
            <a:xfrm>
              <a:off x="3352542" y="3354623"/>
              <a:ext cx="4104456" cy="147732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fr-FR" dirty="0"/>
                <a:t>-le code source est, directement, interprété sans phase de compilation, et c'est l'interprète qui exécute ce code source, qu'il interprète à la volée.(JVM)</a:t>
              </a:r>
            </a:p>
          </p:txBody>
        </p:sp>
      </p:grpSp>
      <p:sp>
        <p:nvSpPr>
          <p:cNvPr id="133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3963B7EB-4CCC-4F79-8501-E732DBEEC536}" type="slidenum">
              <a:rPr lang="fr-FR" smtClean="0"/>
              <a:pPr/>
              <a:t>11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1714500" y="0"/>
            <a:ext cx="7429500" cy="1000125"/>
          </a:xfrm>
        </p:spPr>
        <p:txBody>
          <a:bodyPr/>
          <a:lstStyle/>
          <a:p>
            <a:pPr eaLnBrk="1" hangingPunct="1"/>
            <a:r>
              <a:rPr lang="fr-FR" sz="4000" smtClean="0"/>
              <a:t>Programme JAVA (2)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5922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JAVA</a:t>
            </a:r>
          </a:p>
        </p:txBody>
      </p:sp>
      <p:pic>
        <p:nvPicPr>
          <p:cNvPr id="1434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85938"/>
            <a:ext cx="82296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968DDB65-61F0-4DE8-8440-56E52B86B066}" type="slidenum">
              <a:rPr lang="fr-FR" smtClean="0"/>
              <a:pPr/>
              <a:t>12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429500" cy="1000125"/>
          </a:xfrm>
        </p:spPr>
        <p:txBody>
          <a:bodyPr/>
          <a:lstStyle/>
          <a:p>
            <a:pPr eaLnBrk="1" hangingPunct="1"/>
            <a:r>
              <a:rPr lang="fr-FR" sz="4000" smtClean="0"/>
              <a:t>JAVA: la Plateforme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pic>
        <p:nvPicPr>
          <p:cNvPr id="19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3286125"/>
            <a:ext cx="7994650" cy="291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642938" y="1428750"/>
            <a:ext cx="771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BE" sz="2000" b="1">
                <a:latin typeface="Times New Roman" pitchFamily="18" charset="0"/>
                <a:cs typeface="Times New Roman" pitchFamily="18" charset="0"/>
              </a:rPr>
              <a:t>Plateforme = environnement hardware ou software sur lequel le 				programme est exécuté.</a:t>
            </a:r>
          </a:p>
          <a:p>
            <a:pPr eaLnBrk="1" hangingPunct="1"/>
            <a:r>
              <a:rPr lang="fr-BE" sz="2000">
                <a:latin typeface="Times New Roman" pitchFamily="18" charset="0"/>
                <a:cs typeface="Times New Roman" pitchFamily="18" charset="0"/>
              </a:rPr>
              <a:t>La Java « Platform » se compose de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</a:t>
            </a:r>
            <a:endParaRPr lang="fr-BE" sz="2000">
              <a:latin typeface="Times New Roman" pitchFamily="18" charset="0"/>
              <a:cs typeface="Times New Roman" pitchFamily="18" charset="0"/>
            </a:endParaRPr>
          </a:p>
          <a:p>
            <a:pPr marL="625475" lvl="1" indent="441325" eaLnBrk="1" hangingPunct="1">
              <a:buFont typeface="Wingdings" pitchFamily="2" charset="2"/>
              <a:buChar char="ü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Java Virtual Machine (Java VM) </a:t>
            </a:r>
          </a:p>
          <a:p>
            <a:pPr marL="625475" lvl="1" indent="441325" eaLnBrk="1" hangingPunct="1">
              <a:buFont typeface="Wingdings" pitchFamily="2" charset="2"/>
              <a:buChar char="ü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Java Application Programming Interface (Java API) 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23C7360D-E30F-4EDD-AF6F-F9B4CAE48E0C}" type="slidenum">
              <a:rPr lang="fr-FR" smtClean="0"/>
              <a:pPr/>
              <a:t>13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429500" cy="1000125"/>
          </a:xfrm>
        </p:spPr>
        <p:txBody>
          <a:bodyPr/>
          <a:lstStyle/>
          <a:p>
            <a:pPr eaLnBrk="1" hangingPunct="1"/>
            <a:r>
              <a:rPr lang="fr-FR" sz="4000" smtClean="0"/>
              <a:t>JVM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71500" y="1714500"/>
            <a:ext cx="75009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82575" eaLnBrk="1" hangingPunct="1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machine virtuelle est un ordinateur fictif s’exécutant sur un ordinateur réel : 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Possède un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langage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natif propre et traduit un programme écrit dans ce langage vers le langage natif de l’ordinateur.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BE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Définit les spécifications hardware de la plateforme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BE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Lit le </a:t>
            </a:r>
            <a:r>
              <a:rPr lang="fr-BE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 compilé (indépendant de la plateforme)</a:t>
            </a:r>
          </a:p>
        </p:txBody>
      </p:sp>
      <p:sp>
        <p:nvSpPr>
          <p:cNvPr id="163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5BF6349F-D9D3-4598-BAB2-19606B8744EC}" type="slidenum">
              <a:rPr lang="fr-FR" smtClean="0"/>
              <a:pPr/>
              <a:t>14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re 1"/>
          <p:cNvSpPr>
            <a:spLocks noGrp="1"/>
          </p:cNvSpPr>
          <p:nvPr>
            <p:ph type="title"/>
          </p:nvPr>
        </p:nvSpPr>
        <p:spPr>
          <a:xfrm>
            <a:off x="1428750" y="71438"/>
            <a:ext cx="7429500" cy="1000125"/>
          </a:xfrm>
        </p:spPr>
        <p:txBody>
          <a:bodyPr/>
          <a:lstStyle/>
          <a:p>
            <a:pPr eaLnBrk="1" hangingPunct="1">
              <a:defRPr/>
            </a:pPr>
            <a:r>
              <a:rPr lang="fr-FR" sz="2800" dirty="0" smtClean="0"/>
              <a:t>API: </a:t>
            </a:r>
            <a:r>
              <a:rPr lang="fr-BE" sz="2800" dirty="0" smtClean="0">
                <a:solidFill>
                  <a:schemeClr val="tx2">
                    <a:lumMod val="75000"/>
                  </a:schemeClr>
                </a:solidFill>
              </a:rPr>
              <a:t>Java Application </a:t>
            </a:r>
            <a:r>
              <a:rPr lang="fr-BE" sz="2800" dirty="0" err="1" smtClean="0">
                <a:solidFill>
                  <a:schemeClr val="tx2">
                    <a:lumMod val="75000"/>
                  </a:schemeClr>
                </a:solidFill>
              </a:rPr>
              <a:t>Programming</a:t>
            </a:r>
            <a:r>
              <a:rPr lang="fr-BE" sz="2800" dirty="0" smtClean="0">
                <a:solidFill>
                  <a:schemeClr val="tx2">
                    <a:lumMod val="75000"/>
                  </a:schemeClr>
                </a:solidFill>
              </a:rPr>
              <a:t> Interface </a:t>
            </a:r>
            <a:endParaRPr lang="fr-FR" sz="2000" dirty="0" smtClean="0"/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625" y="1357313"/>
            <a:ext cx="8358188" cy="52943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API : </a:t>
            </a:r>
          </a:p>
          <a:p>
            <a:pPr eaLnBrk="1" hangingPunct="1">
              <a:defRPr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L’API Java est structuré en libraires (packages).</a:t>
            </a:r>
          </a:p>
          <a:p>
            <a:pPr eaLnBrk="1" hangingPunct="1"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Les packages comprennent des ensembles fonctionnels de composants (classes)..</a:t>
            </a:r>
          </a:p>
          <a:p>
            <a:pPr eaLnBrk="1" hangingPunct="1"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Le noyau (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) de l’API  Java (inclus dans toute implémentation complète de la plateforme Java) comprend notamment : </a:t>
            </a:r>
          </a:p>
          <a:p>
            <a:pPr eaLnBrk="1" hangingPunct="1"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Essentials (data types,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string,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I/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O,date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,…)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Applet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Windowing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(AWT)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Basic Networking (URL, Socket –TCP or UDP-,IP)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Evolved Networking (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Invocation)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Internationalization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lvl="1" eaLnBrk="1" hangingPunct="1">
              <a:defRPr/>
            </a:pPr>
            <a:r>
              <a:rPr lang="fr-FR" dirty="0"/>
              <a:t>…..</a:t>
            </a:r>
          </a:p>
          <a:p>
            <a:pPr marL="365760" indent="-283464" eaLnBrk="1" fontAlgn="auto" hangingPunct="1">
              <a:spcAft>
                <a:spcPts val="0"/>
              </a:spcAft>
              <a:defRPr/>
            </a:pP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FC5C89B5-1D6F-46DC-8039-6CF902B47C13}" type="slidenum">
              <a:rPr lang="fr-FR" smtClean="0"/>
              <a:pPr/>
              <a:t>15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435" name="Title 1"/>
          <p:cNvSpPr txBox="1">
            <a:spLocks/>
          </p:cNvSpPr>
          <p:nvPr/>
        </p:nvSpPr>
        <p:spPr bwMode="auto">
          <a:xfrm>
            <a:off x="414338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>
                <a:solidFill>
                  <a:srgbClr val="B1E8ED"/>
                </a:solidFill>
              </a:rPr>
              <a:t>JAVA: </a:t>
            </a:r>
            <a:r>
              <a:rPr lang="fr-FR" sz="4800" b="1">
                <a:solidFill>
                  <a:srgbClr val="B1E8ED"/>
                </a:solidFill>
              </a:rPr>
              <a:t>Les versions </a:t>
            </a:r>
            <a:endParaRPr lang="fr-FR" sz="4700" b="1">
              <a:solidFill>
                <a:srgbClr val="B1E8ED"/>
              </a:solidFill>
            </a:endParaRPr>
          </a:p>
        </p:txBody>
      </p:sp>
      <p:pic>
        <p:nvPicPr>
          <p:cNvPr id="1843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928813"/>
            <a:ext cx="341947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fr-FR" sz="3600" smtClean="0"/>
              <a:t>JAVA: Les versions (1)</a:t>
            </a:r>
            <a:endParaRPr lang="fr-FR" sz="28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95420" y="1854200"/>
          <a:ext cx="5819786" cy="413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120"/>
                <a:gridCol w="3221666"/>
              </a:tblGrid>
              <a:tr h="4843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Evénements</a:t>
                      </a:r>
                      <a:endParaRPr lang="fr-FR" dirty="0"/>
                    </a:p>
                  </a:txBody>
                  <a:tcPr/>
                </a:tc>
              </a:tr>
              <a:tr h="484336">
                <a:tc>
                  <a:txBody>
                    <a:bodyPr/>
                    <a:lstStyle/>
                    <a:p>
                      <a:r>
                        <a:rPr lang="fr-FR" dirty="0" smtClean="0"/>
                        <a:t>Mai 1995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JDK 1.0</a:t>
                      </a:r>
                      <a:endParaRPr lang="fr-FR" dirty="0"/>
                    </a:p>
                  </a:txBody>
                  <a:tcPr/>
                </a:tc>
              </a:tr>
              <a:tr h="1074141">
                <a:tc>
                  <a:txBody>
                    <a:bodyPr/>
                    <a:lstStyle/>
                    <a:p>
                      <a:r>
                        <a:rPr lang="fr-FR" dirty="0" smtClean="0"/>
                        <a:t>Mars 1997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JDK 1.1</a:t>
                      </a:r>
                      <a:endParaRPr lang="fr-FR" dirty="0"/>
                    </a:p>
                  </a:txBody>
                  <a:tcPr/>
                </a:tc>
              </a:tr>
              <a:tr h="484336">
                <a:tc>
                  <a:txBody>
                    <a:bodyPr/>
                    <a:lstStyle/>
                    <a:p>
                      <a:r>
                        <a:rPr lang="fr-FR" dirty="0" smtClean="0"/>
                        <a:t>Septembre 2004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J2SE 5.0 (1.5)</a:t>
                      </a:r>
                      <a:endParaRPr lang="fr-FR" dirty="0"/>
                    </a:p>
                  </a:txBody>
                  <a:tcPr/>
                </a:tc>
              </a:tr>
              <a:tr h="484336">
                <a:tc>
                  <a:txBody>
                    <a:bodyPr/>
                    <a:lstStyle/>
                    <a:p>
                      <a:r>
                        <a:rPr lang="fr-FR" dirty="0" smtClean="0"/>
                        <a:t>Décembre 2006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Java SE 6.0 (1.6)</a:t>
                      </a:r>
                      <a:endParaRPr lang="fr-FR" dirty="0"/>
                    </a:p>
                  </a:txBody>
                  <a:tcPr/>
                </a:tc>
              </a:tr>
              <a:tr h="484336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Janvier 2010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Rachat de Sun par Oracle</a:t>
                      </a:r>
                    </a:p>
                    <a:p>
                      <a:pPr algn="ctr"/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84336">
                <a:tc>
                  <a:txBody>
                    <a:bodyPr/>
                    <a:lstStyle/>
                    <a:p>
                      <a:r>
                        <a:rPr lang="fr-FR" dirty="0" smtClean="0"/>
                        <a:t>Juillet 2011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Java SE 7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700C9-1851-47A0-9EE1-41604E5D4DEF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6" name="Rectangle 5"/>
          <p:cNvSpPr/>
          <p:nvPr/>
        </p:nvSpPr>
        <p:spPr>
          <a:xfrm>
            <a:off x="62369" y="6572272"/>
            <a:ext cx="172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85775" y="0"/>
            <a:ext cx="8229600" cy="1143000"/>
          </a:xfrm>
        </p:spPr>
        <p:txBody>
          <a:bodyPr/>
          <a:lstStyle/>
          <a:p>
            <a:r>
              <a:rPr lang="fr-FR" smtClean="0"/>
              <a:t>JAVA: Les versions (2)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67A421-4F5E-4E31-B35A-AE75F3B1211C}" type="slidenum">
              <a:rPr lang="fr-FR" smtClean="0"/>
              <a:pPr/>
              <a:t>18</a:t>
            </a:fld>
            <a:endParaRPr lang="fr-FR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54065" y="2214569"/>
          <a:ext cx="7604149" cy="2877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49"/>
              </a:tblGrid>
              <a:tr h="4796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JAVA</a:t>
                      </a:r>
                      <a:r>
                        <a:rPr lang="fr-FR" baseline="0" dirty="0" smtClean="0"/>
                        <a:t> 5</a:t>
                      </a:r>
                      <a:endParaRPr lang="fr-FR" dirty="0"/>
                    </a:p>
                  </a:txBody>
                  <a:tcPr/>
                </a:tc>
              </a:tr>
              <a:tr h="479653">
                <a:tc>
                  <a:txBody>
                    <a:bodyPr/>
                    <a:lstStyle/>
                    <a:p>
                      <a:r>
                        <a:rPr lang="en-US" dirty="0" smtClean="0"/>
                        <a:t>Enhanced for loop(for each for loop)</a:t>
                      </a:r>
                      <a:endParaRPr lang="fr-FR" dirty="0"/>
                    </a:p>
                  </a:txBody>
                  <a:tcPr/>
                </a:tc>
              </a:tr>
              <a:tr h="479653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Enumeration</a:t>
                      </a:r>
                      <a:r>
                        <a:rPr lang="fr-FR" dirty="0" smtClean="0"/>
                        <a:t>( </a:t>
                      </a:r>
                      <a:r>
                        <a:rPr lang="fr-FR" dirty="0" err="1" smtClean="0"/>
                        <a:t>enum</a:t>
                      </a:r>
                      <a:r>
                        <a:rPr lang="fr-FR" dirty="0" smtClean="0"/>
                        <a:t> keyword)</a:t>
                      </a:r>
                      <a:endParaRPr lang="fr-FR" dirty="0"/>
                    </a:p>
                  </a:txBody>
                  <a:tcPr/>
                </a:tc>
              </a:tr>
              <a:tr h="479653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AutoBoxing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Unboxing</a:t>
                      </a:r>
                      <a:r>
                        <a:rPr lang="fr-FR" dirty="0" smtClean="0"/>
                        <a:t> ( </a:t>
                      </a:r>
                      <a:r>
                        <a:rPr lang="fr-FR" dirty="0" err="1" smtClean="0"/>
                        <a:t>like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wrapper</a:t>
                      </a:r>
                      <a:r>
                        <a:rPr lang="fr-FR" dirty="0" smtClean="0"/>
                        <a:t> classes)</a:t>
                      </a:r>
                      <a:endParaRPr lang="fr-FR" dirty="0"/>
                    </a:p>
                  </a:txBody>
                  <a:tcPr/>
                </a:tc>
              </a:tr>
              <a:tr h="479653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Generics</a:t>
                      </a:r>
                      <a:r>
                        <a:rPr lang="fr-FR" dirty="0" smtClean="0"/>
                        <a:t> (Set(&lt;String&gt;))</a:t>
                      </a:r>
                      <a:endParaRPr lang="fr-FR" dirty="0"/>
                    </a:p>
                  </a:txBody>
                  <a:tcPr/>
                </a:tc>
              </a:tr>
              <a:tr h="479653">
                <a:tc>
                  <a:txBody>
                    <a:bodyPr/>
                    <a:lstStyle/>
                    <a:p>
                      <a:r>
                        <a:rPr lang="fr-FR" dirty="0" smtClean="0"/>
                        <a:t>Annotations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10" name="Rectangle 4"/>
          <p:cNvSpPr>
            <a:spLocks noChangeArrowheads="1"/>
          </p:cNvSpPr>
          <p:nvPr/>
        </p:nvSpPr>
        <p:spPr bwMode="auto">
          <a:xfrm>
            <a:off x="3429000" y="1214438"/>
            <a:ext cx="2786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/>
              <a:t>Java 5 Vs. Java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0723" name="Title 1"/>
          <p:cNvSpPr txBox="1">
            <a:spLocks/>
          </p:cNvSpPr>
          <p:nvPr/>
        </p:nvSpPr>
        <p:spPr bwMode="auto">
          <a:xfrm>
            <a:off x="107950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>
                <a:solidFill>
                  <a:srgbClr val="B1E8ED"/>
                </a:solidFill>
              </a:rPr>
              <a:t>JAVA: </a:t>
            </a:r>
            <a:r>
              <a:rPr lang="fr-FR" sz="3200" b="1">
                <a:solidFill>
                  <a:srgbClr val="B1E8ED"/>
                </a:solidFill>
              </a:rPr>
              <a:t>Notions, mots clé… </a:t>
            </a:r>
          </a:p>
        </p:txBody>
      </p:sp>
      <p:pic>
        <p:nvPicPr>
          <p:cNvPr id="3072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857375"/>
            <a:ext cx="35639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2292350" y="71438"/>
            <a:ext cx="38512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kern="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Plan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214438" y="1785938"/>
          <a:ext cx="6786609" cy="436530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786609"/>
              </a:tblGrid>
              <a:tr h="459882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5" marB="4571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Introduction </a:t>
                      </a:r>
                    </a:p>
                  </a:txBody>
                  <a:tcPr marL="91439" marR="91439" marT="45715" marB="4571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Classe et objet</a:t>
                      </a:r>
                    </a:p>
                  </a:txBody>
                  <a:tcPr marL="91439" marR="91439" marT="45715" marB="457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Encapsulation</a:t>
                      </a:r>
                    </a:p>
                  </a:txBody>
                  <a:tcPr marL="91439" marR="91439" marT="45715" marB="457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Héritage</a:t>
                      </a:r>
                    </a:p>
                  </a:txBody>
                  <a:tcPr marL="91439" marR="91439" marT="45715" marB="457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88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Polymorphisme</a:t>
                      </a:r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5" marB="457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Exceptions</a:t>
                      </a:r>
                    </a:p>
                  </a:txBody>
                  <a:tcPr marL="91439" marR="91439" marT="45715" marB="457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Interface et Collection</a:t>
                      </a:r>
                    </a:p>
                  </a:txBody>
                  <a:tcPr marL="91439" marR="91439" marT="45715" marB="457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Design</a:t>
                      </a:r>
                      <a:r>
                        <a:rPr lang="fr-FR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Pattern +Connexion Base de donnée</a:t>
                      </a:r>
                      <a:endParaRPr lang="fr-FR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5" marB="457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fr-FR" smtClean="0"/>
              <a:t>Notions fondamentales</a:t>
            </a:r>
          </a:p>
        </p:txBody>
      </p:sp>
      <p:sp>
        <p:nvSpPr>
          <p:cNvPr id="31747" name="Content Placeholder 2"/>
          <p:cNvSpPr txBox="1">
            <a:spLocks/>
          </p:cNvSpPr>
          <p:nvPr/>
        </p:nvSpPr>
        <p:spPr bwMode="auto">
          <a:xfrm>
            <a:off x="285750" y="1798638"/>
            <a:ext cx="8858250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en-US" sz="2400"/>
              <a:t>Classe / Objet / Instance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en-US" sz="240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en-US" sz="2400"/>
              <a:t>Attributs / Méthodes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/>
              <a:t>Encapsulation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/>
              <a:t>Héritage 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/>
              <a:t>Polymorphisme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DA3A9-8B29-4658-B51C-935079444BEE}" type="slidenum">
              <a:rPr lang="fr-FR" smtClean="0"/>
              <a:pPr/>
              <a:t>20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2357438" y="2286000"/>
            <a:ext cx="3286125" cy="3500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fr-FR" smtClean="0"/>
              <a:t>JAVA: Classe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7200" y="1714500"/>
            <a:ext cx="82296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les briques de constructions d’un programme  JAVA sont les classes,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 marL="895350" lvl="1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 marL="895350" lvl="1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B8BBEAC5-66FD-4A46-8DA1-1DB7CF4E790A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7" name="Rectangle 6"/>
          <p:cNvSpPr/>
          <p:nvPr/>
        </p:nvSpPr>
        <p:spPr>
          <a:xfrm>
            <a:off x="5786438" y="2571750"/>
            <a:ext cx="3214687" cy="14779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i="1" dirty="0"/>
              <a:t>LES ATTRIBUTS :</a:t>
            </a:r>
          </a:p>
          <a:p>
            <a:pPr algn="ctr">
              <a:defRPr/>
            </a:pPr>
            <a:r>
              <a:rPr lang="fr-FR" b="1" i="1" dirty="0"/>
              <a:t> </a:t>
            </a:r>
            <a:r>
              <a:rPr lang="fr-FR" dirty="0"/>
              <a:t>Les attributs représentent la</a:t>
            </a:r>
          </a:p>
          <a:p>
            <a:pPr algn="ctr">
              <a:defRPr/>
            </a:pPr>
            <a:r>
              <a:rPr lang="fr-FR" dirty="0"/>
              <a:t>description des données propres à chaque classe d'objets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313" y="2928938"/>
            <a:ext cx="18383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i="1" dirty="0">
                <a:solidFill>
                  <a:schemeClr val="accent5">
                    <a:lumMod val="75000"/>
                  </a:schemeClr>
                </a:solidFill>
              </a:rPr>
              <a:t>Partie statique 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0313" y="2844800"/>
            <a:ext cx="3071812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22300" lvl="1" indent="-347663" eaLnBrk="1" hangingPunct="1">
              <a:buClr>
                <a:schemeClr val="accent1"/>
              </a:buClr>
              <a:buSzPct val="80000"/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données (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Propriétés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43188" y="4497388"/>
            <a:ext cx="2857500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5125" lvl="1" indent="-273050" algn="ctr" defTabSz="365125" eaLnBrk="1" hangingPunct="1">
              <a:buClr>
                <a:schemeClr val="accent1"/>
              </a:buClr>
              <a:buSzPct val="80000"/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 code les manipulant (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Méthodes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643313" y="5929313"/>
            <a:ext cx="931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 i="1"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fr-FR" sz="2000" b="1">
                <a:latin typeface="Times New Roman" pitchFamily="18" charset="0"/>
                <a:cs typeface="Times New Roman" pitchFamily="18" charset="0"/>
              </a:rPr>
              <a:t> </a:t>
            </a:r>
            <a:endParaRPr lang="fr-FR" sz="2000" b="1"/>
          </a:p>
        </p:txBody>
      </p:sp>
      <p:sp>
        <p:nvSpPr>
          <p:cNvPr id="13" name="Rectangle 12"/>
          <p:cNvSpPr/>
          <p:nvPr/>
        </p:nvSpPr>
        <p:spPr>
          <a:xfrm>
            <a:off x="5786438" y="4429125"/>
            <a:ext cx="3286125" cy="178593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i="1" dirty="0"/>
              <a:t>LES METHODES :</a:t>
            </a:r>
          </a:p>
          <a:p>
            <a:pPr algn="ctr">
              <a:defRPr/>
            </a:pPr>
            <a:r>
              <a:rPr lang="fr-FR" i="1" dirty="0"/>
              <a:t> Les méthodes représentent</a:t>
            </a:r>
          </a:p>
          <a:p>
            <a:pPr algn="ctr">
              <a:defRPr/>
            </a:pPr>
            <a:r>
              <a:rPr lang="fr-FR" i="1" dirty="0"/>
              <a:t>l'ensemble des actions, procédures, fonctions ou opérations que l'on</a:t>
            </a:r>
          </a:p>
          <a:p>
            <a:pPr algn="ctr">
              <a:defRPr/>
            </a:pPr>
            <a:r>
              <a:rPr lang="fr-FR" i="1" dirty="0"/>
              <a:t>peut associer à une classe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4300" y="4643438"/>
            <a:ext cx="21717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i="1" dirty="0">
                <a:solidFill>
                  <a:schemeClr val="accent5">
                    <a:lumMod val="75000"/>
                  </a:schemeClr>
                </a:solidFill>
              </a:rPr>
              <a:t>Partie dynamique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FR" smtClean="0"/>
              <a:t>Les Identificateurs</a:t>
            </a:r>
            <a:br>
              <a:rPr lang="fr-FR" smtClean="0"/>
            </a:br>
            <a:endParaRPr lang="fr-FR" smtClean="0"/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2FB63-5571-4787-8CE9-C855FCBE88F7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6" name="Rectangle 5"/>
          <p:cNvSpPr/>
          <p:nvPr/>
        </p:nvSpPr>
        <p:spPr>
          <a:xfrm>
            <a:off x="785813" y="1785938"/>
            <a:ext cx="771525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•    Nommer les classes, les variables, les méthodes, ...</a:t>
            </a:r>
          </a:p>
          <a:p>
            <a:pPr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•    Un identificateur Java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est de longueur quelconque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commence par une lettre Unicode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peut ensuite contenir des lettres ou des chiffres ou le caractère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souligné«_ »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ne doit pas être un mot réservé du langage (mot clé) (if, for,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… )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   les caractères suivants sont autorisés pour construire un</a:t>
            </a:r>
          </a:p>
          <a:p>
            <a:pPr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identificateur Java : "$" , "_" , "μ" et les lettres accentuées.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3063" y="5572125"/>
            <a:ext cx="5643562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[a..z, A..Z, $, _,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μ ]{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a..z, A..Z, $, _,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μ, 0..9,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Unicode}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fr-FR" smtClean="0"/>
              <a:t>Mots clés Java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D3D3C-2B01-42F3-ACE4-44F12B783258}" type="slidenum">
              <a:rPr lang="fr-FR" smtClean="0"/>
              <a:pPr/>
              <a:t>23</a:t>
            </a:fld>
            <a:endParaRPr lang="fr-FR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071563" y="1397000"/>
          <a:ext cx="7358116" cy="467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29"/>
                <a:gridCol w="1839529"/>
                <a:gridCol w="1839529"/>
                <a:gridCol w="1839529"/>
              </a:tblGrid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</a:rPr>
                        <a:t>break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err="1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case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catch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char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class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continue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default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do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double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else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extends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final, 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finally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float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implements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import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instanceof</a:t>
                      </a:r>
                      <a:r>
                        <a:rPr lang="fr-FR" sz="1800" dirty="0" smtClean="0"/>
                        <a:t>,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int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interface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long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native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err="1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package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private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protected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public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return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short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static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super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switch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synchronized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throw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throws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transient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try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void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volatile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while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FR" smtClean="0"/>
              <a:t>Les règles de Nommage</a:t>
            </a:r>
            <a:br>
              <a:rPr lang="fr-FR" smtClean="0"/>
            </a:br>
            <a:endParaRPr lang="fr-FR" smtClean="0"/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CEE412-210C-4426-9B2E-4A9706BBE79F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8" name="Rectangle 7"/>
          <p:cNvSpPr/>
          <p:nvPr/>
        </p:nvSpPr>
        <p:spPr>
          <a:xfrm>
            <a:off x="500063" y="1477963"/>
            <a:ext cx="8358187" cy="4308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Classe :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dirty="0"/>
              <a:t>1ère lettre en majuscule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dirty="0"/>
              <a:t>Mélange de minuscule, majuscule avec la première lettre de chaque mot en majuscule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dirty="0"/>
              <a:t>Donner des noms simples et descriptifs</a:t>
            </a:r>
          </a:p>
          <a:p>
            <a:pPr marL="274638" indent="258763">
              <a:defRPr/>
            </a:pPr>
            <a:endParaRPr lang="fr-FR" dirty="0"/>
          </a:p>
          <a:p>
            <a:pPr>
              <a:defRPr/>
            </a:pPr>
            <a:r>
              <a:rPr lang="fr-FR" sz="2000" b="1" dirty="0"/>
              <a:t>Packages</a:t>
            </a:r>
          </a:p>
          <a:p>
            <a:pPr marL="92075" indent="273050">
              <a:buFont typeface="Wingdings" pitchFamily="2" charset="2"/>
              <a:buChar char="ü"/>
              <a:defRPr/>
            </a:pPr>
            <a:r>
              <a:rPr lang="fr-FR" dirty="0"/>
              <a:t>Tout en minuscule.</a:t>
            </a:r>
          </a:p>
          <a:p>
            <a:pPr marL="92075" indent="273050">
              <a:buFont typeface="Wingdings" pitchFamily="2" charset="2"/>
              <a:buChar char="ü"/>
              <a:defRPr/>
            </a:pPr>
            <a:r>
              <a:rPr lang="fr-FR" dirty="0"/>
              <a:t>Utiliser seulement [a-z], [0-9] et le point '.': Ne pas utiliser de tiret '-', d'</a:t>
            </a:r>
            <a:r>
              <a:rPr lang="fr-FR" dirty="0" err="1"/>
              <a:t>underscore</a:t>
            </a:r>
            <a:r>
              <a:rPr lang="fr-FR" dirty="0"/>
              <a:t> '_', d'espace, ou d'autres caractères ($, *, accents, ...).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sz="2000" b="1" dirty="0"/>
              <a:t>Constante: </a:t>
            </a:r>
          </a:p>
          <a:p>
            <a:pPr>
              <a:defRPr/>
            </a:pPr>
            <a:r>
              <a:rPr lang="fr-FR" dirty="0"/>
              <a:t>• Les constantes sont en majuscules et les mots sont séparés par</a:t>
            </a:r>
          </a:p>
          <a:p>
            <a:pPr>
              <a:defRPr/>
            </a:pPr>
            <a:r>
              <a:rPr lang="fr-FR" dirty="0"/>
              <a:t>le caractère souligné« _ »:  UNE_CONSTANTE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fr-FR" smtClean="0">
                <a:cs typeface="Times New Roman" pitchFamily="18" charset="0"/>
              </a:rPr>
              <a:t>Types de données en Java</a:t>
            </a:r>
            <a:br>
              <a:rPr lang="fr-FR" smtClean="0">
                <a:cs typeface="Times New Roman" pitchFamily="18" charset="0"/>
              </a:rPr>
            </a:br>
            <a:r>
              <a:rPr lang="fr-FR" smtClean="0"/>
              <a:t/>
            </a:r>
            <a:br>
              <a:rPr lang="fr-FR" smtClean="0"/>
            </a:br>
            <a:endParaRPr lang="fr-FR" smtClean="0"/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28A96-DAAE-41C2-975A-C37614689338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8" name="Rectangle 7"/>
          <p:cNvSpPr/>
          <p:nvPr/>
        </p:nvSpPr>
        <p:spPr>
          <a:xfrm>
            <a:off x="500063" y="1631950"/>
            <a:ext cx="8358187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On distingue entre 2 grands groupes de types de données :</a:t>
            </a:r>
          </a:p>
          <a:p>
            <a:pPr marL="990600" indent="547688">
              <a:buFont typeface="Wingdings" pitchFamily="2" charset="2"/>
              <a:buChar char="Ø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types primitifs</a:t>
            </a:r>
          </a:p>
          <a:p>
            <a:pPr marL="990600" indent="547688">
              <a:buFont typeface="Wingdings" pitchFamily="2" charset="2"/>
              <a:buChar char="Ø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objets (instances de classe)</a:t>
            </a:r>
          </a:p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smtClean="0"/>
              <a:t>Types primitifs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16EA9-06C0-4982-B1BB-CF96EB74F6D8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8" name="Rectangle 7"/>
          <p:cNvSpPr/>
          <p:nvPr/>
        </p:nvSpPr>
        <p:spPr>
          <a:xfrm>
            <a:off x="500063" y="1477963"/>
            <a:ext cx="8358187" cy="4665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Valeur logique</a:t>
            </a:r>
          </a:p>
          <a:p>
            <a:pPr marL="715963" indent="366713">
              <a:buFont typeface="Wingdings" pitchFamily="2" charset="2"/>
              <a:buChar char="ü"/>
              <a:defRPr/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/false)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Nombres entiers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byte (1 octet)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short (2octets)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(4 octets)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long (8 octets)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Nombres non entiers (à virgule flottante)</a:t>
            </a:r>
          </a:p>
          <a:p>
            <a:pPr marL="808038" indent="441325">
              <a:buFont typeface="Wingdings" pitchFamily="2" charset="2"/>
              <a:buChar char="ü"/>
              <a:defRPr/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(4 octets)</a:t>
            </a:r>
          </a:p>
          <a:p>
            <a:pPr marL="808038" indent="441325">
              <a:buFont typeface="Wingdings" pitchFamily="2" charset="2"/>
              <a:buChar char="ü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double (8 octets).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Caractère (un seul)</a:t>
            </a:r>
          </a:p>
          <a:p>
            <a:pPr marL="715963" indent="366713">
              <a:buFont typeface="Wingdings" pitchFamily="2" charset="2"/>
              <a:buChar char="ü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char (2 octets)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smtClean="0"/>
              <a:t>Types primitifs et valeurs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75C398-F2C9-4CAF-98C8-68B3B4E7F8F9}" type="slidenum">
              <a:rPr lang="fr-FR" smtClean="0"/>
              <a:pPr/>
              <a:t>27</a:t>
            </a:fld>
            <a:endParaRPr lang="fr-FR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928813"/>
            <a:ext cx="79152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fr-FR" dirty="0" smtClean="0"/>
              <a:t>Les enveloppeurs (</a:t>
            </a:r>
            <a:r>
              <a:rPr lang="fr-FR" dirty="0" err="1" smtClean="0"/>
              <a:t>Wrappers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1472" y="2071678"/>
            <a:ext cx="80010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638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primitives peuvent être "enveloppées" dans un objet provenant d'une classe prévue</a:t>
            </a:r>
          </a:p>
          <a:p>
            <a:pPr indent="274638"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74638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Les enveloppeurs sont des objets pouvant contenir une primitive et auxquels sont associés des méthodes permettant de les manipuler</a:t>
            </a:r>
            <a:r>
              <a:rPr lang="fr-FR" dirty="0" smtClean="0"/>
              <a:t>.</a:t>
            </a:r>
          </a:p>
          <a:p>
            <a:pPr indent="274638">
              <a:buFont typeface="Arial" pitchFamily="34" charset="0"/>
              <a:buChar char="•"/>
            </a:pPr>
            <a:endParaRPr lang="fr-FR" dirty="0" smtClean="0"/>
          </a:p>
          <a:p>
            <a:pPr indent="274638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Ces enveloppeurs héritent tous de la classe Object et bénéficient de plusieurs méthodes utilitaires (comparaison, valeur maximale et minimale etc.).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fr-FR" dirty="0" smtClean="0"/>
              <a:t>Les enveloppeurs (</a:t>
            </a:r>
            <a:r>
              <a:rPr lang="fr-FR" dirty="0" err="1" smtClean="0"/>
              <a:t>Wrappers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61290"/>
            <a:ext cx="894743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28750"/>
            <a:ext cx="9144000" cy="93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57188" y="1500188"/>
            <a:ext cx="33004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000" b="1">
                <a:solidFill>
                  <a:srgbClr val="B1E8ED"/>
                </a:solidFill>
              </a:rPr>
              <a:t>Références</a:t>
            </a:r>
          </a:p>
        </p:txBody>
      </p:sp>
      <p:pic>
        <p:nvPicPr>
          <p:cNvPr id="4100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38" y="285750"/>
            <a:ext cx="14478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71625" y="3143250"/>
            <a:ext cx="5572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2563">
              <a:buFont typeface="Arial" charset="0"/>
              <a:buChar char="•"/>
            </a:pPr>
            <a:r>
              <a:rPr lang="en-US">
                <a:hlinkClick r:id="rId3"/>
              </a:rPr>
              <a:t>Head First Java, Second Editition</a:t>
            </a:r>
            <a:endParaRPr lang="fr-FR">
              <a:hlinkClick r:id="rId3"/>
            </a:endParaRPr>
          </a:p>
          <a:p>
            <a:pPr indent="182563">
              <a:buFont typeface="Arial" charset="0"/>
              <a:buChar char="•"/>
            </a:pPr>
            <a:endParaRPr lang="fr-FR">
              <a:hlinkClick r:id="rId3"/>
            </a:endParaRPr>
          </a:p>
          <a:p>
            <a:pPr indent="182563">
              <a:buFont typeface="Arial" charset="0"/>
              <a:buChar char="•"/>
            </a:pPr>
            <a:r>
              <a:rPr lang="fr-FR">
                <a:hlinkClick r:id="rId3"/>
              </a:rPr>
              <a:t>http://docs.oracle.com/javase/tutorial/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fr-FR" dirty="0" smtClean="0"/>
              <a:t>Structure conditionnelle/</a:t>
            </a:r>
            <a:r>
              <a:rPr lang="fr-FR" dirty="0" err="1" smtClean="0"/>
              <a:t>ittératif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400" b="1" dirty="0" smtClean="0"/>
              <a:t>Schémas conditionnels : </a:t>
            </a:r>
            <a:r>
              <a:rPr lang="fr-FR" sz="2000" i="1" dirty="0" smtClean="0"/>
              <a:t>exécuter une série d'instructions dans le cas où une condition est vraie, et d'exécuter une autre série d'instructions dans le cas contraire</a:t>
            </a:r>
          </a:p>
          <a:p>
            <a:pPr lvl="1" eaLnBrk="1" hangingPunct="1"/>
            <a:r>
              <a:rPr lang="fr-FR" sz="2000" dirty="0" smtClean="0"/>
              <a:t>if (même syntaxe qu'en C/C++)</a:t>
            </a:r>
          </a:p>
          <a:p>
            <a:pPr lvl="1" eaLnBrk="1" hangingPunct="1"/>
            <a:r>
              <a:rPr lang="fr-FR" sz="2000" dirty="0" err="1" smtClean="0"/>
              <a:t>switch</a:t>
            </a:r>
            <a:r>
              <a:rPr lang="fr-FR" sz="2000" dirty="0" smtClean="0"/>
              <a:t>-case (même syntaxe qu'en C/C++)</a:t>
            </a:r>
          </a:p>
          <a:p>
            <a:pPr eaLnBrk="1" hangingPunct="1">
              <a:buNone/>
            </a:pPr>
            <a:endParaRPr lang="fr-FR" sz="2400" dirty="0" smtClean="0"/>
          </a:p>
          <a:p>
            <a:pPr eaLnBrk="1" hangingPunct="1"/>
            <a:r>
              <a:rPr lang="fr-FR" sz="2400" dirty="0" smtClean="0"/>
              <a:t> </a:t>
            </a:r>
            <a:r>
              <a:rPr lang="fr-FR" sz="2400" b="1" dirty="0" smtClean="0"/>
              <a:t>Schémas itératifs :</a:t>
            </a:r>
            <a:r>
              <a:rPr lang="fr-FR" sz="2000" i="1" dirty="0" smtClean="0"/>
              <a:t> Le traitement itératif est utilisé pour exécuter une ou plusieurs instructions plusieurs fois</a:t>
            </a:r>
            <a:endParaRPr lang="fr-FR" sz="2400" i="1" dirty="0" smtClean="0"/>
          </a:p>
          <a:p>
            <a:pPr lvl="1" eaLnBrk="1" hangingPunct="1"/>
            <a:r>
              <a:rPr lang="fr-FR" sz="2000" dirty="0" smtClean="0"/>
              <a:t> for (même syntaxe qu'en C/C++)</a:t>
            </a:r>
          </a:p>
          <a:p>
            <a:pPr lvl="1" eaLnBrk="1" hangingPunct="1"/>
            <a:r>
              <a:rPr lang="fr-FR" sz="2000" dirty="0" smtClean="0"/>
              <a:t> </a:t>
            </a:r>
            <a:r>
              <a:rPr lang="fr-FR" sz="2000" dirty="0" err="1" smtClean="0"/>
              <a:t>while</a:t>
            </a:r>
            <a:r>
              <a:rPr lang="fr-FR" sz="2000" dirty="0" smtClean="0"/>
              <a:t> (même syntaxe qu'en C/C++)</a:t>
            </a:r>
          </a:p>
          <a:p>
            <a:pPr lvl="1" eaLnBrk="1" hangingPunct="1"/>
            <a:r>
              <a:rPr lang="fr-FR" sz="2000" dirty="0" smtClean="0"/>
              <a:t> do-</a:t>
            </a:r>
            <a:r>
              <a:rPr lang="fr-FR" sz="2000" dirty="0" err="1" smtClean="0"/>
              <a:t>while</a:t>
            </a:r>
            <a:r>
              <a:rPr lang="fr-FR" sz="2000" dirty="0" smtClean="0"/>
              <a:t> (même syntaxe qu'en C/C++)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107950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>
                <a:solidFill>
                  <a:srgbClr val="B1E8ED"/>
                </a:solidFill>
              </a:rPr>
              <a:t>JAVA: </a:t>
            </a:r>
            <a:r>
              <a:rPr lang="fr-FR" sz="4000" b="1">
                <a:solidFill>
                  <a:srgbClr val="B1E8ED"/>
                </a:solidFill>
              </a:rPr>
              <a:t>Premiers pas …</a:t>
            </a:r>
          </a:p>
        </p:txBody>
      </p:sp>
      <p:pic>
        <p:nvPicPr>
          <p:cNvPr id="2253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773238"/>
            <a:ext cx="35639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fr-FR" sz="4000" smtClean="0"/>
              <a:t>Outils de développement (1)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401050" cy="4268788"/>
          </a:xfrm>
        </p:spPr>
        <p:txBody>
          <a:bodyPr/>
          <a:lstStyle/>
          <a:p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Pour développer un programme JAVA on utilise un </a:t>
            </a:r>
            <a:r>
              <a:rPr lang="fr-FR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fr-FR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Afin de pouvoir  créer une application JAVA consistante, on a besoin du </a:t>
            </a:r>
            <a:r>
              <a:rPr lang="fr-FR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fr-FR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Pour tester et lancer le code écrit, on doit, nécessairement, disposer du </a:t>
            </a:r>
            <a:r>
              <a:rPr lang="fr-FR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97116-5A65-4735-9D45-2DBC601E36F4}" type="slidenum">
              <a:rPr lang="fr-FR" smtClean="0"/>
              <a:pPr/>
              <a:t>32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fr-FR" sz="4000" smtClean="0"/>
              <a:t>Outils de développement (2)</a:t>
            </a:r>
          </a:p>
        </p:txBody>
      </p:sp>
      <p:sp>
        <p:nvSpPr>
          <p:cNvPr id="2457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BDA7EA-A46E-4925-8E34-AAB153D07462}" type="slidenum">
              <a:rPr lang="fr-FR" smtClean="0"/>
              <a:pPr/>
              <a:t>33</a:t>
            </a:fld>
            <a:endParaRPr lang="fr-FR" smtClean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/>
        </p:nvGraphicFramePr>
        <p:xfrm>
          <a:off x="123825" y="2503488"/>
          <a:ext cx="8928992" cy="31883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5838"/>
                <a:gridCol w="7053154"/>
              </a:tblGrid>
              <a:tr h="172531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JRE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(Java 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L’environnement qui permet d'exécuter les applications java,</a:t>
                      </a:r>
                    </a:p>
                    <a:p>
                      <a:pPr algn="just"/>
                      <a:endParaRPr kumimoji="0" lang="fr-FR" sz="1800" b="0" i="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Il est constitué de la JVM en particulier (Java Virtual Machine). </a:t>
                      </a:r>
                      <a:endParaRPr kumimoji="0" lang="fr-FR" sz="1800" b="0" i="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1439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(Java 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Kit)</a:t>
                      </a:r>
                      <a:endParaRPr kumimoji="0" lang="fr-FR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Outils permettant de développer, compiler (</a:t>
                      </a:r>
                      <a:r>
                        <a:rPr kumimoji="0" lang="fr-FR" sz="1800" b="1" i="1" kern="120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javac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), débuguer (</a:t>
                      </a:r>
                      <a:r>
                        <a:rPr kumimoji="0" lang="fr-FR" sz="1800" b="1" i="1" kern="120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jdb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et exécuter un programme java.</a:t>
                      </a:r>
                    </a:p>
                    <a:p>
                      <a:endParaRPr kumimoji="0" lang="fr-FR" sz="1800" b="0" i="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Il y a aussi des outils d'archivage (</a:t>
                      </a:r>
                      <a:r>
                        <a:rPr kumimoji="0" lang="fr-FR" sz="1800" b="1" i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jar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), de génération de documentation (</a:t>
                      </a:r>
                      <a:r>
                        <a:rPr kumimoji="0" lang="fr-FR" sz="1800" b="1" i="1" kern="120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javadoc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fr-FR" sz="4000" smtClean="0"/>
              <a:t>Outils de développement (3)</a:t>
            </a:r>
          </a:p>
        </p:txBody>
      </p:sp>
      <p:sp>
        <p:nvSpPr>
          <p:cNvPr id="2560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64FD17-4835-4BD2-A563-4CE1857F51AE}" type="slidenum">
              <a:rPr lang="fr-FR" smtClean="0"/>
              <a:pPr/>
              <a:t>34</a:t>
            </a:fld>
            <a:endParaRPr lang="fr-FR" smtClean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/>
        </p:nvGraphicFramePr>
        <p:xfrm>
          <a:off x="251520" y="2044700"/>
          <a:ext cx="8568952" cy="25364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0199"/>
                <a:gridCol w="6768753"/>
              </a:tblGrid>
              <a:tr h="25364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 </a:t>
                      </a:r>
                      <a:r>
                        <a:rPr kumimoji="0" lang="fr-F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programme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regroupant un ensemble d'outils pour le développement de logiciels. </a:t>
                      </a:r>
                    </a:p>
                    <a:p>
                      <a:pPr algn="just"/>
                      <a:endParaRPr kumimoji="0" lang="fr-FR" sz="1800" b="0" i="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 général, un IDE regroupe un </a:t>
                      </a:r>
                      <a:r>
                        <a:rPr kumimoji="0" lang="fr-F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éditeur de texte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un </a:t>
                      </a:r>
                      <a:r>
                        <a:rPr kumimoji="0" lang="fr-F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compilateur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des outils automatiques de fabrication, et souvent un </a:t>
                      </a:r>
                      <a:r>
                        <a:rPr kumimoji="0" lang="fr-FR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débogueur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(</a:t>
                      </a:r>
                      <a:r>
                        <a:rPr kumimoji="0" lang="fr-F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Exp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Eclipse, </a:t>
                      </a:r>
                      <a:r>
                        <a:rPr kumimoji="0" lang="fr-F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Netbeans</a:t>
                      </a:r>
                      <a:r>
                        <a:rPr kumimoji="0"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fr-FR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fr-FR" sz="4000" smtClean="0"/>
              <a:t>Hello World (Pré-configuration)</a:t>
            </a: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1EA6E7-72B1-4053-BDB0-BE985ED105BE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>
              <a:defRPr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Installer  le JDK sous Windows</a:t>
            </a:r>
          </a:p>
          <a:p>
            <a:pPr lvl="1"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Télécharger et d'exécuter le programme  "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xux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-x64/32.exe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" depuis le site d’Oracle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http://www.oracle.com/technetwork/java/javase/downloads/index.html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fr-FR" sz="24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1325" lvl="1" indent="-441325">
              <a:buFont typeface="Arial" pitchFamily="34" charset="0"/>
              <a:buChar char="•"/>
              <a:defRPr/>
            </a:pPr>
            <a:r>
              <a:rPr lang="fr-FR" dirty="0" smtClean="0">
                <a:latin typeface="Times New Roman" pitchFamily="18" charset="0"/>
                <a:ea typeface="+mn-ea"/>
                <a:cs typeface="Times New Roman" pitchFamily="18" charset="0"/>
              </a:rPr>
              <a:t>Paramétrer correctement  la variable PATH (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Variables d’environnement </a:t>
            </a:r>
            <a:r>
              <a:rPr lang="fr-FR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557213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2">
                    <a:satMod val="130000"/>
                  </a:schemeClr>
                </a:solidFill>
              </a:rPr>
              <a:t>Premier Programme (1)</a:t>
            </a:r>
          </a:p>
        </p:txBody>
      </p:sp>
      <p:sp>
        <p:nvSpPr>
          <p:cNvPr id="2765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C9E35-6EEF-4AE7-BF0A-E485C3F1F38B}" type="slidenum">
              <a:rPr lang="fr-FR" smtClean="0"/>
              <a:pPr/>
              <a:t>36</a:t>
            </a:fld>
            <a:endParaRPr lang="fr-FR" smtClean="0"/>
          </a:p>
        </p:txBody>
      </p:sp>
      <p:pic>
        <p:nvPicPr>
          <p:cNvPr id="2765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5" y="1785938"/>
            <a:ext cx="8067675" cy="423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557213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2">
                    <a:satMod val="130000"/>
                  </a:schemeClr>
                </a:solidFill>
              </a:rPr>
              <a:t>Premier Programme (2)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14425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2000" smtClean="0"/>
              <a:t>Editer le code source Java suivant et le sauver dans</a:t>
            </a:r>
          </a:p>
          <a:p>
            <a:pPr eaLnBrk="1" hangingPunct="1">
              <a:buFontTx/>
              <a:buNone/>
            </a:pPr>
            <a:r>
              <a:rPr lang="fr-FR" sz="2000" smtClean="0"/>
              <a:t>			 Bienvenue.java :</a:t>
            </a:r>
          </a:p>
          <a:p>
            <a:pPr eaLnBrk="1" hangingPunct="1"/>
            <a:endParaRPr lang="fr-FR" sz="2000" smtClean="0"/>
          </a:p>
          <a:p>
            <a:pPr eaLnBrk="1" hangingPunct="1">
              <a:buFont typeface="Wingdings" pitchFamily="2" charset="2"/>
              <a:buNone/>
            </a:pPr>
            <a:endParaRPr lang="fr-FR" sz="2000" b="1" smtClean="0"/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14770-15DA-4037-B8E2-B6170F3CA0C5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5" name="Rectangle 4"/>
          <p:cNvSpPr/>
          <p:nvPr/>
        </p:nvSpPr>
        <p:spPr>
          <a:xfrm>
            <a:off x="1428750" y="3143250"/>
            <a:ext cx="6572250" cy="20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fr-FR" b="1" dirty="0"/>
              <a:t>class Bienvenue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b="1" dirty="0"/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/>
              <a:t>public static void main( 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b="1" dirty="0"/>
              <a:t>	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b="1" dirty="0"/>
              <a:t>System.out.println( "Bienvenue dans le monde Java 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b="1" dirty="0"/>
              <a:t>	}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b="1" dirty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557213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2">
                    <a:satMod val="130000"/>
                  </a:schemeClr>
                </a:solidFill>
              </a:rPr>
              <a:t>Premier Programme (3)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3643313"/>
          </a:xfrm>
        </p:spPr>
        <p:txBody>
          <a:bodyPr/>
          <a:lstStyle/>
          <a:p>
            <a:pPr eaLnBrk="1" hangingPunct="1"/>
            <a:r>
              <a:rPr lang="fr-FR" sz="2000" smtClean="0"/>
              <a:t>Compiler avec la commande  : </a:t>
            </a:r>
          </a:p>
          <a:p>
            <a:pPr eaLnBrk="1" hangingPunct="1"/>
            <a:endParaRPr lang="fr-FR" sz="2000" b="1" smtClean="0"/>
          </a:p>
          <a:p>
            <a:pPr eaLnBrk="1" hangingPunct="1"/>
            <a:endParaRPr lang="fr-FR" sz="2000" b="1" smtClean="0"/>
          </a:p>
          <a:p>
            <a:pPr eaLnBrk="1" hangingPunct="1"/>
            <a:endParaRPr lang="fr-FR" sz="2000" b="1" smtClean="0"/>
          </a:p>
          <a:p>
            <a:pPr eaLnBrk="1" hangingPunct="1"/>
            <a:endParaRPr lang="fr-FR" sz="2000" b="1" smtClean="0"/>
          </a:p>
          <a:p>
            <a:pPr eaLnBrk="1" hangingPunct="1">
              <a:buFontTx/>
              <a:buNone/>
            </a:pPr>
            <a:r>
              <a:rPr lang="fr-FR" sz="2000" smtClean="0">
                <a:sym typeface="Wingdings" pitchFamily="2" charset="2"/>
              </a:rPr>
              <a:t> Remarquer que une classe « </a:t>
            </a:r>
            <a:r>
              <a:rPr lang="fr-FR" sz="2000" smtClean="0"/>
              <a:t>Bienvenue.class » est générée</a:t>
            </a:r>
          </a:p>
          <a:p>
            <a:pPr lvl="1" eaLnBrk="1" hangingPunct="1">
              <a:buFontTx/>
              <a:buNone/>
            </a:pPr>
            <a:endParaRPr lang="fr-FR" sz="2000" smtClean="0"/>
          </a:p>
          <a:p>
            <a:pPr eaLnBrk="1" hangingPunct="1"/>
            <a:r>
              <a:rPr lang="fr-FR" sz="2000" smtClean="0"/>
              <a:t>Exécuter en lançant la machine virtuelle java et en lui spécifiant le point d'entrée</a:t>
            </a:r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03D64-9307-4A37-A0BF-A4E75FA087E6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5" name="Rectangle 4"/>
          <p:cNvSpPr/>
          <p:nvPr/>
        </p:nvSpPr>
        <p:spPr>
          <a:xfrm>
            <a:off x="2928938" y="2643188"/>
            <a:ext cx="3071812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 err="1"/>
              <a:t>javac</a:t>
            </a:r>
            <a:r>
              <a:rPr lang="fr-FR" b="1" dirty="0"/>
              <a:t> Bienvenue.java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5357813"/>
            <a:ext cx="2357438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/>
              <a:t>Java Bienvenue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fr-FR" dirty="0" smtClean="0"/>
              <a:t>Scanner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C’est une classe utilisée pour «balayage» des types primitifs et les chaines de caractères. </a:t>
            </a:r>
          </a:p>
          <a:p>
            <a:pPr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Il peut être utilisé pour obtenir l'apport d'un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pour analyser à travers une chaîne de texte ou de lire un fichier. 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C’est une classe qui  s'interface parfaitement avec des flux de lecture pour y permettre une lecture puissante et pratique 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Elle a fait son apparition dans le package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dans la version 1.5.0 de java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oneTexte 2"/>
          <p:cNvSpPr txBox="1">
            <a:spLocks noChangeArrowheads="1"/>
          </p:cNvSpPr>
          <p:nvPr/>
        </p:nvSpPr>
        <p:spPr bwMode="auto">
          <a:xfrm>
            <a:off x="857250" y="2668588"/>
            <a:ext cx="8156575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1325" eaLnBrk="1" hangingPunct="1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Comprendre le paradigme OO et utiliser Java pour le mettre en œuvre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indent="441325" eaLnBrk="1" hangingPunct="1">
              <a:buFont typeface="Wingdings" pitchFamily="2" charset="2"/>
              <a:buChar char="ü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Notion de classe et d’objet</a:t>
            </a:r>
          </a:p>
          <a:p>
            <a:pPr indent="441325" eaLnBrk="1" hangingPunct="1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Décrire les éléments-clé de la plate-forme Java</a:t>
            </a:r>
          </a:p>
          <a:p>
            <a:pPr indent="441325" eaLnBrk="1" hangingPunct="1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Compiler et exécuter une application Java</a:t>
            </a:r>
          </a:p>
          <a:p>
            <a:pPr indent="441325" eaLnBrk="1" hangingPunct="1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Décrire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syntaxe du langage</a:t>
            </a:r>
          </a:p>
          <a:p>
            <a:pPr indent="441325" eaLnBrk="1" hangingPunct="1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Comprendre et utiliser les API de java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2292350" y="71438"/>
            <a:ext cx="38512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chemeClr val="tx2">
                    <a:satMod val="130000"/>
                  </a:schemeClr>
                </a:solidFill>
              </a:rPr>
              <a:t>Objectifs</a:t>
            </a:r>
            <a:endParaRPr lang="fr-FR" sz="4400" kern="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pic>
        <p:nvPicPr>
          <p:cNvPr id="512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4788" y="285750"/>
            <a:ext cx="204152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E3BFED-E17E-461F-96CE-8E8BDC3430E6}" type="slidenum">
              <a:rPr lang="fr-FR" smtClean="0"/>
              <a:pPr/>
              <a:t>4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557213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2">
                    <a:satMod val="130000"/>
                  </a:schemeClr>
                </a:solidFill>
              </a:rPr>
              <a:t>Premier Programme </a:t>
            </a:r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03D64-9307-4A37-A0BF-A4E75FA087E6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642910" y="1500174"/>
            <a:ext cx="7499350" cy="480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java.util.Scanner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Addition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 String 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Scanner input = new Scanner( System.in );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n1,n2,somme;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System.out.print(" Donner le premier entier: "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n1 = 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input.nextInt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System.out.print(" Donner un deuxième entier: " 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 = 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input.nextInt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somme = n1 + n2;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System.out.printf( "Somme est  %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d\n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somme ); }   }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oneTexte 2"/>
          <p:cNvSpPr txBox="1">
            <a:spLocks noChangeArrowheads="1"/>
          </p:cNvSpPr>
          <p:nvPr/>
        </p:nvSpPr>
        <p:spPr bwMode="auto">
          <a:xfrm>
            <a:off x="714375" y="2428875"/>
            <a:ext cx="81565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1325">
              <a:buFont typeface="Wingdings" pitchFamily="2" charset="2"/>
              <a:buChar char="ü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programmation orientée objet se base sur une approche de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conception et de développement de logiciels </a:t>
            </a:r>
          </a:p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Représenter les éléments du monde réel par des entités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informatiques appelés "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objets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" en adoptant un haut niveau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d'abstraction.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2292350" y="71438"/>
            <a:ext cx="5494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dirty="0">
                <a:solidFill>
                  <a:schemeClr val="tx2">
                    <a:satMod val="130000"/>
                  </a:schemeClr>
                </a:solidFill>
              </a:rPr>
              <a:t>Aperçu : Orienté Objet</a:t>
            </a:r>
            <a:endParaRPr lang="fr-FR" sz="4000" kern="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sp>
        <p:nvSpPr>
          <p:cNvPr id="61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090F4-75C7-43CA-A3C5-C2148BB41712}" type="slidenum">
              <a:rPr lang="fr-FR" smtClean="0"/>
              <a:pPr/>
              <a:t>5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2292350" y="71438"/>
            <a:ext cx="5494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dirty="0">
                <a:solidFill>
                  <a:schemeClr val="tx2">
                    <a:satMod val="130000"/>
                  </a:schemeClr>
                </a:solidFill>
              </a:rPr>
              <a:t>Aperçu : Orienté Objet</a:t>
            </a:r>
            <a:endParaRPr lang="fr-FR" sz="4000" kern="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80"/>
            <a:ext cx="8755062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42938" y="4205288"/>
            <a:ext cx="7286625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1325">
              <a:buFont typeface="Wingdings" pitchFamily="2" charset="2"/>
              <a:buChar char="Ø"/>
              <a:defRPr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Approche procédurale :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	"Que doit faire mon programme ?  "  </a:t>
            </a:r>
          </a:p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indent="441325">
              <a:buFont typeface="Wingdings" pitchFamily="2" charset="2"/>
              <a:buChar char="Ø"/>
              <a:defRPr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Approche orientée-objet :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	"De quoi doit être composé mon programme ?"</a:t>
            </a:r>
          </a:p>
        </p:txBody>
      </p:sp>
      <p:sp>
        <p:nvSpPr>
          <p:cNvPr id="717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BF2F6-7A0E-499F-BE66-F39AFDC1596C}" type="slidenum">
              <a:rPr lang="fr-FR" smtClean="0"/>
              <a:pPr/>
              <a:t>6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2292350" y="71438"/>
            <a:ext cx="5494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dirty="0">
                <a:solidFill>
                  <a:schemeClr val="tx2">
                    <a:satMod val="130000"/>
                  </a:schemeClr>
                </a:solidFill>
              </a:rPr>
              <a:t>Aperçu : Orienté Objet</a:t>
            </a:r>
            <a:endParaRPr lang="fr-FR" sz="4000" kern="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75" y="1285875"/>
            <a:ext cx="7358063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Des objets similaires peuvent être informatiquement décrits par</a:t>
            </a:r>
          </a:p>
          <a:p>
            <a:pPr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même abstraction : une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classe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350838">
              <a:buFont typeface="Wingdings" pitchFamily="2" charset="2"/>
              <a:buChar char="Ø"/>
              <a:defRPr/>
            </a:pPr>
            <a:r>
              <a:rPr lang="fr-F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même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structure de données et méthodes de traitement</a:t>
            </a:r>
          </a:p>
          <a:p>
            <a:pPr marL="182563" indent="350838">
              <a:buFont typeface="Wingdings" pitchFamily="2" charset="2"/>
              <a:buChar char="Ø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valeurs </a:t>
            </a:r>
            <a:r>
              <a:rPr lang="fr-F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différentes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pour chaque objet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938463"/>
            <a:ext cx="8086725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6FAD2-9682-41C3-995A-CEEF042412ED}" type="slidenum">
              <a:rPr lang="fr-FR" smtClean="0"/>
              <a:pPr/>
              <a:t>7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557213" y="71438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C++ vs Java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428625" y="2000250"/>
            <a:ext cx="9001125" cy="4668838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Pas de structures ni d’unions</a:t>
            </a:r>
          </a:p>
          <a:p>
            <a:pPr eaLnBrk="1" hangingPunct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Pas de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typedef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Pas de variables ni de fonctions en dehors des classes</a:t>
            </a:r>
          </a:p>
          <a:p>
            <a:pPr eaLnBrk="1" hangingPunct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Pas de fonctions à nombre variable d’arguments</a:t>
            </a:r>
          </a:p>
          <a:p>
            <a:pPr eaLnBrk="1" hangingPunct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Pas d'héritage multiple de classes</a:t>
            </a:r>
          </a:p>
          <a:p>
            <a:pPr eaLnBrk="1" hangingPunct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Pas de surcharge d’opérateurs</a:t>
            </a:r>
          </a:p>
          <a:p>
            <a:pPr eaLnBrk="1" hangingPunct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Pas de passage par copie pour les objets</a:t>
            </a:r>
          </a:p>
          <a:p>
            <a:pPr eaLnBrk="1" hangingPunct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Pas de pointeurs, seulement des références</a:t>
            </a:r>
          </a:p>
        </p:txBody>
      </p:sp>
      <p:sp>
        <p:nvSpPr>
          <p:cNvPr id="9220" name="ZoneTexte 6"/>
          <p:cNvSpPr txBox="1">
            <a:spLocks noChangeArrowheads="1"/>
          </p:cNvSpPr>
          <p:nvPr/>
        </p:nvSpPr>
        <p:spPr bwMode="auto">
          <a:xfrm>
            <a:off x="4357688" y="1571625"/>
            <a:ext cx="4214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ill Sans MT" pitchFamily="34" charset="0"/>
            </a:endParaRPr>
          </a:p>
        </p:txBody>
      </p:sp>
      <p:sp>
        <p:nvSpPr>
          <p:cNvPr id="922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F2AABF-D54B-4E91-83CC-E07F10338F7B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6" name="Rectangle 5"/>
          <p:cNvSpPr/>
          <p:nvPr/>
        </p:nvSpPr>
        <p:spPr>
          <a:xfrm>
            <a:off x="62369" y="6572272"/>
            <a:ext cx="172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43" name="Title 1"/>
          <p:cNvSpPr txBox="1">
            <a:spLocks/>
          </p:cNvSpPr>
          <p:nvPr/>
        </p:nvSpPr>
        <p:spPr bwMode="auto">
          <a:xfrm>
            <a:off x="557213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>
                <a:solidFill>
                  <a:srgbClr val="B1E8ED"/>
                </a:solidFill>
              </a:rPr>
              <a:t>JAVA</a:t>
            </a:r>
            <a:r>
              <a:rPr lang="fr-FR" sz="3200" b="1">
                <a:solidFill>
                  <a:srgbClr val="B1E8ED"/>
                </a:solidFill>
              </a:rPr>
              <a:t>: La plateforme</a:t>
            </a: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928813"/>
            <a:ext cx="341947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10133</TotalTime>
  <Words>1475</Words>
  <Application>Microsoft Office PowerPoint</Application>
  <PresentationFormat>Affichage à l'écran (4:3)</PresentationFormat>
  <Paragraphs>378</Paragraphs>
  <Slides>40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Diseño predeterminado</vt:lpstr>
      <vt:lpstr>Equipe JAVA</vt:lpstr>
      <vt:lpstr>Diapositive 2</vt:lpstr>
      <vt:lpstr>Diapositive 3</vt:lpstr>
      <vt:lpstr>Diapositive 4</vt:lpstr>
      <vt:lpstr>Diapositive 5</vt:lpstr>
      <vt:lpstr>Diapositive 6</vt:lpstr>
      <vt:lpstr>Diapositive 7</vt:lpstr>
      <vt:lpstr>C++ vs Java</vt:lpstr>
      <vt:lpstr>Diapositive 9</vt:lpstr>
      <vt:lpstr>Diapositive 10</vt:lpstr>
      <vt:lpstr>Programme JAVA (1)</vt:lpstr>
      <vt:lpstr>Programme JAVA (2)</vt:lpstr>
      <vt:lpstr>JAVA: la Plateforme</vt:lpstr>
      <vt:lpstr>JVM</vt:lpstr>
      <vt:lpstr>API: Java Application Programming Interface </vt:lpstr>
      <vt:lpstr>Diapositive 16</vt:lpstr>
      <vt:lpstr>JAVA: Les versions (1)</vt:lpstr>
      <vt:lpstr>JAVA: Les versions (2)</vt:lpstr>
      <vt:lpstr>Diapositive 19</vt:lpstr>
      <vt:lpstr>Notions fondamentales</vt:lpstr>
      <vt:lpstr>JAVA: Classe</vt:lpstr>
      <vt:lpstr>Les Identificateurs </vt:lpstr>
      <vt:lpstr>Mots clés Java</vt:lpstr>
      <vt:lpstr>Les règles de Nommage </vt:lpstr>
      <vt:lpstr>Types de données en Java  </vt:lpstr>
      <vt:lpstr>Types primitifs</vt:lpstr>
      <vt:lpstr>Types primitifs et valeurs</vt:lpstr>
      <vt:lpstr>Les enveloppeurs (Wrappers)</vt:lpstr>
      <vt:lpstr>Les enveloppeurs (Wrappers)</vt:lpstr>
      <vt:lpstr>Structure conditionnelle/ittératif</vt:lpstr>
      <vt:lpstr>Diapositive 31</vt:lpstr>
      <vt:lpstr>Outils de développement (1)</vt:lpstr>
      <vt:lpstr>Outils de développement (2)</vt:lpstr>
      <vt:lpstr>Outils de développement (3)</vt:lpstr>
      <vt:lpstr>Hello World (Pré-configuration)</vt:lpstr>
      <vt:lpstr>Premier Programme (1)</vt:lpstr>
      <vt:lpstr>Premier Programme (2)</vt:lpstr>
      <vt:lpstr>Premier Programme (3)</vt:lpstr>
      <vt:lpstr>Scanner</vt:lpstr>
      <vt:lpstr>Premier Programme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sana</cp:lastModifiedBy>
  <cp:revision>904</cp:revision>
  <dcterms:created xsi:type="dcterms:W3CDTF">2010-05-23T14:28:12Z</dcterms:created>
  <dcterms:modified xsi:type="dcterms:W3CDTF">2013-09-09T20:19:54Z</dcterms:modified>
</cp:coreProperties>
</file>