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93" r:id="rId4"/>
    <p:sldId id="260" r:id="rId5"/>
    <p:sldId id="261" r:id="rId6"/>
    <p:sldId id="263" r:id="rId7"/>
    <p:sldId id="286" r:id="rId8"/>
    <p:sldId id="265" r:id="rId9"/>
    <p:sldId id="266" r:id="rId10"/>
    <p:sldId id="317" r:id="rId11"/>
    <p:sldId id="283" r:id="rId12"/>
    <p:sldId id="310" r:id="rId13"/>
    <p:sldId id="284" r:id="rId14"/>
    <p:sldId id="271" r:id="rId15"/>
    <p:sldId id="270" r:id="rId16"/>
    <p:sldId id="318" r:id="rId17"/>
    <p:sldId id="312" r:id="rId18"/>
    <p:sldId id="311" r:id="rId19"/>
    <p:sldId id="309" r:id="rId20"/>
    <p:sldId id="313" r:id="rId21"/>
    <p:sldId id="315" r:id="rId22"/>
    <p:sldId id="316" r:id="rId23"/>
    <p:sldId id="280" r:id="rId24"/>
    <p:sldId id="281" r:id="rId25"/>
    <p:sldId id="282" r:id="rId26"/>
    <p:sldId id="285" r:id="rId27"/>
    <p:sldId id="274" r:id="rId28"/>
    <p:sldId id="287" r:id="rId29"/>
    <p:sldId id="288" r:id="rId30"/>
    <p:sldId id="289" r:id="rId31"/>
    <p:sldId id="290" r:id="rId32"/>
    <p:sldId id="319" r:id="rId33"/>
    <p:sldId id="304" r:id="rId34"/>
    <p:sldId id="305" r:id="rId35"/>
    <p:sldId id="301" r:id="rId36"/>
    <p:sldId id="303" r:id="rId37"/>
    <p:sldId id="292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9" r:id="rId47"/>
    <p:sldId id="328" r:id="rId48"/>
    <p:sldId id="330" r:id="rId49"/>
  </p:sldIdLst>
  <p:sldSz cx="9144000" cy="6858000" type="screen4x3"/>
  <p:notesSz cx="7086600" cy="102108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E5B9D9"/>
    <a:srgbClr val="025198"/>
    <a:srgbClr val="F8F5CA"/>
    <a:srgbClr val="EFC757"/>
    <a:srgbClr val="0C788E"/>
    <a:srgbClr val="422C16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1575" autoAdjust="0"/>
    <p:restoredTop sz="90508" autoAdjust="0"/>
  </p:normalViewPr>
  <p:slideViewPr>
    <p:cSldViewPr>
      <p:cViewPr varScale="1">
        <p:scale>
          <a:sx n="77" d="100"/>
          <a:sy n="77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38DFC1-2219-4BBF-B3AD-90D96DCED728}" type="datetimeFigureOut">
              <a:rPr lang="fr-FR"/>
              <a:pPr>
                <a:defRPr/>
              </a:pPr>
              <a:t>17/09/2013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837" tIns="49419" rIns="98837" bIns="49419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025" y="4849813"/>
            <a:ext cx="5670550" cy="4595812"/>
          </a:xfrm>
          <a:prstGeom prst="rect">
            <a:avLst/>
          </a:prstGeom>
        </p:spPr>
        <p:txBody>
          <a:bodyPr vert="horz" lIns="98837" tIns="49419" rIns="98837" bIns="4941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C0BD34F-B665-429C-866F-96C44927004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B20A69-B639-423C-9020-C74484F6ABD2}" type="slidenum">
              <a:rPr lang="fr-FR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Class methods </a:t>
            </a:r>
            <a:r>
              <a:rPr lang="es-ES" b="1" i="1" smtClean="0"/>
              <a:t>cannot</a:t>
            </a:r>
            <a:r>
              <a:rPr lang="es-ES" smtClean="0"/>
              <a:t> access instance variables or instance methods directly—they must use an object reference. Also, class methods cannot use the </a:t>
            </a:r>
            <a:r>
              <a:rPr lang="es-ES" sz="900" smtClean="0">
                <a:latin typeface="Arial Unicode MS" pitchFamily="34" charset="-128"/>
              </a:rPr>
              <a:t>this</a:t>
            </a:r>
            <a:r>
              <a:rPr lang="es-ES" sz="900" smtClean="0"/>
              <a:t> keyword as there is no instance for </a:t>
            </a:r>
            <a:r>
              <a:rPr lang="es-ES" sz="900" smtClean="0">
                <a:latin typeface="Arial Unicode MS" pitchFamily="34" charset="-128"/>
              </a:rPr>
              <a:t>this</a:t>
            </a:r>
            <a:r>
              <a:rPr lang="es-ES" sz="900" smtClean="0"/>
              <a:t> to refer to</a:t>
            </a:r>
            <a:r>
              <a:rPr lang="es-ES" smtClean="0"/>
              <a:t> </a:t>
            </a:r>
          </a:p>
          <a:p>
            <a:endParaRPr lang="fr-FR" smtClean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00A9E9-F62E-4BB4-8AFE-C48A7E59AF70}" type="slidenum">
              <a:rPr lang="fr-FR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Class methods </a:t>
            </a:r>
            <a:r>
              <a:rPr lang="es-ES" b="1" i="1" smtClean="0"/>
              <a:t>cannot</a:t>
            </a:r>
            <a:r>
              <a:rPr lang="es-ES" smtClean="0"/>
              <a:t> access instance variables or instance methods directly—they must use an object reference. Also, class methods cannot use the </a:t>
            </a:r>
            <a:r>
              <a:rPr lang="es-ES" sz="900" smtClean="0">
                <a:latin typeface="Arial Unicode MS" pitchFamily="34" charset="-128"/>
              </a:rPr>
              <a:t>this</a:t>
            </a:r>
            <a:r>
              <a:rPr lang="es-ES" sz="900" smtClean="0"/>
              <a:t> keyword as there is no instance for </a:t>
            </a:r>
            <a:r>
              <a:rPr lang="es-ES" sz="900" smtClean="0">
                <a:latin typeface="Arial Unicode MS" pitchFamily="34" charset="-128"/>
              </a:rPr>
              <a:t>this</a:t>
            </a:r>
            <a:r>
              <a:rPr lang="es-ES" sz="900" smtClean="0"/>
              <a:t> to refer to</a:t>
            </a:r>
            <a:r>
              <a:rPr lang="es-ES" smtClean="0"/>
              <a:t> </a:t>
            </a:r>
          </a:p>
          <a:p>
            <a:endParaRPr lang="fr-FR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575CEE-0606-49C0-804E-CF0996D5A294}" type="slidenum">
              <a:rPr lang="fr-FR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E6641E-7A96-4D52-9BD6-B375CC3C1AC3}" type="slidenum">
              <a:rPr lang="fr-FR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99475A-E974-41B2-96E3-BB53605F2F3C}" type="slidenum">
              <a:rPr lang="fr-FR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19881C-4A63-417A-BA23-2AF83E9D2FA3}" type="slidenum">
              <a:rPr lang="fr-FR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A94DD6-0079-4618-86A2-FB7816AA207F}" type="slidenum">
              <a:rPr lang="fr-FR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E7319A-B28C-4F49-A2F5-A6C740AA51FD}" type="slidenum">
              <a:rPr lang="fr-FR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962B8E-B860-4BB4-BB49-79ECE288ACC9}" type="slidenum">
              <a:rPr lang="fr-FR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087216-2C5F-4666-A080-9548D8A665C8}" type="slidenum">
              <a:rPr lang="fr-FR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A3DC5A-9E70-4E2B-97BF-CFBA7AE99350}" type="slidenum">
              <a:rPr lang="fr-FR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A4267-48CB-4406-A83B-4D3F08851E78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2516F-A29B-4057-A0B4-7F96A02BFEB6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F8501-647D-4673-961E-0DE218827390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63855-560E-4E06-AC3A-D52C00C718F0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B63FD-975D-4357-B7A9-04D7F2AF0908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C9D68-7ACA-488D-BFA9-D435DF2BCA9E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5323D-406C-45D5-B8F9-E0A250524FA7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EA876-76B2-48D3-BEDA-DE0E367D038E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D9CC8-5182-4174-A69D-8F7EA111E30B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ECC8B-FE2E-4933-93C1-F9A44ADB7AC6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7CED7-A094-41E4-807A-FF3BCDEDE81D}" type="slidenum">
              <a:rPr lang="es-ES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9CEB9F3-7086-44A1-9A46-015D9CFD5484}" type="slidenum">
              <a:rPr lang="es-ES"/>
              <a:pPr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211638" y="4581525"/>
            <a:ext cx="4427537" cy="544513"/>
          </a:xfrm>
          <a:noFill/>
        </p:spPr>
        <p:txBody>
          <a:bodyPr/>
          <a:lstStyle/>
          <a:p>
            <a:pPr algn="l" eaLnBrk="1" hangingPunct="1"/>
            <a:r>
              <a:rPr lang="es-ES" sz="2800" b="1" dirty="0" smtClean="0">
                <a:solidFill>
                  <a:schemeClr val="bg1"/>
                </a:solidFill>
              </a:rPr>
              <a:t>Equipe java</a:t>
            </a:r>
          </a:p>
        </p:txBody>
      </p:sp>
      <p:sp>
        <p:nvSpPr>
          <p:cNvPr id="3075" name="Rectangle 122"/>
          <p:cNvSpPr>
            <a:spLocks noChangeArrowheads="1"/>
          </p:cNvSpPr>
          <p:nvPr/>
        </p:nvSpPr>
        <p:spPr bwMode="auto">
          <a:xfrm>
            <a:off x="4211638" y="5013325"/>
            <a:ext cx="39608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Rectangle 110"/>
          <p:cNvSpPr txBox="1">
            <a:spLocks noChangeArrowheads="1"/>
          </p:cNvSpPr>
          <p:nvPr/>
        </p:nvSpPr>
        <p:spPr bwMode="auto">
          <a:xfrm>
            <a:off x="3214688" y="2455863"/>
            <a:ext cx="4929187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s-UY" sz="4000" b="1" kern="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Classe</a:t>
            </a:r>
            <a:r>
              <a:rPr lang="es-UY" sz="4000" b="1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s-UY" sz="4000" b="1" kern="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Objet</a:t>
            </a:r>
            <a:endParaRPr lang="es-ES" sz="4000" b="1" kern="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7" name="Rectangle 122"/>
          <p:cNvSpPr>
            <a:spLocks noChangeArrowheads="1"/>
          </p:cNvSpPr>
          <p:nvPr/>
        </p:nvSpPr>
        <p:spPr bwMode="auto">
          <a:xfrm>
            <a:off x="0" y="4854575"/>
            <a:ext cx="39608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s-UY" b="1">
                <a:solidFill>
                  <a:schemeClr val="bg1"/>
                </a:solidFill>
              </a:rPr>
              <a:t>Année universitaire 2012-2013</a:t>
            </a:r>
            <a:endParaRPr lang="es-ES" b="1">
              <a:solidFill>
                <a:schemeClr val="bg1"/>
              </a:solidFill>
            </a:endParaRPr>
          </a:p>
        </p:txBody>
      </p:sp>
      <p:pic>
        <p:nvPicPr>
          <p:cNvPr id="3078" name="Image 6" descr="logo espri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313"/>
            <a:ext cx="1866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ZoneTexte 8"/>
          <p:cNvSpPr txBox="1">
            <a:spLocks noChangeArrowheads="1"/>
          </p:cNvSpPr>
          <p:nvPr/>
        </p:nvSpPr>
        <p:spPr bwMode="auto">
          <a:xfrm>
            <a:off x="2714625" y="1928813"/>
            <a:ext cx="478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Conception par Objet et programmation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428750" y="2071688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On déclare une constante avec le mot final</a:t>
            </a:r>
          </a:p>
          <a:p>
            <a:pPr eaLnBrk="1" hangingPunct="1"/>
            <a:r>
              <a:rPr lang="en-US"/>
              <a:t>	Exemple:</a:t>
            </a:r>
          </a:p>
          <a:p>
            <a:pPr eaLnBrk="1" hangingPunct="1"/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final</a:t>
            </a:r>
            <a:r>
              <a:rPr lang="en-US"/>
              <a:t> int MAX_STOCK=100;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71688" y="3429000"/>
            <a:ext cx="707231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fr-FR" dirty="0">
                <a:latin typeface="+mj-lt"/>
              </a:rPr>
              <a:t>Le nom de la constante doit être en majuscule.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fr-FR" dirty="0">
                <a:latin typeface="+mj-lt"/>
              </a:rPr>
              <a:t>Si le nom est composé de plusieurs mots, on utilise </a:t>
            </a:r>
            <a:r>
              <a:rPr lang="fr-FR" b="1" dirty="0">
                <a:solidFill>
                  <a:schemeClr val="accent2"/>
                </a:solidFill>
                <a:latin typeface="+mj-lt"/>
              </a:rPr>
              <a:t>_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pour la séparation des mots</a:t>
            </a:r>
          </a:p>
          <a:p>
            <a:pPr eaLnBrk="1" hangingPunct="1">
              <a:defRPr/>
            </a:pPr>
            <a:r>
              <a:rPr lang="fr-FR" sz="1600" dirty="0">
                <a:latin typeface="+mj-lt"/>
              </a:rPr>
              <a:t>	Exemple: </a:t>
            </a:r>
          </a:p>
          <a:p>
            <a:pPr eaLnBrk="1" hangingPunct="1">
              <a:defRPr/>
            </a:pPr>
            <a:r>
              <a:rPr lang="fr-FR" sz="1600" dirty="0">
                <a:latin typeface="+mj-lt"/>
              </a:rPr>
              <a:t>		final </a:t>
            </a:r>
            <a:r>
              <a:rPr lang="fr-FR" sz="1600" dirty="0" err="1">
                <a:latin typeface="+mj-lt"/>
              </a:rPr>
              <a:t>int</a:t>
            </a:r>
            <a:r>
              <a:rPr lang="fr-FR" sz="1600" dirty="0">
                <a:latin typeface="+mj-lt"/>
              </a:rPr>
              <a:t> TAILLE;</a:t>
            </a:r>
          </a:p>
          <a:p>
            <a:pPr eaLnBrk="1" hangingPunct="1">
              <a:defRPr/>
            </a:pPr>
            <a:r>
              <a:rPr lang="fr-FR" sz="1600" dirty="0">
                <a:latin typeface="+mj-lt"/>
              </a:rPr>
              <a:t>		final </a:t>
            </a:r>
            <a:r>
              <a:rPr lang="fr-FR" sz="1600" dirty="0" err="1">
                <a:latin typeface="+mj-lt"/>
              </a:rPr>
              <a:t>int</a:t>
            </a:r>
            <a:r>
              <a:rPr lang="fr-FR" sz="1600" dirty="0">
                <a:latin typeface="+mj-lt"/>
              </a:rPr>
              <a:t> MAX</a:t>
            </a:r>
            <a:r>
              <a:rPr lang="fr-FR" sz="1600" b="1" dirty="0">
                <a:solidFill>
                  <a:schemeClr val="accent2"/>
                </a:solidFill>
                <a:latin typeface="+mj-lt"/>
              </a:rPr>
              <a:t>_</a:t>
            </a:r>
            <a:r>
              <a:rPr lang="fr-FR" sz="1600" dirty="0">
                <a:latin typeface="+mj-lt"/>
              </a:rPr>
              <a:t>STOCK;</a:t>
            </a:r>
          </a:p>
          <a:p>
            <a:pPr eaLnBrk="1" hangingPunct="1">
              <a:defRPr/>
            </a:pPr>
            <a:r>
              <a:rPr lang="fr-FR" sz="1600" dirty="0">
                <a:latin typeface="+mj-lt"/>
              </a:rPr>
              <a:t>		final </a:t>
            </a:r>
            <a:r>
              <a:rPr lang="fr-FR" sz="1600" dirty="0" err="1">
                <a:latin typeface="+mj-lt"/>
              </a:rPr>
              <a:t>int</a:t>
            </a:r>
            <a:r>
              <a:rPr lang="fr-FR" sz="1600" dirty="0">
                <a:latin typeface="+mj-lt"/>
              </a:rPr>
              <a:t> CAPACITE</a:t>
            </a:r>
            <a:r>
              <a:rPr lang="fr-FR" sz="1600" b="1" dirty="0">
                <a:solidFill>
                  <a:schemeClr val="accent2"/>
                </a:solidFill>
                <a:latin typeface="+mj-lt"/>
              </a:rPr>
              <a:t>_</a:t>
            </a:r>
            <a:r>
              <a:rPr lang="fr-FR" sz="1600" dirty="0">
                <a:latin typeface="+mj-lt"/>
              </a:rPr>
              <a:t>DANS</a:t>
            </a:r>
            <a:r>
              <a:rPr lang="fr-FR" sz="1600" b="1" dirty="0">
                <a:solidFill>
                  <a:schemeClr val="accent2"/>
                </a:solidFill>
                <a:latin typeface="+mj-lt"/>
              </a:rPr>
              <a:t>_</a:t>
            </a:r>
            <a:r>
              <a:rPr lang="fr-FR" sz="1600" dirty="0">
                <a:latin typeface="+mj-lt"/>
              </a:rPr>
              <a:t>STOCK;</a:t>
            </a:r>
          </a:p>
        </p:txBody>
      </p:sp>
      <p:pic>
        <p:nvPicPr>
          <p:cNvPr id="13316" name="Picture 16" descr="http://www.region3support.org/view/images/zBestP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875" y="3214688"/>
            <a:ext cx="895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42938" y="1643063"/>
            <a:ext cx="1312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Constante</a:t>
            </a:r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variables	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2/7</a:t>
            </a:r>
            <a:endParaRPr lang="fr-FR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85813" y="2389188"/>
          <a:ext cx="7167561" cy="239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918"/>
                <a:gridCol w="2202854"/>
                <a:gridCol w="2143136"/>
                <a:gridCol w="1309653"/>
              </a:tblGrid>
              <a:tr h="37070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Valeur minimale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Valeur maximale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Codé</a:t>
                      </a:r>
                      <a:r>
                        <a:rPr lang="fr-FR" sz="1800" baseline="0" dirty="0" smtClean="0"/>
                        <a:t> sur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byte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baseline="0" dirty="0" smtClean="0"/>
                        <a:t>- 128</a:t>
                      </a:r>
                      <a:endParaRPr lang="fr-F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127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8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short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- 32 768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32767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16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int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</a:t>
                      </a:r>
                      <a:r>
                        <a:rPr lang="fr-FR" sz="1800" kern="1200" baseline="0" dirty="0" smtClean="0"/>
                        <a:t>2147 483 648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2 147 483 647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32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914292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long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-9223372036854775808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9223372036854775807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64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</a:tbl>
          </a:graphicData>
        </a:graphic>
      </p:graphicFrame>
      <p:sp>
        <p:nvSpPr>
          <p:cNvPr id="14370" name="Rectangle 4"/>
          <p:cNvSpPr>
            <a:spLocks noChangeArrowheads="1"/>
          </p:cNvSpPr>
          <p:nvPr/>
        </p:nvSpPr>
        <p:spPr bwMode="auto">
          <a:xfrm>
            <a:off x="642938" y="1643063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Les types entiers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-8-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variables	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3/7</a:t>
            </a:r>
            <a:endParaRPr lang="fr-FR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642938" y="1643063"/>
            <a:ext cx="1851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Les types réels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38" y="2571750"/>
          <a:ext cx="7429500" cy="13812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656"/>
                <a:gridCol w="2107406"/>
                <a:gridCol w="2143125"/>
                <a:gridCol w="1357313"/>
              </a:tblGrid>
              <a:tr h="37060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691" marB="4569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Valeur minimale</a:t>
                      </a: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Valeur maximale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Codé</a:t>
                      </a:r>
                      <a:r>
                        <a:rPr lang="fr-FR" sz="1800" baseline="0" dirty="0" smtClean="0"/>
                        <a:t> sur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  <a:tr h="370602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float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1.4E45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3.4028235E38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4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  <a:tr h="639921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double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4.9E324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1.7976931348623157E308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8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</a:tbl>
          </a:graphicData>
        </a:graphic>
      </p:graphicFrame>
      <p:sp>
        <p:nvSpPr>
          <p:cNvPr id="15385" name="ZoneTexte 8"/>
          <p:cNvSpPr txBox="1">
            <a:spLocks noChangeArrowheads="1"/>
          </p:cNvSpPr>
          <p:nvPr/>
        </p:nvSpPr>
        <p:spPr bwMode="auto">
          <a:xfrm>
            <a:off x="1428750" y="4572000"/>
            <a:ext cx="1781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float f=1.2f</a:t>
            </a:r>
          </a:p>
          <a:p>
            <a:pPr eaLnBrk="1" hangingPunct="1"/>
            <a:r>
              <a:rPr lang="fr-FR"/>
              <a:t>double d=34.8d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-9-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variables	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4/7</a:t>
            </a:r>
            <a:endParaRPr lang="fr-FR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89" name="ZoneTexte 10"/>
          <p:cNvSpPr txBox="1">
            <a:spLocks noChangeArrowheads="1"/>
          </p:cNvSpPr>
          <p:nvPr/>
        </p:nvSpPr>
        <p:spPr bwMode="auto">
          <a:xfrm>
            <a:off x="785813" y="4214813"/>
            <a:ext cx="1146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Exemple: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85813" y="1928813"/>
            <a:ext cx="2633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caractère char</a:t>
            </a:r>
            <a:endParaRPr lang="fr-F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4550" y="2987675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boolean</a:t>
            </a:r>
            <a:endParaRPr lang="fr-F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57250" y="3916363"/>
            <a:ext cx="3941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chaine de caractère String</a:t>
            </a:r>
            <a:endParaRPr lang="fr-FR"/>
          </a:p>
        </p:txBody>
      </p:sp>
      <p:sp>
        <p:nvSpPr>
          <p:cNvPr id="16389" name="ZoneTexte 6"/>
          <p:cNvSpPr txBox="1">
            <a:spLocks noChangeArrowheads="1"/>
          </p:cNvSpPr>
          <p:nvPr/>
        </p:nvSpPr>
        <p:spPr bwMode="auto">
          <a:xfrm>
            <a:off x="2286000" y="2286000"/>
            <a:ext cx="1677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char sexe=‘M’;</a:t>
            </a:r>
          </a:p>
        </p:txBody>
      </p:sp>
      <p:sp>
        <p:nvSpPr>
          <p:cNvPr id="16390" name="ZoneTexte 7"/>
          <p:cNvSpPr txBox="1">
            <a:spLocks noChangeArrowheads="1"/>
          </p:cNvSpPr>
          <p:nvPr/>
        </p:nvSpPr>
        <p:spPr bwMode="auto">
          <a:xfrm>
            <a:off x="2286000" y="3344863"/>
            <a:ext cx="243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boolean abonne=true;</a:t>
            </a:r>
          </a:p>
        </p:txBody>
      </p:sp>
      <p:sp>
        <p:nvSpPr>
          <p:cNvPr id="16391" name="ZoneTexte 8"/>
          <p:cNvSpPr txBox="1">
            <a:spLocks noChangeArrowheads="1"/>
          </p:cNvSpPr>
          <p:nvPr/>
        </p:nvSpPr>
        <p:spPr bwMode="auto">
          <a:xfrm>
            <a:off x="2286000" y="4273550"/>
            <a:ext cx="4021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String message = ‘’Bonjour les amis’’;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-10-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variables	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5/7</a:t>
            </a:r>
            <a:endParaRPr lang="fr-FR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71563" y="2571750"/>
            <a:ext cx="45386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[] tab; 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tab = new </a:t>
            </a: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[5];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tab[0] = 10;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le premier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élément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tab[1] = 20;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le second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élément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71563" y="4214813"/>
            <a:ext cx="612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[] tab = { 10, 20, 30, 40, 50};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//déclaration + initialisation 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785813" y="1928813"/>
            <a:ext cx="145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tableaux</a:t>
            </a:r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5740400" y="2928938"/>
          <a:ext cx="1928813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694"/>
                <a:gridCol w="414454"/>
                <a:gridCol w="392140"/>
                <a:gridCol w="420833"/>
                <a:gridCol w="350692"/>
              </a:tblGrid>
              <a:tr h="371475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5740400" y="2500313"/>
            <a:ext cx="1916113" cy="369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0    1    2    3    4</a:t>
            </a:r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7929563" y="2428875"/>
            <a:ext cx="903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indices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86438" y="2500313"/>
            <a:ext cx="214312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572125" y="1844675"/>
            <a:ext cx="1116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1</a:t>
            </a:r>
            <a:r>
              <a:rPr lang="fr-FR" baseline="30000"/>
              <a:t>er</a:t>
            </a:r>
            <a:r>
              <a:rPr lang="fr-FR"/>
              <a:t> indice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6000750" y="3357563"/>
            <a:ext cx="146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tab.length=5</a:t>
            </a:r>
          </a:p>
        </p:txBody>
      </p:sp>
      <p:cxnSp>
        <p:nvCxnSpPr>
          <p:cNvPr id="21" name="Connecteur droit 20"/>
          <p:cNvCxnSpPr/>
          <p:nvPr/>
        </p:nvCxnSpPr>
        <p:spPr>
          <a:xfrm rot="16200000" flipH="1">
            <a:off x="5643562" y="2286001"/>
            <a:ext cx="428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643813" y="2643188"/>
            <a:ext cx="357187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715000" y="3571875"/>
            <a:ext cx="357188" cy="1588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7358063" y="3571875"/>
            <a:ext cx="28575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5715000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6059488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643438" y="6572250"/>
            <a:ext cx="4889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-11-</a:t>
            </a: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variables	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6/7</a:t>
            </a:r>
            <a:endParaRPr lang="fr-FR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8" grpId="0"/>
      <p:bldP spid="19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28750" y="2500313"/>
          <a:ext cx="6096000" cy="3657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Type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Valeur par défaut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0.0d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'\u0000'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455" name="Rectangle 2"/>
          <p:cNvSpPr>
            <a:spLocks noChangeArrowheads="1"/>
          </p:cNvSpPr>
          <p:nvPr/>
        </p:nvSpPr>
        <p:spPr bwMode="auto">
          <a:xfrm>
            <a:off x="785813" y="1928813"/>
            <a:ext cx="416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Les valeurs par défaut des variables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-12-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variables	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7/7</a:t>
            </a:r>
            <a:endParaRPr lang="fr-FR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1414463" y="0"/>
            <a:ext cx="8229600" cy="1143000"/>
          </a:xfrm>
        </p:spPr>
        <p:txBody>
          <a:bodyPr/>
          <a:lstStyle/>
          <a:p>
            <a:r>
              <a:rPr lang="fr-FR" dirty="0" smtClean="0"/>
              <a:t>Catégories des variables    </a:t>
            </a:r>
            <a:r>
              <a:rPr lang="fr-FR" sz="2400" dirty="0" smtClean="0"/>
              <a:t>1/7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214438" y="2214563"/>
            <a:ext cx="7643812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Il existe deux sortes de variables :</a:t>
            </a:r>
          </a:p>
          <a:p>
            <a:pPr eaLnBrk="1" hangingPunct="1"/>
            <a:endParaRPr lang="fr-FR"/>
          </a:p>
          <a:p>
            <a:pPr lvl="1" eaLnBrk="1" hangingPunct="1">
              <a:buFont typeface="Arial" charset="0"/>
              <a:buChar char="•"/>
            </a:pPr>
            <a:r>
              <a:rPr lang="fr-FR"/>
              <a:t>Une variable </a:t>
            </a:r>
            <a:r>
              <a:rPr lang="fr-FR">
                <a:solidFill>
                  <a:srgbClr val="000099"/>
                </a:solidFill>
              </a:rPr>
              <a:t>primitive</a:t>
            </a:r>
            <a:r>
              <a:rPr lang="fr-FR"/>
              <a:t> contient des bits qui représentent sa valeur. </a:t>
            </a:r>
          </a:p>
          <a:p>
            <a:pPr eaLnBrk="1" hangingPunct="1"/>
            <a:r>
              <a:rPr lang="fr-FR"/>
              <a:t>	Exemple : int, foat , boolean.</a:t>
            </a:r>
          </a:p>
          <a:p>
            <a:pPr eaLnBrk="1" hangingPunct="1"/>
            <a:endParaRPr lang="fr-FR"/>
          </a:p>
          <a:p>
            <a:pPr lvl="1" eaLnBrk="1" hangingPunct="1">
              <a:buFont typeface="Arial" charset="0"/>
              <a:buChar char="•"/>
            </a:pPr>
            <a:r>
              <a:rPr lang="fr-FR"/>
              <a:t>Une variable </a:t>
            </a:r>
            <a:r>
              <a:rPr lang="fr-FR">
                <a:solidFill>
                  <a:srgbClr val="000099"/>
                </a:solidFill>
              </a:rPr>
              <a:t>référence</a:t>
            </a:r>
            <a:r>
              <a:rPr lang="fr-FR"/>
              <a:t> contient des bits qui indiquent comment accéder à l'objet.</a:t>
            </a:r>
          </a:p>
          <a:p>
            <a:pPr eaLnBrk="1" hangingPunct="1"/>
            <a:r>
              <a:rPr lang="fr-FR"/>
              <a:t>	Exemple : String, Chien, Joueur,...</a:t>
            </a:r>
          </a:p>
          <a:p>
            <a:pPr eaLnBrk="1" hangingPunct="1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-13-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85875" y="1428750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/>
              <a:t>Les variables primitives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-14-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714625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91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2652713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000250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Connecteur droit avec flèche 19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143125" y="2714625"/>
            <a:ext cx="13573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Catégories des </a:t>
            </a:r>
            <a:r>
              <a:rPr lang="fr-FR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   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2/7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>
            <a:spLocks noChangeArrowheads="1"/>
          </p:cNvSpPr>
          <p:nvPr/>
        </p:nvSpPr>
        <p:spPr bwMode="auto">
          <a:xfrm>
            <a:off x="831850" y="3000375"/>
            <a:ext cx="19034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 age;</a:t>
            </a:r>
          </a:p>
          <a:p>
            <a:pPr eaLnBrk="1" hangingPunct="1"/>
            <a:r>
              <a:rPr lang="fr-FR"/>
              <a:t>boolean abonne;</a:t>
            </a:r>
          </a:p>
          <a:p>
            <a:pPr eaLnBrk="1" hangingPunct="1"/>
            <a:r>
              <a:rPr lang="fr-FR"/>
              <a:t>char sexe;</a:t>
            </a: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4311650" y="277336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1775" y="31559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/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168900" y="278606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abonne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29375" y="31559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/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6454775" y="2786063"/>
            <a:ext cx="671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sexe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1650" y="31432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-15-</a:t>
            </a:r>
          </a:p>
        </p:txBody>
      </p:sp>
      <p:sp>
        <p:nvSpPr>
          <p:cNvPr id="21515" name="ZoneTexte 25"/>
          <p:cNvSpPr txBox="1">
            <a:spLocks noChangeArrowheads="1"/>
          </p:cNvSpPr>
          <p:nvPr/>
        </p:nvSpPr>
        <p:spPr bwMode="auto">
          <a:xfrm>
            <a:off x="214313" y="2143125"/>
            <a:ext cx="871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Déclaration d’une variable primitive      réservation de l’espace  mémoire.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831850" y="5214938"/>
            <a:ext cx="1639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age=18;</a:t>
            </a:r>
          </a:p>
          <a:p>
            <a:pPr eaLnBrk="1" hangingPunct="1"/>
            <a:r>
              <a:rPr lang="fr-FR"/>
              <a:t>abonne=false;</a:t>
            </a:r>
          </a:p>
          <a:p>
            <a:pPr eaLnBrk="1" hangingPunct="1"/>
            <a:r>
              <a:rPr lang="fr-FR"/>
              <a:t>sexe=‘M’;</a:t>
            </a:r>
          </a:p>
        </p:txBody>
      </p:sp>
      <p:sp>
        <p:nvSpPr>
          <p:cNvPr id="21517" name="ZoneTexte 28"/>
          <p:cNvSpPr txBox="1">
            <a:spLocks noChangeArrowheads="1"/>
          </p:cNvSpPr>
          <p:nvPr/>
        </p:nvSpPr>
        <p:spPr bwMode="auto">
          <a:xfrm>
            <a:off x="214313" y="4357688"/>
            <a:ext cx="871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La valeur affectée à la variable sera stockée dans l’espace mémoire réservé.</a:t>
            </a:r>
          </a:p>
        </p:txBody>
      </p:sp>
      <p:sp>
        <p:nvSpPr>
          <p:cNvPr id="31" name="ZoneTexte 30"/>
          <p:cNvSpPr txBox="1">
            <a:spLocks noChangeArrowheads="1"/>
          </p:cNvSpPr>
          <p:nvPr/>
        </p:nvSpPr>
        <p:spPr bwMode="auto">
          <a:xfrm>
            <a:off x="4286250" y="505936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86375" y="54419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false</a:t>
            </a:r>
          </a:p>
        </p:txBody>
      </p:sp>
      <p:sp>
        <p:nvSpPr>
          <p:cNvPr id="33" name="ZoneTexte 32"/>
          <p:cNvSpPr txBox="1">
            <a:spLocks noChangeArrowheads="1"/>
          </p:cNvSpPr>
          <p:nvPr/>
        </p:nvSpPr>
        <p:spPr bwMode="auto">
          <a:xfrm>
            <a:off x="5143500" y="507206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abonne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3975" y="54419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M</a:t>
            </a:r>
          </a:p>
        </p:txBody>
      </p:sp>
      <p:sp>
        <p:nvSpPr>
          <p:cNvPr id="35" name="ZoneTexte 34"/>
          <p:cNvSpPr txBox="1">
            <a:spLocks noChangeArrowheads="1"/>
          </p:cNvSpPr>
          <p:nvPr/>
        </p:nvSpPr>
        <p:spPr bwMode="auto">
          <a:xfrm>
            <a:off x="6429375" y="5072063"/>
            <a:ext cx="671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sexe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86250" y="54292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18</a:t>
            </a:r>
          </a:p>
        </p:txBody>
      </p:sp>
      <p:sp>
        <p:nvSpPr>
          <p:cNvPr id="40" name="Flèche droite 39"/>
          <p:cNvSpPr/>
          <p:nvPr/>
        </p:nvSpPr>
        <p:spPr>
          <a:xfrm flipV="1">
            <a:off x="4071938" y="2286000"/>
            <a:ext cx="142875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285875" y="1428750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/>
              <a:t>Les variables primitives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Catégories des </a:t>
            </a:r>
            <a:r>
              <a:rPr lang="fr-FR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   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3/7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31" grpId="0"/>
      <p:bldP spid="32" grpId="0" animBg="1"/>
      <p:bldP spid="33" grpId="0"/>
      <p:bldP spid="34" grpId="0" animBg="1"/>
      <p:bldP spid="35" grpId="0"/>
      <p:bldP spid="39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-16-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714625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cteur droit 4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38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2652713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000250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Connecteur droit avec flèche 54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85875" y="1428750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/>
              <a:t>Les variables références</a:t>
            </a:r>
          </a:p>
        </p:txBody>
      </p:sp>
      <p:sp>
        <p:nvSpPr>
          <p:cNvPr id="17" name="Ellipse 16"/>
          <p:cNvSpPr/>
          <p:nvPr/>
        </p:nvSpPr>
        <p:spPr>
          <a:xfrm>
            <a:off x="6000750" y="2643188"/>
            <a:ext cx="19288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Catégories des variable    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4/7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2292350" y="71438"/>
            <a:ext cx="38512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kern="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Plan du cours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3357563" y="1785938"/>
          <a:ext cx="2428875" cy="305276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28875"/>
              </a:tblGrid>
              <a:tr h="370797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7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Introduction 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1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rgbClr val="C00000"/>
                          </a:solidFill>
                        </a:rPr>
                        <a:t>Classe et objet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Encapsulation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Héritage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7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Polymorphisme</a:t>
                      </a:r>
                      <a:endParaRPr lang="fr-FR" sz="1800" dirty="0"/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Exceptions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Interface et Collection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1000125" y="3000375"/>
            <a:ext cx="185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String message;</a:t>
            </a:r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022850" y="2773363"/>
            <a:ext cx="112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4938" y="3084513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ref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-17-</a:t>
            </a:r>
          </a:p>
        </p:txBody>
      </p:sp>
      <p:sp>
        <p:nvSpPr>
          <p:cNvPr id="24583" name="ZoneTexte 20"/>
          <p:cNvSpPr txBox="1">
            <a:spLocks noChangeArrowheads="1"/>
          </p:cNvSpPr>
          <p:nvPr/>
        </p:nvSpPr>
        <p:spPr bwMode="auto">
          <a:xfrm>
            <a:off x="214313" y="1854200"/>
            <a:ext cx="8715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on crée une référence sur une </a:t>
            </a:r>
            <a:r>
              <a:rPr lang="fr-FR" b="1"/>
              <a:t>String</a:t>
            </a:r>
            <a:r>
              <a:rPr lang="fr-FR"/>
              <a:t> </a:t>
            </a:r>
          </a:p>
          <a:p>
            <a:pPr eaLnBrk="1" hangingPunct="1">
              <a:buFontTx/>
              <a:buChar char="•"/>
            </a:pPr>
            <a:r>
              <a:rPr lang="fr-FR"/>
              <a:t>Lorsqu’on déclare une variable objet , on est en fait entrain de faire la réservation de l’espace mémoire pour la référence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8688" y="3857625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/>
              <a:t>message=‘’Bonjour’’;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//équivalent à</a:t>
            </a:r>
          </a:p>
          <a:p>
            <a:pPr eaLnBrk="1" hangingPunct="1">
              <a:defRPr/>
            </a:pPr>
            <a:r>
              <a:rPr lang="fr-FR" dirty="0"/>
              <a:t>message=new String(‘’Bonjour’’);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5000625" y="3857625"/>
            <a:ext cx="1120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2713" y="4168775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ref</a:t>
            </a: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6764338" y="4227513"/>
            <a:ext cx="1928812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7" name="ZoneTexte 36"/>
          <p:cNvSpPr txBox="1">
            <a:spLocks noChangeArrowheads="1"/>
          </p:cNvSpPr>
          <p:nvPr/>
        </p:nvSpPr>
        <p:spPr bwMode="auto">
          <a:xfrm>
            <a:off x="7302500" y="4370388"/>
            <a:ext cx="8905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Bonjour</a:t>
            </a:r>
          </a:p>
        </p:txBody>
      </p:sp>
      <p:cxnSp>
        <p:nvCxnSpPr>
          <p:cNvPr id="38" name="Connecteur droit avec flèche 37"/>
          <p:cNvCxnSpPr>
            <a:endCxn id="36" idx="1"/>
          </p:cNvCxnSpPr>
          <p:nvPr/>
        </p:nvCxnSpPr>
        <p:spPr>
          <a:xfrm flipV="1">
            <a:off x="5907088" y="45497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ZoneTexte 40"/>
          <p:cNvSpPr txBox="1">
            <a:spLocks noChangeArrowheads="1"/>
          </p:cNvSpPr>
          <p:nvPr/>
        </p:nvSpPr>
        <p:spPr bwMode="auto">
          <a:xfrm>
            <a:off x="928688" y="5572125"/>
            <a:ext cx="2046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message=‘’Hello’’;</a:t>
            </a:r>
          </a:p>
          <a:p>
            <a:pPr eaLnBrk="1" hangingPunct="1"/>
            <a:endParaRPr lang="fr-FR"/>
          </a:p>
        </p:txBody>
      </p:sp>
      <p:sp>
        <p:nvSpPr>
          <p:cNvPr id="42" name="ZoneTexte 41"/>
          <p:cNvSpPr txBox="1">
            <a:spLocks noChangeArrowheads="1"/>
          </p:cNvSpPr>
          <p:nvPr/>
        </p:nvSpPr>
        <p:spPr bwMode="auto">
          <a:xfrm>
            <a:off x="5000625" y="5059363"/>
            <a:ext cx="112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message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92713" y="5373688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ref</a:t>
            </a:r>
            <a:endParaRPr lang="fr-FR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6764338" y="54324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7302500" y="5575300"/>
            <a:ext cx="890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Bonjour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6764338" y="61436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7" name="ZoneTexte 46"/>
          <p:cNvSpPr txBox="1">
            <a:spLocks noChangeArrowheads="1"/>
          </p:cNvSpPr>
          <p:nvPr/>
        </p:nvSpPr>
        <p:spPr bwMode="auto">
          <a:xfrm>
            <a:off x="7351713" y="6215063"/>
            <a:ext cx="6492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Hello</a:t>
            </a:r>
          </a:p>
        </p:txBody>
      </p:sp>
      <p:cxnSp>
        <p:nvCxnSpPr>
          <p:cNvPr id="48" name="Connecteur droit avec flèche 47"/>
          <p:cNvCxnSpPr>
            <a:endCxn id="46" idx="1"/>
          </p:cNvCxnSpPr>
          <p:nvPr/>
        </p:nvCxnSpPr>
        <p:spPr>
          <a:xfrm>
            <a:off x="5907088" y="5929313"/>
            <a:ext cx="85725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143000" y="385762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143000" y="507047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6858000" y="3071813"/>
            <a:ext cx="1928813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56" name="ZoneTexte 55"/>
          <p:cNvSpPr txBox="1">
            <a:spLocks noChangeArrowheads="1"/>
          </p:cNvSpPr>
          <p:nvPr/>
        </p:nvSpPr>
        <p:spPr bwMode="auto">
          <a:xfrm>
            <a:off x="7500938" y="3214688"/>
            <a:ext cx="501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null</a:t>
            </a:r>
          </a:p>
        </p:txBody>
      </p:sp>
      <p:cxnSp>
        <p:nvCxnSpPr>
          <p:cNvPr id="57" name="Connecteur droit avec flèche 56"/>
          <p:cNvCxnSpPr>
            <a:endCxn id="55" idx="1"/>
          </p:cNvCxnSpPr>
          <p:nvPr/>
        </p:nvCxnSpPr>
        <p:spPr>
          <a:xfrm flipV="1">
            <a:off x="6000750" y="33940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/>
              <a:t>Les variables références: </a:t>
            </a:r>
            <a:r>
              <a:rPr lang="fr-FR" sz="2000"/>
              <a:t>String</a:t>
            </a:r>
          </a:p>
        </p:txBody>
      </p:sp>
      <p:sp>
        <p:nvSpPr>
          <p:cNvPr id="24604" name="Rectangle 36"/>
          <p:cNvSpPr>
            <a:spLocks noChangeArrowheads="1"/>
          </p:cNvSpPr>
          <p:nvPr/>
        </p:nvSpPr>
        <p:spPr bwMode="auto">
          <a:xfrm>
            <a:off x="7227888" y="2749550"/>
            <a:ext cx="1003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null</a:t>
            </a:r>
          </a:p>
        </p:txBody>
      </p:sp>
      <p:sp>
        <p:nvSpPr>
          <p:cNvPr id="24605" name="Rectangle 36"/>
          <p:cNvSpPr>
            <a:spLocks noChangeArrowheads="1"/>
          </p:cNvSpPr>
          <p:nvPr/>
        </p:nvSpPr>
        <p:spPr bwMode="auto">
          <a:xfrm>
            <a:off x="7178675" y="3948113"/>
            <a:ext cx="1222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String</a:t>
            </a:r>
          </a:p>
        </p:txBody>
      </p:sp>
      <p:sp>
        <p:nvSpPr>
          <p:cNvPr id="24606" name="Rectangle 36"/>
          <p:cNvSpPr>
            <a:spLocks noChangeArrowheads="1"/>
          </p:cNvSpPr>
          <p:nvPr/>
        </p:nvSpPr>
        <p:spPr bwMode="auto">
          <a:xfrm>
            <a:off x="7143750" y="5143500"/>
            <a:ext cx="1222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String</a:t>
            </a:r>
          </a:p>
        </p:txBody>
      </p:sp>
      <p:sp>
        <p:nvSpPr>
          <p:cNvPr id="33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Catégories des </a:t>
            </a:r>
            <a:r>
              <a:rPr lang="fr-FR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   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5/7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23" grpId="0" autoUpdateAnimBg="0"/>
      <p:bldP spid="32" grpId="0" animBg="1" autoUpdateAnimBg="0"/>
      <p:bldP spid="36" grpId="0" animBg="1" autoUpdateAnimBg="0"/>
      <p:bldP spid="37" grpId="0" autoUpdateAnimBg="0"/>
      <p:bldP spid="41" grpId="0" autoUpdateAnimBg="0"/>
      <p:bldP spid="42" grpId="0" autoUpdateAnimBg="0"/>
      <p:bldP spid="43" grpId="0" animBg="1" autoUpdateAnimBg="0"/>
      <p:bldP spid="44" grpId="0" animBg="1" autoUpdateAnimBg="0"/>
      <p:bldP spid="45" grpId="0" autoUpdateAnimBg="0"/>
      <p:bldP spid="46" grpId="0" animBg="1" autoUpdateAnimBg="0"/>
      <p:bldP spid="47" grpId="0" autoUpdateAnimBg="0"/>
      <p:bldP spid="55" grpId="0" animBg="1" autoUpdateAnimBg="0"/>
      <p:bldP spid="56" grpId="0" autoUpdateAnimBg="0"/>
      <p:bldP spid="5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993775" y="2497138"/>
            <a:ext cx="2435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int[] notes={10,12,15};</a:t>
            </a:r>
          </a:p>
          <a:p>
            <a:pPr eaLnBrk="1" hangingPunct="1"/>
            <a:endParaRPr lang="fr-FR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394200" y="2227263"/>
            <a:ext cx="749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9125" y="2597150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900" dirty="0" err="1"/>
              <a:t>reference</a:t>
            </a:r>
            <a:endParaRPr lang="fr-FR" sz="9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357813" y="3013075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-18-</a:t>
            </a:r>
          </a:p>
        </p:txBody>
      </p: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6715125" y="32861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86625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100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7225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10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8143875" y="32861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7500938" y="32861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int</a:t>
            </a:r>
          </a:p>
        </p:txBody>
      </p:sp>
      <p:sp>
        <p:nvSpPr>
          <p:cNvPr id="26638" name="AutoShape 2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/>
          </a:p>
        </p:txBody>
      </p:sp>
      <p:sp>
        <p:nvSpPr>
          <p:cNvPr id="26639" name="AutoShape 4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/>
          </a:p>
        </p:txBody>
      </p:sp>
      <p:sp>
        <p:nvSpPr>
          <p:cNvPr id="26640" name="AutoShape 6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/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889000" y="4140200"/>
            <a:ext cx="3897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String[] animaux={‘’chat’’,’’poisson’’};</a:t>
            </a:r>
          </a:p>
          <a:p>
            <a:pPr eaLnBrk="1" hangingPunct="1"/>
            <a:endParaRPr lang="fr-FR"/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>
            <a:off x="2786063" y="5416550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animaux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8938" y="5740400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900" dirty="0" err="1"/>
              <a:t>reference</a:t>
            </a:r>
            <a:endParaRPr lang="fr-FR" sz="9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857625" y="6156325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00688" y="571500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ref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786313" y="571500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ref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4857750" y="5000625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4" name="ZoneTexte 43"/>
          <p:cNvSpPr txBox="1">
            <a:spLocks noChangeArrowheads="1"/>
          </p:cNvSpPr>
          <p:nvPr/>
        </p:nvSpPr>
        <p:spPr bwMode="auto">
          <a:xfrm>
            <a:off x="5072063" y="5000625"/>
            <a:ext cx="5730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chat</a:t>
            </a:r>
          </a:p>
        </p:txBody>
      </p:sp>
      <p:sp>
        <p:nvSpPr>
          <p:cNvPr id="26649" name="ZoneTexte 57"/>
          <p:cNvSpPr txBox="1">
            <a:spLocks noChangeArrowheads="1"/>
          </p:cNvSpPr>
          <p:nvPr/>
        </p:nvSpPr>
        <p:spPr bwMode="auto">
          <a:xfrm>
            <a:off x="500063" y="1857375"/>
            <a:ext cx="5522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Un tableau contenant des éléments de type primitif</a:t>
            </a:r>
          </a:p>
        </p:txBody>
      </p:sp>
      <p:sp>
        <p:nvSpPr>
          <p:cNvPr id="26650" name="ZoneTexte 58"/>
          <p:cNvSpPr txBox="1">
            <a:spLocks noChangeArrowheads="1"/>
          </p:cNvSpPr>
          <p:nvPr/>
        </p:nvSpPr>
        <p:spPr bwMode="auto">
          <a:xfrm>
            <a:off x="373063" y="3630613"/>
            <a:ext cx="5278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Un tableau contenant des éléments de type objet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/>
              <a:t>Les variables références: </a:t>
            </a:r>
            <a:r>
              <a:rPr lang="fr-FR" sz="2000"/>
              <a:t>Les tableaux</a:t>
            </a:r>
          </a:p>
        </p:txBody>
      </p:sp>
      <p:sp>
        <p:nvSpPr>
          <p:cNvPr id="26652" name="Rectangle 36"/>
          <p:cNvSpPr>
            <a:spLocks noChangeArrowheads="1"/>
          </p:cNvSpPr>
          <p:nvPr/>
        </p:nvSpPr>
        <p:spPr bwMode="auto">
          <a:xfrm>
            <a:off x="7010400" y="2286000"/>
            <a:ext cx="1133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int [ ]</a:t>
            </a:r>
          </a:p>
        </p:txBody>
      </p:sp>
      <p:sp>
        <p:nvSpPr>
          <p:cNvPr id="26653" name="Rectangle 40"/>
          <p:cNvSpPr>
            <a:spLocks noChangeArrowheads="1"/>
          </p:cNvSpPr>
          <p:nvPr/>
        </p:nvSpPr>
        <p:spPr bwMode="auto">
          <a:xfrm>
            <a:off x="4786313" y="4662488"/>
            <a:ext cx="1222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String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6143625" y="5000625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9" name="ZoneTexte 48"/>
          <p:cNvSpPr txBox="1">
            <a:spLocks noChangeArrowheads="1"/>
          </p:cNvSpPr>
          <p:nvPr/>
        </p:nvSpPr>
        <p:spPr bwMode="auto">
          <a:xfrm>
            <a:off x="6286500" y="5000625"/>
            <a:ext cx="890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poisson</a:t>
            </a:r>
          </a:p>
        </p:txBody>
      </p:sp>
      <p:sp>
        <p:nvSpPr>
          <p:cNvPr id="26656" name="Rectangle 49"/>
          <p:cNvSpPr>
            <a:spLocks noChangeArrowheads="1"/>
          </p:cNvSpPr>
          <p:nvPr/>
        </p:nvSpPr>
        <p:spPr bwMode="auto">
          <a:xfrm>
            <a:off x="6072188" y="4643438"/>
            <a:ext cx="1222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objet String</a:t>
            </a:r>
          </a:p>
        </p:txBody>
      </p:sp>
      <p:cxnSp>
        <p:nvCxnSpPr>
          <p:cNvPr id="51" name="Connecteur droit avec flèche 50"/>
          <p:cNvCxnSpPr/>
          <p:nvPr/>
        </p:nvCxnSpPr>
        <p:spPr>
          <a:xfrm rot="5400000" flipH="1" flipV="1">
            <a:off x="5822156" y="5393532"/>
            <a:ext cx="357187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43" idx="2"/>
          </p:cNvCxnSpPr>
          <p:nvPr/>
        </p:nvCxnSpPr>
        <p:spPr>
          <a:xfrm rot="5400000" flipH="1" flipV="1">
            <a:off x="5090319" y="5410994"/>
            <a:ext cx="357187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Catégories des </a:t>
            </a:r>
            <a:r>
              <a:rPr lang="fr-FR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  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6/7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32" grpId="0"/>
      <p:bldP spid="36" grpId="0" animBg="1"/>
      <p:bldP spid="38" grpId="0" animBg="1"/>
      <p:bldP spid="42" grpId="0" animBg="1"/>
      <p:bldP spid="19" grpId="0"/>
      <p:bldP spid="21" grpId="0"/>
      <p:bldP spid="23" grpId="0" autoUpdateAnimBg="0"/>
      <p:bldP spid="25" grpId="0" autoUpdateAnimBg="0"/>
      <p:bldP spid="26" grpId="0" animBg="1" autoUpdateAnimBg="0"/>
      <p:bldP spid="30" grpId="0" animBg="1"/>
      <p:bldP spid="33" grpId="0" animBg="1"/>
      <p:bldP spid="43" grpId="0" animBg="1" autoUpdateAnimBg="0"/>
      <p:bldP spid="44" grpId="0" autoUpdateAnimBg="0"/>
      <p:bldP spid="34" grpId="0" autoUpdateAnimBg="0"/>
      <p:bldP spid="48" grpId="0" animBg="1" autoUpdateAnimBg="0"/>
      <p:bldP spid="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3.ntu.edu.sg/home/ehchua/programming/java/images/OOP_PrimitiveVs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85938"/>
            <a:ext cx="50387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http://www3.ntu.edu.sg/home/ehchua/programming/java/images/Type_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71938"/>
            <a:ext cx="5857875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-19-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0063" y="1285875"/>
            <a:ext cx="6958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/>
              <a:t>Récapitulation sur les types objets et les types primitifs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Catégories des </a:t>
            </a:r>
            <a:r>
              <a:rPr lang="fr-FR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   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7/7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285875" y="1714500"/>
            <a:ext cx="5786438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/>
              <a:t>Syntaxe:</a:t>
            </a:r>
            <a:endParaRPr lang="en-US"/>
          </a:p>
          <a:p>
            <a:pPr eaLnBrk="1" hangingPunct="1"/>
            <a:r>
              <a:rPr lang="en-US"/>
              <a:t>    Type_retour nom_method([arguments])</a:t>
            </a:r>
            <a:br>
              <a:rPr lang="en-US"/>
            </a:br>
            <a:r>
              <a:rPr lang="en-US"/>
              <a:t>    {</a:t>
            </a:r>
            <a:br>
              <a:rPr lang="en-US"/>
            </a:br>
            <a:r>
              <a:rPr lang="en-US"/>
              <a:t> </a:t>
            </a:r>
            <a:br>
              <a:rPr lang="en-US"/>
            </a:br>
            <a:r>
              <a:rPr lang="en-US"/>
              <a:t>    }</a:t>
            </a:r>
          </a:p>
          <a:p>
            <a:pPr eaLnBrk="1" hangingPunct="1"/>
            <a:r>
              <a:rPr lang="en-US"/>
              <a:t/>
            </a:r>
            <a:br>
              <a:rPr lang="en-US"/>
            </a:br>
            <a:r>
              <a:rPr lang="en-US" u="sng"/>
              <a:t>Exemple: </a:t>
            </a:r>
          </a:p>
          <a:p>
            <a:pPr eaLnBrk="1" hangingPunct="1"/>
            <a:r>
              <a:rPr lang="en-US"/>
              <a:t>    void afficherInfoChemise (){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}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0015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méthodes</a:t>
            </a:r>
          </a:p>
        </p:txBody>
      </p:sp>
      <p:sp>
        <p:nvSpPr>
          <p:cNvPr id="29700" name="ZoneTexte 3"/>
          <p:cNvSpPr txBox="1">
            <a:spLocks noChangeArrowheads="1"/>
          </p:cNvSpPr>
          <p:nvPr/>
        </p:nvSpPr>
        <p:spPr bwMode="auto">
          <a:xfrm>
            <a:off x="1285875" y="5124450"/>
            <a:ext cx="5583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Le nom de la méthode doit commencer par un verbe</a:t>
            </a:r>
          </a:p>
        </p:txBody>
      </p:sp>
      <p:pic>
        <p:nvPicPr>
          <p:cNvPr id="29701" name="Picture 16" descr="http://www.region3support.org/view/images/zBestP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4910138"/>
            <a:ext cx="895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-20-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25" y="1428750"/>
            <a:ext cx="4071938" cy="135731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143125" y="2786063"/>
            <a:ext cx="4071938" cy="3286125"/>
          </a:xfrm>
          <a:prstGeom prst="rect">
            <a:avLst/>
          </a:prstGeom>
          <a:solidFill>
            <a:srgbClr val="E5B9D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0724" name="ZoneTexte 5"/>
          <p:cNvSpPr txBox="1">
            <a:spLocks noChangeArrowheads="1"/>
          </p:cNvSpPr>
          <p:nvPr/>
        </p:nvSpPr>
        <p:spPr bwMode="auto">
          <a:xfrm>
            <a:off x="2000250" y="1074738"/>
            <a:ext cx="564356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p</a:t>
            </a:r>
            <a:r>
              <a:rPr lang="fr-FR" dirty="0" smtClean="0"/>
              <a:t>ublic class </a:t>
            </a:r>
            <a:r>
              <a:rPr lang="fr-FR" dirty="0"/>
              <a:t>Chemise{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id;</a:t>
            </a:r>
          </a:p>
          <a:p>
            <a:pPr eaLnBrk="1" hangingPunct="1"/>
            <a:r>
              <a:rPr lang="fr-FR" dirty="0"/>
              <a:t>    char couleur;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float</a:t>
            </a:r>
            <a:r>
              <a:rPr lang="fr-FR" dirty="0"/>
              <a:t> prix;</a:t>
            </a:r>
          </a:p>
          <a:p>
            <a:pPr eaLnBrk="1" hangingPunct="1"/>
            <a:r>
              <a:rPr lang="fr-FR" dirty="0"/>
              <a:t>    String description;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quantite</a:t>
            </a:r>
            <a:r>
              <a:rPr lang="fr-FR" dirty="0"/>
              <a:t>;</a:t>
            </a:r>
          </a:p>
          <a:p>
            <a:pPr eaLnBrk="1" hangingPunct="1"/>
            <a:r>
              <a:rPr lang="fr-FR" dirty="0"/>
              <a:t>   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ajouterChemise</a:t>
            </a:r>
            <a:r>
              <a:rPr lang="fr-FR" dirty="0"/>
              <a:t> (</a:t>
            </a:r>
            <a:r>
              <a:rPr lang="fr-FR" dirty="0" err="1"/>
              <a:t>int</a:t>
            </a:r>
            <a:r>
              <a:rPr lang="fr-FR" dirty="0"/>
              <a:t> nombre) {</a:t>
            </a:r>
          </a:p>
          <a:p>
            <a:pPr eaLnBrk="1" hangingPunct="1"/>
            <a:r>
              <a:rPr lang="fr-FR" dirty="0"/>
              <a:t>	</a:t>
            </a:r>
            <a:r>
              <a:rPr lang="fr-FR" dirty="0" err="1"/>
              <a:t>quantite</a:t>
            </a:r>
            <a:r>
              <a:rPr lang="fr-FR" dirty="0"/>
              <a:t> += nombre;</a:t>
            </a:r>
          </a:p>
          <a:p>
            <a:pPr eaLnBrk="1" hangingPunct="1"/>
            <a:r>
              <a:rPr lang="fr-FR" dirty="0"/>
              <a:t>     }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    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dimunierChemise</a:t>
            </a:r>
            <a:r>
              <a:rPr lang="fr-FR" dirty="0"/>
              <a:t> (</a:t>
            </a:r>
            <a:r>
              <a:rPr lang="fr-FR" dirty="0" err="1"/>
              <a:t>int</a:t>
            </a:r>
            <a:r>
              <a:rPr lang="fr-FR" dirty="0"/>
              <a:t> nombre) {</a:t>
            </a:r>
          </a:p>
          <a:p>
            <a:pPr eaLnBrk="1" hangingPunct="1"/>
            <a:r>
              <a:rPr lang="fr-FR" dirty="0"/>
              <a:t>	</a:t>
            </a:r>
            <a:r>
              <a:rPr lang="fr-FR" dirty="0" err="1"/>
              <a:t>quantite</a:t>
            </a:r>
            <a:r>
              <a:rPr lang="fr-FR" dirty="0"/>
              <a:t> - = nombre;</a:t>
            </a:r>
          </a:p>
          <a:p>
            <a:pPr eaLnBrk="1" hangingPunct="1"/>
            <a:r>
              <a:rPr lang="fr-FR" dirty="0"/>
              <a:t>      }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    </a:t>
            </a:r>
            <a:r>
              <a:rPr lang="fr-FR" dirty="0" err="1" smtClean="0"/>
              <a:t>void</a:t>
            </a:r>
            <a:r>
              <a:rPr lang="fr-FR" dirty="0" smtClean="0"/>
              <a:t>  </a:t>
            </a:r>
            <a:r>
              <a:rPr lang="fr-FR" dirty="0" err="1"/>
              <a:t>afficherInfoChemise</a:t>
            </a:r>
            <a:r>
              <a:rPr lang="fr-FR" dirty="0"/>
              <a:t>() {</a:t>
            </a:r>
          </a:p>
          <a:p>
            <a:pPr eaLnBrk="1" hangingPunct="1"/>
            <a:r>
              <a:rPr lang="fr-FR" dirty="0"/>
              <a:t>	</a:t>
            </a:r>
            <a:r>
              <a:rPr lang="fr-FR" dirty="0" smtClean="0"/>
              <a:t>System.out.println(id+  info);</a:t>
            </a:r>
          </a:p>
          <a:p>
            <a:pPr eaLnBrk="1" hangingPunct="1"/>
            <a:r>
              <a:rPr lang="fr-FR" dirty="0" smtClean="0"/>
              <a:t>     }</a:t>
            </a:r>
          </a:p>
          <a:p>
            <a:pPr eaLnBrk="1" hangingPunct="1"/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0015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Classe chemise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-21-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6072188" y="3357563"/>
            <a:ext cx="1500187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4000500" y="3357563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itre 1"/>
          <p:cNvSpPr>
            <a:spLocks noGrp="1"/>
          </p:cNvSpPr>
          <p:nvPr>
            <p:ph type="title"/>
          </p:nvPr>
        </p:nvSpPr>
        <p:spPr>
          <a:xfrm>
            <a:off x="1057275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Création des objets</a:t>
            </a: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228600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286000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3588" y="2357438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5" y="1500188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214438" y="3998913"/>
            <a:ext cx="6715125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785938"/>
            <a:ext cx="2274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249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Classe « Chemise »</a:t>
            </a:r>
          </a:p>
        </p:txBody>
      </p:sp>
      <p:sp>
        <p:nvSpPr>
          <p:cNvPr id="31758" name="ZoneTexte 15"/>
          <p:cNvSpPr txBox="1">
            <a:spLocks noChangeArrowheads="1"/>
          </p:cNvSpPr>
          <p:nvPr/>
        </p:nvSpPr>
        <p:spPr bwMode="auto">
          <a:xfrm>
            <a:off x="4000500" y="3406775"/>
            <a:ext cx="14684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9, Rue Hannibal</a:t>
            </a:r>
          </a:p>
        </p:txBody>
      </p:sp>
      <p:sp>
        <p:nvSpPr>
          <p:cNvPr id="31759" name="ZoneTexte 18"/>
          <p:cNvSpPr txBox="1">
            <a:spLocks noChangeArrowheads="1"/>
          </p:cNvSpPr>
          <p:nvPr/>
        </p:nvSpPr>
        <p:spPr bwMode="auto">
          <a:xfrm>
            <a:off x="6019800" y="3406775"/>
            <a:ext cx="1685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23, Rue des anges</a:t>
            </a:r>
          </a:p>
        </p:txBody>
      </p:sp>
      <p:sp>
        <p:nvSpPr>
          <p:cNvPr id="31760" name="ZoneTexte 19"/>
          <p:cNvSpPr txBox="1">
            <a:spLocks noChangeArrowheads="1"/>
          </p:cNvSpPr>
          <p:nvPr/>
        </p:nvSpPr>
        <p:spPr bwMode="auto">
          <a:xfrm>
            <a:off x="2760663" y="6121400"/>
            <a:ext cx="115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Référence 1</a:t>
            </a:r>
          </a:p>
        </p:txBody>
      </p:sp>
      <p:sp>
        <p:nvSpPr>
          <p:cNvPr id="31761" name="ZoneTexte 20"/>
          <p:cNvSpPr txBox="1">
            <a:spLocks noChangeArrowheads="1"/>
          </p:cNvSpPr>
          <p:nvPr/>
        </p:nvSpPr>
        <p:spPr bwMode="auto">
          <a:xfrm>
            <a:off x="5919788" y="6143625"/>
            <a:ext cx="115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Référence 2</a:t>
            </a:r>
          </a:p>
        </p:txBody>
      </p:sp>
      <p:sp>
        <p:nvSpPr>
          <p:cNvPr id="31762" name="ZoneTexte 21"/>
          <p:cNvSpPr txBox="1">
            <a:spLocks noChangeArrowheads="1"/>
          </p:cNvSpPr>
          <p:nvPr/>
        </p:nvSpPr>
        <p:spPr bwMode="auto">
          <a:xfrm>
            <a:off x="4071938" y="5072063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Objet 1</a:t>
            </a:r>
          </a:p>
        </p:txBody>
      </p:sp>
      <p:sp>
        <p:nvSpPr>
          <p:cNvPr id="31763" name="ZoneTexte 22"/>
          <p:cNvSpPr txBox="1">
            <a:spLocks noChangeArrowheads="1"/>
          </p:cNvSpPr>
          <p:nvPr/>
        </p:nvSpPr>
        <p:spPr bwMode="auto">
          <a:xfrm>
            <a:off x="6715125" y="5072063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Objet 2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1714500" y="3357563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1765" name="ZoneTexte 24"/>
          <p:cNvSpPr txBox="1">
            <a:spLocks noChangeArrowheads="1"/>
          </p:cNvSpPr>
          <p:nvPr/>
        </p:nvSpPr>
        <p:spPr bwMode="auto">
          <a:xfrm>
            <a:off x="1643063" y="3357563"/>
            <a:ext cx="1597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17, Rue Carthage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2571750" y="6072188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5715000" y="6072188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rot="5400000" flipH="1" flipV="1">
            <a:off x="6500813" y="5572125"/>
            <a:ext cx="642938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31762" idx="2"/>
          </p:cNvCxnSpPr>
          <p:nvPr/>
        </p:nvCxnSpPr>
        <p:spPr>
          <a:xfrm rot="5400000" flipH="1" flipV="1">
            <a:off x="3856038" y="5453063"/>
            <a:ext cx="669925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 flipH="1" flipV="1">
            <a:off x="1833563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4262438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 flipH="1" flipV="1">
            <a:off x="6191250" y="3095625"/>
            <a:ext cx="357188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-22-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71625" y="2428875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fr-FR" dirty="0" smtClean="0"/>
                        <a:t> Une référence nous permet de trouver l’objet.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En utilisant la référence, on peut accéder aux attributs et méthodes de l’objet.</a:t>
                      </a:r>
                    </a:p>
                    <a:p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Une adresse nous permet de trouver une maison.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En</a:t>
                      </a:r>
                      <a:r>
                        <a:rPr lang="fr-FR" baseline="0" dirty="0" smtClean="0"/>
                        <a:t> utilisant</a:t>
                      </a:r>
                      <a:r>
                        <a:rPr lang="fr-FR" dirty="0" smtClean="0"/>
                        <a:t> l’adresse, on peut envoyer une lettre à cette maison.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802" name="ZoneTexte 5"/>
          <p:cNvSpPr txBox="1">
            <a:spLocks noChangeArrowheads="1"/>
          </p:cNvSpPr>
          <p:nvPr/>
        </p:nvSpPr>
        <p:spPr bwMode="auto">
          <a:xfrm>
            <a:off x="4714875" y="2000250"/>
            <a:ext cx="154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Par analogie </a:t>
            </a:r>
          </a:p>
        </p:txBody>
      </p:sp>
      <p:sp>
        <p:nvSpPr>
          <p:cNvPr id="33803" name="ZoneTexte 6"/>
          <p:cNvSpPr txBox="1">
            <a:spLocks noChangeArrowheads="1"/>
          </p:cNvSpPr>
          <p:nvPr/>
        </p:nvSpPr>
        <p:spPr bwMode="auto">
          <a:xfrm>
            <a:off x="1571625" y="2000250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Réellement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609600" y="-71438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Référence d’un objet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-23-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oneTexte 3"/>
          <p:cNvSpPr txBox="1">
            <a:spLocks noChangeArrowheads="1"/>
          </p:cNvSpPr>
          <p:nvPr/>
        </p:nvSpPr>
        <p:spPr bwMode="auto">
          <a:xfrm>
            <a:off x="0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7375" y="3071813"/>
            <a:ext cx="2143125" cy="357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4820" name="ZoneTexte 6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solidFill>
            <a:srgbClr val="F8F5CA"/>
          </a:solidFill>
          <a:ln w="9525">
            <a:solidFill>
              <a:srgbClr val="EFC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429250" y="4143375"/>
            <a:ext cx="785813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34825" name="ZoneTexte 11"/>
          <p:cNvSpPr txBox="1">
            <a:spLocks noChangeArrowheads="1"/>
          </p:cNvSpPr>
          <p:nvPr/>
        </p:nvSpPr>
        <p:spPr bwMode="auto">
          <a:xfrm>
            <a:off x="214313" y="5643563"/>
            <a:ext cx="5711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Création d’une variable </a:t>
            </a:r>
            <a:r>
              <a:rPr lang="fr-FR" i="1"/>
              <a:t>maChemise</a:t>
            </a:r>
            <a:r>
              <a:rPr lang="fr-FR"/>
              <a:t> de type Chemise </a:t>
            </a:r>
          </a:p>
        </p:txBody>
      </p:sp>
      <p:sp>
        <p:nvSpPr>
          <p:cNvPr id="34826" name="ZoneTexte 12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4827" name="ZoneTexte 13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34828" name="Titre 1"/>
          <p:cNvSpPr>
            <a:spLocks noGrp="1"/>
          </p:cNvSpPr>
          <p:nvPr>
            <p:ph type="title"/>
          </p:nvPr>
        </p:nvSpPr>
        <p:spPr>
          <a:xfrm>
            <a:off x="985838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Notion de référence	</a:t>
            </a:r>
            <a:r>
              <a:rPr lang="fr-FR" sz="2400" smtClean="0"/>
              <a:t>1/5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-24-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oneTexte 3"/>
          <p:cNvSpPr txBox="1">
            <a:spLocks noChangeArrowheads="1"/>
          </p:cNvSpPr>
          <p:nvPr/>
        </p:nvSpPr>
        <p:spPr bwMode="auto">
          <a:xfrm>
            <a:off x="0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1813" y="3571875"/>
            <a:ext cx="1428750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solidFill>
            <a:srgbClr val="F8F5CA"/>
          </a:solidFill>
          <a:ln w="9525">
            <a:solidFill>
              <a:srgbClr val="EFC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6870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6878" name="ZoneTexte 19"/>
          <p:cNvSpPr txBox="1">
            <a:spLocks noChangeArrowheads="1"/>
          </p:cNvSpPr>
          <p:nvPr/>
        </p:nvSpPr>
        <p:spPr bwMode="auto">
          <a:xfrm>
            <a:off x="357188" y="5711825"/>
            <a:ext cx="971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Instanciation de la classe Chemise    Création d’un objet. </a:t>
            </a:r>
          </a:p>
          <a:p>
            <a:pPr eaLnBrk="1" hangingPunct="1"/>
            <a:r>
              <a:rPr lang="fr-FR"/>
              <a:t>Cet objet possède une adresse de son emplacement dans la mémoire (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  <a:r>
              <a:rPr lang="fr-FR"/>
              <a:t>)</a:t>
            </a:r>
          </a:p>
        </p:txBody>
      </p:sp>
      <p:sp>
        <p:nvSpPr>
          <p:cNvPr id="36879" name="ZoneTexte 20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6880" name="ZoneTexte 21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36881" name="ZoneTexte 22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4000500" y="5857875"/>
            <a:ext cx="142875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-25-</a:t>
            </a:r>
          </a:p>
        </p:txBody>
      </p:sp>
      <p:sp>
        <p:nvSpPr>
          <p:cNvPr id="36886" name="Titre 1"/>
          <p:cNvSpPr>
            <a:spLocks noGrp="1"/>
          </p:cNvSpPr>
          <p:nvPr>
            <p:ph type="title"/>
          </p:nvPr>
        </p:nvSpPr>
        <p:spPr>
          <a:xfrm>
            <a:off x="985838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Notion de référence	</a:t>
            </a:r>
            <a:r>
              <a:rPr lang="fr-FR" sz="2400" smtClean="0"/>
              <a:t>2/5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oneTexte 3"/>
          <p:cNvSpPr txBox="1">
            <a:spLocks noChangeArrowheads="1"/>
          </p:cNvSpPr>
          <p:nvPr/>
        </p:nvSpPr>
        <p:spPr bwMode="auto">
          <a:xfrm>
            <a:off x="0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7375" y="3571875"/>
            <a:ext cx="1285875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solidFill>
            <a:srgbClr val="F8F5CA"/>
          </a:solidFill>
          <a:ln w="9525">
            <a:solidFill>
              <a:srgbClr val="EFC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8918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92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3892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26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8927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38928" name="ZoneTexte 23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>
            <a:off x="7070725" y="278606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32" name="ZoneTexte 27"/>
          <p:cNvSpPr txBox="1">
            <a:spLocks noChangeArrowheads="1"/>
          </p:cNvSpPr>
          <p:nvPr/>
        </p:nvSpPr>
        <p:spPr bwMode="auto">
          <a:xfrm>
            <a:off x="642938" y="5643563"/>
            <a:ext cx="54943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Lier l’objet créé et la variable </a:t>
            </a:r>
            <a:r>
              <a:rPr lang="fr-FR" i="1"/>
              <a:t>maChemise </a:t>
            </a:r>
          </a:p>
          <a:p>
            <a:pPr eaLnBrk="1" hangingPunct="1"/>
            <a:r>
              <a:rPr lang="fr-FR" i="1"/>
              <a:t>	maChemise</a:t>
            </a:r>
            <a:r>
              <a:rPr lang="fr-FR"/>
              <a:t> est la référence de l’objet créé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-26-</a:t>
            </a:r>
          </a:p>
        </p:txBody>
      </p:sp>
      <p:sp>
        <p:nvSpPr>
          <p:cNvPr id="38935" name="Titre 1"/>
          <p:cNvSpPr>
            <a:spLocks noGrp="1"/>
          </p:cNvSpPr>
          <p:nvPr>
            <p:ph type="title"/>
          </p:nvPr>
        </p:nvSpPr>
        <p:spPr>
          <a:xfrm>
            <a:off x="985838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Notion de référence	</a:t>
            </a:r>
            <a:r>
              <a:rPr lang="fr-FR" sz="2400" smtClean="0"/>
              <a:t>3/5</a:t>
            </a:r>
          </a:p>
        </p:txBody>
      </p:sp>
      <p:sp>
        <p:nvSpPr>
          <p:cNvPr id="3893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7858125" y="3573463"/>
            <a:ext cx="642938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29" name="Flèche droite 28"/>
          <p:cNvSpPr/>
          <p:nvPr/>
        </p:nvSpPr>
        <p:spPr>
          <a:xfrm>
            <a:off x="1428750" y="6072188"/>
            <a:ext cx="142875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-0.20973 0.192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oneTexte 2"/>
          <p:cNvSpPr txBox="1">
            <a:spLocks noChangeArrowheads="1"/>
          </p:cNvSpPr>
          <p:nvPr/>
        </p:nvSpPr>
        <p:spPr bwMode="auto">
          <a:xfrm>
            <a:off x="1928813" y="2214563"/>
            <a:ext cx="49053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fr-FR"/>
              <a:t>Notion de classe et d’objet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fr-FR"/>
              <a:t>Déclaration de classe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fr-FR"/>
              <a:t>Déclarations des attributs et des méthodes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fr-FR"/>
              <a:t>Les types des variables (primitives et objets)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fr-FR"/>
              <a:t>Notion de référence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fr-FR"/>
              <a:t>Les constructeurs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2292350" y="71438"/>
            <a:ext cx="38512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kern="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Plan du cours</a:t>
            </a:r>
          </a:p>
        </p:txBody>
      </p:sp>
      <p:sp>
        <p:nvSpPr>
          <p:cNvPr id="5124" name="ZoneTexte 4"/>
          <p:cNvSpPr txBox="1">
            <a:spLocks noChangeArrowheads="1"/>
          </p:cNvSpPr>
          <p:nvPr/>
        </p:nvSpPr>
        <p:spPr bwMode="auto">
          <a:xfrm>
            <a:off x="1285875" y="1714500"/>
            <a:ext cx="2035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/>
              <a:t>Classe et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oneTexte 3"/>
          <p:cNvSpPr txBox="1">
            <a:spLocks noChangeArrowheads="1"/>
          </p:cNvSpPr>
          <p:nvPr/>
        </p:nvSpPr>
        <p:spPr bwMode="auto">
          <a:xfrm>
            <a:off x="0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7375" y="4071938"/>
            <a:ext cx="2357438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solidFill>
            <a:srgbClr val="F8F5CA"/>
          </a:solidFill>
          <a:ln w="9525">
            <a:solidFill>
              <a:srgbClr val="EFC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67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97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097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7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40978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80" name="ZoneTexte 24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40981" name="ZoneTexte 25"/>
          <p:cNvSpPr txBox="1">
            <a:spLocks noChangeArrowheads="1"/>
          </p:cNvSpPr>
          <p:nvPr/>
        </p:nvSpPr>
        <p:spPr bwMode="auto">
          <a:xfrm>
            <a:off x="357188" y="5786438"/>
            <a:ext cx="7981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En utilisant la référence </a:t>
            </a:r>
            <a:r>
              <a:rPr lang="fr-FR" i="1"/>
              <a:t>maChemise</a:t>
            </a:r>
            <a:r>
              <a:rPr lang="fr-FR"/>
              <a:t>, on peut accéder aux attributs de l’objet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-27-</a:t>
            </a:r>
          </a:p>
        </p:txBody>
      </p:sp>
      <p:sp>
        <p:nvSpPr>
          <p:cNvPr id="40984" name="Titre 1"/>
          <p:cNvSpPr>
            <a:spLocks noGrp="1"/>
          </p:cNvSpPr>
          <p:nvPr>
            <p:ph type="title"/>
          </p:nvPr>
        </p:nvSpPr>
        <p:spPr>
          <a:xfrm>
            <a:off x="985838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Notion de référence	</a:t>
            </a:r>
            <a:r>
              <a:rPr lang="fr-FR" sz="2400" smtClean="0"/>
              <a:t>4/5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ZoneTexte 3"/>
          <p:cNvSpPr txBox="1">
            <a:spLocks noChangeArrowheads="1"/>
          </p:cNvSpPr>
          <p:nvPr/>
        </p:nvSpPr>
        <p:spPr bwMode="auto">
          <a:xfrm>
            <a:off x="0" y="2071688"/>
            <a:ext cx="4738688" cy="255428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   Chemise maChemise=new Chemise()</a:t>
            </a:r>
          </a:p>
          <a:p>
            <a:pPr eaLnBrk="1" hangingPunct="1"/>
            <a:r>
              <a:rPr lang="fr-FR" sz="1600"/>
              <a:t>		</a:t>
            </a:r>
          </a:p>
          <a:p>
            <a:pPr eaLnBrk="1" hangingPunct="1"/>
            <a:r>
              <a:rPr lang="fr-FR" sz="1600"/>
              <a:t>	   Chemise taChemise=new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63" y="3571875"/>
            <a:ext cx="3500437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000250"/>
            <a:ext cx="1357313" cy="42148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1928813"/>
            <a:ext cx="2214563" cy="4286250"/>
          </a:xfrm>
          <a:prstGeom prst="roundRect">
            <a:avLst/>
          </a:prstGeom>
          <a:solidFill>
            <a:srgbClr val="F8F5CA"/>
          </a:solidFill>
          <a:ln w="9525">
            <a:solidFill>
              <a:srgbClr val="EFC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86375" y="3000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15" name="ZoneTexte 10"/>
          <p:cNvSpPr txBox="1">
            <a:spLocks noChangeArrowheads="1"/>
          </p:cNvSpPr>
          <p:nvPr/>
        </p:nvSpPr>
        <p:spPr bwMode="auto">
          <a:xfrm>
            <a:off x="5214938" y="2630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86563" y="2286000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929563" y="23574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929563" y="264318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929563" y="29289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929563" y="35004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21" name="ZoneTexte 17"/>
          <p:cNvSpPr txBox="1">
            <a:spLocks noChangeArrowheads="1"/>
          </p:cNvSpPr>
          <p:nvPr/>
        </p:nvSpPr>
        <p:spPr bwMode="auto">
          <a:xfrm>
            <a:off x="6786563" y="2390775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22" name="ZoneTexte 18"/>
          <p:cNvSpPr txBox="1">
            <a:spLocks noChangeArrowheads="1"/>
          </p:cNvSpPr>
          <p:nvPr/>
        </p:nvSpPr>
        <p:spPr bwMode="auto">
          <a:xfrm>
            <a:off x="7000875" y="19288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3" name="ZoneTexte 19"/>
          <p:cNvSpPr txBox="1">
            <a:spLocks noChangeArrowheads="1"/>
          </p:cNvSpPr>
          <p:nvPr/>
        </p:nvSpPr>
        <p:spPr bwMode="auto">
          <a:xfrm>
            <a:off x="5214938" y="30003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4" name="ZoneTexte 21"/>
          <p:cNvSpPr txBox="1">
            <a:spLocks noChangeArrowheads="1"/>
          </p:cNvSpPr>
          <p:nvPr/>
        </p:nvSpPr>
        <p:spPr bwMode="auto">
          <a:xfrm>
            <a:off x="5453063" y="6192838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43025" name="ZoneTexte 22"/>
          <p:cNvSpPr txBox="1">
            <a:spLocks noChangeArrowheads="1"/>
          </p:cNvSpPr>
          <p:nvPr/>
        </p:nvSpPr>
        <p:spPr bwMode="auto">
          <a:xfrm>
            <a:off x="7358063" y="6192838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6786563" y="4478338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7929563" y="45497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7929563" y="51212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929563" y="56927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30" name="ZoneTexte 29"/>
          <p:cNvSpPr txBox="1">
            <a:spLocks noChangeArrowheads="1"/>
          </p:cNvSpPr>
          <p:nvPr/>
        </p:nvSpPr>
        <p:spPr bwMode="auto">
          <a:xfrm>
            <a:off x="6786563" y="458311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31" name="ZoneTexte 30"/>
          <p:cNvSpPr txBox="1">
            <a:spLocks noChangeArrowheads="1"/>
          </p:cNvSpPr>
          <p:nvPr/>
        </p:nvSpPr>
        <p:spPr bwMode="auto">
          <a:xfrm>
            <a:off x="7000875" y="412115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5286375" y="5084763"/>
            <a:ext cx="1143000" cy="3444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3" name="ZoneTexte 32"/>
          <p:cNvSpPr txBox="1">
            <a:spLocks noChangeArrowheads="1"/>
          </p:cNvSpPr>
          <p:nvPr/>
        </p:nvSpPr>
        <p:spPr bwMode="auto">
          <a:xfrm>
            <a:off x="5214938" y="47148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taChemise</a:t>
            </a:r>
          </a:p>
        </p:txBody>
      </p:sp>
      <p:sp>
        <p:nvSpPr>
          <p:cNvPr id="43034" name="ZoneTexte 33"/>
          <p:cNvSpPr txBox="1">
            <a:spLocks noChangeArrowheads="1"/>
          </p:cNvSpPr>
          <p:nvPr/>
        </p:nvSpPr>
        <p:spPr bwMode="auto">
          <a:xfrm>
            <a:off x="5214938" y="50593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5" name="Flèche droite 34"/>
          <p:cNvSpPr/>
          <p:nvPr/>
        </p:nvSpPr>
        <p:spPr>
          <a:xfrm>
            <a:off x="6429375" y="514350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6" name="Flèche droite 35"/>
          <p:cNvSpPr/>
          <p:nvPr/>
        </p:nvSpPr>
        <p:spPr>
          <a:xfrm>
            <a:off x="6429375" y="314325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7" name="ZoneTexte 36"/>
          <p:cNvSpPr txBox="1">
            <a:spLocks noChangeArrowheads="1"/>
          </p:cNvSpPr>
          <p:nvPr/>
        </p:nvSpPr>
        <p:spPr bwMode="auto">
          <a:xfrm>
            <a:off x="6143625" y="1571625"/>
            <a:ext cx="1082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-28-</a:t>
            </a:r>
          </a:p>
        </p:txBody>
      </p:sp>
      <p:sp>
        <p:nvSpPr>
          <p:cNvPr id="43040" name="Titre 1"/>
          <p:cNvSpPr>
            <a:spLocks noGrp="1"/>
          </p:cNvSpPr>
          <p:nvPr>
            <p:ph type="title"/>
          </p:nvPr>
        </p:nvSpPr>
        <p:spPr>
          <a:xfrm>
            <a:off x="985838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Notion de référence	</a:t>
            </a:r>
            <a:r>
              <a:rPr lang="fr-FR" sz="2400" smtClean="0"/>
              <a:t>5/5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7929563" y="321468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929563" y="5429250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2"/>
          <p:cNvSpPr/>
          <p:nvPr/>
        </p:nvSpPr>
        <p:spPr>
          <a:xfrm>
            <a:off x="7929563" y="484822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714375" y="2890838"/>
            <a:ext cx="607218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/>
              <a:t> Pour manipuler un attribut de l’objet courant: </a:t>
            </a:r>
            <a:endParaRPr lang="es-ES">
              <a:latin typeface="Arial Unicode MS" pitchFamily="34" charset="-128"/>
            </a:endParaRPr>
          </a:p>
          <a:p>
            <a:pPr>
              <a:spcBef>
                <a:spcPts val="1200"/>
              </a:spcBef>
            </a:pPr>
            <a:r>
              <a:rPr lang="es-ES">
                <a:latin typeface="Arial Unicode MS" pitchFamily="34" charset="-128"/>
              </a:rPr>
              <a:t>		this.couleur</a:t>
            </a:r>
          </a:p>
          <a:p>
            <a:endParaRPr lang="es-ES"/>
          </a:p>
          <a:p>
            <a:endParaRPr lang="es-ES"/>
          </a:p>
          <a:p>
            <a:pPr>
              <a:buFont typeface="Wingdings" pitchFamily="2" charset="2"/>
              <a:buChar char="§"/>
            </a:pPr>
            <a:r>
              <a:rPr lang="es-ES"/>
              <a:t> Pour manipuler une méthode de la super-classe :</a:t>
            </a:r>
          </a:p>
          <a:p>
            <a:pPr>
              <a:spcBef>
                <a:spcPts val="1200"/>
              </a:spcBef>
            </a:pPr>
            <a:r>
              <a:rPr lang="es-ES">
                <a:latin typeface="Arial Unicode MS" pitchFamily="34" charset="-128"/>
              </a:rPr>
              <a:t>		this.ajouterChemise (100) </a:t>
            </a:r>
          </a:p>
          <a:p>
            <a:endParaRPr lang="es-ES"/>
          </a:p>
          <a:p>
            <a:endParaRPr lang="es-ES"/>
          </a:p>
          <a:p>
            <a:pPr>
              <a:buFont typeface="Wingdings" pitchFamily="2" charset="2"/>
              <a:buChar char="§"/>
            </a:pPr>
            <a:r>
              <a:rPr lang="es-ES"/>
              <a:t> Pour faire appel au constructeur de l’objet courant:</a:t>
            </a:r>
          </a:p>
          <a:p>
            <a:pPr>
              <a:spcBef>
                <a:spcPts val="1200"/>
              </a:spcBef>
            </a:pPr>
            <a:r>
              <a:rPr lang="es-ES">
                <a:latin typeface="Arial Unicode MS" pitchFamily="34" charset="-128"/>
              </a:rPr>
              <a:t>		this()</a:t>
            </a:r>
            <a:r>
              <a:rPr lang="es-ES"/>
              <a:t> </a:t>
            </a:r>
          </a:p>
        </p:txBody>
      </p:sp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500063" y="1428750"/>
            <a:ext cx="8858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mot-clé </a:t>
            </a:r>
            <a:r>
              <a:rPr lang="fr-FR" i="1">
                <a:solidFill>
                  <a:srgbClr val="C00000"/>
                </a:solidFill>
              </a:rPr>
              <a:t>this</a:t>
            </a:r>
            <a:r>
              <a:rPr lang="fr-FR">
                <a:solidFill>
                  <a:srgbClr val="C00000"/>
                </a:solidFill>
              </a:rPr>
              <a:t> </a:t>
            </a:r>
            <a:r>
              <a:rPr lang="fr-FR"/>
              <a:t>permet de désigner l’objet courant,</a:t>
            </a:r>
          </a:p>
          <a:p>
            <a:pPr eaLnBrk="1" hangingPunct="1"/>
            <a:r>
              <a:rPr lang="fr-FR" i="1"/>
              <a:t>	   </a:t>
            </a:r>
            <a:r>
              <a:rPr lang="fr-FR" i="1">
                <a:solidFill>
                  <a:srgbClr val="C00000"/>
                </a:solidFill>
              </a:rPr>
              <a:t>this</a:t>
            </a:r>
            <a:r>
              <a:rPr lang="fr-FR">
                <a:solidFill>
                  <a:srgbClr val="C00000"/>
                </a:solidFill>
              </a:rPr>
              <a:t> </a:t>
            </a:r>
            <a:r>
              <a:rPr lang="fr-FR"/>
              <a:t>permet d'accéder aux attributs et méthodes de l’objet courant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1357313" y="1785938"/>
            <a:ext cx="214312" cy="21431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2292350" y="71438"/>
            <a:ext cx="6637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 mot-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clé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this</a:t>
            </a:r>
            <a:endParaRPr lang="fr-F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-29-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>
          <a:xfrm>
            <a:off x="1414463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Les constructeurs  </a:t>
            </a:r>
            <a:r>
              <a:rPr lang="fr-FR" sz="2400" smtClean="0"/>
              <a:t>1/4</a:t>
            </a:r>
            <a:r>
              <a:rPr lang="fr-FR" sz="3600" smtClean="0"/>
              <a:t> </a:t>
            </a:r>
          </a:p>
        </p:txBody>
      </p:sp>
      <p:sp>
        <p:nvSpPr>
          <p:cNvPr id="29699" name="Rectangle 14"/>
          <p:cNvSpPr>
            <a:spLocks noChangeArrowheads="1"/>
          </p:cNvSpPr>
          <p:nvPr/>
        </p:nvSpPr>
        <p:spPr bwMode="auto">
          <a:xfrm>
            <a:off x="571500" y="521493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fr-FR"/>
              <a:t>un constructeur porte le même nom que la classe dans laquelle il est défini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fr-FR"/>
              <a:t>un constructeur n'a pas de type de retour (même pas </a:t>
            </a:r>
            <a:r>
              <a:rPr lang="fr-FR" i="1"/>
              <a:t>void</a:t>
            </a:r>
            <a:r>
              <a:rPr lang="fr-FR"/>
              <a:t>)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142875" y="135413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Pour créer un </a:t>
            </a:r>
            <a:r>
              <a:rPr lang="fr-FR" i="1" u="sng"/>
              <a:t>objet</a:t>
            </a:r>
            <a:r>
              <a:rPr lang="fr-FR"/>
              <a:t> à partir d'une classe, on utilise l'opérateur </a:t>
            </a:r>
            <a:r>
              <a:rPr lang="fr-FR" i="1" u="sng"/>
              <a:t>new</a:t>
            </a:r>
            <a:r>
              <a:rPr lang="fr-FR"/>
              <a:t>.</a:t>
            </a:r>
          </a:p>
        </p:txBody>
      </p:sp>
      <p:sp>
        <p:nvSpPr>
          <p:cNvPr id="46085" name="ZoneTexte 3"/>
          <p:cNvSpPr txBox="1">
            <a:spLocks noChangeArrowheads="1"/>
          </p:cNvSpPr>
          <p:nvPr/>
        </p:nvSpPr>
        <p:spPr bwMode="auto">
          <a:xfrm>
            <a:off x="104775" y="2232025"/>
            <a:ext cx="4681538" cy="2554288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</a:t>
            </a:r>
            <a:r>
              <a:rPr lang="fr-FR" sz="1600" b="1"/>
              <a:t>new</a:t>
            </a:r>
            <a:r>
              <a:rPr lang="fr-FR" sz="1600"/>
              <a:t>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72125" y="2286000"/>
            <a:ext cx="3786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L’opérateur </a:t>
            </a:r>
            <a:r>
              <a:rPr lang="fr-FR" i="1" u="sng"/>
              <a:t>new</a:t>
            </a:r>
            <a:r>
              <a:rPr lang="fr-FR"/>
              <a:t> fait appel au </a:t>
            </a:r>
            <a:r>
              <a:rPr lang="fr-FR" i="1" u="sng"/>
              <a:t>constructeur</a:t>
            </a:r>
            <a:r>
              <a:rPr lang="fr-FR"/>
              <a:t> de la classe </a:t>
            </a: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5643563" y="3143250"/>
            <a:ext cx="2714625" cy="132397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/>
              <a:t>class </a:t>
            </a:r>
            <a:r>
              <a:rPr lang="fr-FR" sz="1600" b="1"/>
              <a:t>Chemise</a:t>
            </a:r>
            <a:r>
              <a:rPr lang="fr-FR" sz="1600"/>
              <a:t>{</a:t>
            </a:r>
          </a:p>
          <a:p>
            <a:pPr eaLnBrk="1" hangingPunct="1"/>
            <a:r>
              <a:rPr lang="fr-FR" sz="1600"/>
              <a:t>	</a:t>
            </a:r>
          </a:p>
          <a:p>
            <a:pPr eaLnBrk="1" hangingPunct="1"/>
            <a:r>
              <a:rPr lang="fr-FR" sz="1600"/>
              <a:t>	</a:t>
            </a:r>
            <a:r>
              <a:rPr lang="fr-FR" sz="1600" b="1"/>
              <a:t>Chemise</a:t>
            </a:r>
            <a:r>
              <a:rPr lang="fr-FR" sz="1600"/>
              <a:t> () {}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}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4714875" y="3786188"/>
            <a:ext cx="1785938" cy="1428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-30-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714375" y="1643063"/>
            <a:ext cx="2982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b="1"/>
              <a:t> Constructeur par défaut</a:t>
            </a:r>
          </a:p>
        </p:txBody>
      </p:sp>
      <p:sp>
        <p:nvSpPr>
          <p:cNvPr id="25604" name="ZoneTexte 5"/>
          <p:cNvSpPr txBox="1">
            <a:spLocks noChangeArrowheads="1"/>
          </p:cNvSpPr>
          <p:nvPr/>
        </p:nvSpPr>
        <p:spPr bwMode="auto">
          <a:xfrm>
            <a:off x="2643188" y="2071688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Chemise(){}</a:t>
            </a:r>
          </a:p>
        </p:txBody>
      </p:sp>
      <p:sp>
        <p:nvSpPr>
          <p:cNvPr id="25605" name="ZoneTexte 6"/>
          <p:cNvSpPr txBox="1">
            <a:spLocks noChangeArrowheads="1"/>
          </p:cNvSpPr>
          <p:nvPr/>
        </p:nvSpPr>
        <p:spPr bwMode="auto">
          <a:xfrm>
            <a:off x="1857375" y="3071813"/>
            <a:ext cx="38782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	Chemise(){</a:t>
            </a:r>
          </a:p>
          <a:p>
            <a:pPr eaLnBrk="1" hangingPunct="1"/>
            <a:r>
              <a:rPr lang="fr-FR"/>
              <a:t>		id=0;</a:t>
            </a:r>
          </a:p>
          <a:p>
            <a:pPr eaLnBrk="1" hangingPunct="1"/>
            <a:r>
              <a:rPr lang="fr-FR"/>
              <a:t>		couleur=‘B’</a:t>
            </a:r>
          </a:p>
          <a:p>
            <a:pPr eaLnBrk="1" hangingPunct="1"/>
            <a:r>
              <a:rPr lang="fr-FR"/>
              <a:t>		prix=10.2f;	</a:t>
            </a:r>
          </a:p>
          <a:p>
            <a:pPr eaLnBrk="1" hangingPunct="1"/>
            <a:r>
              <a:rPr lang="fr-FR"/>
              <a:t>	}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928813" y="5000625"/>
            <a:ext cx="51212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	Chemise(int id, char couleur, float prix){</a:t>
            </a:r>
          </a:p>
          <a:p>
            <a:pPr eaLnBrk="1" hangingPunct="1"/>
            <a:r>
              <a:rPr lang="fr-FR"/>
              <a:t>		</a:t>
            </a:r>
            <a:r>
              <a:rPr lang="fr-FR" b="1"/>
              <a:t>this</a:t>
            </a:r>
            <a:r>
              <a:rPr lang="fr-FR"/>
              <a:t>.id=id;</a:t>
            </a:r>
          </a:p>
          <a:p>
            <a:pPr eaLnBrk="1" hangingPunct="1"/>
            <a:r>
              <a:rPr lang="fr-FR"/>
              <a:t>		</a:t>
            </a:r>
            <a:r>
              <a:rPr lang="fr-FR" b="1"/>
              <a:t>this</a:t>
            </a:r>
            <a:r>
              <a:rPr lang="fr-FR"/>
              <a:t>.couleur=couleur;</a:t>
            </a:r>
          </a:p>
          <a:p>
            <a:pPr eaLnBrk="1" hangingPunct="1"/>
            <a:r>
              <a:rPr lang="fr-FR"/>
              <a:t>		</a:t>
            </a:r>
            <a:r>
              <a:rPr lang="fr-FR" b="1"/>
              <a:t>this</a:t>
            </a:r>
            <a:r>
              <a:rPr lang="fr-FR"/>
              <a:t>.prix=prix;	</a:t>
            </a:r>
          </a:p>
          <a:p>
            <a:pPr eaLnBrk="1" hangingPunct="1"/>
            <a:r>
              <a:rPr lang="fr-FR"/>
              <a:t>	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785813" y="45720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b="1"/>
              <a:t> Constructeur surchargé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4357688" y="1928813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Le constructeur par défaut initialise les variables de la classe aux valeurs par défaut. </a:t>
            </a: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-31-</a:t>
            </a:r>
          </a:p>
        </p:txBody>
      </p:sp>
      <p:sp>
        <p:nvSpPr>
          <p:cNvPr id="47114" name="Titre 1"/>
          <p:cNvSpPr>
            <a:spLocks noGrp="1"/>
          </p:cNvSpPr>
          <p:nvPr>
            <p:ph type="title"/>
          </p:nvPr>
        </p:nvSpPr>
        <p:spPr>
          <a:xfrm>
            <a:off x="1414463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Les constructeurs  </a:t>
            </a:r>
            <a:r>
              <a:rPr lang="fr-FR" sz="2400" smtClean="0"/>
              <a:t>2/4</a:t>
            </a:r>
            <a:r>
              <a:rPr lang="fr-FR" sz="3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7" grpId="0"/>
      <p:bldP spid="8" grpId="0"/>
      <p:bldP spid="3277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ZoneTexte 7"/>
          <p:cNvSpPr txBox="1">
            <a:spLocks noChangeArrowheads="1"/>
          </p:cNvSpPr>
          <p:nvPr/>
        </p:nvSpPr>
        <p:spPr bwMode="auto">
          <a:xfrm>
            <a:off x="500063" y="2357438"/>
            <a:ext cx="8643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 Si le constructeur surchargé est créé, le constructeur par défaut implicite ne sera plus créer par le compilateur</a:t>
            </a:r>
          </a:p>
        </p:txBody>
      </p:sp>
      <p:sp>
        <p:nvSpPr>
          <p:cNvPr id="33796" name="ZoneTexte 8"/>
          <p:cNvSpPr txBox="1">
            <a:spLocks noChangeArrowheads="1"/>
          </p:cNvSpPr>
          <p:nvPr/>
        </p:nvSpPr>
        <p:spPr bwMode="auto">
          <a:xfrm>
            <a:off x="428625" y="1571625"/>
            <a:ext cx="8715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 Si vous ne créez pas un constructeur dans votre classe, le compilateur va  automatiquement vous créer un constructeur par défaut implicite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3" y="3143250"/>
            <a:ext cx="8286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 La plateforme java différencie entre les différents constructeurs déclarés au sein d’une même classe en se basant sur le nombre des paramètres et leurs types.</a:t>
            </a:r>
          </a:p>
        </p:txBody>
      </p:sp>
      <p:pic>
        <p:nvPicPr>
          <p:cNvPr id="6" name="Picture 6" descr="http://t1.gstatic.com/images?q=tbn:ANd9GcTQk1aA-eghLQEYtmahJ1-3PmZNPNDucTyPHGA6-e8nramlqnO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4071938"/>
            <a:ext cx="1143000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1750" y="4071938"/>
            <a:ext cx="4572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On ne peut pas créer deux constructeurs ayant le même nombre et types des paramètres.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	</a:t>
            </a:r>
            <a:r>
              <a:rPr lang="en-US" sz="1600" b="1"/>
              <a:t>Chemise(int id)</a:t>
            </a:r>
            <a:r>
              <a:rPr lang="en-US" sz="1600"/>
              <a:t> {</a:t>
            </a:r>
          </a:p>
          <a:p>
            <a:pPr eaLnBrk="1" hangingPunct="1"/>
            <a:r>
              <a:rPr lang="en-US" sz="1600"/>
              <a:t>		this.id=id</a:t>
            </a:r>
          </a:p>
          <a:p>
            <a:pPr eaLnBrk="1" hangingPunct="1"/>
            <a:r>
              <a:rPr lang="en-US" sz="1600"/>
              <a:t>	}</a:t>
            </a:r>
          </a:p>
          <a:p>
            <a:pPr eaLnBrk="1" hangingPunct="1"/>
            <a:r>
              <a:rPr lang="en-US" sz="1600"/>
              <a:t>	</a:t>
            </a:r>
            <a:r>
              <a:rPr lang="en-US" sz="1600" b="1"/>
              <a:t>Chemise(int id) </a:t>
            </a:r>
            <a:r>
              <a:rPr lang="en-US" sz="1600"/>
              <a:t>{</a:t>
            </a:r>
          </a:p>
          <a:p>
            <a:pPr eaLnBrk="1" hangingPunct="1"/>
            <a:r>
              <a:rPr lang="en-US" sz="1600"/>
              <a:t>		this.id=id*2</a:t>
            </a:r>
          </a:p>
          <a:p>
            <a:pPr eaLnBrk="1" hangingPunct="1"/>
            <a:r>
              <a:rPr lang="en-US" sz="1600"/>
              <a:t>	}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715000" y="5572125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solidFill>
                  <a:srgbClr val="C00000"/>
                </a:solidFill>
              </a:rPr>
              <a:t>Erreur de compilation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-32-</a:t>
            </a:r>
          </a:p>
        </p:txBody>
      </p:sp>
      <p:sp>
        <p:nvSpPr>
          <p:cNvPr id="48138" name="Titre 1"/>
          <p:cNvSpPr>
            <a:spLocks noGrp="1"/>
          </p:cNvSpPr>
          <p:nvPr>
            <p:ph type="title"/>
          </p:nvPr>
        </p:nvSpPr>
        <p:spPr>
          <a:xfrm>
            <a:off x="1414463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Les constructeurs  </a:t>
            </a:r>
            <a:r>
              <a:rPr lang="fr-FR" sz="2400" smtClean="0"/>
              <a:t>3/4</a:t>
            </a:r>
            <a:r>
              <a:rPr lang="fr-FR" sz="3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5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57188" y="1500188"/>
            <a:ext cx="842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/>
              <a:t>Quel constructeur va choisir Java lorsque vous allez créer votre objet ?</a:t>
            </a:r>
          </a:p>
        </p:txBody>
      </p:sp>
      <p:sp>
        <p:nvSpPr>
          <p:cNvPr id="8" name="ZoneTexte 5"/>
          <p:cNvSpPr txBox="1">
            <a:spLocks noChangeArrowheads="1"/>
          </p:cNvSpPr>
          <p:nvPr/>
        </p:nvSpPr>
        <p:spPr bwMode="auto">
          <a:xfrm>
            <a:off x="214313" y="2143125"/>
            <a:ext cx="4714875" cy="427831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/>
              <a:t>class </a:t>
            </a:r>
            <a:r>
              <a:rPr lang="fr-FR" sz="1600" b="1"/>
              <a:t>Chemise</a:t>
            </a:r>
            <a:r>
              <a:rPr lang="fr-FR" sz="1600"/>
              <a:t>{</a:t>
            </a:r>
          </a:p>
          <a:p>
            <a:pPr eaLnBrk="1" hangingPunct="1"/>
            <a:r>
              <a:rPr lang="fr-FR" sz="1600"/>
              <a:t>	int id;</a:t>
            </a:r>
          </a:p>
          <a:p>
            <a:pPr eaLnBrk="1" hangingPunct="1"/>
            <a:r>
              <a:rPr lang="fr-FR" sz="1600"/>
              <a:t> 	char couleur;</a:t>
            </a:r>
          </a:p>
          <a:p>
            <a:pPr eaLnBrk="1" hangingPunct="1"/>
            <a:r>
              <a:rPr lang="fr-FR" sz="1600"/>
              <a:t>    	float prix;</a:t>
            </a:r>
          </a:p>
          <a:p>
            <a:pPr eaLnBrk="1" hangingPunct="1"/>
            <a:r>
              <a:rPr lang="fr-FR" sz="1600"/>
              <a:t>   	String description;</a:t>
            </a:r>
          </a:p>
          <a:p>
            <a:pPr eaLnBrk="1" hangingPunct="1"/>
            <a:r>
              <a:rPr lang="fr-FR" sz="1600"/>
              <a:t>    	int quantite;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</a:t>
            </a:r>
            <a:r>
              <a:rPr lang="fr-FR" sz="1600" b="1"/>
              <a:t>Chemise</a:t>
            </a:r>
            <a:r>
              <a:rPr lang="fr-FR" sz="1600"/>
              <a:t> () {}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</a:t>
            </a:r>
            <a:r>
              <a:rPr lang="fr-FR" sz="1600" b="1"/>
              <a:t>Chemise(int id) </a:t>
            </a:r>
            <a:r>
              <a:rPr lang="fr-FR" sz="1600"/>
              <a:t>{</a:t>
            </a:r>
          </a:p>
          <a:p>
            <a:pPr eaLnBrk="1" hangingPunct="1"/>
            <a:r>
              <a:rPr lang="fr-FR" sz="1600"/>
              <a:t>		this.id=id;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</a:t>
            </a:r>
            <a:r>
              <a:rPr lang="fr-FR" sz="1600" b="1"/>
              <a:t>Chemise(int id, char couleur) </a:t>
            </a:r>
            <a:r>
              <a:rPr lang="fr-FR" sz="1600"/>
              <a:t>{</a:t>
            </a:r>
          </a:p>
          <a:p>
            <a:pPr eaLnBrk="1" hangingPunct="1"/>
            <a:r>
              <a:rPr lang="fr-FR" sz="1600"/>
              <a:t>		this.couleur=couleur;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</a:t>
            </a:r>
          </a:p>
        </p:txBody>
      </p:sp>
      <p:sp>
        <p:nvSpPr>
          <p:cNvPr id="49156" name="ZoneTexte 8"/>
          <p:cNvSpPr txBox="1">
            <a:spLocks noChangeArrowheads="1"/>
          </p:cNvSpPr>
          <p:nvPr/>
        </p:nvSpPr>
        <p:spPr bwMode="auto">
          <a:xfrm>
            <a:off x="5362575" y="3857625"/>
            <a:ext cx="3281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Chemise ch1=new Chemise();</a:t>
            </a:r>
          </a:p>
        </p:txBody>
      </p:sp>
      <p:sp>
        <p:nvSpPr>
          <p:cNvPr id="49157" name="ZoneTexte 9"/>
          <p:cNvSpPr txBox="1">
            <a:spLocks noChangeArrowheads="1"/>
          </p:cNvSpPr>
          <p:nvPr/>
        </p:nvSpPr>
        <p:spPr bwMode="auto">
          <a:xfrm>
            <a:off x="5500688" y="4357688"/>
            <a:ext cx="3667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Chemise ch1=new Chemise(122);</a:t>
            </a:r>
          </a:p>
        </p:txBody>
      </p:sp>
      <p:sp>
        <p:nvSpPr>
          <p:cNvPr id="49158" name="ZoneTexte 10"/>
          <p:cNvSpPr txBox="1">
            <a:spLocks noChangeArrowheads="1"/>
          </p:cNvSpPr>
          <p:nvPr/>
        </p:nvSpPr>
        <p:spPr bwMode="auto">
          <a:xfrm>
            <a:off x="5072063" y="5286375"/>
            <a:ext cx="4043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Chemise ch1=new Chemise(122, ‘B’);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928938" y="4070350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43250" y="4570413"/>
            <a:ext cx="2428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214813" y="5499100"/>
            <a:ext cx="928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-33-</a:t>
            </a:r>
          </a:p>
        </p:txBody>
      </p:sp>
      <p:sp>
        <p:nvSpPr>
          <p:cNvPr id="49164" name="Titre 1"/>
          <p:cNvSpPr>
            <a:spLocks noGrp="1"/>
          </p:cNvSpPr>
          <p:nvPr>
            <p:ph type="title"/>
          </p:nvPr>
        </p:nvSpPr>
        <p:spPr>
          <a:xfrm>
            <a:off x="1414463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Les constructeurs  </a:t>
            </a:r>
            <a:r>
              <a:rPr lang="fr-FR" sz="2400" smtClean="0"/>
              <a:t>4/4</a:t>
            </a:r>
            <a:r>
              <a:rPr lang="fr-FR" sz="3600" smtClean="0"/>
              <a:t> </a:t>
            </a:r>
          </a:p>
        </p:txBody>
      </p:sp>
      <p:sp>
        <p:nvSpPr>
          <p:cNvPr id="49165" name="ZoneTexte 13"/>
          <p:cNvSpPr txBox="1">
            <a:spLocks noChangeArrowheads="1"/>
          </p:cNvSpPr>
          <p:nvPr/>
        </p:nvSpPr>
        <p:spPr bwMode="auto">
          <a:xfrm>
            <a:off x="5072063" y="3344863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/>
              <a:t>Utilisation: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Destructeur 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71500" y="2857500"/>
            <a:ext cx="7643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</a:t>
            </a:r>
            <a:r>
              <a:rPr lang="fr-FR" b="1"/>
              <a:t>Garbage Collector </a:t>
            </a:r>
            <a:r>
              <a:rPr lang="fr-FR"/>
              <a:t>est exécuté automatiquement dès que la mémoire disponible devient inférieure à un certain seuil.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571500" y="2000250"/>
            <a:ext cx="8215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programmeur  java n’a pas à s’occuper lui-même de libérer la mémoire en supprimant les objets devenus inutiles, c’est le rôle du </a:t>
            </a:r>
            <a:r>
              <a:rPr lang="fr-FR" b="1"/>
              <a:t>Garbage Collector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71500" y="3786188"/>
            <a:ext cx="757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</a:t>
            </a:r>
            <a:r>
              <a:rPr lang="fr-FR" b="1"/>
              <a:t>destructeur</a:t>
            </a:r>
            <a:r>
              <a:rPr lang="fr-FR"/>
              <a:t> est une méthode spéciale qui sera appelée lorsque l'objet sera nettoyé de la mémoire par le </a:t>
            </a:r>
            <a:r>
              <a:rPr lang="fr-FR" b="1"/>
              <a:t>Garbage Collector</a:t>
            </a:r>
            <a:r>
              <a:rPr lang="fr-FR"/>
              <a:t>.</a:t>
            </a:r>
          </a:p>
        </p:txBody>
      </p:sp>
      <p:pic>
        <p:nvPicPr>
          <p:cNvPr id="50182" name="Picture 7" descr="Java Destructor finalize(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4572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143125" y="4987925"/>
            <a:ext cx="2736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Java Destructor finalize()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-34-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1200150" y="0"/>
            <a:ext cx="8229600" cy="1143000"/>
          </a:xfrm>
        </p:spPr>
        <p:txBody>
          <a:bodyPr/>
          <a:lstStyle/>
          <a:p>
            <a:r>
              <a:rPr lang="fr-FR" smtClean="0"/>
              <a:t>Les attributs static 		</a:t>
            </a:r>
            <a:r>
              <a:rPr lang="fr-FR" sz="2800" smtClean="0"/>
              <a:t>1/4</a:t>
            </a:r>
            <a:endParaRPr lang="fr-FR" smtClean="0"/>
          </a:p>
        </p:txBody>
      </p:sp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/>
              <a:t>Variable d’instance:</a:t>
            </a:r>
          </a:p>
        </p:txBody>
      </p:sp>
      <p:sp>
        <p:nvSpPr>
          <p:cNvPr id="25604" name="ZoneTexte 17"/>
          <p:cNvSpPr txBox="1">
            <a:spLocks noChangeArrowheads="1"/>
          </p:cNvSpPr>
          <p:nvPr/>
        </p:nvSpPr>
        <p:spPr bwMode="auto">
          <a:xfrm>
            <a:off x="571500" y="2143125"/>
            <a:ext cx="42862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Chaque instance de la classe possède ses propres valeurs des variables.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71500" y="3071813"/>
            <a:ext cx="3551238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Etudiant{</a:t>
            </a:r>
          </a:p>
          <a:p>
            <a:pPr eaLnBrk="1" hangingPunct="1">
              <a:defRPr/>
            </a:pPr>
            <a:r>
              <a:rPr lang="fr-FR" dirty="0"/>
              <a:t>	String nom;</a:t>
            </a:r>
          </a:p>
          <a:p>
            <a:pPr eaLnBrk="1" hangingPunct="1">
              <a:defRPr/>
            </a:pPr>
            <a:r>
              <a:rPr lang="fr-FR" dirty="0"/>
              <a:t>	</a:t>
            </a:r>
          </a:p>
          <a:p>
            <a:pPr eaLnBrk="1" hangingPunct="1">
              <a:defRPr/>
            </a:pPr>
            <a:r>
              <a:rPr lang="fr-FR" dirty="0"/>
              <a:t>	Etudiant(String nom){</a:t>
            </a:r>
          </a:p>
          <a:p>
            <a:pPr eaLnBrk="1" hangingPunct="1">
              <a:defRPr/>
            </a:pPr>
            <a:r>
              <a:rPr lang="fr-FR" dirty="0"/>
              <a:t>		this.nom=nom;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6143625" y="1857375"/>
          <a:ext cx="2500313" cy="1285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313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Etudiant</a:t>
                      </a:r>
                      <a:r>
                        <a:rPr lang="fr-FR" sz="1800" dirty="0" smtClean="0"/>
                        <a:t> [</a:t>
                      </a:r>
                      <a:r>
                        <a:rPr lang="fr-FR" sz="1800" b="1" dirty="0" smtClean="0"/>
                        <a:t>class</a:t>
                      </a:r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marL="91439" marR="91439" marT="45743" marB="4574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214813" y="3857625"/>
          <a:ext cx="2428875" cy="1285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75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</a:t>
                      </a:r>
                      <a:r>
                        <a:rPr lang="fr-FR" sz="1800" b="1" dirty="0" smtClean="0"/>
                        <a:t>instance</a:t>
                      </a:r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marL="91441" marR="91441" marT="45743" marB="45743">
                    <a:solidFill>
                      <a:srgbClr val="F8F5CA"/>
                    </a:solidFill>
                  </a:tcPr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>
                    <a:solidFill>
                      <a:srgbClr val="F8F5CA"/>
                    </a:solidFill>
                  </a:tcPr>
                </a:tc>
              </a:tr>
            </a:tbl>
          </a:graphicData>
        </a:graphic>
      </p:graphicFrame>
      <p:cxnSp>
        <p:nvCxnSpPr>
          <p:cNvPr id="11" name="Connecteur droit 10"/>
          <p:cNvCxnSpPr/>
          <p:nvPr/>
        </p:nvCxnSpPr>
        <p:spPr>
          <a:xfrm rot="5400000" flipH="1" flipV="1">
            <a:off x="6143625" y="3286125"/>
            <a:ext cx="714375" cy="428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V="1">
            <a:off x="7108031" y="3250407"/>
            <a:ext cx="714375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0063" y="5643563"/>
            <a:ext cx="4440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Etudiant etud1 = new Etudiant (“Ahmed");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0063" y="5916613"/>
            <a:ext cx="4402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Etudiant etud2 = new Etudiant (“Marwa");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224463" y="4214813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2063" y="4572000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Ahmed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6929438" y="3857625"/>
          <a:ext cx="2143125" cy="1285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25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</a:t>
                      </a:r>
                      <a:r>
                        <a:rPr lang="fr-FR" sz="1800" b="1" dirty="0" smtClean="0"/>
                        <a:t>instance</a:t>
                      </a:r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marL="91441" marR="91441" marT="45743" marB="45743">
                    <a:solidFill>
                      <a:srgbClr val="F8F5CA"/>
                    </a:solidFill>
                  </a:tcPr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>
                    <a:solidFill>
                      <a:srgbClr val="F8F5CA"/>
                    </a:solidFill>
                  </a:tcPr>
                </a:tc>
              </a:tr>
            </a:tbl>
          </a:graphicData>
        </a:graphic>
      </p:graphicFrame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653338" y="4214813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00938" y="4572000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Marwa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-17-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22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/>
              <a:t>Variable d’instance: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41338" y="3071813"/>
            <a:ext cx="3551237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Etudiant{</a:t>
            </a:r>
          </a:p>
          <a:p>
            <a:pPr eaLnBrk="1" hangingPunct="1">
              <a:defRPr/>
            </a:pPr>
            <a:r>
              <a:rPr lang="fr-FR" dirty="0"/>
              <a:t>	String nom;</a:t>
            </a:r>
          </a:p>
          <a:p>
            <a:pPr eaLnBrk="1" hangingPunct="1">
              <a:defRPr/>
            </a:pPr>
            <a:r>
              <a:rPr lang="fr-FR" dirty="0"/>
              <a:t>	</a:t>
            </a:r>
          </a:p>
          <a:p>
            <a:pPr eaLnBrk="1" hangingPunct="1">
              <a:defRPr/>
            </a:pPr>
            <a:r>
              <a:rPr lang="fr-FR" dirty="0"/>
              <a:t>	Etudiant(String nom){</a:t>
            </a:r>
          </a:p>
          <a:p>
            <a:pPr eaLnBrk="1" hangingPunct="1">
              <a:defRPr/>
            </a:pPr>
            <a:r>
              <a:rPr lang="fr-FR" dirty="0"/>
              <a:t>		this.nom=nom;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-18-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57250" y="2071688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/>
              <a:t>Utilisation</a:t>
            </a:r>
          </a:p>
          <a:p>
            <a:pPr eaLnBrk="1" hangingPunct="1"/>
            <a:r>
              <a:rPr lang="fr-FR"/>
              <a:t>	On invoque les variables d’instance avec le nom de l’instance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327525" y="3049588"/>
            <a:ext cx="4173538" cy="23082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Test{</a:t>
            </a:r>
          </a:p>
          <a:p>
            <a:pPr eaLnBrk="1" hangingPunct="1">
              <a:defRPr/>
            </a:pPr>
            <a:r>
              <a:rPr lang="fr-FR" dirty="0"/>
              <a:t>  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){</a:t>
            </a:r>
          </a:p>
          <a:p>
            <a:pPr eaLnBrk="1" hangingPunct="1">
              <a:defRPr/>
            </a:pPr>
            <a:endParaRPr lang="fr-FR" dirty="0"/>
          </a:p>
          <a:p>
            <a:pPr eaLnBrk="1" hangingPunct="1">
              <a:defRPr/>
            </a:pPr>
            <a:r>
              <a:rPr lang="fr-FR" dirty="0"/>
              <a:t>      Etudiant </a:t>
            </a:r>
            <a:r>
              <a:rPr lang="fr-FR" dirty="0" err="1">
                <a:solidFill>
                  <a:srgbClr val="008000"/>
                </a:solidFill>
              </a:rPr>
              <a:t>etudiant</a:t>
            </a:r>
            <a:r>
              <a:rPr lang="fr-FR" dirty="0"/>
              <a:t>=new Etudiant();</a:t>
            </a:r>
          </a:p>
          <a:p>
            <a:pPr eaLnBrk="1" hangingPunct="1">
              <a:defRPr/>
            </a:pPr>
            <a:endParaRPr lang="fr-FR" dirty="0"/>
          </a:p>
          <a:p>
            <a:pPr eaLnBrk="1" hangingPunct="1">
              <a:defRPr/>
            </a:pPr>
            <a:r>
              <a:rPr lang="fr-FR" dirty="0"/>
              <a:t>      System.out.println</a:t>
            </a:r>
            <a:r>
              <a:rPr lang="fr-FR" dirty="0">
                <a:solidFill>
                  <a:srgbClr val="008000"/>
                </a:solidFill>
              </a:rPr>
              <a:t>(etudiant</a:t>
            </a:r>
            <a:r>
              <a:rPr lang="fr-FR" dirty="0"/>
              <a:t>.nom);</a:t>
            </a:r>
          </a:p>
          <a:p>
            <a:pPr eaLnBrk="1" hangingPunct="1">
              <a:defRPr/>
            </a:pPr>
            <a:r>
              <a:rPr lang="fr-FR" dirty="0"/>
              <a:t>    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26632" name="Titre 1"/>
          <p:cNvSpPr>
            <a:spLocks noGrp="1"/>
          </p:cNvSpPr>
          <p:nvPr>
            <p:ph type="title"/>
          </p:nvPr>
        </p:nvSpPr>
        <p:spPr>
          <a:xfrm>
            <a:off x="1200150" y="0"/>
            <a:ext cx="8229600" cy="1143000"/>
          </a:xfrm>
        </p:spPr>
        <p:txBody>
          <a:bodyPr/>
          <a:lstStyle/>
          <a:p>
            <a:r>
              <a:rPr lang="fr-FR" smtClean="0"/>
              <a:t>Les attibuts static 		</a:t>
            </a:r>
            <a:r>
              <a:rPr lang="fr-FR" sz="2800" smtClean="0"/>
              <a:t>2/4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0" y="1643063"/>
            <a:ext cx="735806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Une société nommé “Direct Clothing” vend des chemises par catalogue.  </a:t>
            </a:r>
          </a:p>
          <a:p>
            <a:pPr eaLnBrk="1" hangingPunct="1"/>
            <a:r>
              <a:rPr lang="en-US"/>
              <a:t>On veut développer un programme pour cette société. </a:t>
            </a:r>
          </a:p>
          <a:p>
            <a:pPr eaLnBrk="1" hangingPunct="1"/>
            <a:r>
              <a:rPr lang="en-US"/>
              <a:t>On sait qu’une chemise posède les caractéristiques suivantes:</a:t>
            </a:r>
          </a:p>
          <a:p>
            <a:pPr eaLnBrk="1" hangingPunct="1"/>
            <a:r>
              <a:rPr lang="en-US"/>
              <a:t/>
            </a:r>
            <a:br>
              <a:rPr lang="en-US"/>
            </a:br>
            <a:r>
              <a:rPr lang="en-US"/>
              <a:t>Chaque chemise: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 possède un identifiant- code à barre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 est disponible en plusieurs coloris– bleu, gris, etc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 est disponible en plusieurs tailles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 a un prix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 a une description – type du tissu, style, etc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 quantité dans le stock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On peut ajouter ou diminuer des chemises du stock.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1428750"/>
            <a:ext cx="1143000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25" y="2674938"/>
            <a:ext cx="12858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3817938"/>
            <a:ext cx="15001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2875" y="4818063"/>
            <a:ext cx="1381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 txBox="1">
            <a:spLocks/>
          </p:cNvSpPr>
          <p:nvPr/>
        </p:nvSpPr>
        <p:spPr bwMode="auto">
          <a:xfrm>
            <a:off x="2292350" y="71438"/>
            <a:ext cx="6637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d’un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problème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utilisant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l’approche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OO</a:t>
            </a:r>
            <a:endParaRPr lang="fr-F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2" name="ZoneTexte 7"/>
          <p:cNvSpPr txBox="1">
            <a:spLocks noChangeArrowheads="1"/>
          </p:cNvSpPr>
          <p:nvPr/>
        </p:nvSpPr>
        <p:spPr bwMode="auto">
          <a:xfrm>
            <a:off x="357188" y="1214438"/>
            <a:ext cx="174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/>
              <a:t>Etude de cas: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oneTexte 3"/>
          <p:cNvSpPr txBox="1">
            <a:spLocks noChangeArrowheads="1"/>
          </p:cNvSpPr>
          <p:nvPr/>
        </p:nvSpPr>
        <p:spPr bwMode="auto">
          <a:xfrm>
            <a:off x="500063" y="1357313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/>
              <a:t>Variable de classe: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28688" y="1719263"/>
            <a:ext cx="55006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/>
              <a:t>n'appartient pas à une instance particulière, elle appartient à la classe.</a:t>
            </a:r>
          </a:p>
          <a:p>
            <a:pPr eaLnBrk="1" hangingPunct="1">
              <a:buFontTx/>
              <a:buChar char="•"/>
            </a:pPr>
            <a:r>
              <a:rPr lang="fr-FR"/>
              <a:t>est </a:t>
            </a:r>
            <a:r>
              <a:rPr lang="fr-FR">
                <a:solidFill>
                  <a:srgbClr val="008000"/>
                </a:solidFill>
              </a:rPr>
              <a:t>partagée</a:t>
            </a:r>
            <a:r>
              <a:rPr lang="fr-FR"/>
              <a:t> par toutes les instances de la classe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43625" y="2044700"/>
          <a:ext cx="2000250" cy="1285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50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Etudiant</a:t>
                      </a:r>
                      <a:r>
                        <a:rPr lang="fr-FR" sz="1800" dirty="0" smtClean="0"/>
                        <a:t> [</a:t>
                      </a:r>
                      <a:r>
                        <a:rPr lang="fr-FR" sz="1800" b="1" dirty="0" smtClean="0"/>
                        <a:t>class</a:t>
                      </a:r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marL="91439" marR="91439" marT="45743" marB="4574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0</a:t>
            </a:r>
          </a:p>
        </p:txBody>
      </p:sp>
      <p:sp>
        <p:nvSpPr>
          <p:cNvPr id="27661" name="ZoneTexte 9"/>
          <p:cNvSpPr txBox="1">
            <a:spLocks noChangeArrowheads="1"/>
          </p:cNvSpPr>
          <p:nvPr/>
        </p:nvSpPr>
        <p:spPr bwMode="auto">
          <a:xfrm>
            <a:off x="6450013" y="2544763"/>
            <a:ext cx="1479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nbrEtudiants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7000875" y="4044950"/>
          <a:ext cx="2143125" cy="74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</a:t>
                      </a:r>
                      <a:r>
                        <a:rPr lang="fr-FR" sz="1800" b="1" dirty="0" smtClean="0"/>
                        <a:t>instance</a:t>
                      </a:r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marL="91441" marR="91441" marT="45700" marB="45700">
                    <a:solidFill>
                      <a:srgbClr val="F8F5CA"/>
                    </a:solidFill>
                  </a:tcPr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>
                    <a:solidFill>
                      <a:srgbClr val="F8F5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5357813" y="4973638"/>
          <a:ext cx="2143125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25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</a:t>
                      </a:r>
                      <a:r>
                        <a:rPr lang="fr-FR" sz="1800" b="1" dirty="0" smtClean="0"/>
                        <a:t>instance</a:t>
                      </a:r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marL="91441" marR="91441" marT="45700" marB="45700">
                    <a:solidFill>
                      <a:srgbClr val="F8F5CA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>
                    <a:solidFill>
                      <a:srgbClr val="F8F5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429125" y="3759200"/>
          <a:ext cx="2143125" cy="74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</a:t>
                      </a:r>
                      <a:r>
                        <a:rPr lang="fr-FR" sz="1800" b="1" dirty="0" smtClean="0"/>
                        <a:t>instance</a:t>
                      </a:r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marL="91441" marR="91441" marT="45700" marB="45700">
                    <a:solidFill>
                      <a:srgbClr val="F8F5CA"/>
                    </a:solidFill>
                  </a:tcPr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>
                    <a:solidFill>
                      <a:srgbClr val="F8F5CA"/>
                    </a:solidFill>
                  </a:tcPr>
                </a:tc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 rot="5400000" flipH="1" flipV="1">
            <a:off x="6036469" y="3437732"/>
            <a:ext cx="357187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 flipH="1" flipV="1">
            <a:off x="5965032" y="4152106"/>
            <a:ext cx="1500188" cy="142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6200000" flipV="1">
            <a:off x="7465219" y="3509169"/>
            <a:ext cx="571500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00063" y="2914650"/>
            <a:ext cx="3800475" cy="2586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Etudiant{</a:t>
            </a:r>
          </a:p>
          <a:p>
            <a:pPr eaLnBrk="1" hangingPunct="1">
              <a:defRPr/>
            </a:pPr>
            <a:r>
              <a:rPr lang="fr-FR" dirty="0"/>
              <a:t>	String nom;</a:t>
            </a:r>
          </a:p>
          <a:p>
            <a:pPr eaLnBrk="1" hangingPunct="1">
              <a:defRPr/>
            </a:pPr>
            <a:r>
              <a:rPr lang="fr-FR" dirty="0"/>
              <a:t>	</a:t>
            </a:r>
            <a:r>
              <a:rPr lang="fr-FR" b="1" dirty="0" err="1"/>
              <a:t>static</a:t>
            </a:r>
            <a:r>
              <a:rPr lang="fr-FR" b="1" dirty="0"/>
              <a:t> 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b="1" dirty="0" err="1"/>
              <a:t>nbrEtudiants</a:t>
            </a:r>
            <a:r>
              <a:rPr lang="fr-FR" b="1" dirty="0"/>
              <a:t>;</a:t>
            </a:r>
          </a:p>
          <a:p>
            <a:pPr eaLnBrk="1" hangingPunct="1">
              <a:defRPr/>
            </a:pPr>
            <a:r>
              <a:rPr lang="fr-FR" dirty="0"/>
              <a:t>	</a:t>
            </a:r>
          </a:p>
          <a:p>
            <a:pPr eaLnBrk="1" hangingPunct="1">
              <a:defRPr/>
            </a:pPr>
            <a:r>
              <a:rPr lang="fr-FR" dirty="0"/>
              <a:t>	Etudiant(String nom){</a:t>
            </a:r>
          </a:p>
          <a:p>
            <a:pPr eaLnBrk="1" hangingPunct="1">
              <a:defRPr/>
            </a:pPr>
            <a:r>
              <a:rPr lang="fr-FR" dirty="0"/>
              <a:t>		this.nom=nom;</a:t>
            </a:r>
          </a:p>
          <a:p>
            <a:pPr eaLnBrk="1" hangingPunct="1">
              <a:defRPr/>
            </a:pPr>
            <a:r>
              <a:rPr lang="fr-FR" dirty="0"/>
              <a:t>		</a:t>
            </a:r>
            <a:r>
              <a:rPr lang="fr-FR" b="1" dirty="0" err="1"/>
              <a:t>nbrEtudiants</a:t>
            </a:r>
            <a:r>
              <a:rPr lang="fr-FR" b="1" dirty="0"/>
              <a:t>++;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063" y="5643563"/>
            <a:ext cx="4440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Etudiant etud1 = new Etudiant (“Ahmed");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0063" y="5916613"/>
            <a:ext cx="4402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/>
              <a:t>Etudiant</a:t>
            </a:r>
            <a:r>
              <a:rPr lang="en-US" dirty="0"/>
              <a:t> etud2 = new </a:t>
            </a:r>
            <a:r>
              <a:rPr lang="en-US" dirty="0" err="1"/>
              <a:t>Etudiant</a:t>
            </a:r>
            <a:r>
              <a:rPr lang="en-US" dirty="0"/>
              <a:t> (“</a:t>
            </a:r>
            <a:r>
              <a:rPr lang="en-US" dirty="0" err="1"/>
              <a:t>Marwa</a:t>
            </a:r>
            <a:r>
              <a:rPr lang="en-US" dirty="0"/>
              <a:t>");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0063" y="6202363"/>
            <a:ext cx="4364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Etudiant etud3 = new Etudiant (“Fatma");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3</a:t>
            </a: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5224463" y="4044950"/>
            <a:ext cx="633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3500" y="4259263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Ahmed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6153150" y="5259388"/>
            <a:ext cx="633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188" y="5473700"/>
            <a:ext cx="714375" cy="214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 err="1"/>
              <a:t>Marwa</a:t>
            </a:r>
            <a:endParaRPr lang="fr-FR" sz="1100" dirty="0"/>
          </a:p>
        </p:txBody>
      </p:sp>
      <p:sp>
        <p:nvSpPr>
          <p:cNvPr id="30" name="ZoneTexte 29"/>
          <p:cNvSpPr txBox="1">
            <a:spLocks noChangeArrowheads="1"/>
          </p:cNvSpPr>
          <p:nvPr/>
        </p:nvSpPr>
        <p:spPr bwMode="auto">
          <a:xfrm>
            <a:off x="7796213" y="4330700"/>
            <a:ext cx="633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15250" y="4545013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Fatma</a:t>
            </a:r>
          </a:p>
        </p:txBody>
      </p:sp>
      <p:sp>
        <p:nvSpPr>
          <p:cNvPr id="27702" name="Titre 1"/>
          <p:cNvSpPr>
            <a:spLocks noGrp="1"/>
          </p:cNvSpPr>
          <p:nvPr>
            <p:ph type="title"/>
          </p:nvPr>
        </p:nvSpPr>
        <p:spPr>
          <a:xfrm>
            <a:off x="1200150" y="0"/>
            <a:ext cx="8229600" cy="1143000"/>
          </a:xfrm>
        </p:spPr>
        <p:txBody>
          <a:bodyPr/>
          <a:lstStyle/>
          <a:p>
            <a:r>
              <a:rPr lang="fr-FR" smtClean="0"/>
              <a:t>Les attibuts static 		</a:t>
            </a:r>
            <a:r>
              <a:rPr lang="fr-FR" sz="2800" smtClean="0"/>
              <a:t>3/4</a:t>
            </a:r>
            <a:endParaRPr lang="fr-FR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-19-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22" grpId="0"/>
      <p:bldP spid="23" grpId="0" animBg="1"/>
      <p:bldP spid="28" grpId="0"/>
      <p:bldP spid="29" grpId="0" animBg="1"/>
      <p:bldP spid="30" grpId="0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/>
              <a:t>Variable de classe: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857250" y="2068513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/>
              <a:t>Utilisation</a:t>
            </a:r>
          </a:p>
          <a:p>
            <a:pPr eaLnBrk="1" hangingPunct="1"/>
            <a:r>
              <a:rPr lang="fr-FR"/>
              <a:t>	On invoque les variables static avec le nom de la classe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4313" y="2986088"/>
            <a:ext cx="3800475" cy="2586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Etudiant{</a:t>
            </a:r>
          </a:p>
          <a:p>
            <a:pPr eaLnBrk="1" hangingPunct="1">
              <a:defRPr/>
            </a:pPr>
            <a:r>
              <a:rPr lang="fr-FR" dirty="0"/>
              <a:t>	String nom;</a:t>
            </a:r>
          </a:p>
          <a:p>
            <a:pPr eaLnBrk="1" hangingPunct="1">
              <a:defRPr/>
            </a:pPr>
            <a:r>
              <a:rPr lang="fr-FR" dirty="0"/>
              <a:t>	</a:t>
            </a:r>
            <a:r>
              <a:rPr lang="fr-FR" b="1" dirty="0" err="1"/>
              <a:t>static</a:t>
            </a:r>
            <a:r>
              <a:rPr lang="fr-FR" b="1" dirty="0"/>
              <a:t> 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b="1" dirty="0" err="1"/>
              <a:t>nbrEtudiants</a:t>
            </a:r>
            <a:r>
              <a:rPr lang="fr-FR" b="1" dirty="0"/>
              <a:t>;</a:t>
            </a:r>
          </a:p>
          <a:p>
            <a:pPr eaLnBrk="1" hangingPunct="1">
              <a:defRPr/>
            </a:pPr>
            <a:r>
              <a:rPr lang="fr-FR" dirty="0"/>
              <a:t>	</a:t>
            </a:r>
          </a:p>
          <a:p>
            <a:pPr eaLnBrk="1" hangingPunct="1">
              <a:defRPr/>
            </a:pPr>
            <a:r>
              <a:rPr lang="fr-FR" dirty="0"/>
              <a:t>	Etudiant(String nom){</a:t>
            </a:r>
          </a:p>
          <a:p>
            <a:pPr eaLnBrk="1" hangingPunct="1">
              <a:defRPr/>
            </a:pPr>
            <a:r>
              <a:rPr lang="fr-FR" dirty="0"/>
              <a:t>		this.nom=nom;</a:t>
            </a:r>
          </a:p>
          <a:p>
            <a:pPr eaLnBrk="1" hangingPunct="1">
              <a:defRPr/>
            </a:pPr>
            <a:r>
              <a:rPr lang="fr-FR" dirty="0"/>
              <a:t>		</a:t>
            </a:r>
            <a:r>
              <a:rPr lang="fr-FR" b="1" dirty="0" err="1"/>
              <a:t>nbrEtudiants</a:t>
            </a:r>
            <a:r>
              <a:rPr lang="fr-FR" b="1" dirty="0"/>
              <a:t>++;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140200" y="3540125"/>
            <a:ext cx="4840288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Test{</a:t>
            </a:r>
          </a:p>
          <a:p>
            <a:pPr eaLnBrk="1" hangingPunct="1">
              <a:defRPr/>
            </a:pPr>
            <a:r>
              <a:rPr lang="fr-FR" dirty="0"/>
              <a:t>  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){</a:t>
            </a:r>
          </a:p>
          <a:p>
            <a:pPr eaLnBrk="1" hangingPunct="1">
              <a:defRPr/>
            </a:pPr>
            <a:endParaRPr lang="fr-FR" dirty="0"/>
          </a:p>
          <a:p>
            <a:pPr eaLnBrk="1" hangingPunct="1">
              <a:defRPr/>
            </a:pPr>
            <a:r>
              <a:rPr lang="fr-FR" dirty="0"/>
              <a:t>      System.out.println(</a:t>
            </a:r>
            <a:r>
              <a:rPr lang="fr-FR" dirty="0" err="1">
                <a:solidFill>
                  <a:srgbClr val="008000"/>
                </a:solidFill>
              </a:rPr>
              <a:t>Etudiant</a:t>
            </a:r>
            <a:r>
              <a:rPr lang="fr-FR" dirty="0" err="1"/>
              <a:t>.nbrEtudiants</a:t>
            </a:r>
            <a:r>
              <a:rPr lang="fr-FR" dirty="0"/>
              <a:t>);</a:t>
            </a:r>
          </a:p>
          <a:p>
            <a:pPr eaLnBrk="1" hangingPunct="1">
              <a:defRPr/>
            </a:pPr>
            <a:endParaRPr lang="fr-FR" dirty="0"/>
          </a:p>
          <a:p>
            <a:pPr eaLnBrk="1" hangingPunct="1">
              <a:defRPr/>
            </a:pPr>
            <a:r>
              <a:rPr lang="fr-FR" dirty="0"/>
              <a:t>    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28678" name="Titre 1"/>
          <p:cNvSpPr>
            <a:spLocks noGrp="1"/>
          </p:cNvSpPr>
          <p:nvPr>
            <p:ph type="title"/>
          </p:nvPr>
        </p:nvSpPr>
        <p:spPr>
          <a:xfrm>
            <a:off x="1200150" y="0"/>
            <a:ext cx="8229600" cy="1143000"/>
          </a:xfrm>
        </p:spPr>
        <p:txBody>
          <a:bodyPr/>
          <a:lstStyle/>
          <a:p>
            <a:r>
              <a:rPr lang="fr-FR" smtClean="0"/>
              <a:t>Les attibuts static 		</a:t>
            </a:r>
            <a:r>
              <a:rPr lang="fr-FR" sz="2800" smtClean="0"/>
              <a:t>4/4</a:t>
            </a:r>
            <a:endParaRPr lang="fr-FR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214313" y="6572250"/>
            <a:ext cx="13096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Encapsulation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-20-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985838" y="0"/>
            <a:ext cx="8229600" cy="1143000"/>
          </a:xfrm>
        </p:spPr>
        <p:txBody>
          <a:bodyPr/>
          <a:lstStyle/>
          <a:p>
            <a:r>
              <a:rPr lang="fr-FR" smtClean="0"/>
              <a:t>Les méthodes static   </a:t>
            </a:r>
            <a:r>
              <a:rPr lang="fr-FR" sz="2800" smtClean="0"/>
              <a:t>1/2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71500" y="1711325"/>
            <a:ext cx="7786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comportement d’une méthode statique ne dépend pas de la valeur des variables d'instance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088" y="2781300"/>
            <a:ext cx="3979862" cy="28622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</a:t>
            </a:r>
            <a:r>
              <a:rPr lang="fr-FR" dirty="0" err="1"/>
              <a:t>MaClassMath</a:t>
            </a:r>
            <a:r>
              <a:rPr lang="fr-FR" dirty="0"/>
              <a:t>{</a:t>
            </a:r>
          </a:p>
          <a:p>
            <a:pPr eaLnBrk="1" hangingPunct="1">
              <a:defRPr/>
            </a:pPr>
            <a:r>
              <a:rPr lang="fr-FR" dirty="0"/>
              <a:t>		</a:t>
            </a:r>
          </a:p>
          <a:p>
            <a:pPr eaLnBrk="1" hangingPunct="1">
              <a:defRPr/>
            </a:pPr>
            <a:r>
              <a:rPr lang="fr-FR" dirty="0"/>
              <a:t>	</a:t>
            </a:r>
            <a:r>
              <a:rPr lang="fr-FR" b="1" dirty="0" err="1"/>
              <a:t>static</a:t>
            </a:r>
            <a:r>
              <a:rPr lang="fr-FR" b="1" dirty="0"/>
              <a:t> </a:t>
            </a:r>
            <a:r>
              <a:rPr lang="fr-FR" b="1" dirty="0" err="1"/>
              <a:t>int</a:t>
            </a:r>
            <a:r>
              <a:rPr lang="fr-FR" b="1" dirty="0"/>
              <a:t>  min(</a:t>
            </a:r>
            <a:r>
              <a:rPr lang="fr-FR" b="1" dirty="0" err="1"/>
              <a:t>int</a:t>
            </a:r>
            <a:r>
              <a:rPr lang="fr-FR" b="1" dirty="0"/>
              <a:t> a , </a:t>
            </a:r>
            <a:r>
              <a:rPr lang="fr-FR" b="1" dirty="0" err="1"/>
              <a:t>int</a:t>
            </a:r>
            <a:r>
              <a:rPr lang="fr-FR" b="1" dirty="0"/>
              <a:t> b)</a:t>
            </a:r>
            <a:r>
              <a:rPr lang="fr-FR" dirty="0"/>
              <a:t>{</a:t>
            </a:r>
          </a:p>
          <a:p>
            <a:pPr eaLnBrk="1" hangingPunct="1">
              <a:defRPr/>
            </a:pPr>
            <a:r>
              <a:rPr lang="fr-FR" dirty="0"/>
              <a:t>	     if(a&lt;b){</a:t>
            </a:r>
          </a:p>
          <a:p>
            <a:pPr eaLnBrk="1" hangingPunct="1">
              <a:defRPr/>
            </a:pPr>
            <a:r>
              <a:rPr lang="fr-FR" dirty="0"/>
              <a:t>		return a;</a:t>
            </a:r>
          </a:p>
          <a:p>
            <a:pPr eaLnBrk="1" hangingPunct="1">
              <a:defRPr/>
            </a:pPr>
            <a:r>
              <a:rPr lang="fr-FR" dirty="0"/>
              <a:t>	      }</a:t>
            </a:r>
            <a:r>
              <a:rPr lang="fr-FR" dirty="0" err="1"/>
              <a:t>else</a:t>
            </a:r>
            <a:r>
              <a:rPr lang="fr-FR" dirty="0"/>
              <a:t>{</a:t>
            </a:r>
          </a:p>
          <a:p>
            <a:pPr eaLnBrk="1" hangingPunct="1">
              <a:defRPr/>
            </a:pPr>
            <a:r>
              <a:rPr lang="fr-FR" dirty="0"/>
              <a:t>		return b;</a:t>
            </a:r>
          </a:p>
          <a:p>
            <a:pPr eaLnBrk="1" hangingPunct="1">
              <a:defRPr/>
            </a:pPr>
            <a:r>
              <a:rPr lang="fr-FR" dirty="0"/>
              <a:t>	      }</a:t>
            </a:r>
          </a:p>
          <a:p>
            <a:pPr eaLnBrk="1" hangingPunct="1">
              <a:defRPr/>
            </a:pPr>
            <a:r>
              <a:rPr lang="fr-FR" dirty="0"/>
              <a:t>	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4214813" y="4165600"/>
            <a:ext cx="4602162" cy="1477963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class Test {</a:t>
            </a:r>
          </a:p>
          <a:p>
            <a:pPr eaLnBrk="1" hangingPunct="1">
              <a:defRPr/>
            </a:pPr>
            <a:r>
              <a:rPr lang="en-US" dirty="0"/>
              <a:t>public static void main ( String [] </a:t>
            </a:r>
            <a:r>
              <a:rPr lang="en-US" dirty="0" err="1"/>
              <a:t>args</a:t>
            </a:r>
            <a:r>
              <a:rPr lang="en-US" dirty="0"/>
              <a:t> ){</a:t>
            </a:r>
          </a:p>
          <a:p>
            <a:pPr eaLnBrk="1" hangingPunct="1">
              <a:defRPr/>
            </a:pPr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x = </a:t>
            </a:r>
            <a:r>
              <a:rPr lang="fr-FR" dirty="0" err="1">
                <a:solidFill>
                  <a:srgbClr val="008000"/>
                </a:solidFill>
              </a:rPr>
              <a:t>MaClassMath</a:t>
            </a:r>
            <a:r>
              <a:rPr lang="fr-FR" dirty="0"/>
              <a:t> .min (21 ,4);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  <a:p>
            <a:pPr eaLnBrk="1" hangingPunct="1">
              <a:defRPr/>
            </a:pPr>
            <a:r>
              <a:rPr lang="fr-FR" dirty="0"/>
              <a:t>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214813" y="27813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/>
              <a:t>Utilisation:</a:t>
            </a:r>
          </a:p>
          <a:p>
            <a:pPr eaLnBrk="1" hangingPunct="1"/>
            <a:r>
              <a:rPr lang="fr-FR"/>
              <a:t>L'appel à une méthode statique se fait en</a:t>
            </a:r>
          </a:p>
          <a:p>
            <a:pPr eaLnBrk="1" hangingPunct="1"/>
            <a:r>
              <a:rPr lang="fr-FR"/>
              <a:t>utilisant le nom de la classe.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-21-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071688" y="1647825"/>
            <a:ext cx="6143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Puisque les méthodes static appartiennent à la classe, elles ne peuvent en aucun cas accéder aux variables d'instances qui appartiennent aux instances de la classe.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285750" y="3214688"/>
            <a:ext cx="9144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  <a:p>
            <a:pPr>
              <a:buFontTx/>
              <a:buChar char="•"/>
            </a:pPr>
            <a:r>
              <a:rPr lang="es-ES"/>
              <a:t>Les méthodes d’instances accèdent aux variables d’instance et méthodes d’instances</a:t>
            </a:r>
          </a:p>
          <a:p>
            <a:pPr>
              <a:buFontTx/>
              <a:buChar char="•"/>
            </a:pPr>
            <a:r>
              <a:rPr lang="es-ES"/>
              <a:t>Les méthodes d’instances accèdent aux variables de classe (static) et méthodes de classe (static)</a:t>
            </a:r>
          </a:p>
          <a:p>
            <a:pPr>
              <a:buFontTx/>
              <a:buChar char="•"/>
            </a:pPr>
            <a:r>
              <a:rPr lang="es-ES"/>
              <a:t> Les méthodes de classe (static) accèdent aux variables de classe (static) et méthodes de classe (static)</a:t>
            </a:r>
          </a:p>
          <a:p>
            <a:pPr>
              <a:buFontTx/>
              <a:buChar char="•"/>
            </a:pPr>
            <a:r>
              <a:rPr lang="es-ES"/>
              <a:t> Les méthodes de classe (static) n’accèdent pas aux variables de d’instance et méthodes d’instance</a:t>
            </a:r>
          </a:p>
          <a:p>
            <a:pPr>
              <a:buFontTx/>
              <a:buChar char="•"/>
            </a:pPr>
            <a:r>
              <a:rPr lang="es-ES"/>
              <a:t> Dans une méthode static on ne peut pas utiliser </a:t>
            </a:r>
            <a:r>
              <a:rPr lang="es-ES" i="1"/>
              <a:t>this</a:t>
            </a:r>
          </a:p>
          <a:p>
            <a:endParaRPr lang="es-ES"/>
          </a:p>
        </p:txBody>
      </p:sp>
      <p:pic>
        <p:nvPicPr>
          <p:cNvPr id="5" name="Picture 6" descr="http://t1.gstatic.com/images?q=tbn:ANd9GcTQk1aA-eghLQEYtmahJ1-3PmZNPNDucTyPHGA6-e8nramlqnO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616075"/>
            <a:ext cx="11430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-22-</a:t>
            </a:r>
          </a:p>
        </p:txBody>
      </p:sp>
      <p:sp>
        <p:nvSpPr>
          <p:cNvPr id="31751" name="Titre 1"/>
          <p:cNvSpPr>
            <a:spLocks noGrp="1"/>
          </p:cNvSpPr>
          <p:nvPr>
            <p:ph type="title"/>
          </p:nvPr>
        </p:nvSpPr>
        <p:spPr>
          <a:xfrm>
            <a:off x="985838" y="0"/>
            <a:ext cx="8229600" cy="1143000"/>
          </a:xfrm>
        </p:spPr>
        <p:txBody>
          <a:bodyPr/>
          <a:lstStyle/>
          <a:p>
            <a:r>
              <a:rPr lang="fr-FR" smtClean="0"/>
              <a:t>Les méthodes static   </a:t>
            </a:r>
            <a:r>
              <a:rPr lang="fr-FR" sz="2800" smtClean="0"/>
              <a:t>2/2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toString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214422"/>
            <a:ext cx="8643998" cy="19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 méthode </a:t>
            </a:r>
            <a:r>
              <a:rPr lang="fr-FR" dirty="0" err="1" smtClean="0"/>
              <a:t>toString</a:t>
            </a:r>
            <a:r>
              <a:rPr lang="fr-FR" dirty="0" smtClean="0"/>
              <a:t> est définie dans la classe </a:t>
            </a:r>
            <a:r>
              <a:rPr lang="fr-FR" dirty="0" smtClean="0"/>
              <a:t>Object</a:t>
            </a:r>
          </a:p>
          <a:p>
            <a:pPr lvl="0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 smtClean="0"/>
              <a:t>La méthode </a:t>
            </a:r>
            <a:r>
              <a:rPr lang="fr-FR" dirty="0" err="1" smtClean="0"/>
              <a:t>toString</a:t>
            </a:r>
            <a:r>
              <a:rPr lang="fr-FR" dirty="0" smtClean="0"/>
              <a:t> définie dans la classe </a:t>
            </a:r>
            <a:r>
              <a:rPr lang="fr-FR" dirty="0" err="1" smtClean="0"/>
              <a:t>Objectrenvoie</a:t>
            </a:r>
            <a:r>
              <a:rPr lang="fr-FR" dirty="0" smtClean="0"/>
              <a:t> le nom de la classe de l'objet concerné suivi de l'adresse de cet objet.</a:t>
            </a:r>
          </a:p>
          <a:p>
            <a:pPr lvl="0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 smtClean="0"/>
              <a:t>Quand </a:t>
            </a:r>
            <a:r>
              <a:rPr lang="fr-FR" dirty="0" smtClean="0"/>
              <a:t>on redéfinit la méthode to String, on fait en sorte qu'elle renvoie une chaîne de caractères servant à décrire l'objet concerné.  </a:t>
            </a:r>
          </a:p>
        </p:txBody>
      </p:sp>
      <p:sp>
        <p:nvSpPr>
          <p:cNvPr id="5" name="ZoneTexte 5"/>
          <p:cNvSpPr txBox="1">
            <a:spLocks noChangeArrowheads="1"/>
          </p:cNvSpPr>
          <p:nvPr/>
        </p:nvSpPr>
        <p:spPr bwMode="auto">
          <a:xfrm>
            <a:off x="1214414" y="3226237"/>
            <a:ext cx="6786610" cy="363176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/>
              <a:t>class </a:t>
            </a:r>
            <a:r>
              <a:rPr lang="fr-FR" sz="1400" b="1" dirty="0"/>
              <a:t>Chemise</a:t>
            </a:r>
            <a:r>
              <a:rPr lang="fr-FR" sz="1400" dirty="0"/>
              <a:t>{</a:t>
            </a:r>
          </a:p>
          <a:p>
            <a:pPr eaLnBrk="1" hangingPunct="1"/>
            <a:r>
              <a:rPr lang="fr-FR" sz="1600" dirty="0"/>
              <a:t>	</a:t>
            </a:r>
            <a:r>
              <a:rPr lang="fr-FR" sz="1400" dirty="0" err="1"/>
              <a:t>int</a:t>
            </a:r>
            <a:r>
              <a:rPr lang="fr-FR" sz="1400" dirty="0"/>
              <a:t> id;</a:t>
            </a:r>
          </a:p>
          <a:p>
            <a:pPr eaLnBrk="1" hangingPunct="1"/>
            <a:r>
              <a:rPr lang="fr-FR" sz="1400" dirty="0"/>
              <a:t> 	char couleur;</a:t>
            </a:r>
          </a:p>
          <a:p>
            <a:pPr eaLnBrk="1" hangingPunct="1"/>
            <a:r>
              <a:rPr lang="fr-FR" sz="1400" dirty="0"/>
              <a:t>    	</a:t>
            </a:r>
            <a:r>
              <a:rPr lang="fr-FR" sz="1400" dirty="0" err="1"/>
              <a:t>float</a:t>
            </a:r>
            <a:r>
              <a:rPr lang="fr-FR" sz="1400" dirty="0"/>
              <a:t> prix;</a:t>
            </a:r>
          </a:p>
          <a:p>
            <a:pPr eaLnBrk="1" hangingPunct="1"/>
            <a:r>
              <a:rPr lang="fr-FR" sz="1400" dirty="0"/>
              <a:t>   	String description;</a:t>
            </a:r>
          </a:p>
          <a:p>
            <a:pPr eaLnBrk="1" hangingPunct="1"/>
            <a:r>
              <a:rPr lang="fr-FR" sz="1400" dirty="0"/>
              <a:t>    	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quantite</a:t>
            </a:r>
            <a:r>
              <a:rPr lang="fr-FR" sz="1400" dirty="0"/>
              <a:t>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</a:t>
            </a:r>
            <a:r>
              <a:rPr lang="fr-FR" sz="1600" b="1" dirty="0" smtClean="0"/>
              <a:t>public String </a:t>
            </a:r>
            <a:r>
              <a:rPr lang="fr-FR" sz="1600" b="1" dirty="0" err="1" smtClean="0"/>
              <a:t>toString</a:t>
            </a:r>
            <a:r>
              <a:rPr lang="fr-FR" sz="1600" b="1" dirty="0" smtClean="0"/>
              <a:t>() </a:t>
            </a:r>
            <a:r>
              <a:rPr lang="fr-FR" sz="1600" dirty="0"/>
              <a:t>{</a:t>
            </a:r>
          </a:p>
          <a:p>
            <a:pPr eaLnBrk="1" hangingPunct="1"/>
            <a:r>
              <a:rPr lang="fr-FR" sz="1600" dirty="0"/>
              <a:t>		</a:t>
            </a:r>
            <a:r>
              <a:rPr lang="fr-FR" sz="1600" dirty="0" smtClean="0"/>
              <a:t>return id+</a:t>
            </a:r>
            <a:r>
              <a:rPr lang="en-US" sz="1600" dirty="0" smtClean="0"/>
              <a:t>“ " </a:t>
            </a:r>
            <a:r>
              <a:rPr lang="fr-FR" sz="1600" dirty="0" smtClean="0"/>
              <a:t>+</a:t>
            </a:r>
          </a:p>
          <a:p>
            <a:pPr eaLnBrk="1" hangingPunct="1"/>
            <a:r>
              <a:rPr lang="fr-FR" sz="1600" dirty="0" smtClean="0"/>
              <a:t>	</a:t>
            </a:r>
            <a:r>
              <a:rPr lang="fr-FR" sz="1600" dirty="0" smtClean="0"/>
              <a:t>	          </a:t>
            </a:r>
            <a:r>
              <a:rPr lang="fr-FR" sz="1600" dirty="0" smtClean="0"/>
              <a:t>couleur +</a:t>
            </a:r>
            <a:r>
              <a:rPr lang="en-US" sz="1600" dirty="0" smtClean="0"/>
              <a:t>“ " </a:t>
            </a:r>
            <a:r>
              <a:rPr lang="fr-FR" sz="1600" dirty="0" smtClean="0"/>
              <a:t>+ </a:t>
            </a:r>
            <a:endParaRPr lang="fr-FR" sz="1600" dirty="0" smtClean="0"/>
          </a:p>
          <a:p>
            <a:pPr eaLnBrk="1" hangingPunct="1"/>
            <a:r>
              <a:rPr lang="fr-FR" sz="1600" dirty="0" smtClean="0"/>
              <a:t>	</a:t>
            </a:r>
            <a:r>
              <a:rPr lang="fr-FR" sz="1600" dirty="0" smtClean="0"/>
              <a:t>	          prix</a:t>
            </a:r>
            <a:r>
              <a:rPr lang="fr-FR" sz="1600" dirty="0" smtClean="0"/>
              <a:t> +</a:t>
            </a:r>
            <a:r>
              <a:rPr lang="en-US" sz="1600" dirty="0" smtClean="0"/>
              <a:t>“ " </a:t>
            </a:r>
            <a:r>
              <a:rPr lang="fr-FR" sz="1600" dirty="0" smtClean="0"/>
              <a:t>+ </a:t>
            </a:r>
            <a:endParaRPr lang="fr-FR" sz="1600" dirty="0" smtClean="0"/>
          </a:p>
          <a:p>
            <a:pPr eaLnBrk="1" hangingPunct="1"/>
            <a:r>
              <a:rPr lang="fr-FR" sz="1600" dirty="0" smtClean="0"/>
              <a:t>	</a:t>
            </a:r>
            <a:r>
              <a:rPr lang="fr-FR" sz="1600" dirty="0" smtClean="0"/>
              <a:t>	         description</a:t>
            </a:r>
            <a:r>
              <a:rPr lang="fr-FR" sz="1600" dirty="0" smtClean="0"/>
              <a:t> +</a:t>
            </a:r>
            <a:r>
              <a:rPr lang="en-US" sz="1600" dirty="0" smtClean="0"/>
              <a:t>“ " </a:t>
            </a:r>
            <a:r>
              <a:rPr lang="fr-FR" sz="1600" dirty="0" smtClean="0"/>
              <a:t>+ </a:t>
            </a:r>
            <a:endParaRPr lang="fr-FR" sz="1600" dirty="0" smtClean="0"/>
          </a:p>
          <a:p>
            <a:pPr eaLnBrk="1" hangingPunct="1"/>
            <a:r>
              <a:rPr lang="fr-FR" sz="1600" dirty="0" smtClean="0"/>
              <a:t>	</a:t>
            </a:r>
            <a:r>
              <a:rPr lang="fr-FR" sz="1600" dirty="0" smtClean="0"/>
              <a:t>	         </a:t>
            </a:r>
            <a:r>
              <a:rPr lang="fr-FR" sz="1600" dirty="0" err="1" smtClean="0"/>
              <a:t>quantite</a:t>
            </a:r>
            <a:r>
              <a:rPr lang="fr-FR" sz="1600" dirty="0" smtClean="0"/>
              <a:t>;</a:t>
            </a:r>
            <a:endParaRPr lang="fr-FR" sz="1600" dirty="0"/>
          </a:p>
          <a:p>
            <a:pPr eaLnBrk="1" hangingPunct="1"/>
            <a:r>
              <a:rPr lang="fr-FR" sz="1600" dirty="0"/>
              <a:t>	</a:t>
            </a:r>
            <a:r>
              <a:rPr lang="fr-FR" sz="1400" dirty="0" smtClean="0"/>
              <a:t>}</a:t>
            </a:r>
            <a:endParaRPr lang="fr-FR" sz="1400" dirty="0"/>
          </a:p>
          <a:p>
            <a:pPr eaLnBrk="1" hangingPunct="1"/>
            <a:r>
              <a:rPr lang="fr-FR" sz="1400" dirty="0" smtClean="0"/>
              <a:t>}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fr-FR" dirty="0" smtClean="0"/>
              <a:t>Les associations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Association one-to-one bidirectionnelle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857224" y="3009076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857224" y="4152084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Compte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rot="5400000">
            <a:off x="1178695" y="3973489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85852" y="37234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393777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12" name="ZoneTexte 5"/>
          <p:cNvSpPr txBox="1">
            <a:spLocks noChangeArrowheads="1"/>
          </p:cNvSpPr>
          <p:nvPr/>
        </p:nvSpPr>
        <p:spPr bwMode="auto">
          <a:xfrm>
            <a:off x="4214810" y="2000240"/>
            <a:ext cx="4286280" cy="1862048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/>
              <a:t>class </a:t>
            </a:r>
            <a:r>
              <a:rPr lang="fr-FR" sz="1200" b="1" dirty="0" err="1" smtClean="0"/>
              <a:t>Employe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r>
              <a:rPr lang="fr-FR" sz="1100" b="1" dirty="0" smtClean="0"/>
              <a:t>public Compte </a:t>
            </a:r>
            <a:r>
              <a:rPr lang="fr-FR" sz="1100" b="1" dirty="0" err="1" smtClean="0"/>
              <a:t>compte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void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</a:t>
            </a:r>
            <a:r>
              <a:rPr lang="fr-FR" sz="1100" b="1" dirty="0" err="1" smtClean="0"/>
              <a:t>etCompte</a:t>
            </a:r>
            <a:r>
              <a:rPr lang="fr-FR" sz="1100" b="1" dirty="0" smtClean="0"/>
              <a:t>(Compte </a:t>
            </a:r>
            <a:r>
              <a:rPr lang="fr-FR" sz="1100" b="1" dirty="0" err="1" smtClean="0"/>
              <a:t>compte</a:t>
            </a:r>
            <a:r>
              <a:rPr lang="fr-FR" sz="1100" b="1" dirty="0" smtClean="0"/>
              <a:t>) </a:t>
            </a:r>
            <a:r>
              <a:rPr lang="fr-FR" sz="1100" dirty="0"/>
              <a:t>{</a:t>
            </a:r>
          </a:p>
          <a:p>
            <a:pPr eaLnBrk="1" hangingPunct="1"/>
            <a:r>
              <a:rPr lang="fr-FR" sz="1100" dirty="0"/>
              <a:t>		</a:t>
            </a:r>
            <a:r>
              <a:rPr lang="fr-FR" sz="1100" dirty="0" err="1" smtClean="0"/>
              <a:t>this.compte</a:t>
            </a:r>
            <a:r>
              <a:rPr lang="fr-FR" sz="1100" dirty="0" smtClean="0"/>
              <a:t>=compte;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dirty="0" smtClean="0"/>
              <a:t>}</a:t>
            </a:r>
          </a:p>
          <a:p>
            <a:pPr eaLnBrk="1" hangingPunct="1"/>
            <a:r>
              <a:rPr lang="fr-FR" sz="1100" b="1" dirty="0" smtClean="0"/>
              <a:t>	public Compte </a:t>
            </a:r>
            <a:r>
              <a:rPr lang="fr-FR" sz="1100" b="1" dirty="0" err="1" smtClean="0"/>
              <a:t>getCompte</a:t>
            </a:r>
            <a:r>
              <a:rPr lang="fr-FR" sz="1100" b="1" dirty="0" smtClean="0"/>
              <a:t>() </a:t>
            </a:r>
            <a:r>
              <a:rPr lang="fr-FR" sz="1100" dirty="0" smtClean="0"/>
              <a:t>{</a:t>
            </a:r>
          </a:p>
          <a:p>
            <a:pPr eaLnBrk="1" hangingPunct="1"/>
            <a:r>
              <a:rPr lang="fr-FR" sz="1100" dirty="0" smtClean="0"/>
              <a:t>		</a:t>
            </a:r>
            <a:r>
              <a:rPr lang="fr-FR" sz="1100" dirty="0" smtClean="0"/>
              <a:t>return compte</a:t>
            </a:r>
            <a:r>
              <a:rPr lang="fr-FR" sz="1100" dirty="0" smtClean="0"/>
              <a:t>;</a:t>
            </a:r>
          </a:p>
          <a:p>
            <a:pPr eaLnBrk="1" hangingPunct="1"/>
            <a:r>
              <a:rPr lang="fr-FR" sz="1100" dirty="0" smtClean="0"/>
              <a:t>	</a:t>
            </a:r>
            <a:r>
              <a:rPr lang="fr-FR" sz="1050" dirty="0" smtClean="0"/>
              <a:t>}</a:t>
            </a:r>
          </a:p>
          <a:p>
            <a:pPr eaLnBrk="1" hangingPunct="1"/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4214810" y="4285972"/>
            <a:ext cx="4357718" cy="1862048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/>
              <a:t>class </a:t>
            </a:r>
            <a:r>
              <a:rPr lang="fr-FR" sz="1200" b="1" dirty="0" smtClean="0"/>
              <a:t>Compte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employe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void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</a:t>
            </a:r>
            <a:r>
              <a:rPr lang="fr-FR" sz="1100" b="1" dirty="0" err="1" smtClean="0"/>
              <a:t>etEmploye</a:t>
            </a:r>
            <a:r>
              <a:rPr lang="fr-FR" sz="1100" b="1" dirty="0" smtClean="0"/>
              <a:t>(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) </a:t>
            </a:r>
            <a:r>
              <a:rPr lang="fr-FR" sz="1100" dirty="0"/>
              <a:t>{</a:t>
            </a:r>
          </a:p>
          <a:p>
            <a:pPr eaLnBrk="1" hangingPunct="1"/>
            <a:r>
              <a:rPr lang="fr-FR" sz="1100" dirty="0"/>
              <a:t>		</a:t>
            </a:r>
            <a:r>
              <a:rPr lang="fr-FR" sz="1100" dirty="0" err="1" smtClean="0"/>
              <a:t>this.employe</a:t>
            </a:r>
            <a:r>
              <a:rPr lang="fr-FR" sz="1100" dirty="0" smtClean="0"/>
              <a:t>=</a:t>
            </a:r>
            <a:r>
              <a:rPr lang="fr-FR" sz="1100" dirty="0" err="1" smtClean="0"/>
              <a:t>employe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dirty="0" smtClean="0"/>
              <a:t>}</a:t>
            </a:r>
          </a:p>
          <a:p>
            <a:pPr eaLnBrk="1" hangingPunct="1"/>
            <a:r>
              <a:rPr lang="fr-FR" sz="1100" b="1" dirty="0" smtClean="0"/>
              <a:t>	public 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getEmploye</a:t>
            </a:r>
            <a:r>
              <a:rPr lang="fr-FR" sz="1100" b="1" dirty="0" smtClean="0"/>
              <a:t>() </a:t>
            </a:r>
            <a:r>
              <a:rPr lang="fr-FR" sz="1100" dirty="0" smtClean="0"/>
              <a:t>{</a:t>
            </a:r>
          </a:p>
          <a:p>
            <a:pPr eaLnBrk="1" hangingPunct="1"/>
            <a:r>
              <a:rPr lang="fr-FR" sz="1100" dirty="0" smtClean="0"/>
              <a:t>		</a:t>
            </a:r>
            <a:r>
              <a:rPr lang="fr-FR" sz="1100" dirty="0" smtClean="0"/>
              <a:t>return </a:t>
            </a:r>
            <a:r>
              <a:rPr lang="fr-FR" sz="1100" dirty="0" err="1" smtClean="0"/>
              <a:t>empl;oye</a:t>
            </a:r>
            <a:endParaRPr lang="fr-FR" sz="1100" dirty="0" smtClean="0"/>
          </a:p>
          <a:p>
            <a:pPr eaLnBrk="1" hangingPunct="1"/>
            <a:r>
              <a:rPr lang="fr-FR" sz="1100" dirty="0" smtClean="0"/>
              <a:t>	</a:t>
            </a:r>
            <a:r>
              <a:rPr lang="fr-FR" sz="1050" dirty="0" smtClean="0"/>
              <a:t>}</a:t>
            </a:r>
          </a:p>
          <a:p>
            <a:pPr eaLnBrk="1" hangingPunct="1"/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-7146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associations</a:t>
            </a:r>
            <a:endParaRPr kumimoji="0" lang="fr-FR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Association one-to-one </a:t>
            </a:r>
            <a:r>
              <a:rPr lang="fr-FR" dirty="0" err="1" smtClean="0"/>
              <a:t>unirectionnelle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57224" y="3009076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57224" y="4152084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Compte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6" name="Connecteur droit 5"/>
          <p:cNvCxnSpPr/>
          <p:nvPr/>
        </p:nvCxnSpPr>
        <p:spPr>
          <a:xfrm rot="5400000">
            <a:off x="1178695" y="3973489"/>
            <a:ext cx="357190" cy="158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85852" y="37234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08390" y="393777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4810" y="2000240"/>
            <a:ext cx="4286280" cy="1862048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/>
              <a:t>class </a:t>
            </a:r>
            <a:r>
              <a:rPr lang="fr-FR" sz="1200" b="1" dirty="0" err="1" smtClean="0"/>
              <a:t>Employe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r>
              <a:rPr lang="fr-FR" sz="1100" b="1" dirty="0" smtClean="0"/>
              <a:t>public Compte </a:t>
            </a:r>
            <a:r>
              <a:rPr lang="fr-FR" sz="1100" b="1" dirty="0" err="1" smtClean="0"/>
              <a:t>compte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void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</a:t>
            </a:r>
            <a:r>
              <a:rPr lang="fr-FR" sz="1100" b="1" dirty="0" err="1" smtClean="0"/>
              <a:t>etCompte</a:t>
            </a:r>
            <a:r>
              <a:rPr lang="fr-FR" sz="1100" b="1" dirty="0" smtClean="0"/>
              <a:t>(Compte </a:t>
            </a:r>
            <a:r>
              <a:rPr lang="fr-FR" sz="1100" b="1" dirty="0" err="1" smtClean="0"/>
              <a:t>compte</a:t>
            </a:r>
            <a:r>
              <a:rPr lang="fr-FR" sz="1100" b="1" dirty="0" smtClean="0"/>
              <a:t>) </a:t>
            </a:r>
            <a:r>
              <a:rPr lang="fr-FR" sz="1100" dirty="0"/>
              <a:t>{</a:t>
            </a:r>
          </a:p>
          <a:p>
            <a:pPr eaLnBrk="1" hangingPunct="1"/>
            <a:r>
              <a:rPr lang="fr-FR" sz="1100" dirty="0"/>
              <a:t>		</a:t>
            </a:r>
            <a:r>
              <a:rPr lang="fr-FR" sz="1100" dirty="0" err="1" smtClean="0"/>
              <a:t>this.compte</a:t>
            </a:r>
            <a:r>
              <a:rPr lang="fr-FR" sz="1100" dirty="0" smtClean="0"/>
              <a:t>=compte;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dirty="0" smtClean="0"/>
              <a:t>}</a:t>
            </a:r>
          </a:p>
          <a:p>
            <a:pPr eaLnBrk="1" hangingPunct="1"/>
            <a:r>
              <a:rPr lang="fr-FR" sz="1100" b="1" dirty="0" smtClean="0"/>
              <a:t>	public Compte </a:t>
            </a:r>
            <a:r>
              <a:rPr lang="fr-FR" sz="1100" b="1" dirty="0" err="1" smtClean="0"/>
              <a:t>getCompte</a:t>
            </a:r>
            <a:r>
              <a:rPr lang="fr-FR" sz="1100" b="1" dirty="0" smtClean="0"/>
              <a:t>() </a:t>
            </a:r>
            <a:r>
              <a:rPr lang="fr-FR" sz="1100" dirty="0" smtClean="0"/>
              <a:t>{</a:t>
            </a:r>
          </a:p>
          <a:p>
            <a:pPr eaLnBrk="1" hangingPunct="1"/>
            <a:r>
              <a:rPr lang="fr-FR" sz="1100" dirty="0" smtClean="0"/>
              <a:t>		</a:t>
            </a:r>
            <a:r>
              <a:rPr lang="fr-FR" sz="1100" dirty="0" smtClean="0"/>
              <a:t>return compte</a:t>
            </a:r>
            <a:r>
              <a:rPr lang="fr-FR" sz="1100" dirty="0" smtClean="0"/>
              <a:t>;</a:t>
            </a:r>
          </a:p>
          <a:p>
            <a:pPr eaLnBrk="1" hangingPunct="1"/>
            <a:r>
              <a:rPr lang="fr-FR" sz="1100" dirty="0" smtClean="0"/>
              <a:t>	</a:t>
            </a:r>
            <a:r>
              <a:rPr lang="fr-FR" sz="1050" dirty="0" smtClean="0"/>
              <a:t>}</a:t>
            </a:r>
          </a:p>
          <a:p>
            <a:pPr eaLnBrk="1" hangingPunct="1"/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4285972"/>
            <a:ext cx="4357718" cy="677108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/>
              <a:t>class </a:t>
            </a:r>
            <a:r>
              <a:rPr lang="fr-FR" sz="1200" b="1" dirty="0" smtClean="0"/>
              <a:t>Compte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-7146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associations</a:t>
            </a:r>
            <a:endParaRPr kumimoji="0" lang="fr-FR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42910" y="1214422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Association one-to-</a:t>
            </a:r>
            <a:r>
              <a:rPr lang="fr-FR" dirty="0" err="1" smtClean="0"/>
              <a:t>many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57224" y="2580448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857224" y="3723456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Societe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rot="5400000">
            <a:off x="1178695" y="354486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85852" y="3294828"/>
            <a:ext cx="237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*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35091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4214810" y="2000240"/>
            <a:ext cx="4286280" cy="1862048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/>
              <a:t>class </a:t>
            </a:r>
            <a:r>
              <a:rPr lang="fr-FR" sz="1200" b="1" dirty="0" err="1" smtClean="0"/>
              <a:t>Employe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Societe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societe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void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</a:t>
            </a:r>
            <a:r>
              <a:rPr lang="fr-FR" sz="1100" b="1" dirty="0" err="1" smtClean="0"/>
              <a:t>etSociete</a:t>
            </a:r>
            <a:r>
              <a:rPr lang="fr-FR" sz="1100" b="1" dirty="0" smtClean="0"/>
              <a:t>(</a:t>
            </a:r>
            <a:r>
              <a:rPr lang="fr-FR" sz="1100" b="1" dirty="0" err="1" smtClean="0"/>
              <a:t>Societe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societe</a:t>
            </a:r>
            <a:r>
              <a:rPr lang="fr-FR" sz="1100" b="1" dirty="0" smtClean="0"/>
              <a:t>) </a:t>
            </a:r>
            <a:r>
              <a:rPr lang="fr-FR" sz="1100" dirty="0"/>
              <a:t>{</a:t>
            </a:r>
          </a:p>
          <a:p>
            <a:pPr eaLnBrk="1" hangingPunct="1"/>
            <a:r>
              <a:rPr lang="fr-FR" sz="1100" dirty="0"/>
              <a:t>		</a:t>
            </a:r>
            <a:r>
              <a:rPr lang="fr-FR" sz="1100" dirty="0" err="1" smtClean="0"/>
              <a:t>this.societe</a:t>
            </a:r>
            <a:r>
              <a:rPr lang="fr-FR" sz="1100" dirty="0" smtClean="0"/>
              <a:t>=</a:t>
            </a:r>
            <a:r>
              <a:rPr lang="fr-FR" sz="1100" dirty="0" err="1" smtClean="0"/>
              <a:t>societe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dirty="0" smtClean="0"/>
              <a:t>}</a:t>
            </a:r>
          </a:p>
          <a:p>
            <a:pPr eaLnBrk="1" hangingPunct="1"/>
            <a:r>
              <a:rPr lang="fr-FR" sz="1100" b="1" dirty="0" smtClean="0"/>
              <a:t>	public Compte </a:t>
            </a:r>
            <a:r>
              <a:rPr lang="fr-FR" sz="1100" b="1" dirty="0" err="1" smtClean="0"/>
              <a:t>getSociete</a:t>
            </a:r>
            <a:r>
              <a:rPr lang="fr-FR" sz="1100" b="1" dirty="0" smtClean="0"/>
              <a:t>() </a:t>
            </a:r>
            <a:r>
              <a:rPr lang="fr-FR" sz="1100" dirty="0" smtClean="0"/>
              <a:t>{</a:t>
            </a:r>
          </a:p>
          <a:p>
            <a:pPr eaLnBrk="1" hangingPunct="1"/>
            <a:r>
              <a:rPr lang="fr-FR" sz="1100" dirty="0" smtClean="0"/>
              <a:t>		</a:t>
            </a:r>
            <a:r>
              <a:rPr lang="fr-FR" sz="1100" dirty="0" smtClean="0"/>
              <a:t>return </a:t>
            </a:r>
            <a:r>
              <a:rPr lang="fr-FR" sz="1100" dirty="0" err="1" smtClean="0"/>
              <a:t>societe</a:t>
            </a:r>
            <a:r>
              <a:rPr lang="fr-FR" sz="1100" dirty="0" smtClean="0"/>
              <a:t>;</a:t>
            </a:r>
            <a:endParaRPr lang="fr-FR" sz="1100" dirty="0" smtClean="0"/>
          </a:p>
          <a:p>
            <a:pPr eaLnBrk="1" hangingPunct="1"/>
            <a:r>
              <a:rPr lang="fr-FR" sz="1100" dirty="0" smtClean="0"/>
              <a:t>	</a:t>
            </a:r>
            <a:r>
              <a:rPr lang="fr-FR" sz="1050" dirty="0" smtClean="0"/>
              <a:t>}</a:t>
            </a:r>
          </a:p>
          <a:p>
            <a:pPr eaLnBrk="1" hangingPunct="1"/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  <p:sp>
        <p:nvSpPr>
          <p:cNvPr id="14" name="ZoneTexte 5"/>
          <p:cNvSpPr txBox="1">
            <a:spLocks noChangeArrowheads="1"/>
          </p:cNvSpPr>
          <p:nvPr/>
        </p:nvSpPr>
        <p:spPr bwMode="auto">
          <a:xfrm>
            <a:off x="4214810" y="4285972"/>
            <a:ext cx="4357718" cy="1692771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 smtClean="0"/>
              <a:t>class </a:t>
            </a:r>
            <a:r>
              <a:rPr lang="fr-FR" sz="1200" b="1" dirty="0" err="1" smtClean="0"/>
              <a:t>Societe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[] </a:t>
            </a:r>
            <a:r>
              <a:rPr lang="fr-FR" sz="1100" b="1" dirty="0" err="1" smtClean="0"/>
              <a:t>employes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void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</a:t>
            </a:r>
            <a:r>
              <a:rPr lang="fr-FR" sz="1100" b="1" dirty="0" err="1" smtClean="0"/>
              <a:t>etEmployes</a:t>
            </a:r>
            <a:r>
              <a:rPr lang="fr-FR" sz="1100" b="1" dirty="0" smtClean="0"/>
              <a:t>(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[] </a:t>
            </a:r>
            <a:r>
              <a:rPr lang="fr-FR" sz="1100" b="1" dirty="0" err="1" smtClean="0"/>
              <a:t>employes</a:t>
            </a:r>
            <a:r>
              <a:rPr lang="fr-FR" sz="1100" b="1" dirty="0" smtClean="0"/>
              <a:t>) </a:t>
            </a:r>
            <a:r>
              <a:rPr lang="fr-FR" sz="1100" dirty="0"/>
              <a:t>{</a:t>
            </a:r>
          </a:p>
          <a:p>
            <a:pPr eaLnBrk="1" hangingPunct="1"/>
            <a:r>
              <a:rPr lang="fr-FR" sz="1100" dirty="0"/>
              <a:t>		</a:t>
            </a:r>
            <a:r>
              <a:rPr lang="fr-FR" sz="1100" dirty="0" err="1" smtClean="0"/>
              <a:t>this.employe</a:t>
            </a:r>
            <a:r>
              <a:rPr lang="fr-FR" sz="1100" dirty="0" smtClean="0"/>
              <a:t>=</a:t>
            </a:r>
            <a:r>
              <a:rPr lang="fr-FR" sz="1100" dirty="0" err="1" smtClean="0"/>
              <a:t>employe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dirty="0" smtClean="0"/>
              <a:t>}</a:t>
            </a:r>
          </a:p>
          <a:p>
            <a:pPr eaLnBrk="1" hangingPunct="1"/>
            <a:r>
              <a:rPr lang="fr-FR" sz="1100" b="1" dirty="0" smtClean="0"/>
              <a:t>	public 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[] </a:t>
            </a:r>
            <a:r>
              <a:rPr lang="fr-FR" sz="1100" b="1" dirty="0" err="1" smtClean="0"/>
              <a:t>getEmployes</a:t>
            </a:r>
            <a:r>
              <a:rPr lang="fr-FR" sz="1100" b="1" dirty="0" smtClean="0"/>
              <a:t>() </a:t>
            </a:r>
            <a:r>
              <a:rPr lang="fr-FR" sz="1100" dirty="0" smtClean="0"/>
              <a:t>{</a:t>
            </a:r>
          </a:p>
          <a:p>
            <a:pPr eaLnBrk="1" hangingPunct="1"/>
            <a:r>
              <a:rPr lang="fr-FR" sz="1100" dirty="0" smtClean="0"/>
              <a:t>		</a:t>
            </a:r>
            <a:r>
              <a:rPr lang="fr-FR" sz="1100" dirty="0" smtClean="0"/>
              <a:t>return </a:t>
            </a:r>
            <a:r>
              <a:rPr lang="fr-FR" sz="1100" dirty="0" err="1" smtClean="0"/>
              <a:t>empl;oyes</a:t>
            </a:r>
            <a:endParaRPr lang="fr-FR" sz="1100" dirty="0" smtClean="0"/>
          </a:p>
          <a:p>
            <a:pPr eaLnBrk="1" hangingPunct="1"/>
            <a:r>
              <a:rPr lang="fr-FR" sz="1100" dirty="0" smtClean="0"/>
              <a:t>	</a:t>
            </a:r>
            <a:r>
              <a:rPr lang="fr-FR" sz="1050" dirty="0" smtClean="0"/>
              <a:t>}</a:t>
            </a:r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-7146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associations</a:t>
            </a:r>
            <a:endParaRPr kumimoji="0" lang="fr-FR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42910" y="1214422"/>
            <a:ext cx="30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Association </a:t>
            </a:r>
            <a:r>
              <a:rPr lang="fr-FR" dirty="0" err="1" smtClean="0"/>
              <a:t>many</a:t>
            </a:r>
            <a:r>
              <a:rPr lang="fr-FR" dirty="0" smtClean="0"/>
              <a:t>-to-</a:t>
            </a:r>
            <a:r>
              <a:rPr lang="fr-FR" dirty="0" err="1" smtClean="0"/>
              <a:t>many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57224" y="2580448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57224" y="3723456"/>
          <a:ext cx="1071570" cy="777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projet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6" name="Connecteur droit 5"/>
          <p:cNvCxnSpPr/>
          <p:nvPr/>
        </p:nvCxnSpPr>
        <p:spPr>
          <a:xfrm rot="5400000">
            <a:off x="1178695" y="354486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85852" y="3294828"/>
            <a:ext cx="237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*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5852" y="3509142"/>
            <a:ext cx="237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*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4810" y="2000240"/>
            <a:ext cx="4286280" cy="1862048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/>
              <a:t>class </a:t>
            </a:r>
            <a:r>
              <a:rPr lang="fr-FR" sz="1200" b="1" dirty="0" err="1" smtClean="0"/>
              <a:t>Employe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r>
              <a:rPr lang="fr-FR" sz="1100" b="1" dirty="0" smtClean="0"/>
              <a:t>public Projet[] projets;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void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</a:t>
            </a:r>
            <a:r>
              <a:rPr lang="fr-FR" sz="1100" b="1" dirty="0" err="1" smtClean="0"/>
              <a:t>etProjets</a:t>
            </a:r>
            <a:r>
              <a:rPr lang="fr-FR" sz="1100" b="1" dirty="0" smtClean="0"/>
              <a:t>(Projet[] projets) </a:t>
            </a:r>
            <a:r>
              <a:rPr lang="fr-FR" sz="1100" dirty="0"/>
              <a:t>{</a:t>
            </a:r>
          </a:p>
          <a:p>
            <a:pPr eaLnBrk="1" hangingPunct="1"/>
            <a:r>
              <a:rPr lang="fr-FR" sz="1100" dirty="0"/>
              <a:t>		</a:t>
            </a:r>
            <a:r>
              <a:rPr lang="fr-FR" sz="1100" dirty="0" err="1" smtClean="0"/>
              <a:t>this.projets</a:t>
            </a:r>
            <a:r>
              <a:rPr lang="fr-FR" sz="1100" dirty="0" smtClean="0"/>
              <a:t>=projets;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dirty="0" smtClean="0"/>
              <a:t>}</a:t>
            </a:r>
          </a:p>
          <a:p>
            <a:pPr eaLnBrk="1" hangingPunct="1"/>
            <a:r>
              <a:rPr lang="fr-FR" sz="1100" b="1" dirty="0" smtClean="0"/>
              <a:t>	public Projet[] </a:t>
            </a:r>
            <a:r>
              <a:rPr lang="fr-FR" sz="1100" b="1" dirty="0" err="1" smtClean="0"/>
              <a:t>getProjets</a:t>
            </a:r>
            <a:r>
              <a:rPr lang="fr-FR" sz="1100" b="1" dirty="0" smtClean="0"/>
              <a:t>() </a:t>
            </a:r>
            <a:r>
              <a:rPr lang="fr-FR" sz="1100" dirty="0" smtClean="0"/>
              <a:t>{</a:t>
            </a:r>
          </a:p>
          <a:p>
            <a:pPr eaLnBrk="1" hangingPunct="1"/>
            <a:r>
              <a:rPr lang="fr-FR" sz="1100" dirty="0" smtClean="0"/>
              <a:t>		</a:t>
            </a:r>
            <a:r>
              <a:rPr lang="fr-FR" sz="1100" dirty="0" smtClean="0"/>
              <a:t>return projets;</a:t>
            </a:r>
            <a:endParaRPr lang="fr-FR" sz="1100" dirty="0" smtClean="0"/>
          </a:p>
          <a:p>
            <a:pPr eaLnBrk="1" hangingPunct="1"/>
            <a:r>
              <a:rPr lang="fr-FR" sz="1100" dirty="0" smtClean="0"/>
              <a:t>	</a:t>
            </a:r>
            <a:r>
              <a:rPr lang="fr-FR" sz="1050" dirty="0" smtClean="0"/>
              <a:t>}</a:t>
            </a:r>
          </a:p>
          <a:p>
            <a:pPr eaLnBrk="1" hangingPunct="1"/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4285972"/>
            <a:ext cx="4357718" cy="1692771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200" dirty="0" smtClean="0"/>
              <a:t>class </a:t>
            </a:r>
            <a:r>
              <a:rPr lang="fr-FR" sz="1200" b="1" dirty="0" smtClean="0"/>
              <a:t>Projets</a:t>
            </a:r>
            <a:r>
              <a:rPr lang="fr-FR" sz="1200" dirty="0" smtClean="0"/>
              <a:t>{</a:t>
            </a:r>
            <a:endParaRPr lang="fr-FR" sz="1200" dirty="0"/>
          </a:p>
          <a:p>
            <a:pPr eaLnBrk="1" hangingPunct="1"/>
            <a:r>
              <a:rPr lang="fr-FR" sz="14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[] </a:t>
            </a:r>
            <a:r>
              <a:rPr lang="fr-FR" sz="1100" b="1" dirty="0" err="1" smtClean="0"/>
              <a:t>employes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b="1" dirty="0" smtClean="0"/>
              <a:t>public </a:t>
            </a:r>
            <a:r>
              <a:rPr lang="fr-FR" sz="1100" b="1" dirty="0" err="1" smtClean="0"/>
              <a:t>void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s</a:t>
            </a:r>
            <a:r>
              <a:rPr lang="fr-FR" sz="1100" b="1" dirty="0" err="1" smtClean="0"/>
              <a:t>etEmployes</a:t>
            </a:r>
            <a:r>
              <a:rPr lang="fr-FR" sz="1100" b="1" dirty="0" smtClean="0"/>
              <a:t>(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[] </a:t>
            </a:r>
            <a:r>
              <a:rPr lang="fr-FR" sz="1100" b="1" dirty="0" err="1" smtClean="0"/>
              <a:t>employes</a:t>
            </a:r>
            <a:r>
              <a:rPr lang="fr-FR" sz="1100" b="1" dirty="0" smtClean="0"/>
              <a:t>) </a:t>
            </a:r>
            <a:r>
              <a:rPr lang="fr-FR" sz="1100" dirty="0"/>
              <a:t>{</a:t>
            </a:r>
          </a:p>
          <a:p>
            <a:pPr eaLnBrk="1" hangingPunct="1"/>
            <a:r>
              <a:rPr lang="fr-FR" sz="1100" dirty="0"/>
              <a:t>		</a:t>
            </a:r>
            <a:r>
              <a:rPr lang="fr-FR" sz="1100" dirty="0" err="1" smtClean="0"/>
              <a:t>this.employe</a:t>
            </a:r>
            <a:r>
              <a:rPr lang="fr-FR" sz="1100" dirty="0" smtClean="0"/>
              <a:t>=</a:t>
            </a:r>
            <a:r>
              <a:rPr lang="fr-FR" sz="1100" dirty="0" err="1" smtClean="0"/>
              <a:t>employe</a:t>
            </a:r>
            <a:r>
              <a:rPr lang="fr-FR" sz="1100" dirty="0" smtClean="0"/>
              <a:t>;</a:t>
            </a:r>
            <a:endParaRPr lang="fr-FR" sz="1100" dirty="0"/>
          </a:p>
          <a:p>
            <a:pPr eaLnBrk="1" hangingPunct="1"/>
            <a:r>
              <a:rPr lang="fr-FR" sz="1100" dirty="0"/>
              <a:t>	</a:t>
            </a:r>
            <a:r>
              <a:rPr lang="fr-FR" sz="1100" dirty="0" smtClean="0"/>
              <a:t>}</a:t>
            </a:r>
          </a:p>
          <a:p>
            <a:pPr eaLnBrk="1" hangingPunct="1"/>
            <a:r>
              <a:rPr lang="fr-FR" sz="1100" b="1" dirty="0" smtClean="0"/>
              <a:t>	public </a:t>
            </a:r>
            <a:r>
              <a:rPr lang="fr-FR" sz="1100" b="1" dirty="0" err="1" smtClean="0"/>
              <a:t>Employe</a:t>
            </a:r>
            <a:r>
              <a:rPr lang="fr-FR" sz="1100" b="1" dirty="0" smtClean="0"/>
              <a:t>[] </a:t>
            </a:r>
            <a:r>
              <a:rPr lang="fr-FR" sz="1100" b="1" dirty="0" err="1" smtClean="0"/>
              <a:t>getEmployes</a:t>
            </a:r>
            <a:r>
              <a:rPr lang="fr-FR" sz="1100" b="1" dirty="0" smtClean="0"/>
              <a:t>() </a:t>
            </a:r>
            <a:r>
              <a:rPr lang="fr-FR" sz="1100" dirty="0" smtClean="0"/>
              <a:t>{</a:t>
            </a:r>
          </a:p>
          <a:p>
            <a:pPr eaLnBrk="1" hangingPunct="1"/>
            <a:r>
              <a:rPr lang="fr-FR" sz="1100" dirty="0" smtClean="0"/>
              <a:t>		</a:t>
            </a:r>
            <a:r>
              <a:rPr lang="fr-FR" sz="1100" dirty="0" smtClean="0"/>
              <a:t>return </a:t>
            </a:r>
            <a:r>
              <a:rPr lang="fr-FR" sz="1100" dirty="0" err="1" smtClean="0"/>
              <a:t>empl;oyes</a:t>
            </a:r>
            <a:endParaRPr lang="fr-FR" sz="1100" dirty="0" smtClean="0"/>
          </a:p>
          <a:p>
            <a:pPr eaLnBrk="1" hangingPunct="1"/>
            <a:r>
              <a:rPr lang="fr-FR" sz="1100" dirty="0" smtClean="0"/>
              <a:t>	</a:t>
            </a:r>
            <a:r>
              <a:rPr lang="fr-FR" sz="1050" dirty="0" smtClean="0"/>
              <a:t>}</a:t>
            </a:r>
            <a:endParaRPr lang="fr-FR" sz="1100" dirty="0"/>
          </a:p>
          <a:p>
            <a:pPr eaLnBrk="1" hangingPunct="1"/>
            <a:r>
              <a:rPr lang="fr-FR" sz="1200" dirty="0" smtClean="0"/>
              <a:t>}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714625"/>
            <a:ext cx="1219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00" y="42021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Attributs</a:t>
            </a:r>
          </a:p>
        </p:txBody>
      </p:sp>
      <p:sp>
        <p:nvSpPr>
          <p:cNvPr id="7172" name="Titre 1"/>
          <p:cNvSpPr>
            <a:spLocks noGrp="1"/>
          </p:cNvSpPr>
          <p:nvPr>
            <p:ph type="title"/>
          </p:nvPr>
        </p:nvSpPr>
        <p:spPr>
          <a:xfrm>
            <a:off x="1057275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Identification de l’objet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0438" y="4202113"/>
            <a:ext cx="1198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Méthodes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1143000" y="4071938"/>
            <a:ext cx="2857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43125" y="2286000"/>
            <a:ext cx="928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Objet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5214938" y="2384425"/>
          <a:ext cx="3643312" cy="24737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43312"/>
              </a:tblGrid>
              <a:tr h="37067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Chemise</a:t>
                      </a:r>
                      <a:endParaRPr lang="fr-FR" sz="1800" dirty="0"/>
                    </a:p>
                  </a:txBody>
                  <a:tcPr marL="91439" marR="91439" marT="45699" marB="45699"/>
                </a:tc>
              </a:tr>
              <a:tr h="1462725">
                <a:tc>
                  <a:txBody>
                    <a:bodyPr/>
                    <a:lstStyle/>
                    <a:p>
                      <a:r>
                        <a:rPr lang="fr-FR" sz="1800" baseline="0" dirty="0" smtClean="0"/>
                        <a:t>ID</a:t>
                      </a:r>
                    </a:p>
                    <a:p>
                      <a:r>
                        <a:rPr lang="fr-FR" sz="1800" baseline="0" dirty="0" smtClean="0"/>
                        <a:t>Prix</a:t>
                      </a:r>
                    </a:p>
                    <a:p>
                      <a:r>
                        <a:rPr lang="fr-FR" sz="1800" baseline="0" dirty="0" smtClean="0"/>
                        <a:t>Couleur</a:t>
                      </a:r>
                    </a:p>
                    <a:p>
                      <a:r>
                        <a:rPr lang="fr-FR" sz="1800" baseline="0" dirty="0" smtClean="0"/>
                        <a:t>Description</a:t>
                      </a:r>
                    </a:p>
                    <a:p>
                      <a:r>
                        <a:rPr lang="fr-FR" sz="1800" baseline="0" dirty="0" smtClean="0"/>
                        <a:t>Quantité dans le stock</a:t>
                      </a:r>
                    </a:p>
                  </a:txBody>
                  <a:tcPr marL="91439" marR="91439" marT="45699" marB="45699"/>
                </a:tc>
              </a:tr>
              <a:tr h="639929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Ajouter</a:t>
                      </a:r>
                      <a:r>
                        <a:rPr lang="fr-FR" sz="1800" baseline="0" dirty="0" smtClean="0"/>
                        <a:t> chemise dans le stock</a:t>
                      </a:r>
                    </a:p>
                    <a:p>
                      <a:r>
                        <a:rPr lang="fr-FR" sz="1800" baseline="0" dirty="0" smtClean="0"/>
                        <a:t>Diminuer une chemise du stock</a:t>
                      </a:r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955925"/>
            <a:ext cx="1266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re 1"/>
          <p:cNvSpPr>
            <a:spLocks noGrp="1"/>
          </p:cNvSpPr>
          <p:nvPr>
            <p:ph type="title"/>
          </p:nvPr>
        </p:nvSpPr>
        <p:spPr>
          <a:xfrm>
            <a:off x="1057275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Classe et objet Java</a:t>
            </a: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198755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044700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3588" y="2044700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5" y="1201738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428750" y="3416300"/>
            <a:ext cx="6715125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416050"/>
            <a:ext cx="227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287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Classe</a:t>
            </a:r>
            <a:r>
              <a:rPr lang="fr-FR"/>
              <a:t> « Chemise »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71500" y="4643438"/>
            <a:ext cx="158273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Objet 1</a:t>
            </a:r>
          </a:p>
          <a:p>
            <a:pPr eaLnBrk="1" hangingPunct="1"/>
            <a:r>
              <a:rPr lang="fr-FR"/>
              <a:t>Id: 101	</a:t>
            </a:r>
          </a:p>
          <a:p>
            <a:pPr eaLnBrk="1" hangingPunct="1"/>
            <a:r>
              <a:rPr lang="fr-FR"/>
              <a:t>Prix: 20$</a:t>
            </a:r>
          </a:p>
          <a:p>
            <a:pPr eaLnBrk="1" hangingPunct="1"/>
            <a:r>
              <a:rPr lang="fr-FR"/>
              <a:t>Couleur: Bleu</a:t>
            </a:r>
          </a:p>
          <a:p>
            <a:pPr eaLnBrk="1" hangingPunct="1"/>
            <a:r>
              <a:rPr lang="fr-FR"/>
              <a:t>Quantite: 200</a:t>
            </a: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6715125" y="4594225"/>
            <a:ext cx="18002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Objet 2</a:t>
            </a:r>
          </a:p>
          <a:p>
            <a:pPr eaLnBrk="1" hangingPunct="1"/>
            <a:r>
              <a:rPr lang="fr-FR"/>
              <a:t>Id: 201	</a:t>
            </a:r>
          </a:p>
          <a:p>
            <a:pPr eaLnBrk="1" hangingPunct="1"/>
            <a:r>
              <a:rPr lang="fr-FR"/>
              <a:t>Prix: 30$</a:t>
            </a:r>
          </a:p>
          <a:p>
            <a:pPr eaLnBrk="1" hangingPunct="1"/>
            <a:r>
              <a:rPr lang="fr-FR"/>
              <a:t>Couleur: Rouge</a:t>
            </a:r>
          </a:p>
          <a:p>
            <a:pPr eaLnBrk="1" hangingPunct="1"/>
            <a:r>
              <a:rPr lang="fr-FR"/>
              <a:t>Quantite: 180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-3-</a:t>
            </a:r>
          </a:p>
        </p:txBody>
      </p:sp>
      <p:sp>
        <p:nvSpPr>
          <p:cNvPr id="8208" name="Rectangle 19"/>
          <p:cNvSpPr>
            <a:spLocks noChangeArrowheads="1"/>
          </p:cNvSpPr>
          <p:nvPr/>
        </p:nvSpPr>
        <p:spPr bwMode="auto">
          <a:xfrm>
            <a:off x="1500188" y="3559175"/>
            <a:ext cx="6643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Une classe n'est pas un objet. Une classe est un </a:t>
            </a:r>
            <a:r>
              <a:rPr lang="fr-FR">
                <a:solidFill>
                  <a:srgbClr val="C00000"/>
                </a:solidFill>
              </a:rPr>
              <a:t>patron</a:t>
            </a:r>
            <a:r>
              <a:rPr lang="fr-FR"/>
              <a:t> d'objet.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571500" y="1584325"/>
            <a:ext cx="785812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On appelle </a:t>
            </a:r>
            <a:r>
              <a:rPr lang="fr-FR">
                <a:solidFill>
                  <a:srgbClr val="000099"/>
                </a:solidFill>
              </a:rPr>
              <a:t>classe</a:t>
            </a:r>
            <a:r>
              <a:rPr lang="fr-FR"/>
              <a:t> la </a:t>
            </a:r>
            <a:r>
              <a:rPr lang="fr-FR">
                <a:solidFill>
                  <a:srgbClr val="000099"/>
                </a:solidFill>
              </a:rPr>
              <a:t>structure d'un objet</a:t>
            </a:r>
            <a:r>
              <a:rPr lang="fr-FR"/>
              <a:t>, c'est-à-dire la déclaration de l'ensemble des entités qui composeront un objet. </a:t>
            </a:r>
          </a:p>
          <a:p>
            <a:pPr eaLnBrk="1" hangingPunct="1"/>
            <a:endParaRPr lang="fr-FR"/>
          </a:p>
          <a:p>
            <a:pPr eaLnBrk="1" hangingPunct="1"/>
            <a:r>
              <a:rPr lang="fr-FR"/>
              <a:t>Un objet est donc « issu » d'une classe, c'est le produit qui sort d'un moule.</a:t>
            </a:r>
          </a:p>
          <a:p>
            <a:pPr eaLnBrk="1" hangingPunct="1"/>
            <a:r>
              <a:rPr lang="fr-FR"/>
              <a:t>En réalité on dit qu'un objet est une </a:t>
            </a:r>
            <a:r>
              <a:rPr lang="fr-FR" b="1"/>
              <a:t>instanciation</a:t>
            </a:r>
            <a:r>
              <a:rPr lang="fr-FR"/>
              <a:t> d'une classe</a:t>
            </a:r>
          </a:p>
          <a:p>
            <a:pPr eaLnBrk="1" hangingPunct="1"/>
            <a:r>
              <a:rPr lang="fr-FR" b="1"/>
              <a:t>	objet</a:t>
            </a:r>
            <a:r>
              <a:rPr lang="fr-FR"/>
              <a:t> = </a:t>
            </a:r>
            <a:r>
              <a:rPr lang="fr-FR" b="1"/>
              <a:t>instance</a:t>
            </a:r>
            <a:endParaRPr lang="fr-FR"/>
          </a:p>
          <a:p>
            <a:pPr eaLnBrk="1" hangingPunct="1"/>
            <a:r>
              <a:rPr lang="fr-FR"/>
              <a:t> </a:t>
            </a:r>
          </a:p>
          <a:p>
            <a:pPr eaLnBrk="1" hangingPunct="1"/>
            <a:endParaRPr lang="fr-FR"/>
          </a:p>
          <a:p>
            <a:pPr eaLnBrk="1" hangingPunct="1"/>
            <a:r>
              <a:rPr lang="fr-FR"/>
              <a:t>Une classe est composée de deux parties :</a:t>
            </a:r>
          </a:p>
          <a:p>
            <a:pPr eaLnBrk="1" hangingPunct="1"/>
            <a:r>
              <a:rPr lang="fr-FR"/>
              <a:t> 	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>
                <a:solidFill>
                  <a:srgbClr val="008000"/>
                </a:solidFill>
              </a:rPr>
              <a:t>Les attributs </a:t>
            </a:r>
            <a:r>
              <a:rPr lang="fr-FR"/>
              <a:t>(parfois appelés </a:t>
            </a:r>
            <a:r>
              <a:rPr lang="fr-FR" i="1"/>
              <a:t>données membres</a:t>
            </a:r>
            <a:r>
              <a:rPr lang="fr-FR"/>
              <a:t>) : il s'agit des données représentant l'état de l'objet</a:t>
            </a:r>
          </a:p>
          <a:p>
            <a:pPr lvl="1" eaLnBrk="1" hangingPunct="1">
              <a:buFont typeface="Arial" charset="0"/>
              <a:buChar char="•"/>
            </a:pPr>
            <a:endParaRPr lang="fr-FR"/>
          </a:p>
          <a:p>
            <a:pPr lvl="1" eaLnBrk="1" hangingPunct="1">
              <a:buFont typeface="Arial" charset="0"/>
              <a:buChar char="•"/>
            </a:pPr>
            <a:r>
              <a:rPr lang="fr-FR">
                <a:solidFill>
                  <a:srgbClr val="008000"/>
                </a:solidFill>
              </a:rPr>
              <a:t>Les méthodes </a:t>
            </a:r>
            <a:r>
              <a:rPr lang="fr-FR"/>
              <a:t>(parfois appelées </a:t>
            </a:r>
            <a:r>
              <a:rPr lang="fr-FR" i="1"/>
              <a:t>fonctions membres</a:t>
            </a:r>
            <a:r>
              <a:rPr lang="fr-FR"/>
              <a:t>): il s'agit des opérations applicables aux objets </a:t>
            </a:r>
          </a:p>
        </p:txBody>
      </p:sp>
      <p:sp>
        <p:nvSpPr>
          <p:cNvPr id="10243" name="Titre 1"/>
          <p:cNvSpPr>
            <a:spLocks noGrp="1"/>
          </p:cNvSpPr>
          <p:nvPr>
            <p:ph type="title"/>
          </p:nvPr>
        </p:nvSpPr>
        <p:spPr>
          <a:xfrm>
            <a:off x="1057275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Classe et objet Java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-4-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1285875" y="3071813"/>
            <a:ext cx="214313" cy="21431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500438" y="1785938"/>
            <a:ext cx="337581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/>
              <a:t>p</a:t>
            </a:r>
            <a:r>
              <a:rPr lang="en-US" b="1" dirty="0" smtClean="0"/>
              <a:t>ublic class</a:t>
            </a:r>
            <a:r>
              <a:rPr lang="en-US" dirty="0" smtClean="0"/>
              <a:t> </a:t>
            </a:r>
            <a:r>
              <a:rPr lang="en-US" dirty="0"/>
              <a:t>Chemise</a:t>
            </a:r>
            <a:br>
              <a:rPr lang="en-US" dirty="0"/>
            </a:br>
            <a:r>
              <a:rPr lang="en-US" b="1" dirty="0"/>
              <a:t>{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}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 la classe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714500" y="5214938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 Le fichier </a:t>
            </a:r>
            <a:r>
              <a:rPr lang="en-US" i="1"/>
              <a:t>.java </a:t>
            </a:r>
            <a:r>
              <a:rPr lang="en-US"/>
              <a:t>doit avoir le même nom que la classe (Chemise.java)</a:t>
            </a:r>
          </a:p>
          <a:p>
            <a:pPr eaLnBrk="1" hangingPunct="1"/>
            <a:endParaRPr lang="en-US"/>
          </a:p>
          <a:p>
            <a:pPr eaLnBrk="1" hangingPunct="1">
              <a:buFontTx/>
              <a:buChar char="•"/>
            </a:pPr>
            <a:r>
              <a:rPr lang="en-US"/>
              <a:t> Le nom de la classe doit commencer par une majiscule</a:t>
            </a:r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3786188" y="2571750"/>
            <a:ext cx="2979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/*Déclaration des attributs*/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3786188" y="3130550"/>
            <a:ext cx="317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/*Déclaration des méthodes*/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3714750" y="3643313"/>
            <a:ext cx="3646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solidFill>
                  <a:srgbClr val="FF0000"/>
                </a:solidFill>
              </a:rPr>
              <a:t>//</a:t>
            </a:r>
            <a:r>
              <a:rPr lang="fr-FR"/>
              <a:t>commentaire sur une seule ligne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643313" y="4059238"/>
            <a:ext cx="2236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solidFill>
                  <a:srgbClr val="FF0000"/>
                </a:solidFill>
              </a:rPr>
              <a:t>/*</a:t>
            </a:r>
            <a:r>
              <a:rPr lang="fr-FR"/>
              <a:t>commentaires sur </a:t>
            </a:r>
          </a:p>
          <a:p>
            <a:pPr eaLnBrk="1" hangingPunct="1"/>
            <a:r>
              <a:rPr lang="fr-FR"/>
              <a:t>plusieurs lignes</a:t>
            </a:r>
            <a:r>
              <a:rPr lang="fr-FR" b="1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9225" name="Rectangle 1"/>
          <p:cNvSpPr>
            <a:spLocks noChangeArrowheads="1"/>
          </p:cNvSpPr>
          <p:nvPr/>
        </p:nvSpPr>
        <p:spPr bwMode="auto">
          <a:xfrm>
            <a:off x="2698750" y="6143625"/>
            <a:ext cx="6269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sz="1600" dirty="0">
                <a:latin typeface="+mj-lt"/>
              </a:rPr>
              <a:t>Notation Camel Case. Exemple: </a:t>
            </a:r>
            <a:r>
              <a:rPr lang="fr-FR" sz="1600" b="1" dirty="0" err="1">
                <a:latin typeface="+mj-lt"/>
              </a:rPr>
              <a:t>C</a:t>
            </a:r>
            <a:r>
              <a:rPr lang="fr-FR" sz="1600" dirty="0" err="1">
                <a:latin typeface="+mj-lt"/>
              </a:rPr>
              <a:t>ompte</a:t>
            </a:r>
            <a:r>
              <a:rPr lang="fr-FR" sz="1600" b="1" dirty="0" err="1">
                <a:latin typeface="+mj-lt"/>
              </a:rPr>
              <a:t>B</a:t>
            </a:r>
            <a:r>
              <a:rPr lang="fr-FR" sz="1600" dirty="0" err="1">
                <a:latin typeface="+mj-lt"/>
              </a:rPr>
              <a:t>ancaire</a:t>
            </a:r>
            <a:r>
              <a:rPr lang="fr-FR" sz="1600" dirty="0">
                <a:latin typeface="+mj-lt"/>
              </a:rPr>
              <a:t>, </a:t>
            </a:r>
            <a:r>
              <a:rPr lang="fr-FR" sz="1600" b="1" dirty="0" err="1">
                <a:latin typeface="+mj-lt"/>
              </a:rPr>
              <a:t>A</a:t>
            </a:r>
            <a:r>
              <a:rPr lang="fr-FR" sz="1600" dirty="0" err="1">
                <a:latin typeface="+mj-lt"/>
              </a:rPr>
              <a:t>gence</a:t>
            </a:r>
            <a:r>
              <a:rPr lang="fr-FR" sz="1600" b="1" dirty="0" err="1">
                <a:latin typeface="+mj-lt"/>
              </a:rPr>
              <a:t>V</a:t>
            </a:r>
            <a:r>
              <a:rPr lang="fr-FR" sz="1600" dirty="0" err="1">
                <a:latin typeface="+mj-lt"/>
              </a:rPr>
              <a:t>oyage</a:t>
            </a:r>
            <a:endParaRPr lang="fr-FR" sz="1600" dirty="0">
              <a:latin typeface="+mj-lt"/>
            </a:endParaRPr>
          </a:p>
        </p:txBody>
      </p:sp>
      <p:pic>
        <p:nvPicPr>
          <p:cNvPr id="11274" name="Picture 16" descr="http://www.region3support.org/view/images/zBestP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5572125"/>
            <a:ext cx="895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938" y="1571625"/>
            <a:ext cx="7858125" cy="12001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/>
              <a:t>Syntaxe</a:t>
            </a:r>
            <a:r>
              <a:rPr lang="en-US" b="1" dirty="0"/>
              <a:t>:</a:t>
            </a:r>
            <a:endParaRPr lang="en-US" dirty="0"/>
          </a:p>
          <a:p>
            <a:pPr algn="ctr" eaLnBrk="1" hangingPunct="1">
              <a:defRPr/>
            </a:pPr>
            <a:r>
              <a:rPr lang="en-US" dirty="0"/>
              <a:t>type </a:t>
            </a:r>
            <a:r>
              <a:rPr lang="en-US" dirty="0" err="1"/>
              <a:t>nom_variable</a:t>
            </a:r>
            <a:r>
              <a:rPr lang="en-US" dirty="0"/>
              <a:t> [=value];</a:t>
            </a:r>
          </a:p>
          <a:p>
            <a:pPr algn="ctr"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int</a:t>
            </a:r>
            <a:r>
              <a:rPr lang="en-US" b="1" dirty="0"/>
              <a:t> id = 0;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fr-FR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Déclaration des variables	</a:t>
            </a:r>
            <a:r>
              <a:rPr lang="fr-FR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1/7</a:t>
            </a:r>
            <a:endParaRPr lang="fr-FR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2" name="ZoneTexte 5"/>
          <p:cNvSpPr txBox="1">
            <a:spLocks noChangeArrowheads="1"/>
          </p:cNvSpPr>
          <p:nvPr/>
        </p:nvSpPr>
        <p:spPr bwMode="auto">
          <a:xfrm>
            <a:off x="285750" y="3130550"/>
            <a:ext cx="403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Quel nom choisir pour notre variable?</a:t>
            </a:r>
          </a:p>
        </p:txBody>
      </p:sp>
      <p:sp>
        <p:nvSpPr>
          <p:cNvPr id="12293" name="ZoneTexte 6"/>
          <p:cNvSpPr txBox="1">
            <a:spLocks noChangeArrowheads="1"/>
          </p:cNvSpPr>
          <p:nvPr/>
        </p:nvSpPr>
        <p:spPr bwMode="auto">
          <a:xfrm>
            <a:off x="1571625" y="4611688"/>
            <a:ext cx="3492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Évitez les mots réservés de java</a:t>
            </a:r>
          </a:p>
        </p:txBody>
      </p:sp>
      <p:sp>
        <p:nvSpPr>
          <p:cNvPr id="12294" name="ZoneTexte 7"/>
          <p:cNvSpPr txBox="1">
            <a:spLocks noChangeArrowheads="1"/>
          </p:cNvSpPr>
          <p:nvPr/>
        </p:nvSpPr>
        <p:spPr bwMode="auto">
          <a:xfrm>
            <a:off x="1571625" y="3611563"/>
            <a:ext cx="4138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Les noms des variables sont case-sensitive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1571625" y="4111625"/>
            <a:ext cx="3482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Les white space ne sont pas permis</a:t>
            </a:r>
            <a:endParaRPr lang="fr-FR"/>
          </a:p>
        </p:txBody>
      </p:sp>
      <p:sp>
        <p:nvSpPr>
          <p:cNvPr id="12296" name="AutoShape 11" descr="3. java reserved word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/>
          </a:p>
        </p:txBody>
      </p:sp>
      <p:pic>
        <p:nvPicPr>
          <p:cNvPr id="12297" name="Picture 13" descr="3. java reserved w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7825" y="3929063"/>
            <a:ext cx="3686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-6-</a:t>
            </a:r>
          </a:p>
        </p:txBody>
      </p:sp>
      <p:sp>
        <p:nvSpPr>
          <p:cNvPr id="12300" name="Rectangle 3"/>
          <p:cNvSpPr>
            <a:spLocks noChangeArrowheads="1"/>
          </p:cNvSpPr>
          <p:nvPr/>
        </p:nvSpPr>
        <p:spPr bwMode="auto">
          <a:xfrm>
            <a:off x="1000125" y="5357813"/>
            <a:ext cx="4500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 Le nom de la variable doit commencer par une lettre miniscule.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98600" y="6000750"/>
            <a:ext cx="4859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sz="1600" dirty="0">
                <a:latin typeface="+mj-lt"/>
              </a:rPr>
              <a:t>Notation Camel Case. Exemple: </a:t>
            </a:r>
            <a:r>
              <a:rPr lang="fr-FR" sz="1600" dirty="0" err="1">
                <a:latin typeface="+mj-lt"/>
              </a:rPr>
              <a:t>age</a:t>
            </a:r>
            <a:r>
              <a:rPr lang="fr-FR" sz="1600" dirty="0">
                <a:latin typeface="+mj-lt"/>
              </a:rPr>
              <a:t>, </a:t>
            </a:r>
            <a:r>
              <a:rPr lang="fr-FR" sz="1600" dirty="0" err="1">
                <a:latin typeface="+mj-lt"/>
              </a:rPr>
              <a:t>quantiteStock</a:t>
            </a:r>
            <a:endParaRPr lang="fr-FR" sz="1600" dirty="0">
              <a:latin typeface="+mj-lt"/>
            </a:endParaRPr>
          </a:p>
        </p:txBody>
      </p:sp>
      <p:pic>
        <p:nvPicPr>
          <p:cNvPr id="12302" name="Picture 16" descr="http://www.region3support.org/view/images/zBestPra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5286375"/>
            <a:ext cx="895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2113</Words>
  <Application>Microsoft Office PowerPoint</Application>
  <PresentationFormat>Affichage à l'écran (4:3)</PresentationFormat>
  <Paragraphs>877</Paragraphs>
  <Slides>48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Diseño predeterminado</vt:lpstr>
      <vt:lpstr>Equipe java</vt:lpstr>
      <vt:lpstr>Diapositive 2</vt:lpstr>
      <vt:lpstr>Diapositive 3</vt:lpstr>
      <vt:lpstr>Diapositive 4</vt:lpstr>
      <vt:lpstr>Identification de l’objet</vt:lpstr>
      <vt:lpstr>Classe et objet Java</vt:lpstr>
      <vt:lpstr>Classe et objet Java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Catégories des variables    1/7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Création des objets</vt:lpstr>
      <vt:lpstr>Diapositive 26</vt:lpstr>
      <vt:lpstr>Notion de référence 1/5</vt:lpstr>
      <vt:lpstr>Notion de référence 2/5</vt:lpstr>
      <vt:lpstr>Notion de référence 3/5</vt:lpstr>
      <vt:lpstr>Notion de référence 4/5</vt:lpstr>
      <vt:lpstr>Notion de référence 5/5</vt:lpstr>
      <vt:lpstr>Diapositive 32</vt:lpstr>
      <vt:lpstr>Les constructeurs  1/4 </vt:lpstr>
      <vt:lpstr>Les constructeurs  2/4 </vt:lpstr>
      <vt:lpstr>Les constructeurs  3/4 </vt:lpstr>
      <vt:lpstr>Les constructeurs  4/4 </vt:lpstr>
      <vt:lpstr>Destructeur </vt:lpstr>
      <vt:lpstr>Les attributs static   1/4</vt:lpstr>
      <vt:lpstr>Les attibuts static   2/4</vt:lpstr>
      <vt:lpstr>Les attibuts static   3/4</vt:lpstr>
      <vt:lpstr>Les attibuts static   4/4</vt:lpstr>
      <vt:lpstr>Les méthodes static   1/2</vt:lpstr>
      <vt:lpstr>Les méthodes static   2/2</vt:lpstr>
      <vt:lpstr>La méthode toString </vt:lpstr>
      <vt:lpstr>Les associations</vt:lpstr>
      <vt:lpstr>Diapositive 46</vt:lpstr>
      <vt:lpstr>Diapositive 47</vt:lpstr>
      <vt:lpstr>Diapositive 48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Amine</cp:lastModifiedBy>
  <cp:revision>823</cp:revision>
  <dcterms:created xsi:type="dcterms:W3CDTF">2010-05-23T14:28:12Z</dcterms:created>
  <dcterms:modified xsi:type="dcterms:W3CDTF">2013-09-17T13:14:55Z</dcterms:modified>
</cp:coreProperties>
</file>